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71" r:id="rId11"/>
    <p:sldId id="272" r:id="rId12"/>
    <p:sldId id="273" r:id="rId13"/>
    <p:sldId id="274" r:id="rId14"/>
    <p:sldId id="275" r:id="rId15"/>
    <p:sldId id="276" r:id="rId16"/>
    <p:sldId id="277" r:id="rId17"/>
    <p:sldId id="278" r:id="rId18"/>
    <p:sldId id="279" r:id="rId19"/>
    <p:sldId id="302" r:id="rId20"/>
    <p:sldId id="294" r:id="rId21"/>
    <p:sldId id="298" r:id="rId22"/>
    <p:sldId id="295" r:id="rId23"/>
    <p:sldId id="299" r:id="rId24"/>
    <p:sldId id="296" r:id="rId25"/>
    <p:sldId id="300" r:id="rId26"/>
    <p:sldId id="297" r:id="rId27"/>
    <p:sldId id="301"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303" r:id="rId43"/>
    <p:sldId id="304" r:id="rId44"/>
    <p:sldId id="305" r:id="rId45"/>
    <p:sldId id="306" r:id="rId46"/>
    <p:sldId id="307" r:id="rId47"/>
    <p:sldId id="308" r:id="rId48"/>
    <p:sldId id="309" r:id="rId49"/>
    <p:sldId id="310" r:id="rId50"/>
    <p:sldId id="311" r:id="rId51"/>
    <p:sldId id="312" r:id="rId52"/>
    <p:sldId id="313"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Επεξεργασία 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42A54C80-263E-416B-A8E0-580EDEADCBDC}" type="datetimeFigureOut">
              <a:rPr lang="en-US" dirty="0"/>
              <a:t>3/18/2026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3/18/2026</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3/18/2026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www.youtube.com/watch?v=Bi_sWt8NDHk&amp;is=eQqnkWa7ermjxXuN"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pPr algn="ctr"/>
            <a:r>
              <a:rPr lang="el-GR" dirty="0" smtClean="0"/>
              <a:t>Παρατήρηση </a:t>
            </a:r>
            <a:r>
              <a:rPr lang="el-GR" smtClean="0"/>
              <a:t>και </a:t>
            </a:r>
            <a:r>
              <a:rPr lang="el-GR" smtClean="0"/>
              <a:t>καταγραφή</a:t>
            </a:r>
            <a:endParaRPr lang="el-GR" dirty="0"/>
          </a:p>
        </p:txBody>
      </p:sp>
      <p:sp>
        <p:nvSpPr>
          <p:cNvPr id="3" name="Υπότιτλος 2"/>
          <p:cNvSpPr>
            <a:spLocks noGrp="1"/>
          </p:cNvSpPr>
          <p:nvPr>
            <p:ph type="subTitle" idx="1"/>
          </p:nvPr>
        </p:nvSpPr>
        <p:spPr/>
        <p:txBody>
          <a:bodyPr/>
          <a:lstStyle/>
          <a:p>
            <a:pPr algn="ctr"/>
            <a:r>
              <a:rPr lang="el-GR" dirty="0" smtClean="0"/>
              <a:t>Παπαδημητρίου Σταματίνα </a:t>
            </a:r>
          </a:p>
          <a:p>
            <a:pPr algn="ctr"/>
            <a:r>
              <a:rPr lang="el-GR" dirty="0" smtClean="0"/>
              <a:t>2026</a:t>
            </a:r>
            <a:endParaRPr lang="el-GR" dirty="0"/>
          </a:p>
        </p:txBody>
      </p:sp>
    </p:spTree>
    <p:extLst>
      <p:ext uri="{BB962C8B-B14F-4D97-AF65-F5344CB8AC3E}">
        <p14:creationId xmlns:p14="http://schemas.microsoft.com/office/powerpoint/2010/main" val="2061956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συλλογής και καταγραφής των δεδομένων</a:t>
            </a:r>
          </a:p>
        </p:txBody>
      </p:sp>
      <p:sp>
        <p:nvSpPr>
          <p:cNvPr id="3" name="Θέση περιεχομένου 2"/>
          <p:cNvSpPr>
            <a:spLocks noGrp="1"/>
          </p:cNvSpPr>
          <p:nvPr>
            <p:ph idx="1"/>
          </p:nvPr>
        </p:nvSpPr>
        <p:spPr/>
        <p:txBody>
          <a:bodyPr>
            <a:normAutofit lnSpcReduction="10000"/>
          </a:bodyPr>
          <a:lstStyle/>
          <a:p>
            <a:pPr algn="just">
              <a:buFont typeface="Wingdings" panose="05000000000000000000" pitchFamily="2" charset="2"/>
              <a:buChar char="ü"/>
            </a:pPr>
            <a:r>
              <a:rPr lang="el-GR" b="1" dirty="0" smtClean="0"/>
              <a:t>Τρέχουσες καταγραφές                 </a:t>
            </a:r>
            <a:r>
              <a:rPr lang="el-GR" dirty="0" smtClean="0"/>
              <a:t>μια λεπτομερής γραπτή αναφορά σε ό,τι παρατηρείται για ένα χρονικό διάστημα. Περιλαμβάνει ό,τι λέει το παρατηρούμενο άτομο, καθώς και τις σχετικές δράσεις και αντιδράσεις των άλλων.</a:t>
            </a:r>
          </a:p>
          <a:p>
            <a:pPr algn="just">
              <a:buFont typeface="Wingdings" panose="05000000000000000000" pitchFamily="2" charset="2"/>
              <a:buChar char="ü"/>
            </a:pPr>
            <a:endParaRPr lang="el-GR" dirty="0"/>
          </a:p>
          <a:p>
            <a:pPr marL="0" indent="0" algn="just">
              <a:buNone/>
            </a:pPr>
            <a:r>
              <a:rPr lang="el-GR" dirty="0" smtClean="0"/>
              <a:t>Πλεονεκτήματα: </a:t>
            </a:r>
          </a:p>
          <a:p>
            <a:pPr algn="just">
              <a:buFont typeface="Arial" panose="020B0604020202020204" pitchFamily="34" charset="0"/>
              <a:buChar char="•"/>
            </a:pPr>
            <a:r>
              <a:rPr lang="el-GR" dirty="0" smtClean="0"/>
              <a:t>Ακρίβεια πληροφοριών.</a:t>
            </a:r>
          </a:p>
          <a:p>
            <a:pPr algn="just">
              <a:buFont typeface="Arial" panose="020B0604020202020204" pitchFamily="34" charset="0"/>
              <a:buChar char="•"/>
            </a:pPr>
            <a:r>
              <a:rPr lang="el-GR" dirty="0" smtClean="0"/>
              <a:t>Λεπτομερής περιγραφή συμπεριφορών. </a:t>
            </a:r>
          </a:p>
          <a:p>
            <a:pPr algn="just">
              <a:buFont typeface="Arial" panose="020B0604020202020204" pitchFamily="34" charset="0"/>
              <a:buChar char="•"/>
            </a:pPr>
            <a:r>
              <a:rPr lang="el-GR" dirty="0" smtClean="0"/>
              <a:t>Πραγματικά δεδομένα από φυσικό περιβάλλον.</a:t>
            </a:r>
          </a:p>
          <a:p>
            <a:pPr algn="just">
              <a:buFont typeface="Arial" panose="020B0604020202020204" pitchFamily="34" charset="0"/>
              <a:buChar char="•"/>
            </a:pPr>
            <a:r>
              <a:rPr lang="el-GR" dirty="0" smtClean="0"/>
              <a:t>Χρήσιμες για ανάλυση συμπεριφοράς.</a:t>
            </a:r>
          </a:p>
          <a:p>
            <a:pPr algn="just">
              <a:buFont typeface="Arial" panose="020B0604020202020204" pitchFamily="34" charset="0"/>
              <a:buChar char="•"/>
            </a:pPr>
            <a:r>
              <a:rPr lang="el-GR" dirty="0" smtClean="0"/>
              <a:t>Βοηθούν στην αντικειμενική καταγραφή. </a:t>
            </a:r>
          </a:p>
        </p:txBody>
      </p:sp>
      <p:sp>
        <p:nvSpPr>
          <p:cNvPr id="4" name="Δεξί βέλος 3"/>
          <p:cNvSpPr/>
          <p:nvPr/>
        </p:nvSpPr>
        <p:spPr>
          <a:xfrm>
            <a:off x="3709851" y="2252029"/>
            <a:ext cx="978408" cy="3213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572779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par>
                                <p:cTn id="40" presetID="53" presetClass="entr" presetSubtype="16" fill="hold" nodeType="with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p:cTn id="42"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συλλογής και καταγραφής των δεδομένων</a:t>
            </a:r>
          </a:p>
        </p:txBody>
      </p:sp>
      <p:sp>
        <p:nvSpPr>
          <p:cNvPr id="3" name="Θέση περιεχομένου 2"/>
          <p:cNvSpPr>
            <a:spLocks noGrp="1"/>
          </p:cNvSpPr>
          <p:nvPr>
            <p:ph idx="1"/>
          </p:nvPr>
        </p:nvSpPr>
        <p:spPr/>
        <p:txBody>
          <a:bodyPr/>
          <a:lstStyle/>
          <a:p>
            <a:pPr marL="0" indent="0" algn="just">
              <a:buNone/>
            </a:pPr>
            <a:r>
              <a:rPr lang="el-GR" dirty="0" smtClean="0"/>
              <a:t>Μειονεκτήματα: </a:t>
            </a:r>
          </a:p>
          <a:p>
            <a:pPr algn="just">
              <a:buFont typeface="Arial" panose="020B0604020202020204" pitchFamily="34" charset="0"/>
              <a:buChar char="•"/>
            </a:pPr>
            <a:r>
              <a:rPr lang="el-GR" dirty="0" smtClean="0"/>
              <a:t>Χρονοβόρα διαδικασία.</a:t>
            </a:r>
          </a:p>
          <a:p>
            <a:pPr algn="just">
              <a:buFont typeface="Arial" panose="020B0604020202020204" pitchFamily="34" charset="0"/>
              <a:buChar char="•"/>
            </a:pPr>
            <a:r>
              <a:rPr lang="el-GR" dirty="0" smtClean="0"/>
              <a:t>Δυσκολία καταγραφής όλων των γεγονότων.</a:t>
            </a:r>
          </a:p>
          <a:p>
            <a:pPr algn="just">
              <a:buFont typeface="Arial" panose="020B0604020202020204" pitchFamily="34" charset="0"/>
              <a:buChar char="•"/>
            </a:pPr>
            <a:r>
              <a:rPr lang="el-GR" dirty="0" smtClean="0"/>
              <a:t>Πιθανή υποκειμενικότητα.</a:t>
            </a:r>
          </a:p>
          <a:p>
            <a:pPr algn="just">
              <a:buFont typeface="Arial" panose="020B0604020202020204" pitchFamily="34" charset="0"/>
              <a:buChar char="•"/>
            </a:pPr>
            <a:r>
              <a:rPr lang="el-GR" dirty="0" smtClean="0"/>
              <a:t>Μεγάλος όγκος δεδομένων.</a:t>
            </a:r>
          </a:p>
          <a:p>
            <a:pPr algn="just">
              <a:buFont typeface="Arial" panose="020B0604020202020204" pitchFamily="34" charset="0"/>
              <a:buChar char="•"/>
            </a:pPr>
            <a:r>
              <a:rPr lang="el-GR" dirty="0" smtClean="0"/>
              <a:t>Πιθανή επίδραση της παρουσίας του παρατηρητή.</a:t>
            </a:r>
          </a:p>
          <a:p>
            <a:pPr algn="just">
              <a:buFont typeface="Arial" panose="020B0604020202020204" pitchFamily="34" charset="0"/>
              <a:buChar char="•"/>
            </a:pPr>
            <a:endParaRPr lang="el-GR" dirty="0"/>
          </a:p>
        </p:txBody>
      </p:sp>
    </p:spTree>
    <p:extLst>
      <p:ext uri="{BB962C8B-B14F-4D97-AF65-F5344CB8AC3E}">
        <p14:creationId xmlns:p14="http://schemas.microsoft.com/office/powerpoint/2010/main" val="133306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0" end="0"/>
                                            </p:txEl>
                                          </p:spTgt>
                                        </p:tgtEl>
                                      </p:cBhvr>
                                    </p:animEffect>
                                  </p:childTnLst>
                                </p:cTn>
                              </p:par>
                              <p:par>
                                <p:cTn id="16" presetID="31"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1" end="1"/>
                                            </p:txEl>
                                          </p:spTgt>
                                        </p:tgtEl>
                                      </p:cBhvr>
                                    </p:animEffect>
                                  </p:childTnLst>
                                </p:cTn>
                              </p:par>
                              <p:par>
                                <p:cTn id="22" presetID="31"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6"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7" dur="1000"/>
                                        <p:tgtEl>
                                          <p:spTgt spid="3">
                                            <p:txEl>
                                              <p:pRg st="2" end="2"/>
                                            </p:txEl>
                                          </p:spTgt>
                                        </p:tgtEl>
                                      </p:cBhvr>
                                    </p:animEffect>
                                  </p:childTnLst>
                                </p:cTn>
                              </p:par>
                              <p:par>
                                <p:cTn id="28" presetID="31" presetClass="entr" presetSubtype="0"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3" end="3"/>
                                            </p:txEl>
                                          </p:spTgt>
                                        </p:tgtEl>
                                      </p:cBhvr>
                                    </p:animEffect>
                                  </p:childTnLst>
                                </p:cTn>
                              </p:par>
                              <p:par>
                                <p:cTn id="34" presetID="31" presetClass="entr" presetSubtype="0"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4" end="4"/>
                                            </p:txEl>
                                          </p:spTgt>
                                        </p:tgtEl>
                                      </p:cBhvr>
                                    </p:animEffect>
                                  </p:childTnLst>
                                </p:cTn>
                              </p:par>
                              <p:par>
                                <p:cTn id="40" presetID="31" presetClass="entr" presetSubtype="0" fill="hold" nodeType="with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4"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5"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συλλογής και καταγραφής των δεδομένων</a:t>
            </a:r>
          </a:p>
        </p:txBody>
      </p:sp>
      <p:sp>
        <p:nvSpPr>
          <p:cNvPr id="3" name="Θέση περιεχομένου 2"/>
          <p:cNvSpPr>
            <a:spLocks noGrp="1"/>
          </p:cNvSpPr>
          <p:nvPr>
            <p:ph idx="1"/>
          </p:nvPr>
        </p:nvSpPr>
        <p:spPr/>
        <p:txBody>
          <a:bodyPr/>
          <a:lstStyle/>
          <a:p>
            <a:pPr algn="just">
              <a:buFont typeface="Wingdings" panose="05000000000000000000" pitchFamily="2" charset="2"/>
              <a:buChar char="ü"/>
            </a:pPr>
            <a:r>
              <a:rPr lang="el-GR" b="1" dirty="0" smtClean="0"/>
              <a:t>Ρουμπρίκες                  </a:t>
            </a:r>
            <a:r>
              <a:rPr lang="el-GR" dirty="0" smtClean="0"/>
              <a:t>κλίμακες διαβαθμισμένων κριτηρίων σε ποιοτικά επίπεδα.</a:t>
            </a:r>
          </a:p>
          <a:p>
            <a:pPr algn="just">
              <a:buFont typeface="Wingdings" panose="05000000000000000000" pitchFamily="2" charset="2"/>
              <a:buChar char="ü"/>
            </a:pPr>
            <a:endParaRPr lang="el-GR" b="1" dirty="0"/>
          </a:p>
          <a:p>
            <a:pPr marL="0" indent="0" algn="just">
              <a:buNone/>
            </a:pPr>
            <a:r>
              <a:rPr lang="el-GR" dirty="0" smtClean="0"/>
              <a:t>Πλεονεκτήματα: </a:t>
            </a:r>
          </a:p>
          <a:p>
            <a:pPr algn="just">
              <a:buFont typeface="Arial" panose="020B0604020202020204" pitchFamily="34" charset="0"/>
              <a:buChar char="•"/>
            </a:pPr>
            <a:r>
              <a:rPr lang="el-GR" dirty="0" smtClean="0"/>
              <a:t>Σαφή κριτήρια αξιολόγησης.</a:t>
            </a:r>
          </a:p>
          <a:p>
            <a:pPr algn="just">
              <a:buFont typeface="Arial" panose="020B0604020202020204" pitchFamily="34" charset="0"/>
              <a:buChar char="•"/>
            </a:pPr>
            <a:r>
              <a:rPr lang="el-GR" dirty="0" smtClean="0"/>
              <a:t>Αντικειμενική αξιολόγηση.</a:t>
            </a:r>
          </a:p>
          <a:p>
            <a:pPr algn="just">
              <a:buFont typeface="Arial" panose="020B0604020202020204" pitchFamily="34" charset="0"/>
              <a:buChar char="•"/>
            </a:pPr>
            <a:r>
              <a:rPr lang="el-GR" dirty="0" smtClean="0"/>
              <a:t>Διαφάνεια στη βαθμολόγηση.</a:t>
            </a:r>
          </a:p>
          <a:p>
            <a:pPr algn="just">
              <a:buFont typeface="Arial" panose="020B0604020202020204" pitchFamily="34" charset="0"/>
              <a:buChar char="•"/>
            </a:pPr>
            <a:r>
              <a:rPr lang="el-GR" dirty="0" smtClean="0"/>
              <a:t>Καθοδήγηση στη μάθηση.</a:t>
            </a:r>
          </a:p>
          <a:p>
            <a:pPr algn="just">
              <a:buFont typeface="Arial" panose="020B0604020202020204" pitchFamily="34" charset="0"/>
              <a:buChar char="•"/>
            </a:pPr>
            <a:r>
              <a:rPr lang="el-GR" dirty="0" smtClean="0"/>
              <a:t>Διευκολύνουν την ανατροφοδότηση.</a:t>
            </a:r>
          </a:p>
          <a:p>
            <a:pPr marL="0" indent="0" algn="just">
              <a:buNone/>
            </a:pPr>
            <a:endParaRPr lang="el-GR" dirty="0"/>
          </a:p>
        </p:txBody>
      </p:sp>
      <p:sp>
        <p:nvSpPr>
          <p:cNvPr id="4" name="Δεξί βέλος 3"/>
          <p:cNvSpPr/>
          <p:nvPr/>
        </p:nvSpPr>
        <p:spPr>
          <a:xfrm>
            <a:off x="2455817" y="2160589"/>
            <a:ext cx="978408" cy="3344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05091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inVertical)">
                                      <p:cBhvr>
                                        <p:cTn id="24" dur="500"/>
                                        <p:tgtEl>
                                          <p:spTgt spid="3">
                                            <p:txEl>
                                              <p:pRg st="4" end="4"/>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arn(inVertical)">
                                      <p:cBhvr>
                                        <p:cTn id="30" dur="500"/>
                                        <p:tgtEl>
                                          <p:spTgt spid="3">
                                            <p:txEl>
                                              <p:pRg st="6" end="6"/>
                                            </p:txEl>
                                          </p:spTgt>
                                        </p:tgtEl>
                                      </p:cBhvr>
                                    </p:animEffect>
                                  </p:childTnLst>
                                </p:cTn>
                              </p:par>
                              <p:par>
                                <p:cTn id="31" presetID="16" presetClass="entr" presetSubtype="21"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arn(inVertical)">
                                      <p:cBhvr>
                                        <p:cTn id="3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συλλογής και καταγραφής των δεδομένων</a:t>
            </a:r>
          </a:p>
        </p:txBody>
      </p:sp>
      <p:sp>
        <p:nvSpPr>
          <p:cNvPr id="3" name="Θέση περιεχομένου 2"/>
          <p:cNvSpPr>
            <a:spLocks noGrp="1"/>
          </p:cNvSpPr>
          <p:nvPr>
            <p:ph idx="1"/>
          </p:nvPr>
        </p:nvSpPr>
        <p:spPr/>
        <p:txBody>
          <a:bodyPr/>
          <a:lstStyle/>
          <a:p>
            <a:pPr marL="0" indent="0" algn="just">
              <a:buNone/>
            </a:pPr>
            <a:r>
              <a:rPr lang="el-GR" dirty="0" smtClean="0"/>
              <a:t>Μειονεκτήματα: </a:t>
            </a:r>
          </a:p>
          <a:p>
            <a:pPr algn="just">
              <a:buFont typeface="Arial" panose="020B0604020202020204" pitchFamily="34" charset="0"/>
              <a:buChar char="•"/>
            </a:pPr>
            <a:r>
              <a:rPr lang="el-GR" dirty="0" smtClean="0"/>
              <a:t>Χρονοβόρα δημιουργία.</a:t>
            </a:r>
          </a:p>
          <a:p>
            <a:pPr algn="just">
              <a:buFont typeface="Arial" panose="020B0604020202020204" pitchFamily="34" charset="0"/>
              <a:buChar char="•"/>
            </a:pPr>
            <a:r>
              <a:rPr lang="el-GR" dirty="0" smtClean="0"/>
              <a:t>Περιορισμός δημιουργικότητας.</a:t>
            </a:r>
          </a:p>
          <a:p>
            <a:pPr algn="just">
              <a:buFont typeface="Arial" panose="020B0604020202020204" pitchFamily="34" charset="0"/>
              <a:buChar char="•"/>
            </a:pPr>
            <a:r>
              <a:rPr lang="el-GR" dirty="0" smtClean="0"/>
              <a:t>Πιθανή υπερβολική τυποποίηση.</a:t>
            </a:r>
          </a:p>
          <a:p>
            <a:pPr algn="just">
              <a:buFont typeface="Arial" panose="020B0604020202020204" pitchFamily="34" charset="0"/>
              <a:buChar char="•"/>
            </a:pPr>
            <a:r>
              <a:rPr lang="el-GR" dirty="0" smtClean="0"/>
              <a:t>Δυσκολία εφαρμογής σε ορισμένες δραστηριότητες.</a:t>
            </a:r>
          </a:p>
          <a:p>
            <a:pPr algn="just">
              <a:buFont typeface="Arial" panose="020B0604020202020204" pitchFamily="34" charset="0"/>
              <a:buChar char="•"/>
            </a:pPr>
            <a:r>
              <a:rPr lang="el-GR" dirty="0" smtClean="0"/>
              <a:t>Κίνδυνος μη σωστής χρήσης.</a:t>
            </a:r>
            <a:endParaRPr lang="el-GR" dirty="0"/>
          </a:p>
        </p:txBody>
      </p:sp>
    </p:spTree>
    <p:extLst>
      <p:ext uri="{BB962C8B-B14F-4D97-AF65-F5344CB8AC3E}">
        <p14:creationId xmlns:p14="http://schemas.microsoft.com/office/powerpoint/2010/main" val="385200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anim calcmode="lin" valueType="num">
                                      <p:cBhvr>
                                        <p:cTn id="18"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1" end="1"/>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anim calcmode="lin" valueType="num">
                                      <p:cBhvr>
                                        <p:cTn id="23"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4" dur="2000" fill="hold"/>
                                        <p:tgtEl>
                                          <p:spTgt spid="3">
                                            <p:txEl>
                                              <p:pRg st="2" end="2"/>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anim calcmode="lin" valueType="num">
                                      <p:cBhvr>
                                        <p:cTn id="28"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9" dur="2000" fill="hold"/>
                                        <p:tgtEl>
                                          <p:spTgt spid="3">
                                            <p:txEl>
                                              <p:pRg st="3" end="3"/>
                                            </p:txEl>
                                          </p:spTgt>
                                        </p:tgtEl>
                                        <p:attrNameLst>
                                          <p:attrName>ppt_h</p:attrName>
                                        </p:attrNameLst>
                                      </p:cBhvr>
                                      <p:tavLst>
                                        <p:tav tm="0">
                                          <p:val>
                                            <p:strVal val="#ppt_h"/>
                                          </p:val>
                                        </p:tav>
                                        <p:tav tm="100000">
                                          <p:val>
                                            <p:strVal val="#ppt_h"/>
                                          </p:val>
                                        </p:tav>
                                      </p:tavLst>
                                    </p:anim>
                                  </p:childTnLst>
                                </p:cTn>
                              </p:par>
                              <p:par>
                                <p:cTn id="30" presetID="45"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anim calcmode="lin" valueType="num">
                                      <p:cBhvr>
                                        <p:cTn id="33"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4" dur="2000" fill="hold"/>
                                        <p:tgtEl>
                                          <p:spTgt spid="3">
                                            <p:txEl>
                                              <p:pRg st="4" end="4"/>
                                            </p:txEl>
                                          </p:spTgt>
                                        </p:tgtEl>
                                        <p:attrNameLst>
                                          <p:attrName>ppt_h</p:attrName>
                                        </p:attrNameLst>
                                      </p:cBhvr>
                                      <p:tavLst>
                                        <p:tav tm="0">
                                          <p:val>
                                            <p:strVal val="#ppt_h"/>
                                          </p:val>
                                        </p:tav>
                                        <p:tav tm="100000">
                                          <p:val>
                                            <p:strVal val="#ppt_h"/>
                                          </p:val>
                                        </p:tav>
                                      </p:tavLst>
                                    </p:anim>
                                  </p:childTnLst>
                                </p:cTn>
                              </p:par>
                              <p:par>
                                <p:cTn id="35" presetID="45"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anim calcmode="lin" valueType="num">
                                      <p:cBhvr>
                                        <p:cTn id="38"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39"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συλλογής και καταγραφής των δεδομένων</a:t>
            </a:r>
          </a:p>
        </p:txBody>
      </p:sp>
      <p:sp>
        <p:nvSpPr>
          <p:cNvPr id="3" name="Θέση περιεχομένου 2"/>
          <p:cNvSpPr>
            <a:spLocks noGrp="1"/>
          </p:cNvSpPr>
          <p:nvPr>
            <p:ph idx="1"/>
          </p:nvPr>
        </p:nvSpPr>
        <p:spPr/>
        <p:txBody>
          <a:bodyPr/>
          <a:lstStyle/>
          <a:p>
            <a:pPr algn="just">
              <a:buFont typeface="Wingdings" panose="05000000000000000000" pitchFamily="2" charset="2"/>
              <a:buChar char="ü"/>
            </a:pPr>
            <a:r>
              <a:rPr lang="el-GR" b="1" dirty="0" smtClean="0"/>
              <a:t>Κλίμακες ελέγχου (</a:t>
            </a:r>
            <a:r>
              <a:rPr lang="en-US" b="1" dirty="0" smtClean="0"/>
              <a:t>checklists)     </a:t>
            </a:r>
            <a:r>
              <a:rPr lang="el-GR" b="1" dirty="0" smtClean="0"/>
              <a:t> </a:t>
            </a:r>
            <a:r>
              <a:rPr lang="el-GR" dirty="0" smtClean="0"/>
              <a:t>κατάλογος που περιλαμβάνει συγκεκριμένες συμπεριφορές, στάσεις, γνώσεις, δεξιότητες και ικανότητες. </a:t>
            </a:r>
          </a:p>
          <a:p>
            <a:pPr algn="just">
              <a:buFont typeface="Wingdings" panose="05000000000000000000" pitchFamily="2" charset="2"/>
              <a:buChar char="ü"/>
            </a:pPr>
            <a:endParaRPr lang="el-GR" b="1" dirty="0"/>
          </a:p>
          <a:p>
            <a:pPr marL="0" indent="0" algn="just">
              <a:buNone/>
            </a:pPr>
            <a:r>
              <a:rPr lang="el-GR" dirty="0" smtClean="0"/>
              <a:t>Πλεονεκτήματα: </a:t>
            </a:r>
          </a:p>
          <a:p>
            <a:pPr algn="just">
              <a:buFont typeface="Arial" panose="020B0604020202020204" pitchFamily="34" charset="0"/>
              <a:buChar char="•"/>
            </a:pPr>
            <a:r>
              <a:rPr lang="el-GR" dirty="0" smtClean="0"/>
              <a:t>Απλή και εύκολη χρήση.</a:t>
            </a:r>
          </a:p>
          <a:p>
            <a:pPr algn="just">
              <a:buFont typeface="Arial" panose="020B0604020202020204" pitchFamily="34" charset="0"/>
              <a:buChar char="•"/>
            </a:pPr>
            <a:r>
              <a:rPr lang="el-GR" dirty="0" smtClean="0"/>
              <a:t>Εξοικονόμηση χρόνου.</a:t>
            </a:r>
          </a:p>
          <a:p>
            <a:pPr algn="just">
              <a:buFont typeface="Arial" panose="020B0604020202020204" pitchFamily="34" charset="0"/>
              <a:buChar char="•"/>
            </a:pPr>
            <a:r>
              <a:rPr lang="el-GR" dirty="0" smtClean="0"/>
              <a:t>Οργάνωση της παρατήρησης.</a:t>
            </a:r>
          </a:p>
          <a:p>
            <a:pPr algn="just">
              <a:buFont typeface="Arial" panose="020B0604020202020204" pitchFamily="34" charset="0"/>
              <a:buChar char="•"/>
            </a:pPr>
            <a:r>
              <a:rPr lang="el-GR" dirty="0" smtClean="0"/>
              <a:t>Αντικειμενικότερη καταγραφή.</a:t>
            </a:r>
          </a:p>
          <a:p>
            <a:pPr algn="just">
              <a:buFont typeface="Arial" panose="020B0604020202020204" pitchFamily="34" charset="0"/>
              <a:buChar char="•"/>
            </a:pPr>
            <a:r>
              <a:rPr lang="el-GR" dirty="0" smtClean="0"/>
              <a:t>Κατάλληλη για συστηματική παρακολούθηση.</a:t>
            </a:r>
          </a:p>
          <a:p>
            <a:pPr marL="0" indent="0" algn="just">
              <a:buNone/>
            </a:pPr>
            <a:endParaRPr lang="el-GR" dirty="0" smtClean="0"/>
          </a:p>
          <a:p>
            <a:pPr marL="0" indent="0" algn="just">
              <a:buNone/>
            </a:pPr>
            <a:endParaRPr lang="el-GR" b="1" dirty="0"/>
          </a:p>
        </p:txBody>
      </p:sp>
      <p:sp>
        <p:nvSpPr>
          <p:cNvPr id="4" name="Δεξί βέλος 3"/>
          <p:cNvSpPr/>
          <p:nvPr/>
        </p:nvSpPr>
        <p:spPr>
          <a:xfrm>
            <a:off x="4747721" y="2160589"/>
            <a:ext cx="895433" cy="37360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900756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συλλογής και καταγραφής των δεδομένων</a:t>
            </a:r>
          </a:p>
        </p:txBody>
      </p:sp>
      <p:sp>
        <p:nvSpPr>
          <p:cNvPr id="3" name="Θέση περιεχομένου 2"/>
          <p:cNvSpPr>
            <a:spLocks noGrp="1"/>
          </p:cNvSpPr>
          <p:nvPr>
            <p:ph idx="1"/>
          </p:nvPr>
        </p:nvSpPr>
        <p:spPr/>
        <p:txBody>
          <a:bodyPr/>
          <a:lstStyle/>
          <a:p>
            <a:pPr marL="0" indent="0" algn="just">
              <a:buNone/>
            </a:pPr>
            <a:r>
              <a:rPr lang="el-GR" dirty="0" smtClean="0"/>
              <a:t>Μειονεκτήματα: </a:t>
            </a:r>
          </a:p>
          <a:p>
            <a:pPr algn="just">
              <a:buFont typeface="Arial" panose="020B0604020202020204" pitchFamily="34" charset="0"/>
              <a:buChar char="•"/>
            </a:pPr>
            <a:r>
              <a:rPr lang="el-GR" dirty="0" smtClean="0"/>
              <a:t>Περιορισμένη πληροφορία</a:t>
            </a:r>
          </a:p>
          <a:p>
            <a:pPr algn="just">
              <a:buFont typeface="Arial" panose="020B0604020202020204" pitchFamily="34" charset="0"/>
              <a:buChar char="•"/>
            </a:pPr>
            <a:r>
              <a:rPr lang="el-GR" dirty="0" smtClean="0"/>
              <a:t>Δεν αποτυπώνει λεπτομέρειες συμπεριφοράς.</a:t>
            </a:r>
          </a:p>
          <a:p>
            <a:pPr algn="just">
              <a:buFont typeface="Arial" panose="020B0604020202020204" pitchFamily="34" charset="0"/>
              <a:buChar char="•"/>
            </a:pPr>
            <a:r>
              <a:rPr lang="el-GR" dirty="0" smtClean="0"/>
              <a:t>Πιθανή υποκειμενικότητα.</a:t>
            </a:r>
          </a:p>
          <a:p>
            <a:pPr algn="just">
              <a:buFont typeface="Arial" panose="020B0604020202020204" pitchFamily="34" charset="0"/>
              <a:buChar char="•"/>
            </a:pPr>
            <a:r>
              <a:rPr lang="el-GR" dirty="0" smtClean="0"/>
              <a:t>Κίνδυνος </a:t>
            </a:r>
            <a:r>
              <a:rPr lang="el-GR" dirty="0" err="1" smtClean="0"/>
              <a:t>υπεραπλούστευσης</a:t>
            </a:r>
            <a:r>
              <a:rPr lang="el-GR" dirty="0" smtClean="0"/>
              <a:t>.</a:t>
            </a:r>
          </a:p>
          <a:p>
            <a:pPr algn="just">
              <a:buFont typeface="Arial" panose="020B0604020202020204" pitchFamily="34" charset="0"/>
              <a:buChar char="•"/>
            </a:pPr>
            <a:r>
              <a:rPr lang="el-GR" dirty="0" smtClean="0"/>
              <a:t>Απαιτεί προσεκτικό σχεδιασμό. </a:t>
            </a:r>
          </a:p>
          <a:p>
            <a:pPr algn="just">
              <a:buFont typeface="Arial" panose="020B0604020202020204" pitchFamily="34" charset="0"/>
              <a:buChar char="•"/>
            </a:pPr>
            <a:endParaRPr lang="el-GR" dirty="0"/>
          </a:p>
        </p:txBody>
      </p:sp>
    </p:spTree>
    <p:extLst>
      <p:ext uri="{BB962C8B-B14F-4D97-AF65-F5344CB8AC3E}">
        <p14:creationId xmlns:p14="http://schemas.microsoft.com/office/powerpoint/2010/main" val="4027771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500"/>
                                        <p:tgtEl>
                                          <p:spTgt spid="3">
                                            <p:txEl>
                                              <p:pRg st="0" end="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500"/>
                                        <p:tgtEl>
                                          <p:spTgt spid="3">
                                            <p:txEl>
                                              <p:pRg st="1" end="1"/>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500"/>
                                        <p:tgtEl>
                                          <p:spTgt spid="3">
                                            <p:txEl>
                                              <p:pRg st="2" end="2"/>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500"/>
                                        <p:tgtEl>
                                          <p:spTgt spid="3">
                                            <p:txEl>
                                              <p:pRg st="3" end="3"/>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500"/>
                                        <p:tgtEl>
                                          <p:spTgt spid="3">
                                            <p:txEl>
                                              <p:pRg st="4" end="4"/>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συλλογής και καταγραφής των δεδομένων</a:t>
            </a:r>
          </a:p>
        </p:txBody>
      </p:sp>
      <p:sp>
        <p:nvSpPr>
          <p:cNvPr id="3" name="Θέση περιεχομένου 2"/>
          <p:cNvSpPr>
            <a:spLocks noGrp="1"/>
          </p:cNvSpPr>
          <p:nvPr>
            <p:ph idx="1"/>
          </p:nvPr>
        </p:nvSpPr>
        <p:spPr/>
        <p:txBody>
          <a:bodyPr/>
          <a:lstStyle/>
          <a:p>
            <a:pPr algn="just">
              <a:buFont typeface="Wingdings" panose="05000000000000000000" pitchFamily="2" charset="2"/>
              <a:buChar char="ü"/>
            </a:pPr>
            <a:r>
              <a:rPr lang="el-GR" b="1" dirty="0" err="1" smtClean="0"/>
              <a:t>Μετρήση</a:t>
            </a:r>
            <a:r>
              <a:rPr lang="el-GR" b="1" dirty="0" smtClean="0"/>
              <a:t> συγκεκριμένων </a:t>
            </a:r>
            <a:r>
              <a:rPr lang="el-GR" b="1" dirty="0" err="1" smtClean="0"/>
              <a:t>παρατηρήσιμων</a:t>
            </a:r>
            <a:r>
              <a:rPr lang="el-GR" b="1" dirty="0" smtClean="0"/>
              <a:t> συμβάντων           </a:t>
            </a:r>
            <a:r>
              <a:rPr lang="el-GR" dirty="0" smtClean="0"/>
              <a:t>λίστα στοιχείων με τις κατηγορίες και τους κανόνες ένταξης/ αποκλεισμού. </a:t>
            </a:r>
          </a:p>
          <a:p>
            <a:pPr algn="just">
              <a:buFont typeface="Wingdings" panose="05000000000000000000" pitchFamily="2" charset="2"/>
              <a:buChar char="ü"/>
            </a:pPr>
            <a:endParaRPr lang="el-GR" b="1" dirty="0"/>
          </a:p>
          <a:p>
            <a:pPr marL="0" indent="0" algn="just">
              <a:buNone/>
            </a:pPr>
            <a:r>
              <a:rPr lang="el-GR" dirty="0" smtClean="0"/>
              <a:t>Πλεονεκτήματα: </a:t>
            </a:r>
          </a:p>
          <a:p>
            <a:pPr algn="just">
              <a:buFont typeface="Arial" panose="020B0604020202020204" pitchFamily="34" charset="0"/>
              <a:buChar char="•"/>
            </a:pPr>
            <a:r>
              <a:rPr lang="el-GR" dirty="0" smtClean="0"/>
              <a:t>Ακριβής καταγραφή συμπεριφορών.</a:t>
            </a:r>
          </a:p>
          <a:p>
            <a:pPr algn="just">
              <a:buFont typeface="Arial" panose="020B0604020202020204" pitchFamily="34" charset="0"/>
              <a:buChar char="•"/>
            </a:pPr>
            <a:r>
              <a:rPr lang="el-GR" dirty="0" smtClean="0"/>
              <a:t>Αντικειμενικότητα.</a:t>
            </a:r>
          </a:p>
          <a:p>
            <a:pPr algn="just">
              <a:buFont typeface="Arial" panose="020B0604020202020204" pitchFamily="34" charset="0"/>
              <a:buChar char="•"/>
            </a:pPr>
            <a:r>
              <a:rPr lang="el-GR" dirty="0" smtClean="0"/>
              <a:t>Εύκολη ανάλυση δεδομένων.</a:t>
            </a:r>
          </a:p>
          <a:p>
            <a:pPr algn="just">
              <a:buFont typeface="Arial" panose="020B0604020202020204" pitchFamily="34" charset="0"/>
              <a:buChar char="•"/>
            </a:pPr>
            <a:r>
              <a:rPr lang="el-GR" dirty="0" smtClean="0"/>
              <a:t>Παρακολούθηση προόδου. </a:t>
            </a:r>
          </a:p>
          <a:p>
            <a:pPr algn="just">
              <a:buFont typeface="Arial" panose="020B0604020202020204" pitchFamily="34" charset="0"/>
              <a:buChar char="•"/>
            </a:pPr>
            <a:r>
              <a:rPr lang="el-GR" dirty="0" smtClean="0"/>
              <a:t>Κατάλληλη για συγκεκριμένες συμπεριφορές.</a:t>
            </a:r>
          </a:p>
          <a:p>
            <a:pPr marL="0" indent="0" algn="just">
              <a:buNone/>
            </a:pPr>
            <a:endParaRPr lang="el-GR" dirty="0"/>
          </a:p>
        </p:txBody>
      </p:sp>
      <p:sp>
        <p:nvSpPr>
          <p:cNvPr id="4" name="Δεξί βέλος 3"/>
          <p:cNvSpPr/>
          <p:nvPr/>
        </p:nvSpPr>
        <p:spPr>
          <a:xfrm>
            <a:off x="6818811" y="2286000"/>
            <a:ext cx="705395" cy="2090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smtClean="0"/>
          </a:p>
          <a:p>
            <a:pPr algn="ctr"/>
            <a:r>
              <a:rPr lang="el-GR" dirty="0" smtClean="0"/>
              <a:t>           </a:t>
            </a:r>
            <a:endParaRPr lang="el-GR" dirty="0"/>
          </a:p>
          <a:p>
            <a:pPr algn="ctr"/>
            <a:endParaRPr lang="el-GR" dirty="0"/>
          </a:p>
        </p:txBody>
      </p:sp>
    </p:spTree>
    <p:extLst>
      <p:ext uri="{BB962C8B-B14F-4D97-AF65-F5344CB8AC3E}">
        <p14:creationId xmlns:p14="http://schemas.microsoft.com/office/powerpoint/2010/main" val="949948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5"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16"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8" fill="hold">
                      <p:stCondLst>
                        <p:cond delay="indefinite"/>
                      </p:stCondLst>
                      <p:childTnLst>
                        <p:par>
                          <p:cTn id="19" fill="hold">
                            <p:stCondLst>
                              <p:cond delay="0"/>
                            </p:stCondLst>
                            <p:childTnLst>
                              <p:par>
                                <p:cTn id="20" presetID="3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800" decel="100000"/>
                                        <p:tgtEl>
                                          <p:spTgt spid="3">
                                            <p:txEl>
                                              <p:pRg st="2" end="2"/>
                                            </p:txEl>
                                          </p:spTgt>
                                        </p:tgtEl>
                                      </p:cBhvr>
                                    </p:animEffect>
                                    <p:anim calcmode="lin" valueType="num">
                                      <p:cBhvr>
                                        <p:cTn id="23"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24"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25"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par>
                                <p:cTn id="28" presetID="30" presetClass="entr" presetSubtype="0"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800" decel="100000"/>
                                        <p:tgtEl>
                                          <p:spTgt spid="3">
                                            <p:txEl>
                                              <p:pRg st="3" end="3"/>
                                            </p:txEl>
                                          </p:spTgt>
                                        </p:tgtEl>
                                      </p:cBhvr>
                                    </p:animEffect>
                                    <p:anim calcmode="lin" valueType="num">
                                      <p:cBhvr>
                                        <p:cTn id="31"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32"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33"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34"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35"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par>
                                <p:cTn id="36" presetID="30" presetClass="entr" presetSubtype="0" fill="hold"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800" decel="100000"/>
                                        <p:tgtEl>
                                          <p:spTgt spid="3">
                                            <p:txEl>
                                              <p:pRg st="4" end="4"/>
                                            </p:txEl>
                                          </p:spTgt>
                                        </p:tgtEl>
                                      </p:cBhvr>
                                    </p:animEffect>
                                    <p:anim calcmode="lin" valueType="num">
                                      <p:cBhvr>
                                        <p:cTn id="39"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40"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41"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42"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43"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par>
                                <p:cTn id="44" presetID="30" presetClass="entr" presetSubtype="0" fill="hold" nodeType="with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fade">
                                      <p:cBhvr>
                                        <p:cTn id="46" dur="800" decel="100000"/>
                                        <p:tgtEl>
                                          <p:spTgt spid="3">
                                            <p:txEl>
                                              <p:pRg st="5" end="5"/>
                                            </p:txEl>
                                          </p:spTgt>
                                        </p:tgtEl>
                                      </p:cBhvr>
                                    </p:animEffect>
                                    <p:anim calcmode="lin" valueType="num">
                                      <p:cBhvr>
                                        <p:cTn id="47"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48"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49"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50"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51"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par>
                                <p:cTn id="52" presetID="30" presetClass="entr" presetSubtype="0" fill="hold" nodeType="with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800" decel="100000"/>
                                        <p:tgtEl>
                                          <p:spTgt spid="3">
                                            <p:txEl>
                                              <p:pRg st="6" end="6"/>
                                            </p:txEl>
                                          </p:spTgt>
                                        </p:tgtEl>
                                      </p:cBhvr>
                                    </p:animEffect>
                                    <p:anim calcmode="lin" valueType="num">
                                      <p:cBhvr>
                                        <p:cTn id="55" dur="800" decel="100000" fill="hold"/>
                                        <p:tgtEl>
                                          <p:spTgt spid="3">
                                            <p:txEl>
                                              <p:pRg st="6" end="6"/>
                                            </p:txEl>
                                          </p:spTgt>
                                        </p:tgtEl>
                                        <p:attrNameLst>
                                          <p:attrName>style.rotation</p:attrName>
                                        </p:attrNameLst>
                                      </p:cBhvr>
                                      <p:tavLst>
                                        <p:tav tm="0">
                                          <p:val>
                                            <p:fltVal val="-90"/>
                                          </p:val>
                                        </p:tav>
                                        <p:tav tm="100000">
                                          <p:val>
                                            <p:fltVal val="0"/>
                                          </p:val>
                                        </p:tav>
                                      </p:tavLst>
                                    </p:anim>
                                    <p:anim calcmode="lin" valueType="num">
                                      <p:cBhvr>
                                        <p:cTn id="56" dur="800" decel="100000" fill="hold"/>
                                        <p:tgtEl>
                                          <p:spTgt spid="3">
                                            <p:txEl>
                                              <p:pRg st="6" end="6"/>
                                            </p:txEl>
                                          </p:spTgt>
                                        </p:tgtEl>
                                        <p:attrNameLst>
                                          <p:attrName>ppt_x</p:attrName>
                                        </p:attrNameLst>
                                      </p:cBhvr>
                                      <p:tavLst>
                                        <p:tav tm="0">
                                          <p:val>
                                            <p:strVal val="#ppt_x+0.4"/>
                                          </p:val>
                                        </p:tav>
                                        <p:tav tm="100000">
                                          <p:val>
                                            <p:strVal val="#ppt_x-0.05"/>
                                          </p:val>
                                        </p:tav>
                                      </p:tavLst>
                                    </p:anim>
                                    <p:anim calcmode="lin" valueType="num">
                                      <p:cBhvr>
                                        <p:cTn id="57" dur="800" decel="100000" fill="hold"/>
                                        <p:tgtEl>
                                          <p:spTgt spid="3">
                                            <p:txEl>
                                              <p:pRg st="6" end="6"/>
                                            </p:txEl>
                                          </p:spTgt>
                                        </p:tgtEl>
                                        <p:attrNameLst>
                                          <p:attrName>ppt_y</p:attrName>
                                        </p:attrNameLst>
                                      </p:cBhvr>
                                      <p:tavLst>
                                        <p:tav tm="0">
                                          <p:val>
                                            <p:strVal val="#ppt_y-0.4"/>
                                          </p:val>
                                        </p:tav>
                                        <p:tav tm="100000">
                                          <p:val>
                                            <p:strVal val="#ppt_y+0.1"/>
                                          </p:val>
                                        </p:tav>
                                      </p:tavLst>
                                    </p:anim>
                                    <p:anim calcmode="lin" valueType="num">
                                      <p:cBhvr>
                                        <p:cTn id="58" dur="200" accel="100000" fill="hold">
                                          <p:stCondLst>
                                            <p:cond delay="800"/>
                                          </p:stCondLst>
                                        </p:cTn>
                                        <p:tgtEl>
                                          <p:spTgt spid="3">
                                            <p:txEl>
                                              <p:pRg st="6" end="6"/>
                                            </p:txEl>
                                          </p:spTgt>
                                        </p:tgtEl>
                                        <p:attrNameLst>
                                          <p:attrName>ppt_x</p:attrName>
                                        </p:attrNameLst>
                                      </p:cBhvr>
                                      <p:tavLst>
                                        <p:tav tm="0">
                                          <p:val>
                                            <p:strVal val="#ppt_x-0.05"/>
                                          </p:val>
                                        </p:tav>
                                        <p:tav tm="100000">
                                          <p:val>
                                            <p:strVal val="#ppt_x"/>
                                          </p:val>
                                        </p:tav>
                                      </p:tavLst>
                                    </p:anim>
                                    <p:anim calcmode="lin" valueType="num">
                                      <p:cBhvr>
                                        <p:cTn id="59" dur="200" accel="100000" fill="hold">
                                          <p:stCondLst>
                                            <p:cond delay="800"/>
                                          </p:stCondLst>
                                        </p:cTn>
                                        <p:tgtEl>
                                          <p:spTgt spid="3">
                                            <p:txEl>
                                              <p:pRg st="6" end="6"/>
                                            </p:txEl>
                                          </p:spTgt>
                                        </p:tgtEl>
                                        <p:attrNameLst>
                                          <p:attrName>ppt_y</p:attrName>
                                        </p:attrNameLst>
                                      </p:cBhvr>
                                      <p:tavLst>
                                        <p:tav tm="0">
                                          <p:val>
                                            <p:strVal val="#ppt_y+0.1"/>
                                          </p:val>
                                        </p:tav>
                                        <p:tav tm="100000">
                                          <p:val>
                                            <p:strVal val="#ppt_y"/>
                                          </p:val>
                                        </p:tav>
                                      </p:tavLst>
                                    </p:anim>
                                  </p:childTnLst>
                                </p:cTn>
                              </p:par>
                              <p:par>
                                <p:cTn id="60" presetID="30" presetClass="entr" presetSubtype="0" fill="hold" nodeType="withEffect">
                                  <p:stCondLst>
                                    <p:cond delay="0"/>
                                  </p:stCondLst>
                                  <p:childTnLst>
                                    <p:set>
                                      <p:cBhvr>
                                        <p:cTn id="61" dur="1" fill="hold">
                                          <p:stCondLst>
                                            <p:cond delay="0"/>
                                          </p:stCondLst>
                                        </p:cTn>
                                        <p:tgtEl>
                                          <p:spTgt spid="3">
                                            <p:txEl>
                                              <p:pRg st="7" end="7"/>
                                            </p:txEl>
                                          </p:spTgt>
                                        </p:tgtEl>
                                        <p:attrNameLst>
                                          <p:attrName>style.visibility</p:attrName>
                                        </p:attrNameLst>
                                      </p:cBhvr>
                                      <p:to>
                                        <p:strVal val="visible"/>
                                      </p:to>
                                    </p:set>
                                    <p:animEffect transition="in" filter="fade">
                                      <p:cBhvr>
                                        <p:cTn id="62" dur="800" decel="100000"/>
                                        <p:tgtEl>
                                          <p:spTgt spid="3">
                                            <p:txEl>
                                              <p:pRg st="7" end="7"/>
                                            </p:txEl>
                                          </p:spTgt>
                                        </p:tgtEl>
                                      </p:cBhvr>
                                    </p:animEffect>
                                    <p:anim calcmode="lin" valueType="num">
                                      <p:cBhvr>
                                        <p:cTn id="63" dur="800" decel="100000" fill="hold"/>
                                        <p:tgtEl>
                                          <p:spTgt spid="3">
                                            <p:txEl>
                                              <p:pRg st="7" end="7"/>
                                            </p:txEl>
                                          </p:spTgt>
                                        </p:tgtEl>
                                        <p:attrNameLst>
                                          <p:attrName>style.rotation</p:attrName>
                                        </p:attrNameLst>
                                      </p:cBhvr>
                                      <p:tavLst>
                                        <p:tav tm="0">
                                          <p:val>
                                            <p:fltVal val="-90"/>
                                          </p:val>
                                        </p:tav>
                                        <p:tav tm="100000">
                                          <p:val>
                                            <p:fltVal val="0"/>
                                          </p:val>
                                        </p:tav>
                                      </p:tavLst>
                                    </p:anim>
                                    <p:anim calcmode="lin" valueType="num">
                                      <p:cBhvr>
                                        <p:cTn id="64" dur="800" decel="100000" fill="hold"/>
                                        <p:tgtEl>
                                          <p:spTgt spid="3">
                                            <p:txEl>
                                              <p:pRg st="7" end="7"/>
                                            </p:txEl>
                                          </p:spTgt>
                                        </p:tgtEl>
                                        <p:attrNameLst>
                                          <p:attrName>ppt_x</p:attrName>
                                        </p:attrNameLst>
                                      </p:cBhvr>
                                      <p:tavLst>
                                        <p:tav tm="0">
                                          <p:val>
                                            <p:strVal val="#ppt_x+0.4"/>
                                          </p:val>
                                        </p:tav>
                                        <p:tav tm="100000">
                                          <p:val>
                                            <p:strVal val="#ppt_x-0.05"/>
                                          </p:val>
                                        </p:tav>
                                      </p:tavLst>
                                    </p:anim>
                                    <p:anim calcmode="lin" valueType="num">
                                      <p:cBhvr>
                                        <p:cTn id="65" dur="800" decel="100000" fill="hold"/>
                                        <p:tgtEl>
                                          <p:spTgt spid="3">
                                            <p:txEl>
                                              <p:pRg st="7" end="7"/>
                                            </p:txEl>
                                          </p:spTgt>
                                        </p:tgtEl>
                                        <p:attrNameLst>
                                          <p:attrName>ppt_y</p:attrName>
                                        </p:attrNameLst>
                                      </p:cBhvr>
                                      <p:tavLst>
                                        <p:tav tm="0">
                                          <p:val>
                                            <p:strVal val="#ppt_y-0.4"/>
                                          </p:val>
                                        </p:tav>
                                        <p:tav tm="100000">
                                          <p:val>
                                            <p:strVal val="#ppt_y+0.1"/>
                                          </p:val>
                                        </p:tav>
                                      </p:tavLst>
                                    </p:anim>
                                    <p:anim calcmode="lin" valueType="num">
                                      <p:cBhvr>
                                        <p:cTn id="66" dur="200" accel="100000" fill="hold">
                                          <p:stCondLst>
                                            <p:cond delay="800"/>
                                          </p:stCondLst>
                                        </p:cTn>
                                        <p:tgtEl>
                                          <p:spTgt spid="3">
                                            <p:txEl>
                                              <p:pRg st="7" end="7"/>
                                            </p:txEl>
                                          </p:spTgt>
                                        </p:tgtEl>
                                        <p:attrNameLst>
                                          <p:attrName>ppt_x</p:attrName>
                                        </p:attrNameLst>
                                      </p:cBhvr>
                                      <p:tavLst>
                                        <p:tav tm="0">
                                          <p:val>
                                            <p:strVal val="#ppt_x-0.05"/>
                                          </p:val>
                                        </p:tav>
                                        <p:tav tm="100000">
                                          <p:val>
                                            <p:strVal val="#ppt_x"/>
                                          </p:val>
                                        </p:tav>
                                      </p:tavLst>
                                    </p:anim>
                                    <p:anim calcmode="lin" valueType="num">
                                      <p:cBhvr>
                                        <p:cTn id="67" dur="200" accel="100000" fill="hold">
                                          <p:stCondLst>
                                            <p:cond delay="800"/>
                                          </p:stCondLst>
                                        </p:cTn>
                                        <p:tgtEl>
                                          <p:spTgt spid="3">
                                            <p:txEl>
                                              <p:pRg st="7" end="7"/>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συλλογής και καταγραφής των δεδομένων</a:t>
            </a:r>
          </a:p>
        </p:txBody>
      </p:sp>
      <p:sp>
        <p:nvSpPr>
          <p:cNvPr id="3" name="Θέση περιεχομένου 2"/>
          <p:cNvSpPr>
            <a:spLocks noGrp="1"/>
          </p:cNvSpPr>
          <p:nvPr>
            <p:ph idx="1"/>
          </p:nvPr>
        </p:nvSpPr>
        <p:spPr/>
        <p:txBody>
          <a:bodyPr/>
          <a:lstStyle/>
          <a:p>
            <a:pPr marL="0" indent="0" algn="just">
              <a:buNone/>
            </a:pPr>
            <a:r>
              <a:rPr lang="el-GR" dirty="0" smtClean="0"/>
              <a:t>Μειονεκτήματα: </a:t>
            </a:r>
          </a:p>
          <a:p>
            <a:pPr algn="just">
              <a:buFont typeface="Arial" panose="020B0604020202020204" pitchFamily="34" charset="0"/>
              <a:buChar char="•"/>
            </a:pPr>
            <a:r>
              <a:rPr lang="el-GR" dirty="0" smtClean="0"/>
              <a:t>Περιορισμένη πληροφόρηση.</a:t>
            </a:r>
          </a:p>
          <a:p>
            <a:pPr algn="just">
              <a:buFont typeface="Arial" panose="020B0604020202020204" pitchFamily="34" charset="0"/>
              <a:buChar char="•"/>
            </a:pPr>
            <a:r>
              <a:rPr lang="el-GR" dirty="0" smtClean="0"/>
              <a:t>Δυσκολία σε σύνθετες συμπεριφορές.</a:t>
            </a:r>
          </a:p>
          <a:p>
            <a:pPr algn="just">
              <a:buFont typeface="Arial" panose="020B0604020202020204" pitchFamily="34" charset="0"/>
              <a:buChar char="•"/>
            </a:pPr>
            <a:r>
              <a:rPr lang="el-GR" dirty="0" smtClean="0"/>
              <a:t>Απαιτεί συνεχή προσοχή από τον παρατηρητή.</a:t>
            </a:r>
          </a:p>
          <a:p>
            <a:pPr algn="just">
              <a:buFont typeface="Arial" panose="020B0604020202020204" pitchFamily="34" charset="0"/>
              <a:buChar char="•"/>
            </a:pPr>
            <a:r>
              <a:rPr lang="el-GR" dirty="0" smtClean="0"/>
              <a:t>Πιθανότητα απώλειας γεγονότων.</a:t>
            </a:r>
          </a:p>
          <a:p>
            <a:pPr algn="just">
              <a:buFont typeface="Arial" panose="020B0604020202020204" pitchFamily="34" charset="0"/>
              <a:buChar char="•"/>
            </a:pPr>
            <a:r>
              <a:rPr lang="el-GR" dirty="0" smtClean="0"/>
              <a:t>Δεν εξηγεί τα αίτια της συμπεριφοράς.</a:t>
            </a:r>
            <a:endParaRPr lang="el-GR" dirty="0"/>
          </a:p>
        </p:txBody>
      </p:sp>
    </p:spTree>
    <p:extLst>
      <p:ext uri="{BB962C8B-B14F-4D97-AF65-F5344CB8AC3E}">
        <p14:creationId xmlns:p14="http://schemas.microsoft.com/office/powerpoint/2010/main" val="1599337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1000"/>
                                        <p:tgtEl>
                                          <p:spTgt spid="3">
                                            <p:txEl>
                                              <p:pRg st="5" end="5"/>
                                            </p:txEl>
                                          </p:spTgt>
                                        </p:tgtEl>
                                      </p:cBhvr>
                                    </p:animEffect>
                                    <p:anim calcmode="lin" valueType="num">
                                      <p:cBhvr>
                                        <p:cTn id="4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marL="0" indent="0" algn="just">
              <a:buNone/>
            </a:pPr>
            <a:endParaRPr lang="el-GR" dirty="0" smtClean="0"/>
          </a:p>
          <a:p>
            <a:pPr marL="0" indent="0" algn="just">
              <a:buNone/>
            </a:pPr>
            <a:endParaRPr lang="el-GR" dirty="0"/>
          </a:p>
          <a:p>
            <a:pPr marL="0" indent="0" algn="just">
              <a:buNone/>
            </a:pPr>
            <a:endParaRPr lang="el-GR" dirty="0" smtClean="0"/>
          </a:p>
          <a:p>
            <a:pPr marL="0" indent="0" algn="just">
              <a:buNone/>
            </a:pPr>
            <a:r>
              <a:rPr lang="el-GR" dirty="0" smtClean="0"/>
              <a:t>Αν ήθελες να διερευνήσεις σε ποιο βαθμό ο εκπαιδευτικός της τάξης ενθαρρύνει εξίσου αγόρια και κορίτσια να ασχοληθούν με τις κατασκευές στην αντίστοιχη γωνιά ποια από τις παραπάνω τεχνικές θα επέλεγες; </a:t>
            </a:r>
            <a:endParaRPr lang="el-GR" dirty="0"/>
          </a:p>
        </p:txBody>
      </p:sp>
    </p:spTree>
    <p:extLst>
      <p:ext uri="{BB962C8B-B14F-4D97-AF65-F5344CB8AC3E}">
        <p14:creationId xmlns:p14="http://schemas.microsoft.com/office/powerpoint/2010/main" val="3183096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Μέτρηση συγκεκριμένων </a:t>
            </a:r>
            <a:r>
              <a:rPr lang="el-GR" dirty="0" err="1" smtClean="0"/>
              <a:t>παρατηρήσιμων</a:t>
            </a:r>
            <a:r>
              <a:rPr lang="el-GR" dirty="0" smtClean="0"/>
              <a:t> συμβάντων.</a:t>
            </a:r>
          </a:p>
          <a:p>
            <a:pPr marL="0" indent="0" algn="just">
              <a:buNone/>
            </a:pPr>
            <a:endParaRPr lang="el-GR" dirty="0"/>
          </a:p>
          <a:p>
            <a:pPr marL="0" indent="0" algn="just">
              <a:buNone/>
            </a:pPr>
            <a:r>
              <a:rPr lang="el-GR" dirty="0" smtClean="0"/>
              <a:t>Με τη μέτρηση συγκεκριμένων </a:t>
            </a:r>
            <a:r>
              <a:rPr lang="el-GR" dirty="0" err="1" smtClean="0"/>
              <a:t>παρατηρήσιμων</a:t>
            </a:r>
            <a:r>
              <a:rPr lang="el-GR" dirty="0" smtClean="0"/>
              <a:t> συμβάντων μπορούμε να καταγράψουμε πόσες φορές ο εκπαιδευτικός ενθαρρύνει αγόρια και πόσες φορές κορίτσια να συμμετέχουν στη δραστηριότητα. Με αυτόν τον τρόπο θα δοθούν ποσοτικά δεδομένα που εύκολα μπορούν να συγκριθούν και να διαπιστωθεί αν υπάρχει ισορροπία ή διαφορά στην ενθάρρυνση που προσφέρεται στα αγόρια και στα κορίτσια.</a:t>
            </a:r>
            <a:endParaRPr lang="el-GR" dirty="0"/>
          </a:p>
        </p:txBody>
      </p:sp>
    </p:spTree>
    <p:extLst>
      <p:ext uri="{BB962C8B-B14F-4D97-AF65-F5344CB8AC3E}">
        <p14:creationId xmlns:p14="http://schemas.microsoft.com/office/powerpoint/2010/main" val="1949162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just"/>
            <a:r>
              <a:rPr lang="el-GR" dirty="0" smtClean="0"/>
              <a:t>Συμμετοχική παρατήρηση </a:t>
            </a:r>
            <a:endParaRPr lang="el-GR" dirty="0"/>
          </a:p>
        </p:txBody>
      </p:sp>
      <p:sp>
        <p:nvSpPr>
          <p:cNvPr id="3" name="Θέση περιεχομένου 2"/>
          <p:cNvSpPr>
            <a:spLocks noGrp="1"/>
          </p:cNvSpPr>
          <p:nvPr>
            <p:ph idx="1"/>
          </p:nvPr>
        </p:nvSpPr>
        <p:spPr/>
        <p:txBody>
          <a:bodyPr/>
          <a:lstStyle/>
          <a:p>
            <a:pPr marL="0" indent="0">
              <a:buNone/>
            </a:pPr>
            <a:r>
              <a:rPr lang="el-GR" dirty="0" smtClean="0"/>
              <a:t>Στη συμμετοχική παρατήρηση, ο παρατηρητής συμμετέχει στις συνεχιζόμενες δράσεις και καταγράφει τις παρατηρήσεις. Δηλαδή, ο παρατηρητής είναι ένας «παίκτης» κατά τη δράση, οικειοποιούμενος έναν από τους ρόλους που μελετάει, ιδιαίτερα σε καταστάσεις όπου οι αναπτυσσόμενες συμπεριφορές είναι πολύπλοκες, δύσκολες ή και ενοχλητικές για τους συμμετέχοντες (</a:t>
            </a:r>
            <a:r>
              <a:rPr lang="en-US" dirty="0" err="1" smtClean="0"/>
              <a:t>Dewalt</a:t>
            </a:r>
            <a:r>
              <a:rPr lang="en-US" dirty="0" smtClean="0"/>
              <a:t> &amp; </a:t>
            </a:r>
            <a:r>
              <a:rPr lang="en-US" dirty="0" err="1" smtClean="0"/>
              <a:t>Dewalt</a:t>
            </a:r>
            <a:r>
              <a:rPr lang="en-US" dirty="0" smtClean="0"/>
              <a:t>, 2010). </a:t>
            </a:r>
            <a:endParaRPr lang="el-GR" dirty="0"/>
          </a:p>
        </p:txBody>
      </p:sp>
    </p:spTree>
    <p:extLst>
      <p:ext uri="{BB962C8B-B14F-4D97-AF65-F5344CB8AC3E}">
        <p14:creationId xmlns:p14="http://schemas.microsoft.com/office/powerpoint/2010/main" val="3704361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marL="0" indent="0" algn="just">
              <a:buNone/>
            </a:pPr>
            <a:endParaRPr lang="el-GR" dirty="0" smtClean="0"/>
          </a:p>
          <a:p>
            <a:pPr marL="0" indent="0" algn="just">
              <a:buNone/>
            </a:pPr>
            <a:endParaRPr lang="el-GR" dirty="0"/>
          </a:p>
          <a:p>
            <a:pPr marL="0" indent="0" algn="just">
              <a:buNone/>
            </a:pPr>
            <a:r>
              <a:rPr lang="el-GR" dirty="0" smtClean="0"/>
              <a:t>Κατά τη διάρκεια του ελεύθερου παιχνιδιού στη γωνιά του οικοδομικού υλικού, ο Νικόλας (4 ετών) πλησιάζει 2 παιδιά που χτίζουν έναν πύργο. Παίρνει τα τουβλάκια χωρίς να μιλήσει. Όταν ένα παιδί του λέει «Μη το χαλάς», ο Νικόλας σπρώχνει τον πύργο και απομακρύνεται. Μέσα στα επόμενα 10 λεπτά παραμένει μόνος του. Ποια από τις παραπάνω τεχνικές θα επέλεγες για να μελετήσεις το συγκεκριμένο περιστατικό;  </a:t>
            </a:r>
            <a:endParaRPr lang="el-GR" dirty="0"/>
          </a:p>
        </p:txBody>
      </p:sp>
    </p:spTree>
    <p:extLst>
      <p:ext uri="{BB962C8B-B14F-4D97-AF65-F5344CB8AC3E}">
        <p14:creationId xmlns:p14="http://schemas.microsoft.com/office/powerpoint/2010/main" val="382713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smtClean="0"/>
              <a:t>Τρέχουσες καταγραφές</a:t>
            </a:r>
          </a:p>
          <a:p>
            <a:pPr marL="0" indent="0" algn="just">
              <a:buNone/>
            </a:pPr>
            <a:endParaRPr lang="el-GR" dirty="0"/>
          </a:p>
          <a:p>
            <a:pPr marL="0" indent="0" algn="just">
              <a:buNone/>
            </a:pPr>
            <a:r>
              <a:rPr lang="el-GR" dirty="0" smtClean="0"/>
              <a:t>Οι τρέχουσες καταγραφές χρησιμοποιούνται όταν ο εκπαιδευτικός θέλει να καταγράψει βήμα- βήμα και με χρονολογική σειρά τι συμβαίνει σε ένα σύντομο χρονικό διάστημα. Στο συγκεκριμένο παράδειγμα δηλαδή καταγράφουμε την αλληλεπίδραση των παιδιών και τι έγινε μέσα στα επόμενα 10 λεπτά.</a:t>
            </a:r>
          </a:p>
          <a:p>
            <a:pPr marL="0" indent="0" algn="just">
              <a:buNone/>
            </a:pPr>
            <a:r>
              <a:rPr lang="el-GR" dirty="0" smtClean="0"/>
              <a:t>Καταγράφουμε: </a:t>
            </a:r>
          </a:p>
          <a:p>
            <a:pPr algn="just"/>
            <a:r>
              <a:rPr lang="el-GR" dirty="0" smtClean="0"/>
              <a:t>Τι έκανε το παιδί;</a:t>
            </a:r>
          </a:p>
          <a:p>
            <a:pPr algn="just"/>
            <a:r>
              <a:rPr lang="el-GR" dirty="0" smtClean="0"/>
              <a:t>Τι είπαν τα άλλα παιδιά;</a:t>
            </a:r>
          </a:p>
          <a:p>
            <a:pPr algn="just"/>
            <a:r>
              <a:rPr lang="el-GR" dirty="0" smtClean="0"/>
              <a:t>Πώς εξελίχθηκε το περιστατικό;</a:t>
            </a:r>
          </a:p>
          <a:p>
            <a:pPr algn="just"/>
            <a:r>
              <a:rPr lang="el-GR" dirty="0" smtClean="0"/>
              <a:t>Τι έγινε μετά; </a:t>
            </a:r>
            <a:endParaRPr lang="el-GR" dirty="0"/>
          </a:p>
        </p:txBody>
      </p:sp>
    </p:spTree>
    <p:extLst>
      <p:ext uri="{BB962C8B-B14F-4D97-AF65-F5344CB8AC3E}">
        <p14:creationId xmlns:p14="http://schemas.microsoft.com/office/powerpoint/2010/main" val="2860823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marL="0" indent="0" algn="just">
              <a:buNone/>
            </a:pPr>
            <a:endParaRPr lang="el-GR" dirty="0"/>
          </a:p>
          <a:p>
            <a:pPr marL="0" indent="0" algn="just">
              <a:buNone/>
            </a:pPr>
            <a:endParaRPr lang="el-GR" dirty="0" smtClean="0"/>
          </a:p>
          <a:p>
            <a:pPr marL="0" indent="0" algn="just">
              <a:buNone/>
            </a:pPr>
            <a:endParaRPr lang="el-GR" dirty="0" smtClean="0"/>
          </a:p>
          <a:p>
            <a:pPr marL="0" indent="0" algn="just">
              <a:buNone/>
            </a:pPr>
            <a:r>
              <a:rPr lang="el-GR" dirty="0" smtClean="0"/>
              <a:t>Η Μαρία (3,5 ετών) προσπαθεί να φορέσει μόνη της το μπουφάν της. Μετά από δύο αποτυχημένες προσπάθειες αρχίζει να κλαίει δυνατά, πετά το μπουφάν στο πάτωμα και φωνάζει «Δεν μπορώ!» Όταν η παιδαγωγός την πλησιάζει εκείνη γυρίζει την πλάτη της. Ποια από τις παραπάνω τεχνικές θα επέλεγες για να μελετήσεις το συγκεκριμένο περιστατικό; </a:t>
            </a:r>
            <a:endParaRPr lang="el-GR" dirty="0"/>
          </a:p>
        </p:txBody>
      </p:sp>
    </p:spTree>
    <p:extLst>
      <p:ext uri="{BB962C8B-B14F-4D97-AF65-F5344CB8AC3E}">
        <p14:creationId xmlns:p14="http://schemas.microsoft.com/office/powerpoint/2010/main" val="407534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wipe(down)">
                                      <p:cBhvr>
                                        <p:cTn id="1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Λήψη σημειώσεων. </a:t>
            </a:r>
          </a:p>
          <a:p>
            <a:pPr marL="0" indent="0" algn="just">
              <a:buNone/>
            </a:pPr>
            <a:endParaRPr lang="el-GR" dirty="0" smtClean="0"/>
          </a:p>
          <a:p>
            <a:pPr marL="0" indent="0" algn="just">
              <a:buNone/>
            </a:pPr>
            <a:r>
              <a:rPr lang="el-GR" dirty="0" smtClean="0"/>
              <a:t>Η λήψη σημειώσεων χρησιμοποιείται όταν η εκπαιδευτικός θέλει να καταγράψει σύντομα ένα συγκεκριμένο περιστατικό ή μια συμπεριφορά που παρατηρεί εκείνη τη στιγμή, χωρίς απαραίτητα εκτενή χρονική καταγραφή. Στο συγκεκριμένο παράδειγμα υπάρχει ένα μεμονωμένο περιστατικό που θέλουμε να σημειώσουμε τι συνέβη και πως αντέδρασε το παιδί. </a:t>
            </a:r>
            <a:endParaRPr lang="el-GR" dirty="0"/>
          </a:p>
        </p:txBody>
      </p:sp>
    </p:spTree>
    <p:extLst>
      <p:ext uri="{BB962C8B-B14F-4D97-AF65-F5344CB8AC3E}">
        <p14:creationId xmlns:p14="http://schemas.microsoft.com/office/powerpoint/2010/main" val="3908508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just"/>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marL="0" indent="0" algn="just">
              <a:buNone/>
            </a:pPr>
            <a:endParaRPr lang="el-GR" dirty="0" smtClean="0"/>
          </a:p>
          <a:p>
            <a:pPr marL="0" indent="0" algn="just">
              <a:buNone/>
            </a:pPr>
            <a:endParaRPr lang="el-GR" dirty="0"/>
          </a:p>
          <a:p>
            <a:pPr marL="0" indent="0" algn="just">
              <a:buNone/>
            </a:pPr>
            <a:endParaRPr lang="el-GR" dirty="0"/>
          </a:p>
          <a:p>
            <a:pPr marL="0" indent="0" algn="just">
              <a:buNone/>
            </a:pPr>
            <a:r>
              <a:rPr lang="el-GR" dirty="0" smtClean="0"/>
              <a:t>Κατά τη διάρκεια συζήτησης στην </a:t>
            </a:r>
            <a:r>
              <a:rPr lang="el-GR" dirty="0" err="1" smtClean="0"/>
              <a:t>παρεούλα</a:t>
            </a:r>
            <a:r>
              <a:rPr lang="el-GR" dirty="0" smtClean="0"/>
              <a:t> ο Αλέξης (4,5 ετών) δεν σηκώνει χέρι. Όταν η παιδαγωγός του απευθύνει ερωτήσεις εκείνος επιλέγει να απαντήσει μονολεκτικά (ναι, όχι, εκεί). Ακόμη, κατά τη διάρκεια του ελεύθερου παιχνιδιού χρησιμοποιεί κυρίως χειρονομίες για να ζητήσει αντικείμενα. Ποια από τις παραπάνω τεχνικές θα επέλεγες για να μελετήσεις το συγκεκριμένο περιστατικό; </a:t>
            </a:r>
            <a:endParaRPr lang="el-GR" dirty="0"/>
          </a:p>
        </p:txBody>
      </p:sp>
    </p:spTree>
    <p:extLst>
      <p:ext uri="{BB962C8B-B14F-4D97-AF65-F5344CB8AC3E}">
        <p14:creationId xmlns:p14="http://schemas.microsoft.com/office/powerpoint/2010/main" val="2480709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additive="base">
                                        <p:cTn id="1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dirty="0" smtClean="0"/>
              <a:t>Κλίμακες ελέγχου.</a:t>
            </a:r>
          </a:p>
          <a:p>
            <a:pPr marL="0" indent="0" algn="just">
              <a:buNone/>
            </a:pPr>
            <a:endParaRPr lang="el-GR" dirty="0"/>
          </a:p>
          <a:p>
            <a:pPr marL="0" indent="0" algn="just">
              <a:buNone/>
            </a:pPr>
            <a:r>
              <a:rPr lang="el-GR" dirty="0" smtClean="0"/>
              <a:t>Οι κλίμακες ελέγχου χρησιμοποιούνται όταν θέλουμε να δούμε αν ένα παιδί παρουσιάζει ή δεν παρουσιάζει συγκεκριμένες συμπεριφορές ή δεξιότητες. Στη συγκεκριμένη περίπτωση θέλουμε να παρατηρήσουμε στοιχεία που σχετίζονται με την επικοινωνία και τη συμμετοχή του παιδιού. </a:t>
            </a:r>
          </a:p>
          <a:p>
            <a:pPr marL="0" indent="0" algn="just">
              <a:buNone/>
            </a:pPr>
            <a:r>
              <a:rPr lang="el-GR" dirty="0" smtClean="0"/>
              <a:t>Σε μια κλίμακα ελέγχου θα μπορούσαν να μπουν και να απαντηθούν με ΝΑΙ/ ΌΧΙ:  </a:t>
            </a:r>
          </a:p>
          <a:p>
            <a:pPr algn="just"/>
            <a:r>
              <a:rPr lang="el-GR" dirty="0" smtClean="0"/>
              <a:t>Σηκώνει το χέρι για να μιλήσει στην </a:t>
            </a:r>
            <a:r>
              <a:rPr lang="el-GR" dirty="0" err="1" smtClean="0"/>
              <a:t>παρεούλα</a:t>
            </a:r>
            <a:r>
              <a:rPr lang="el-GR" dirty="0" smtClean="0"/>
              <a:t>; </a:t>
            </a:r>
          </a:p>
          <a:p>
            <a:pPr algn="just"/>
            <a:r>
              <a:rPr lang="el-GR" dirty="0" smtClean="0"/>
              <a:t>Απαντά σε ερωτήσεις με ολοκληρωμένες προτάσεις; </a:t>
            </a:r>
          </a:p>
          <a:p>
            <a:pPr algn="just"/>
            <a:r>
              <a:rPr lang="el-GR" dirty="0" smtClean="0"/>
              <a:t>Χρησιμοποιεί λεκτικό λόγο για να ζητήσει αντικείμενα; </a:t>
            </a:r>
          </a:p>
          <a:p>
            <a:pPr algn="just"/>
            <a:r>
              <a:rPr lang="el-GR" dirty="0" smtClean="0"/>
              <a:t>Συμμετέχει στη συζήτηση της ομάδας;</a:t>
            </a:r>
            <a:endParaRPr lang="el-GR" dirty="0"/>
          </a:p>
        </p:txBody>
      </p:sp>
    </p:spTree>
    <p:extLst>
      <p:ext uri="{BB962C8B-B14F-4D97-AF65-F5344CB8AC3E}">
        <p14:creationId xmlns:p14="http://schemas.microsoft.com/office/powerpoint/2010/main" val="99370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down)">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circle(in)">
                                      <p:cBhvr>
                                        <p:cTn id="21" dur="2000"/>
                                        <p:tgtEl>
                                          <p:spTgt spid="3">
                                            <p:txEl>
                                              <p:pRg st="3" end="3"/>
                                            </p:txEl>
                                          </p:spTgt>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circle(in)">
                                      <p:cBhvr>
                                        <p:cTn id="24" dur="2000"/>
                                        <p:tgtEl>
                                          <p:spTgt spid="3">
                                            <p:txEl>
                                              <p:pRg st="4" end="4"/>
                                            </p:txEl>
                                          </p:spTgt>
                                        </p:tgtEl>
                                      </p:cBhvr>
                                    </p:animEffect>
                                  </p:childTnLst>
                                </p:cTn>
                              </p:par>
                              <p:par>
                                <p:cTn id="25" presetID="6" presetClass="entr" presetSubtype="16"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ircle(in)">
                                      <p:cBhvr>
                                        <p:cTn id="27" dur="2000"/>
                                        <p:tgtEl>
                                          <p:spTgt spid="3">
                                            <p:txEl>
                                              <p:pRg st="5" end="5"/>
                                            </p:txEl>
                                          </p:spTgt>
                                        </p:tgtEl>
                                      </p:cBhvr>
                                    </p:animEffect>
                                  </p:childTnLst>
                                </p:cTn>
                              </p:par>
                              <p:par>
                                <p:cTn id="28" presetID="6" presetClass="entr" presetSubtype="16"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circle(in)">
                                      <p:cBhvr>
                                        <p:cTn id="30" dur="2000"/>
                                        <p:tgtEl>
                                          <p:spTgt spid="3">
                                            <p:txEl>
                                              <p:pRg st="6" end="6"/>
                                            </p:txEl>
                                          </p:spTgt>
                                        </p:tgtEl>
                                      </p:cBhvr>
                                    </p:animEffect>
                                  </p:childTnLst>
                                </p:cTn>
                              </p:par>
                              <p:par>
                                <p:cTn id="31" presetID="6" presetClass="entr" presetSubtype="16"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circle(in)">
                                      <p:cBhvr>
                                        <p:cTn id="33"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marL="0" indent="0" algn="just">
              <a:buNone/>
            </a:pPr>
            <a:endParaRPr lang="el-GR" dirty="0" smtClean="0"/>
          </a:p>
          <a:p>
            <a:pPr marL="0" indent="0" algn="just">
              <a:buNone/>
            </a:pPr>
            <a:endParaRPr lang="el-GR" dirty="0"/>
          </a:p>
          <a:p>
            <a:pPr marL="0" indent="0" algn="just">
              <a:buNone/>
            </a:pPr>
            <a:endParaRPr lang="el-GR" dirty="0" smtClean="0"/>
          </a:p>
          <a:p>
            <a:pPr marL="0" indent="0" algn="just">
              <a:buNone/>
            </a:pPr>
            <a:r>
              <a:rPr lang="el-GR" dirty="0" smtClean="0"/>
              <a:t>Η Ελένη (5 ετών) ξεκινά μια δραστηριότητα ζωγραφικής όμως μετά από 3 λεπτά σηκώνεται και πηγαίνει σε άλλο τραπέζι. Μέσα σε 20 λεπτά έχει αλλάξει δραστηριότητα 4 φορές χωρίς να έχει ολοκληρώσει καμία. Ποια από τις παραπάνω τεχνικές θα επέλεγες για να μελετήσεις το συγκεκριμένο περιστατικό; </a:t>
            </a:r>
            <a:endParaRPr lang="el-GR" dirty="0"/>
          </a:p>
        </p:txBody>
      </p:sp>
    </p:spTree>
    <p:extLst>
      <p:ext uri="{BB962C8B-B14F-4D97-AF65-F5344CB8AC3E}">
        <p14:creationId xmlns:p14="http://schemas.microsoft.com/office/powerpoint/2010/main" val="1669669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additive="base">
                                        <p:cTn id="1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Σκέφτομαι και λέω…</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Μέτρηση συγκεκριμένων </a:t>
            </a:r>
            <a:r>
              <a:rPr lang="el-GR" dirty="0" err="1" smtClean="0"/>
              <a:t>παρατηρήσιμων</a:t>
            </a:r>
            <a:r>
              <a:rPr lang="el-GR" dirty="0" smtClean="0"/>
              <a:t> συμβάντων.</a:t>
            </a:r>
          </a:p>
          <a:p>
            <a:pPr marL="0" indent="0" algn="just">
              <a:buNone/>
            </a:pPr>
            <a:endParaRPr lang="el-GR" dirty="0"/>
          </a:p>
          <a:p>
            <a:pPr marL="0" indent="0" algn="just">
              <a:buNone/>
            </a:pPr>
            <a:r>
              <a:rPr lang="el-GR" dirty="0" smtClean="0"/>
              <a:t>Η μέτρηση </a:t>
            </a:r>
            <a:r>
              <a:rPr lang="el-GR" dirty="0" err="1" smtClean="0"/>
              <a:t>παρατηρήσιμων</a:t>
            </a:r>
            <a:r>
              <a:rPr lang="el-GR" dirty="0" smtClean="0"/>
              <a:t> συμβάντων χρησιμοποιείται όταν θέλουμε να καταγράψουμε πόσες φορές εμφανίζεται μια συγκεκριμένη συμπεριφορά μέσα σε ένα χρονικό διάστημα. Στο συγκεκριμένο παράδειγμα θέλουμε να καταγράψουμε κάθε φορά που η Ελένη σηκώνεται και αλλάζει δραστηριότητα. </a:t>
            </a:r>
            <a:endParaRPr lang="el-GR" dirty="0"/>
          </a:p>
        </p:txBody>
      </p:sp>
    </p:spTree>
    <p:extLst>
      <p:ext uri="{BB962C8B-B14F-4D97-AF65-F5344CB8AC3E}">
        <p14:creationId xmlns:p14="http://schemas.microsoft.com/office/powerpoint/2010/main" val="2289019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lgn="just">
              <a:buNone/>
            </a:pPr>
            <a:r>
              <a:rPr lang="el-GR" dirty="0" smtClean="0"/>
              <a:t>Η καταγραφή είναι έτσι και αλλιώς αποτέλεσμα μιας εντύπωσης. Η χρήση, όμως, οποιασδήποτε τεχνικής για την καταγραφή πρέπει να</a:t>
            </a:r>
            <a:r>
              <a:rPr lang="el-GR" dirty="0"/>
              <a:t> </a:t>
            </a:r>
            <a:r>
              <a:rPr lang="el-GR" dirty="0" smtClean="0"/>
              <a:t>καθορίζεται από τους σκοπούς και τους στόχους της παρατήρησης, δηλαδή αν η τεχνική που έχουμε επιλέξει μπορεί πραγματικά να καταγράψει το σημαντικό και όχι απλά αυτό που συμβαίνει. </a:t>
            </a:r>
          </a:p>
          <a:p>
            <a:pPr marL="0" indent="0" algn="just">
              <a:buNone/>
            </a:pPr>
            <a:r>
              <a:rPr lang="el-GR" dirty="0" smtClean="0"/>
              <a:t>Για παράδειγμα, μια παρατήρηση που καταγράφει την περιγραφή μιας μη λεκτικής συμπεριφοράς ενός εκπαιδευτικού και απλώς απαριθμεί τις φορές που ο δάσκαλος αγριοκοίταξε ή χαμογέλασε, χωρίς να λαμβάνεται υπόψη το πλαίσιο (αφορμή, τι προηγήθηκε, τι ακολούθησε, σε ποιον μαθητή, την αντίδραση του μαθητή κ.λπ.) δεν προσφέρει ουσιαστικό υλικό. </a:t>
            </a:r>
            <a:endParaRPr lang="el-GR" dirty="0"/>
          </a:p>
        </p:txBody>
      </p:sp>
    </p:spTree>
    <p:extLst>
      <p:ext uri="{BB962C8B-B14F-4D97-AF65-F5344CB8AC3E}">
        <p14:creationId xmlns:p14="http://schemas.microsoft.com/office/powerpoint/2010/main" val="3150687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iterate type="lt">
                                    <p:tmPct val="0"/>
                                  </p:iterate>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arn(inVertical)">
                                      <p:cBhvr>
                                        <p:cTn id="1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απλής παρατήρησης</a:t>
            </a:r>
            <a:endParaRPr lang="el-GR" dirty="0"/>
          </a:p>
        </p:txBody>
      </p:sp>
      <p:sp>
        <p:nvSpPr>
          <p:cNvPr id="3" name="Θέση περιεχομένου 2"/>
          <p:cNvSpPr>
            <a:spLocks noGrp="1"/>
          </p:cNvSpPr>
          <p:nvPr>
            <p:ph idx="1"/>
          </p:nvPr>
        </p:nvSpPr>
        <p:spPr/>
        <p:txBody>
          <a:bodyPr/>
          <a:lstStyle/>
          <a:p>
            <a:pPr marL="0" indent="0" algn="just">
              <a:buNone/>
            </a:pPr>
            <a:r>
              <a:rPr lang="el-GR" b="1" dirty="0" smtClean="0"/>
              <a:t>Παρατήρηση 1 </a:t>
            </a:r>
          </a:p>
          <a:p>
            <a:pPr marL="0" indent="0" algn="just">
              <a:buNone/>
            </a:pPr>
            <a:r>
              <a:rPr lang="el-GR" dirty="0" smtClean="0"/>
              <a:t>Η Μαρία κάθεται μαζί με την Ελένη. Η Ελένη παρατηρεί τη Μαρία καθώς αυτή προσπαθεί να αντιγράψει έναν πίνακα ζωγραφικής με θέμα τα λουλούδια. Η Δάφνη καθώς περνά από δίπλα της δείχνει ενδιαφέρον, σταματάει και παρακολουθεί τη Μαρία.</a:t>
            </a:r>
          </a:p>
          <a:p>
            <a:pPr marL="0" indent="0" algn="just">
              <a:buNone/>
            </a:pPr>
            <a:r>
              <a:rPr lang="el-GR" b="1" dirty="0" smtClean="0"/>
              <a:t>Παρατήρηση 2 </a:t>
            </a:r>
          </a:p>
          <a:p>
            <a:pPr marL="0" indent="0" algn="just">
              <a:buNone/>
            </a:pPr>
            <a:r>
              <a:rPr lang="el-GR" dirty="0" smtClean="0"/>
              <a:t>Η Μαρία, η Ελένη και η Δάφνη κάθονται και συζητούν μαζί, καθώς η Μαρία κάνει μια ζωγραφιά με λουλούδια από έναν πίνακα ζωγραφικής. Η Μαρία συζητά με τη Δάφνη και την Ελένη για τα χρώματα που χρησιμοποιεί, σε μια προσπάθεια να επικοινωνήσει και να παίξει μαζί τους.</a:t>
            </a:r>
          </a:p>
          <a:p>
            <a:pPr marL="0" indent="0" algn="just">
              <a:buNone/>
            </a:pPr>
            <a:endParaRPr lang="el-GR" dirty="0"/>
          </a:p>
        </p:txBody>
      </p:sp>
    </p:spTree>
    <p:extLst>
      <p:ext uri="{BB962C8B-B14F-4D97-AF65-F5344CB8AC3E}">
        <p14:creationId xmlns:p14="http://schemas.microsoft.com/office/powerpoint/2010/main" val="3211279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just"/>
            <a:r>
              <a:rPr lang="el-GR" dirty="0" smtClean="0"/>
              <a:t>Στάδια της συμμετοχικής παρατήρησης</a:t>
            </a:r>
            <a:endParaRPr lang="el-GR" dirty="0"/>
          </a:p>
        </p:txBody>
      </p:sp>
      <p:sp>
        <p:nvSpPr>
          <p:cNvPr id="3" name="Θέση περιεχομένου 2"/>
          <p:cNvSpPr>
            <a:spLocks noGrp="1"/>
          </p:cNvSpPr>
          <p:nvPr>
            <p:ph idx="1"/>
          </p:nvPr>
        </p:nvSpPr>
        <p:spPr/>
        <p:txBody>
          <a:bodyPr/>
          <a:lstStyle/>
          <a:p>
            <a:pPr marL="0" indent="0">
              <a:buNone/>
            </a:pPr>
            <a:r>
              <a:rPr lang="el-GR" dirty="0" smtClean="0"/>
              <a:t>Τα βασικότερα στάδια της συμμετοχικής παρατήρησης είναι: </a:t>
            </a:r>
          </a:p>
          <a:p>
            <a:pPr>
              <a:buFont typeface="+mj-lt"/>
              <a:buAutoNum type="arabicPeriod"/>
            </a:pPr>
            <a:r>
              <a:rPr lang="el-GR" dirty="0" smtClean="0"/>
              <a:t>Η επιλογή θέματος (ερευνητικού προβλήματος) και του πεδίου.</a:t>
            </a:r>
          </a:p>
          <a:p>
            <a:pPr>
              <a:buFont typeface="+mj-lt"/>
              <a:buAutoNum type="arabicPeriod"/>
            </a:pPr>
            <a:r>
              <a:rPr lang="el-GR" dirty="0" smtClean="0"/>
              <a:t>Η πρόσβαση.</a:t>
            </a:r>
          </a:p>
          <a:p>
            <a:pPr>
              <a:buFont typeface="+mj-lt"/>
              <a:buAutoNum type="arabicPeriod"/>
            </a:pPr>
            <a:r>
              <a:rPr lang="el-GR" dirty="0" smtClean="0"/>
              <a:t>Ο προσδιορισμός των σχέσεων που θα αναπτύξει ο παρατηρητής στο πεδίο.</a:t>
            </a:r>
          </a:p>
          <a:p>
            <a:pPr>
              <a:buFont typeface="+mj-lt"/>
              <a:buAutoNum type="arabicPeriod"/>
            </a:pPr>
            <a:r>
              <a:rPr lang="el-GR" dirty="0" smtClean="0"/>
              <a:t>Η συλλογή και η καταγραφή των δεδομένων. </a:t>
            </a:r>
          </a:p>
          <a:p>
            <a:pPr>
              <a:buFont typeface="+mj-lt"/>
              <a:buAutoNum type="arabicPeriod"/>
            </a:pPr>
            <a:r>
              <a:rPr lang="el-GR" dirty="0" smtClean="0"/>
              <a:t>Η ανάλυση, ερμηνεία και παρουσίαση των δεδομένων που ουσιαστικά εκφράζει και το βάθος </a:t>
            </a:r>
            <a:r>
              <a:rPr lang="el-GR" smtClean="0"/>
              <a:t>της κατανόησης </a:t>
            </a:r>
            <a:r>
              <a:rPr lang="el-GR" dirty="0" smtClean="0"/>
              <a:t>του παρατηρητή. </a:t>
            </a:r>
            <a:endParaRPr lang="el-GR" dirty="0"/>
          </a:p>
        </p:txBody>
      </p:sp>
    </p:spTree>
    <p:extLst>
      <p:ext uri="{BB962C8B-B14F-4D97-AF65-F5344CB8AC3E}">
        <p14:creationId xmlns:p14="http://schemas.microsoft.com/office/powerpoint/2010/main" val="4044638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3">
                                            <p:txEl>
                                              <p:pRg st="1" end="1"/>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
                                            <p:txEl>
                                              <p:pRg st="2" end="2"/>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3">
                                            <p:txEl>
                                              <p:pRg st="3" end="3"/>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4" dur="500"/>
                                        <p:tgtEl>
                                          <p:spTgt spid="3">
                                            <p:txEl>
                                              <p:pRg st="4" end="4"/>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απλής παρατήρησης </a:t>
            </a:r>
            <a:endParaRPr lang="el-GR" dirty="0"/>
          </a:p>
        </p:txBody>
      </p:sp>
      <p:sp>
        <p:nvSpPr>
          <p:cNvPr id="3" name="Θέση περιεχομένου 2"/>
          <p:cNvSpPr>
            <a:spLocks noGrp="1"/>
          </p:cNvSpPr>
          <p:nvPr>
            <p:ph idx="1"/>
          </p:nvPr>
        </p:nvSpPr>
        <p:spPr/>
        <p:txBody>
          <a:bodyPr/>
          <a:lstStyle/>
          <a:p>
            <a:pPr marL="0" indent="0" algn="just">
              <a:buNone/>
            </a:pPr>
            <a:r>
              <a:rPr lang="el-GR" b="1" dirty="0" smtClean="0"/>
              <a:t>Παρατήρηση 3 </a:t>
            </a:r>
          </a:p>
          <a:p>
            <a:pPr marL="0" indent="0" algn="just">
              <a:buNone/>
            </a:pPr>
            <a:r>
              <a:rPr lang="el-GR" dirty="0" smtClean="0"/>
              <a:t>Η Μαρία πειραματιζόταν με τους χρωματικούς συνδυασμούς αρκετές μέρες τώρα. Καθώς κουβέντιαζαν με την Ελένη (ασκούμενη φοιτήτρια) αποφάσισαν να χρησιμοποιήσουν μια παλέτα χρωμάτων, ώστε η Μαρία να μπορέσει να δημιουργήσει τους δικούς της χρωματικούς συνδυασμούς. Τότε, η Ελένη της έδειξε έναν πίνακα ζωγραφικής με λουλούδια, καθώς παλιότερα η Μαρία της είχε μιλήσει για τα πολύχρωμα λουλούδια που έχει η μαμά της στο μπαλκόνι του σπιτιού τους. Η Μαρία κοίταξε πολύ προσεκτικά τον πίνακα ζωγραφικής και άρχισε να χρησιμοποιεί τα χρώματα που είχε ο πίνακας. Καθώς η Μαρία ζωγραφίζει είπε στη Δάφνη: «Χρησιμοποιώ το χρυσό χρώμα πρώτα, γιατί είναι το αγαπημένο μου, και μετά το πράσινο!» Η Δάφνη μετά ζωγράφισε με κόκκινο χρώμα και γελώντας είπε: «Το κόκκινο είναι το τελευταίο!» Η Μαρία γέλασε και άρχισε να ανακατεύει γρήγορα τα χρώματα.</a:t>
            </a:r>
            <a:endParaRPr lang="el-GR" dirty="0"/>
          </a:p>
        </p:txBody>
      </p:sp>
    </p:spTree>
    <p:extLst>
      <p:ext uri="{BB962C8B-B14F-4D97-AF65-F5344CB8AC3E}">
        <p14:creationId xmlns:p14="http://schemas.microsoft.com/office/powerpoint/2010/main" val="267677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ελάχιστης προσπάθειας ερμηνείας των γεγονότων </a:t>
            </a:r>
            <a:endParaRPr lang="el-GR" dirty="0"/>
          </a:p>
        </p:txBody>
      </p:sp>
      <p:sp>
        <p:nvSpPr>
          <p:cNvPr id="3" name="Θέση περιεχομένου 2"/>
          <p:cNvSpPr>
            <a:spLocks noGrp="1"/>
          </p:cNvSpPr>
          <p:nvPr>
            <p:ph idx="1"/>
          </p:nvPr>
        </p:nvSpPr>
        <p:spPr/>
        <p:txBody>
          <a:bodyPr/>
          <a:lstStyle/>
          <a:p>
            <a:pPr marL="0" indent="0" algn="just">
              <a:buNone/>
            </a:pPr>
            <a:r>
              <a:rPr lang="el-GR" b="1" dirty="0" smtClean="0"/>
              <a:t>Παρατήρηση 1</a:t>
            </a:r>
          </a:p>
          <a:p>
            <a:pPr marL="0" indent="0" algn="just">
              <a:buNone/>
            </a:pPr>
            <a:r>
              <a:rPr lang="el-GR" dirty="0"/>
              <a:t>Η Μαρία κάθεται μαζί με την Ελένη. Η Ελένη παρατηρεί τη Μαρία καθώς αυτή προσπαθεί να αντιγράψει έναν πίνακα ζωγραφικής με θέμα τα λουλούδια. Η Δάφνη καθώς περνά από δίπλα της δείχνει ενδιαφέρον, σταματάει και παρακολουθεί τη Μαρία.</a:t>
            </a:r>
          </a:p>
          <a:p>
            <a:pPr marL="0" indent="0" algn="just">
              <a:buNone/>
            </a:pPr>
            <a:r>
              <a:rPr lang="el-GR" b="1" i="1" dirty="0" smtClean="0"/>
              <a:t>Ερμηνεία και ανάλυση </a:t>
            </a:r>
          </a:p>
          <a:p>
            <a:pPr marL="0" indent="0" algn="just">
              <a:buNone/>
            </a:pPr>
            <a:r>
              <a:rPr lang="el-GR" dirty="0" smtClean="0"/>
              <a:t>Η Μαρία ήταν ενθουσιασμένη που ανακάτευε τα χρώματα. Ήταν χαρούμενη.</a:t>
            </a:r>
          </a:p>
          <a:p>
            <a:pPr marL="0" indent="0" algn="just">
              <a:buNone/>
            </a:pPr>
            <a:endParaRPr lang="el-GR" b="1" dirty="0" smtClean="0"/>
          </a:p>
          <a:p>
            <a:pPr marL="0" indent="0" algn="just">
              <a:buNone/>
            </a:pPr>
            <a:endParaRPr lang="el-GR" b="1" i="1" dirty="0"/>
          </a:p>
        </p:txBody>
      </p:sp>
    </p:spTree>
    <p:extLst>
      <p:ext uri="{BB962C8B-B14F-4D97-AF65-F5344CB8AC3E}">
        <p14:creationId xmlns:p14="http://schemas.microsoft.com/office/powerpoint/2010/main" val="453305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ipe(down)">
                                      <p:cBhvr>
                                        <p:cTn id="20" dur="580">
                                          <p:stCondLst>
                                            <p:cond delay="0"/>
                                          </p:stCondLst>
                                        </p:cTn>
                                        <p:tgtEl>
                                          <p:spTgt spid="3">
                                            <p:txEl>
                                              <p:pRg st="2" end="2"/>
                                            </p:txEl>
                                          </p:spTgt>
                                        </p:tgtEl>
                                      </p:cBhvr>
                                    </p:animEffect>
                                    <p:anim calcmode="lin" valueType="num">
                                      <p:cBhvr>
                                        <p:cTn id="2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6" dur="26">
                                          <p:stCondLst>
                                            <p:cond delay="650"/>
                                          </p:stCondLst>
                                        </p:cTn>
                                        <p:tgtEl>
                                          <p:spTgt spid="3">
                                            <p:txEl>
                                              <p:pRg st="2" end="2"/>
                                            </p:txEl>
                                          </p:spTgt>
                                        </p:tgtEl>
                                      </p:cBhvr>
                                      <p:to x="100000" y="60000"/>
                                    </p:animScale>
                                    <p:animScale>
                                      <p:cBhvr>
                                        <p:cTn id="27" dur="166" decel="50000">
                                          <p:stCondLst>
                                            <p:cond delay="676"/>
                                          </p:stCondLst>
                                        </p:cTn>
                                        <p:tgtEl>
                                          <p:spTgt spid="3">
                                            <p:txEl>
                                              <p:pRg st="2" end="2"/>
                                            </p:txEl>
                                          </p:spTgt>
                                        </p:tgtEl>
                                      </p:cBhvr>
                                      <p:to x="100000" y="100000"/>
                                    </p:animScale>
                                    <p:animScale>
                                      <p:cBhvr>
                                        <p:cTn id="28" dur="26">
                                          <p:stCondLst>
                                            <p:cond delay="1312"/>
                                          </p:stCondLst>
                                        </p:cTn>
                                        <p:tgtEl>
                                          <p:spTgt spid="3">
                                            <p:txEl>
                                              <p:pRg st="2" end="2"/>
                                            </p:txEl>
                                          </p:spTgt>
                                        </p:tgtEl>
                                      </p:cBhvr>
                                      <p:to x="100000" y="80000"/>
                                    </p:animScale>
                                    <p:animScale>
                                      <p:cBhvr>
                                        <p:cTn id="29" dur="166" decel="50000">
                                          <p:stCondLst>
                                            <p:cond delay="1338"/>
                                          </p:stCondLst>
                                        </p:cTn>
                                        <p:tgtEl>
                                          <p:spTgt spid="3">
                                            <p:txEl>
                                              <p:pRg st="2" end="2"/>
                                            </p:txEl>
                                          </p:spTgt>
                                        </p:tgtEl>
                                      </p:cBhvr>
                                      <p:to x="100000" y="100000"/>
                                    </p:animScale>
                                    <p:animScale>
                                      <p:cBhvr>
                                        <p:cTn id="30" dur="26">
                                          <p:stCondLst>
                                            <p:cond delay="1642"/>
                                          </p:stCondLst>
                                        </p:cTn>
                                        <p:tgtEl>
                                          <p:spTgt spid="3">
                                            <p:txEl>
                                              <p:pRg st="2" end="2"/>
                                            </p:txEl>
                                          </p:spTgt>
                                        </p:tgtEl>
                                      </p:cBhvr>
                                      <p:to x="100000" y="90000"/>
                                    </p:animScale>
                                    <p:animScale>
                                      <p:cBhvr>
                                        <p:cTn id="31" dur="166" decel="50000">
                                          <p:stCondLst>
                                            <p:cond delay="1668"/>
                                          </p:stCondLst>
                                        </p:cTn>
                                        <p:tgtEl>
                                          <p:spTgt spid="3">
                                            <p:txEl>
                                              <p:pRg st="2" end="2"/>
                                            </p:txEl>
                                          </p:spTgt>
                                        </p:tgtEl>
                                      </p:cBhvr>
                                      <p:to x="100000" y="100000"/>
                                    </p:animScale>
                                    <p:animScale>
                                      <p:cBhvr>
                                        <p:cTn id="32" dur="26">
                                          <p:stCondLst>
                                            <p:cond delay="1808"/>
                                          </p:stCondLst>
                                        </p:cTn>
                                        <p:tgtEl>
                                          <p:spTgt spid="3">
                                            <p:txEl>
                                              <p:pRg st="2" end="2"/>
                                            </p:txEl>
                                          </p:spTgt>
                                        </p:tgtEl>
                                      </p:cBhvr>
                                      <p:to x="100000" y="95000"/>
                                    </p:animScale>
                                    <p:animScale>
                                      <p:cBhvr>
                                        <p:cTn id="33" dur="166" decel="50000">
                                          <p:stCondLst>
                                            <p:cond delay="1834"/>
                                          </p:stCondLst>
                                        </p:cTn>
                                        <p:tgtEl>
                                          <p:spTgt spid="3">
                                            <p:txEl>
                                              <p:pRg st="2" end="2"/>
                                            </p:txEl>
                                          </p:spTgt>
                                        </p:tgtEl>
                                      </p:cBhvr>
                                      <p:to x="100000" y="100000"/>
                                    </p:animScale>
                                  </p:childTnLst>
                                </p:cTn>
                              </p:par>
                              <p:par>
                                <p:cTn id="34" presetID="26" presetClass="entr" presetSubtype="0" fill="hold" nodeType="with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wipe(down)">
                                      <p:cBhvr>
                                        <p:cTn id="36" dur="580">
                                          <p:stCondLst>
                                            <p:cond delay="0"/>
                                          </p:stCondLst>
                                        </p:cTn>
                                        <p:tgtEl>
                                          <p:spTgt spid="3">
                                            <p:txEl>
                                              <p:pRg st="3" end="3"/>
                                            </p:txEl>
                                          </p:spTgt>
                                        </p:tgtEl>
                                      </p:cBhvr>
                                    </p:animEffect>
                                    <p:anim calcmode="lin" valueType="num">
                                      <p:cBhvr>
                                        <p:cTn id="37"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2" dur="26">
                                          <p:stCondLst>
                                            <p:cond delay="650"/>
                                          </p:stCondLst>
                                        </p:cTn>
                                        <p:tgtEl>
                                          <p:spTgt spid="3">
                                            <p:txEl>
                                              <p:pRg st="3" end="3"/>
                                            </p:txEl>
                                          </p:spTgt>
                                        </p:tgtEl>
                                      </p:cBhvr>
                                      <p:to x="100000" y="60000"/>
                                    </p:animScale>
                                    <p:animScale>
                                      <p:cBhvr>
                                        <p:cTn id="43" dur="166" decel="50000">
                                          <p:stCondLst>
                                            <p:cond delay="676"/>
                                          </p:stCondLst>
                                        </p:cTn>
                                        <p:tgtEl>
                                          <p:spTgt spid="3">
                                            <p:txEl>
                                              <p:pRg st="3" end="3"/>
                                            </p:txEl>
                                          </p:spTgt>
                                        </p:tgtEl>
                                      </p:cBhvr>
                                      <p:to x="100000" y="100000"/>
                                    </p:animScale>
                                    <p:animScale>
                                      <p:cBhvr>
                                        <p:cTn id="44" dur="26">
                                          <p:stCondLst>
                                            <p:cond delay="1312"/>
                                          </p:stCondLst>
                                        </p:cTn>
                                        <p:tgtEl>
                                          <p:spTgt spid="3">
                                            <p:txEl>
                                              <p:pRg st="3" end="3"/>
                                            </p:txEl>
                                          </p:spTgt>
                                        </p:tgtEl>
                                      </p:cBhvr>
                                      <p:to x="100000" y="80000"/>
                                    </p:animScale>
                                    <p:animScale>
                                      <p:cBhvr>
                                        <p:cTn id="45" dur="166" decel="50000">
                                          <p:stCondLst>
                                            <p:cond delay="1338"/>
                                          </p:stCondLst>
                                        </p:cTn>
                                        <p:tgtEl>
                                          <p:spTgt spid="3">
                                            <p:txEl>
                                              <p:pRg st="3" end="3"/>
                                            </p:txEl>
                                          </p:spTgt>
                                        </p:tgtEl>
                                      </p:cBhvr>
                                      <p:to x="100000" y="100000"/>
                                    </p:animScale>
                                    <p:animScale>
                                      <p:cBhvr>
                                        <p:cTn id="46" dur="26">
                                          <p:stCondLst>
                                            <p:cond delay="1642"/>
                                          </p:stCondLst>
                                        </p:cTn>
                                        <p:tgtEl>
                                          <p:spTgt spid="3">
                                            <p:txEl>
                                              <p:pRg st="3" end="3"/>
                                            </p:txEl>
                                          </p:spTgt>
                                        </p:tgtEl>
                                      </p:cBhvr>
                                      <p:to x="100000" y="90000"/>
                                    </p:animScale>
                                    <p:animScale>
                                      <p:cBhvr>
                                        <p:cTn id="47" dur="166" decel="50000">
                                          <p:stCondLst>
                                            <p:cond delay="1668"/>
                                          </p:stCondLst>
                                        </p:cTn>
                                        <p:tgtEl>
                                          <p:spTgt spid="3">
                                            <p:txEl>
                                              <p:pRg st="3" end="3"/>
                                            </p:txEl>
                                          </p:spTgt>
                                        </p:tgtEl>
                                      </p:cBhvr>
                                      <p:to x="100000" y="100000"/>
                                    </p:animScale>
                                    <p:animScale>
                                      <p:cBhvr>
                                        <p:cTn id="48" dur="26">
                                          <p:stCondLst>
                                            <p:cond delay="1808"/>
                                          </p:stCondLst>
                                        </p:cTn>
                                        <p:tgtEl>
                                          <p:spTgt spid="3">
                                            <p:txEl>
                                              <p:pRg st="3" end="3"/>
                                            </p:txEl>
                                          </p:spTgt>
                                        </p:tgtEl>
                                      </p:cBhvr>
                                      <p:to x="100000" y="95000"/>
                                    </p:animScale>
                                    <p:animScale>
                                      <p:cBhvr>
                                        <p:cTn id="49"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ελάχιστης </a:t>
            </a:r>
            <a:r>
              <a:rPr lang="el-GR" dirty="0"/>
              <a:t>προσπάθειας ερμηνείας των γεγονότων   </a:t>
            </a:r>
          </a:p>
        </p:txBody>
      </p:sp>
      <p:sp>
        <p:nvSpPr>
          <p:cNvPr id="3" name="Θέση περιεχομένου 2"/>
          <p:cNvSpPr>
            <a:spLocks noGrp="1"/>
          </p:cNvSpPr>
          <p:nvPr>
            <p:ph idx="1"/>
          </p:nvPr>
        </p:nvSpPr>
        <p:spPr/>
        <p:txBody>
          <a:bodyPr/>
          <a:lstStyle/>
          <a:p>
            <a:pPr marL="0" indent="0" algn="just">
              <a:buNone/>
            </a:pPr>
            <a:r>
              <a:rPr lang="el-GR" b="1" dirty="0" smtClean="0"/>
              <a:t>Παρατήρηση 2</a:t>
            </a:r>
          </a:p>
          <a:p>
            <a:pPr marL="0" indent="0" algn="just">
              <a:buNone/>
            </a:pPr>
            <a:r>
              <a:rPr lang="el-GR" dirty="0" smtClean="0"/>
              <a:t>Η </a:t>
            </a:r>
            <a:r>
              <a:rPr lang="el-GR" dirty="0"/>
              <a:t>Μαρία, η Ελένη και η Δάφνη κάθονται και συζητούν μαζί, καθώς η Μαρία κάνει μια ζωγραφιά με λουλούδια από έναν πίνακα ζωγραφικής. Η Μαρία συζητά με τη Δάφνη και την Ελένη για τα χρώματα που χρησιμοποιεί, σε μια προσπάθεια να επικοινωνήσει και να παίξει μαζί τους.</a:t>
            </a:r>
          </a:p>
          <a:p>
            <a:pPr marL="0" indent="0" algn="just">
              <a:buNone/>
            </a:pPr>
            <a:r>
              <a:rPr lang="el-GR" b="1" i="1" dirty="0" smtClean="0"/>
              <a:t>Ερμηνεία και ανάλυση</a:t>
            </a:r>
          </a:p>
          <a:p>
            <a:pPr marL="0" indent="0" algn="just">
              <a:buNone/>
            </a:pPr>
            <a:r>
              <a:rPr lang="el-GR" dirty="0" smtClean="0"/>
              <a:t>Η Μαρία ενδιαφέρεται πάρα πολύ για τη ζωγραφική, χρησιμοποιώντας ως σημείο αναφοράς έναν πίνακα ζωγραφικής. Χαμογελάει και μιλάει στη Δάφνη και στην Ελένη και είναι ενθουσιασμένη που ανακατεύει τα χρώματα με τη Δάφνη να την παρακολουθεί.</a:t>
            </a:r>
          </a:p>
          <a:p>
            <a:pPr marL="0" indent="0" algn="just">
              <a:buNone/>
            </a:pPr>
            <a:endParaRPr lang="el-GR" dirty="0"/>
          </a:p>
        </p:txBody>
      </p:sp>
    </p:spTree>
    <p:extLst>
      <p:ext uri="{BB962C8B-B14F-4D97-AF65-F5344CB8AC3E}">
        <p14:creationId xmlns:p14="http://schemas.microsoft.com/office/powerpoint/2010/main" val="3102786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Παραδείγματα ελάχιστης προσπάθειας ερμηνείας των γεγονότων </a:t>
            </a:r>
          </a:p>
        </p:txBody>
      </p:sp>
      <p:sp>
        <p:nvSpPr>
          <p:cNvPr id="3" name="Θέση περιεχομένου 2"/>
          <p:cNvSpPr>
            <a:spLocks noGrp="1"/>
          </p:cNvSpPr>
          <p:nvPr>
            <p:ph idx="1"/>
          </p:nvPr>
        </p:nvSpPr>
        <p:spPr/>
        <p:txBody>
          <a:bodyPr/>
          <a:lstStyle/>
          <a:p>
            <a:pPr marL="0" indent="0" algn="just">
              <a:buNone/>
            </a:pPr>
            <a:r>
              <a:rPr lang="el-GR" b="1" dirty="0" smtClean="0"/>
              <a:t>Παρατήρηση 3</a:t>
            </a:r>
          </a:p>
          <a:p>
            <a:pPr marL="0" indent="0" algn="just">
              <a:buNone/>
            </a:pPr>
            <a:r>
              <a:rPr lang="el-GR" dirty="0"/>
              <a:t>Η Μαρία πειραματιζόταν με τους χρωματικούς συνδυασμούς αρκετές μέρες τώρα. Καθώς κουβέντιαζαν με την Ελένη (ασκούμενη φοιτήτρια) αποφάσισαν να χρησιμοποιήσουν μια παλέτα χρωμάτων, ώστε η Μαρία να μπορέσει να δημιουργήσει τους δικούς της χρωματικούς συνδυασμούς. Τότε, η Ελένη της έδειξε έναν πίνακα ζωγραφικής με λουλούδια, καθώς παλιότερα η Μαρία της είχε μιλήσει για τα πολύχρωμα λουλούδια που έχει η μαμά της στο μπαλκόνι του σπιτιού τους. Η Μαρία κοίταξε πολύ προσεκτικά τον πίνακα ζωγραφικής και άρχισε να χρησιμοποιεί τα χρώματα που είχε ο πίνακας. Καθώς η Μαρία ζωγραφίζει είπε στη Δάφνη: «Χρησιμοποιώ το χρυσό χρώμα πρώτα, γιατί είναι το αγαπημένο μου, και μετά το πράσινο!» Η Δάφνη μετά ζωγράφισε με κόκκινο χρώμα και γελώντας είπε: «Το κόκκινο είναι το τελευταίο!» Η Μαρία γέλασε και άρχισε να ανακατεύει γρήγορα τα χρώματα.</a:t>
            </a:r>
          </a:p>
          <a:p>
            <a:pPr marL="0" indent="0" algn="just">
              <a:buNone/>
            </a:pPr>
            <a:endParaRPr lang="el-GR" dirty="0"/>
          </a:p>
        </p:txBody>
      </p:sp>
    </p:spTree>
    <p:extLst>
      <p:ext uri="{BB962C8B-B14F-4D97-AF65-F5344CB8AC3E}">
        <p14:creationId xmlns:p14="http://schemas.microsoft.com/office/powerpoint/2010/main" val="2136314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1)">
                                      <p:cBhvr>
                                        <p:cTn id="13" dur="2000"/>
                                        <p:tgtEl>
                                          <p:spTgt spid="3">
                                            <p:txEl>
                                              <p:pRg st="0" end="0"/>
                                            </p:txEl>
                                          </p:spTgt>
                                        </p:tgtEl>
                                      </p:cBhvr>
                                    </p:animEffect>
                                  </p:childTnLst>
                                </p:cTn>
                              </p:par>
                              <p:par>
                                <p:cTn id="14" presetID="21" presetClass="entr" presetSubtype="1"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heel(1)">
                                      <p:cBhvr>
                                        <p:cTn id="16"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Παραδείγματα ελάχιστης προσπάθειας ερμηνείας των γεγονότων </a:t>
            </a:r>
          </a:p>
        </p:txBody>
      </p:sp>
      <p:sp>
        <p:nvSpPr>
          <p:cNvPr id="3" name="Θέση περιεχομένου 2"/>
          <p:cNvSpPr>
            <a:spLocks noGrp="1"/>
          </p:cNvSpPr>
          <p:nvPr>
            <p:ph idx="1"/>
          </p:nvPr>
        </p:nvSpPr>
        <p:spPr/>
        <p:txBody>
          <a:bodyPr/>
          <a:lstStyle/>
          <a:p>
            <a:pPr marL="0" indent="0" algn="just">
              <a:buNone/>
            </a:pPr>
            <a:r>
              <a:rPr lang="el-GR" b="1" i="1" dirty="0" smtClean="0"/>
              <a:t>Ερμηνεία και ανάλυση</a:t>
            </a:r>
          </a:p>
          <a:p>
            <a:pPr marL="0" indent="0" algn="just">
              <a:buNone/>
            </a:pPr>
            <a:r>
              <a:rPr lang="el-GR" dirty="0" smtClean="0"/>
              <a:t>Δουλεύοντας στο τραπέζι η Μαρία έδειξε περισσότερο ενδιαφέρον για την ανάμειξη των χρωμάτων και φάνηκε να έχει περισσότερες δυνατότητες για συζήτηση με τους άλλους από ό,τι όταν ζωγράφιζε στο καβαλέτο. Η Μαρία έδινε προσοχή στη λεπτομέρεια, κάτι που δηλώνει το ενδιαφέρον της για τη δραστηριότητα της Μαρίας με το αναλυτικό πρόγραμμα.: Ενεργητική μάθηση, τρόποι δημιουργικής έκφρασης μέσα από την τέχνη.</a:t>
            </a:r>
            <a:endParaRPr lang="el-GR" dirty="0"/>
          </a:p>
        </p:txBody>
      </p:sp>
    </p:spTree>
    <p:extLst>
      <p:ext uri="{BB962C8B-B14F-4D97-AF65-F5344CB8AC3E}">
        <p14:creationId xmlns:p14="http://schemas.microsoft.com/office/powerpoint/2010/main" val="3422463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αναλυτικής περιγραφής, ερμηνείας και ανάλυσης των γεγονότων</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lgn="just">
              <a:buNone/>
            </a:pPr>
            <a:r>
              <a:rPr lang="el-GR" b="1" dirty="0" smtClean="0"/>
              <a:t>Παρατήρηση 1</a:t>
            </a:r>
          </a:p>
          <a:p>
            <a:pPr marL="0" indent="0" algn="just">
              <a:buNone/>
            </a:pPr>
            <a:r>
              <a:rPr lang="el-GR" dirty="0"/>
              <a:t>Η Μαρία κάθεται μαζί με την Ελένη. Η Ελένη παρατηρεί τη Μαρία καθώς αυτή προσπαθεί να αντιγράψει έναν πίνακα ζωγραφικής με θέμα τα λουλούδια. Η Δάφνη καθώς περνά από δίπλα της δείχνει ενδιαφέρον, σταματάει και παρακολουθεί τη Μαρία.</a:t>
            </a:r>
          </a:p>
          <a:p>
            <a:pPr marL="0" indent="0" algn="just">
              <a:buNone/>
            </a:pPr>
            <a:r>
              <a:rPr lang="el-GR" b="1" i="1" dirty="0"/>
              <a:t>Ερμηνεία και ανάλυση </a:t>
            </a:r>
          </a:p>
          <a:p>
            <a:pPr marL="0" indent="0" algn="just">
              <a:buNone/>
            </a:pPr>
            <a:r>
              <a:rPr lang="el-GR" dirty="0"/>
              <a:t>Η Μαρία ήταν ενθουσιασμένη </a:t>
            </a:r>
            <a:r>
              <a:rPr lang="el-GR" dirty="0" smtClean="0"/>
              <a:t>με το να ανακατεύει </a:t>
            </a:r>
            <a:r>
              <a:rPr lang="el-GR" dirty="0"/>
              <a:t>τα </a:t>
            </a:r>
            <a:r>
              <a:rPr lang="el-GR" dirty="0" smtClean="0"/>
              <a:t>χρώματα και να ζωγραφίζει. </a:t>
            </a:r>
            <a:r>
              <a:rPr lang="el-GR" dirty="0"/>
              <a:t>Ήταν </a:t>
            </a:r>
            <a:r>
              <a:rPr lang="el-GR" dirty="0" smtClean="0"/>
              <a:t>χαρούμενη με τη ζωγραφιά της και χαμογελούσε καθώς ζωγράφιζε.</a:t>
            </a:r>
          </a:p>
          <a:p>
            <a:pPr marL="0" indent="0" algn="just">
              <a:buNone/>
            </a:pPr>
            <a:r>
              <a:rPr lang="el-GR" b="1" i="1" dirty="0" smtClean="0"/>
              <a:t>Προεκτάσεις για μάθηση και δράση</a:t>
            </a:r>
          </a:p>
          <a:p>
            <a:pPr marL="0" indent="0" algn="just">
              <a:buNone/>
            </a:pPr>
            <a:r>
              <a:rPr lang="el-GR" dirty="0" smtClean="0"/>
              <a:t>-Αλλαγή των χρωμάτων για τη Μαρία και τη Δάφνη.</a:t>
            </a:r>
          </a:p>
          <a:p>
            <a:pPr marL="0" indent="0" algn="just">
              <a:buNone/>
            </a:pPr>
            <a:r>
              <a:rPr lang="el-GR" dirty="0" smtClean="0"/>
              <a:t>-Εμπλουτισμός της βιβλιοθήκης με βιβλία και λουλούδια.</a:t>
            </a:r>
          </a:p>
          <a:p>
            <a:pPr marL="0" indent="0" algn="just">
              <a:buNone/>
            </a:pPr>
            <a:r>
              <a:rPr lang="el-GR" dirty="0" smtClean="0"/>
              <a:t>-Καθημερινή απασχόληση με σκοπό να ετοιμάσουν κάτι για τη γιορτή της άνοιξης.</a:t>
            </a:r>
            <a:endParaRPr lang="el-GR" dirty="0"/>
          </a:p>
          <a:p>
            <a:pPr marL="0" indent="0" algn="just">
              <a:buNone/>
            </a:pPr>
            <a:endParaRPr lang="el-GR" dirty="0"/>
          </a:p>
        </p:txBody>
      </p:sp>
    </p:spTree>
    <p:extLst>
      <p:ext uri="{BB962C8B-B14F-4D97-AF65-F5344CB8AC3E}">
        <p14:creationId xmlns:p14="http://schemas.microsoft.com/office/powerpoint/2010/main" val="776339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plus(in)">
                                      <p:cBhvr>
                                        <p:cTn id="12" dur="2000"/>
                                        <p:tgtEl>
                                          <p:spTgt spid="3">
                                            <p:txEl>
                                              <p:pRg st="0" end="0"/>
                                            </p:txEl>
                                          </p:spTgt>
                                        </p:tgtEl>
                                      </p:cBhvr>
                                    </p:animEffect>
                                  </p:childTnLst>
                                </p:cTn>
                              </p:par>
                              <p:par>
                                <p:cTn id="13" presetID="13"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plus(in)">
                                      <p:cBhvr>
                                        <p:cTn id="15" dur="2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9" presetClass="entr" presetSubtype="0" decel="10000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2"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3" dur="500"/>
                                        <p:tgtEl>
                                          <p:spTgt spid="3">
                                            <p:txEl>
                                              <p:pRg st="2" end="2"/>
                                            </p:txEl>
                                          </p:spTgt>
                                        </p:tgtEl>
                                      </p:cBhvr>
                                    </p:animEffect>
                                  </p:childTnLst>
                                </p:cTn>
                              </p:par>
                              <p:par>
                                <p:cTn id="24" presetID="49" presetClass="entr" presetSubtype="0" decel="10000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8"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3"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
                                        <p:tgtEl>
                                          <p:spTgt spid="3">
                                            <p:txEl>
                                              <p:pRg st="4" end="4"/>
                                            </p:txEl>
                                          </p:spTgt>
                                        </p:tgtEl>
                                      </p:cBhvr>
                                    </p:animEffect>
                                    <p:anim calcmode="lin" valueType="num">
                                      <p:cBhvr>
                                        <p:cTn id="35" dur="4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4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37" dur="600" decel="50000" fill="hold">
                                          <p:stCondLst>
                                            <p:cond delay="4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8" dur="600" decel="50000" fill="hold">
                                          <p:stCondLst>
                                            <p:cond delay="4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39" presetID="43" presetClass="entr" presetSubtype="0" fill="hold"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
                                        <p:tgtEl>
                                          <p:spTgt spid="3">
                                            <p:txEl>
                                              <p:pRg st="5" end="5"/>
                                            </p:txEl>
                                          </p:spTgt>
                                        </p:tgtEl>
                                      </p:cBhvr>
                                    </p:animEffect>
                                    <p:anim calcmode="lin" valueType="num">
                                      <p:cBhvr>
                                        <p:cTn id="42" dur="4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400" fill="hold"/>
                                        <p:tgtEl>
                                          <p:spTgt spid="3">
                                            <p:txEl>
                                              <p:pRg st="5" end="5"/>
                                            </p:txEl>
                                          </p:spTgt>
                                        </p:tgtEl>
                                        <p:attrNameLst>
                                          <p:attrName>ppt_y</p:attrName>
                                        </p:attrNameLst>
                                      </p:cBhvr>
                                      <p:tavLst>
                                        <p:tav tm="0">
                                          <p:val>
                                            <p:strVal val="#ppt_y+0.31"/>
                                          </p:val>
                                        </p:tav>
                                        <p:tav tm="100000">
                                          <p:val>
                                            <p:strVal val="#ppt_y+0.31"/>
                                          </p:val>
                                        </p:tav>
                                      </p:tavLst>
                                    </p:anim>
                                    <p:anim calcmode="lin" valueType="num">
                                      <p:cBhvr>
                                        <p:cTn id="44" dur="600" decel="50000" fill="hold">
                                          <p:stCondLst>
                                            <p:cond delay="400"/>
                                          </p:stCondLst>
                                        </p:cTn>
                                        <p:tgtEl>
                                          <p:spTgt spid="3">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5" dur="600" decel="50000" fill="hold">
                                          <p:stCondLst>
                                            <p:cond delay="400"/>
                                          </p:stCondLst>
                                        </p:cTn>
                                        <p:tgtEl>
                                          <p:spTgt spid="3">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46" presetID="43" presetClass="entr" presetSubtype="0" fill="hold" nodeType="with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fade">
                                      <p:cBhvr>
                                        <p:cTn id="48" dur="100"/>
                                        <p:tgtEl>
                                          <p:spTgt spid="3">
                                            <p:txEl>
                                              <p:pRg st="6" end="6"/>
                                            </p:txEl>
                                          </p:spTgt>
                                        </p:tgtEl>
                                      </p:cBhvr>
                                    </p:animEffect>
                                    <p:anim calcmode="lin" valueType="num">
                                      <p:cBhvr>
                                        <p:cTn id="49" dur="4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0" dur="400" fill="hold"/>
                                        <p:tgtEl>
                                          <p:spTgt spid="3">
                                            <p:txEl>
                                              <p:pRg st="6" end="6"/>
                                            </p:txEl>
                                          </p:spTgt>
                                        </p:tgtEl>
                                        <p:attrNameLst>
                                          <p:attrName>ppt_y</p:attrName>
                                        </p:attrNameLst>
                                      </p:cBhvr>
                                      <p:tavLst>
                                        <p:tav tm="0">
                                          <p:val>
                                            <p:strVal val="#ppt_y+0.31"/>
                                          </p:val>
                                        </p:tav>
                                        <p:tav tm="100000">
                                          <p:val>
                                            <p:strVal val="#ppt_y+0.31"/>
                                          </p:val>
                                        </p:tav>
                                      </p:tavLst>
                                    </p:anim>
                                    <p:anim calcmode="lin" valueType="num">
                                      <p:cBhvr>
                                        <p:cTn id="51" dur="600" decel="50000" fill="hold">
                                          <p:stCondLst>
                                            <p:cond delay="400"/>
                                          </p:stCondLst>
                                        </p:cTn>
                                        <p:tgtEl>
                                          <p:spTgt spid="3">
                                            <p:txEl>
                                              <p:pRg st="6" end="6"/>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2" dur="600" decel="50000" fill="hold">
                                          <p:stCondLst>
                                            <p:cond delay="400"/>
                                          </p:stCondLst>
                                        </p:cTn>
                                        <p:tgtEl>
                                          <p:spTgt spid="3">
                                            <p:txEl>
                                              <p:pRg st="6" end="6"/>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53" presetID="43" presetClass="entr" presetSubtype="0" fill="hold" nodeType="with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100"/>
                                        <p:tgtEl>
                                          <p:spTgt spid="3">
                                            <p:txEl>
                                              <p:pRg st="7" end="7"/>
                                            </p:txEl>
                                          </p:spTgt>
                                        </p:tgtEl>
                                      </p:cBhvr>
                                    </p:animEffect>
                                    <p:anim calcmode="lin" valueType="num">
                                      <p:cBhvr>
                                        <p:cTn id="56" dur="4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7" dur="400" fill="hold"/>
                                        <p:tgtEl>
                                          <p:spTgt spid="3">
                                            <p:txEl>
                                              <p:pRg st="7" end="7"/>
                                            </p:txEl>
                                          </p:spTgt>
                                        </p:tgtEl>
                                        <p:attrNameLst>
                                          <p:attrName>ppt_y</p:attrName>
                                        </p:attrNameLst>
                                      </p:cBhvr>
                                      <p:tavLst>
                                        <p:tav tm="0">
                                          <p:val>
                                            <p:strVal val="#ppt_y+0.31"/>
                                          </p:val>
                                        </p:tav>
                                        <p:tav tm="100000">
                                          <p:val>
                                            <p:strVal val="#ppt_y+0.31"/>
                                          </p:val>
                                        </p:tav>
                                      </p:tavLst>
                                    </p:anim>
                                    <p:anim calcmode="lin" valueType="num">
                                      <p:cBhvr>
                                        <p:cTn id="58" dur="600" decel="50000" fill="hold">
                                          <p:stCondLst>
                                            <p:cond delay="400"/>
                                          </p:stCondLst>
                                        </p:cTn>
                                        <p:tgtEl>
                                          <p:spTgt spid="3">
                                            <p:txEl>
                                              <p:pRg st="7" end="7"/>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9" dur="600" decel="50000" fill="hold">
                                          <p:stCondLst>
                                            <p:cond delay="400"/>
                                          </p:stCondLst>
                                        </p:cTn>
                                        <p:tgtEl>
                                          <p:spTgt spid="3">
                                            <p:txEl>
                                              <p:pRg st="7" end="7"/>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Παραδείγματα αναλυτικής περιγραφής, ερμηνείας και ανάλυσης των γεγονότων</a:t>
            </a:r>
          </a:p>
        </p:txBody>
      </p:sp>
      <p:sp>
        <p:nvSpPr>
          <p:cNvPr id="3" name="Θέση περιεχομένου 2"/>
          <p:cNvSpPr>
            <a:spLocks noGrp="1"/>
          </p:cNvSpPr>
          <p:nvPr>
            <p:ph idx="1"/>
          </p:nvPr>
        </p:nvSpPr>
        <p:spPr/>
        <p:txBody>
          <a:bodyPr/>
          <a:lstStyle/>
          <a:p>
            <a:pPr marL="0" indent="0" algn="just">
              <a:buNone/>
            </a:pPr>
            <a:r>
              <a:rPr lang="el-GR" b="1" dirty="0"/>
              <a:t>Παρατήρηση 2</a:t>
            </a:r>
          </a:p>
          <a:p>
            <a:pPr marL="0" indent="0" algn="just">
              <a:buNone/>
            </a:pPr>
            <a:r>
              <a:rPr lang="el-GR" dirty="0"/>
              <a:t>Η Μαρία, η Ελένη και η Δάφνη κάθονται και συζητούν μαζί, καθώς η Μαρία κάνει μια ζωγραφιά με λουλούδια από έναν πίνακα ζωγραφικής. Η Μαρία συζητά με τη Δάφνη και την Ελένη για τα χρώματα που χρησιμοποιεί, σε μια προσπάθεια να επικοινωνήσει και να παίξει μαζί τους.</a:t>
            </a:r>
          </a:p>
          <a:p>
            <a:pPr marL="0" indent="0" algn="just">
              <a:buNone/>
            </a:pPr>
            <a:r>
              <a:rPr lang="el-GR" b="1" i="1" dirty="0"/>
              <a:t>Ερμηνεία και ανάλυση</a:t>
            </a:r>
          </a:p>
          <a:p>
            <a:pPr marL="0" indent="0" algn="just">
              <a:buNone/>
            </a:pPr>
            <a:r>
              <a:rPr lang="el-GR" dirty="0"/>
              <a:t>Η Μαρία ενδιαφέρεται πάρα πολύ για τη ζωγραφική, χρησιμοποιώντας ως σημείο αναφοράς έναν πίνακα ζωγραφικής. Χαμογελάει και μιλάει στη Δάφνη και στην Ελένη και είναι ενθουσιασμένη που ανακατεύει τα χρώματα με τη Δάφνη να την παρακολουθεί.</a:t>
            </a:r>
          </a:p>
          <a:p>
            <a:pPr marL="0" indent="0">
              <a:buNone/>
            </a:pPr>
            <a:endParaRPr lang="el-GR" dirty="0"/>
          </a:p>
        </p:txBody>
      </p:sp>
    </p:spTree>
    <p:extLst>
      <p:ext uri="{BB962C8B-B14F-4D97-AF65-F5344CB8AC3E}">
        <p14:creationId xmlns:p14="http://schemas.microsoft.com/office/powerpoint/2010/main" val="322689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par>
                                <p:cTn id="18" presetID="31" presetClass="entr" presetSubtype="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1"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32" presetID="37" presetClass="entr" presetSubtype="0" fill="hold" nodeType="with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1000"/>
                                        <p:tgtEl>
                                          <p:spTgt spid="3">
                                            <p:txEl>
                                              <p:pRg st="3" end="3"/>
                                            </p:txEl>
                                          </p:spTgt>
                                        </p:tgtEl>
                                      </p:cBhvr>
                                    </p:animEffect>
                                    <p:anim calcmode="lin" valueType="num">
                                      <p:cBhvr>
                                        <p:cTn id="3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6"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7"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Παραδείγματα αναλυτικής περιγραφής, ερμηνείας και ανάλυσης των γεγονότων</a:t>
            </a:r>
          </a:p>
        </p:txBody>
      </p:sp>
      <p:sp>
        <p:nvSpPr>
          <p:cNvPr id="3" name="Θέση περιεχομένου 2"/>
          <p:cNvSpPr>
            <a:spLocks noGrp="1"/>
          </p:cNvSpPr>
          <p:nvPr>
            <p:ph idx="1"/>
          </p:nvPr>
        </p:nvSpPr>
        <p:spPr/>
        <p:txBody>
          <a:bodyPr/>
          <a:lstStyle/>
          <a:p>
            <a:pPr marL="0" indent="0" algn="just">
              <a:buNone/>
            </a:pPr>
            <a:r>
              <a:rPr lang="el-GR" b="1" i="1" dirty="0" smtClean="0"/>
              <a:t>Προεκτάσεις για τη μάθηση και δράση </a:t>
            </a:r>
          </a:p>
          <a:p>
            <a:pPr marL="0" indent="0" algn="just">
              <a:buNone/>
            </a:pPr>
            <a:r>
              <a:rPr lang="el-GR" dirty="0" smtClean="0"/>
              <a:t>-Μπορούν να προστεθούν μερικά παραπάνω χρώματα την επόμενη μέρα καθώς κα κάποια νέα έργα ζωγραφικής. </a:t>
            </a:r>
          </a:p>
          <a:p>
            <a:pPr marL="0" indent="0" algn="just">
              <a:buNone/>
            </a:pPr>
            <a:r>
              <a:rPr lang="el-GR" dirty="0"/>
              <a:t>-</a:t>
            </a:r>
            <a:r>
              <a:rPr lang="el-GR" dirty="0" smtClean="0"/>
              <a:t>Η νηπιαγωγός μπορεί να δείξει στη Μαρία πως καθαρίζονται τα πινέλα αντί να το κάνει αυτή για τη Μαρία. Θα τη βοηθήσει να είναι αυτόνομη.</a:t>
            </a:r>
          </a:p>
          <a:p>
            <a:pPr marL="0" indent="0" algn="just">
              <a:buNone/>
            </a:pPr>
            <a:r>
              <a:rPr lang="el-GR" dirty="0" smtClean="0"/>
              <a:t>-Να διερευνηθεί αν η Δάφνη θέλει να συμμετέχει και αυτή. </a:t>
            </a:r>
            <a:endParaRPr lang="el-GR" dirty="0"/>
          </a:p>
        </p:txBody>
      </p:sp>
    </p:spTree>
    <p:extLst>
      <p:ext uri="{BB962C8B-B14F-4D97-AF65-F5344CB8AC3E}">
        <p14:creationId xmlns:p14="http://schemas.microsoft.com/office/powerpoint/2010/main" val="146054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ipe(dow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wipe(down)">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wipe(down)">
                                      <p:cBhvr>
                                        <p:cTn id="3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Παραδείγματα αναλυτικής περιγραφής, ερμηνείας και ανάλυσης των γεγονότων</a:t>
            </a:r>
          </a:p>
        </p:txBody>
      </p:sp>
      <p:sp>
        <p:nvSpPr>
          <p:cNvPr id="3" name="Θέση περιεχομένου 2"/>
          <p:cNvSpPr>
            <a:spLocks noGrp="1"/>
          </p:cNvSpPr>
          <p:nvPr>
            <p:ph idx="1"/>
          </p:nvPr>
        </p:nvSpPr>
        <p:spPr/>
        <p:txBody>
          <a:bodyPr/>
          <a:lstStyle/>
          <a:p>
            <a:pPr marL="0" indent="0" algn="just">
              <a:buNone/>
            </a:pPr>
            <a:r>
              <a:rPr lang="el-GR" b="1" dirty="0"/>
              <a:t>Παρατήρηση 3</a:t>
            </a:r>
          </a:p>
          <a:p>
            <a:pPr marL="0" indent="0" algn="just">
              <a:buNone/>
            </a:pPr>
            <a:r>
              <a:rPr lang="el-GR" dirty="0"/>
              <a:t>Η Μαρία πειραματιζόταν με τους χρωματικούς συνδυασμούς αρκετές μέρες τώρα. Καθώς κουβέντιαζαν με την Ελένη (ασκούμενη φοιτήτρια) αποφάσισαν να χρησιμοποιήσουν μια παλέτα χρωμάτων, ώστε η Μαρία να μπορέσει να δημιουργήσει τους δικούς της χρωματικούς συνδυασμούς. Τότε, η Ελένη της έδειξε έναν πίνακα ζωγραφικής με λουλούδια, καθώς παλιότερα η Μαρία της είχε μιλήσει για τα πολύχρωμα λουλούδια που έχει η μαμά της στο μπαλκόνι του σπιτιού τους. Η Μαρία κοίταξε πολύ προσεκτικά τον πίνακα ζωγραφικής και άρχισε να χρησιμοποιεί τα χρώματα που είχε ο πίνακας. Καθώς η Μαρία ζωγραφίζει είπε στη Δάφνη: «Χρησιμοποιώ το χρυσό χρώμα πρώτα, γιατί είναι το αγαπημένο μου, και μετά το πράσινο!» Η Δάφνη μετά ζωγράφισε με κόκκινο χρώμα και γελώντας είπε: «Το κόκκινο είναι το τελευταίο!» Η Μαρία γέλασε και άρχισε να ανακατεύει γρήγορα τα χρώματα.</a:t>
            </a:r>
          </a:p>
          <a:p>
            <a:pPr marL="0" indent="0" algn="just">
              <a:buNone/>
            </a:pPr>
            <a:endParaRPr lang="el-GR" dirty="0"/>
          </a:p>
        </p:txBody>
      </p:sp>
    </p:spTree>
    <p:extLst>
      <p:ext uri="{BB962C8B-B14F-4D97-AF65-F5344CB8AC3E}">
        <p14:creationId xmlns:p14="http://schemas.microsoft.com/office/powerpoint/2010/main" val="29266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Παραδείγματα αναλυτικής περιγραφής, ερμηνείας και ανάλυσης των γεγονότων</a:t>
            </a:r>
          </a:p>
        </p:txBody>
      </p:sp>
      <p:sp>
        <p:nvSpPr>
          <p:cNvPr id="3" name="Θέση περιεχομένου 2"/>
          <p:cNvSpPr>
            <a:spLocks noGrp="1"/>
          </p:cNvSpPr>
          <p:nvPr>
            <p:ph idx="1"/>
          </p:nvPr>
        </p:nvSpPr>
        <p:spPr/>
        <p:txBody>
          <a:bodyPr/>
          <a:lstStyle/>
          <a:p>
            <a:pPr marL="0" indent="0" algn="just">
              <a:buNone/>
            </a:pPr>
            <a:r>
              <a:rPr lang="el-GR" b="1" i="1" dirty="0"/>
              <a:t>Ερμηνεία και ανάλυση</a:t>
            </a:r>
          </a:p>
          <a:p>
            <a:pPr marL="0" indent="0" algn="just">
              <a:buNone/>
            </a:pPr>
            <a:r>
              <a:rPr lang="el-GR" dirty="0"/>
              <a:t>Δουλεύοντας στο τραπέζι η Μαρία έδειξε περισσότερο ενδιαφέρον για την ανάμειξη των χρωμάτων και φάνηκε να έχει περισσότερες δυνατότητες για συζήτηση με τους άλλους από ό,τι όταν ζωγράφιζε στο καβαλέτο. Η Μαρία έδινε προσοχή στη λεπτομέρεια, κάτι που δηλώνει το ενδιαφέρον της για τη </a:t>
            </a:r>
            <a:r>
              <a:rPr lang="el-GR" dirty="0" smtClean="0"/>
              <a:t>δραστηριότητα. Προσπαθούσε να μεταφέρει με ακρίβεια την εικόνα του πίνακα, παρατηρώντας τον προσεκτικά. Σύνδεση με το αναλυτικό πρόγραμμα: Ενεργητική </a:t>
            </a:r>
            <a:r>
              <a:rPr lang="el-GR" dirty="0"/>
              <a:t>μάθηση, τρόποι δημιουργικής έκφρασης μέσα από την τέχνη.</a:t>
            </a:r>
          </a:p>
          <a:p>
            <a:pPr marL="0" indent="0" algn="just">
              <a:buNone/>
            </a:pPr>
            <a:endParaRPr lang="el-GR" dirty="0"/>
          </a:p>
        </p:txBody>
      </p:sp>
    </p:spTree>
    <p:extLst>
      <p:ext uri="{BB962C8B-B14F-4D97-AF65-F5344CB8AC3E}">
        <p14:creationId xmlns:p14="http://schemas.microsoft.com/office/powerpoint/2010/main" val="836950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just"/>
            <a:r>
              <a:rPr lang="el-GR" dirty="0" smtClean="0"/>
              <a:t>Στάδια της συμμετοχικής παρατήρησης</a:t>
            </a:r>
            <a:endParaRPr lang="el-GR" dirty="0"/>
          </a:p>
        </p:txBody>
      </p:sp>
      <p:sp>
        <p:nvSpPr>
          <p:cNvPr id="3" name="Θέση περιεχομένου 2"/>
          <p:cNvSpPr>
            <a:spLocks noGrp="1"/>
          </p:cNvSpPr>
          <p:nvPr>
            <p:ph idx="1"/>
          </p:nvPr>
        </p:nvSpPr>
        <p:spPr/>
        <p:txBody>
          <a:bodyPr/>
          <a:lstStyle/>
          <a:p>
            <a:pPr algn="just"/>
            <a:r>
              <a:rPr lang="el-GR" dirty="0" smtClean="0"/>
              <a:t>Η </a:t>
            </a:r>
            <a:r>
              <a:rPr lang="el-GR" b="1" u="sng" dirty="0" smtClean="0"/>
              <a:t>επιλογή του θέματος </a:t>
            </a:r>
            <a:r>
              <a:rPr lang="el-GR" dirty="0" smtClean="0"/>
              <a:t>προς διερεύνηση συνήθως προέρχονται από προσωπικά βιώματα και προσωπικές εμπειρίες. Είναι πολύ σημαντικό το προς διερεύνηση θέμα να ενδιαφέρει τον ερευνητή με σκοπό να έχει κίνητρο να το ολοκληρώσει. </a:t>
            </a:r>
          </a:p>
          <a:p>
            <a:pPr algn="just"/>
            <a:r>
              <a:rPr lang="el-GR" dirty="0" smtClean="0"/>
              <a:t>Μετά την επιλογή του θέματος ακολουθεί η επιλογή του </a:t>
            </a:r>
            <a:r>
              <a:rPr lang="el-GR" b="1" u="sng" dirty="0" smtClean="0"/>
              <a:t>φυσικού πεδίου</a:t>
            </a:r>
            <a:r>
              <a:rPr lang="el-GR" dirty="0" smtClean="0"/>
              <a:t>. Δεν υπάρχουν συγκεκριμένοι κανόνες για επιτυχές αποτέλεσμα αλλά η αποδοχή του ερευνητή από εκείνους που επιθυμεί να μελετήσει εξαρτάται σε μεγάλο βαθμό από τις κοινωνικές δεξιότητες που διαθέτει. Εκείνος δεν θα πρέπει να αποτελεί παρέμβαση στη φυσιολογική λειτουργία του χώρου και θα πρέπει να εμπνέει εμπιστοσύνη στους ερευνώμενους και να οδηγεί σε άνετη και φιλική σχέση μαζί τους.</a:t>
            </a:r>
          </a:p>
          <a:p>
            <a:pPr algn="just"/>
            <a:endParaRPr lang="el-GR" dirty="0"/>
          </a:p>
        </p:txBody>
      </p:sp>
    </p:spTree>
    <p:extLst>
      <p:ext uri="{BB962C8B-B14F-4D97-AF65-F5344CB8AC3E}">
        <p14:creationId xmlns:p14="http://schemas.microsoft.com/office/powerpoint/2010/main" val="21229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4" dur="500"/>
                                        <p:tgtEl>
                                          <p:spTgt spid="3">
                                            <p:txEl>
                                              <p:pRg st="0" end="0"/>
                                            </p:txEl>
                                          </p:spTgt>
                                        </p:tgtEl>
                                      </p:cBhvr>
                                    </p:animEffect>
                                  </p:childTnLst>
                                </p:cTn>
                              </p:par>
                              <p:par>
                                <p:cTn id="15" presetID="14" presetClass="entr" presetSubtype="1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Παραδείγματα αναλυτικής περιγραφής, ερμηνείας και ανάλυσης των γεγονότων</a:t>
            </a:r>
          </a:p>
        </p:txBody>
      </p:sp>
      <p:sp>
        <p:nvSpPr>
          <p:cNvPr id="3" name="Θέση περιεχομένου 2"/>
          <p:cNvSpPr>
            <a:spLocks noGrp="1"/>
          </p:cNvSpPr>
          <p:nvPr>
            <p:ph idx="1"/>
          </p:nvPr>
        </p:nvSpPr>
        <p:spPr/>
        <p:txBody>
          <a:bodyPr>
            <a:normAutofit fontScale="92500" lnSpcReduction="20000"/>
          </a:bodyPr>
          <a:lstStyle/>
          <a:p>
            <a:pPr marL="0" indent="0" algn="just">
              <a:buNone/>
            </a:pPr>
            <a:r>
              <a:rPr lang="el-GR" b="1" i="1" dirty="0" smtClean="0"/>
              <a:t>Προεκτάσεις για μάθηση και δράση</a:t>
            </a:r>
          </a:p>
          <a:p>
            <a:pPr marL="0" indent="0" algn="just">
              <a:buNone/>
            </a:pPr>
            <a:r>
              <a:rPr lang="el-GR" dirty="0" smtClean="0"/>
              <a:t>Προεκτάσεις μάθησης για τη Μαρία</a:t>
            </a:r>
          </a:p>
          <a:p>
            <a:pPr marL="0" indent="0" algn="just">
              <a:buNone/>
            </a:pPr>
            <a:r>
              <a:rPr lang="el-GR" dirty="0" smtClean="0"/>
              <a:t>-Να ενθαρρυνθεί η Μαρία να φέρει μερικά από τα λουλούδια στο νηπιαγωγείο και η νηπιαγωγός να της παρουσιάσει και άλλους πίνακες ζωγραφικής.</a:t>
            </a:r>
          </a:p>
          <a:p>
            <a:pPr marL="0" indent="0" algn="just">
              <a:buNone/>
            </a:pPr>
            <a:r>
              <a:rPr lang="el-GR" dirty="0" smtClean="0"/>
              <a:t>-Να της εξηγήσει πώς είναι να ζωγραφίζει από το πρότυπο και να της παρουσιάσει τον τρόπο.</a:t>
            </a:r>
          </a:p>
          <a:p>
            <a:pPr marL="0" indent="0" algn="just">
              <a:buNone/>
            </a:pPr>
            <a:r>
              <a:rPr lang="el-GR" dirty="0" smtClean="0"/>
              <a:t>Προεκτάσεις μάθησης για όλα τα παιδιά</a:t>
            </a:r>
          </a:p>
          <a:p>
            <a:pPr marL="0" indent="0" algn="just">
              <a:buNone/>
            </a:pPr>
            <a:r>
              <a:rPr lang="el-GR" dirty="0" smtClean="0"/>
              <a:t>-Να τοποθετηθούν στο χώρο μικρά κουτάκια με χρώμα και παλέτες ανάμιξης, έτσι ώστε η Δάφνη, αλλά και τα υπόλοιπα παιδιά να μπορούν να πειραματίζονται μόνα τους οποιαδήποτε στιγμή. Να δημιουργηθεί ένας χώρος ζωγραφικής με ράφια δίπλα του, όπου τα παιδιά θα μπορούν μόνα τους να τα επιλέγουν.</a:t>
            </a:r>
          </a:p>
          <a:p>
            <a:pPr marL="0" indent="0" algn="just">
              <a:buNone/>
            </a:pPr>
            <a:r>
              <a:rPr lang="el-GR" dirty="0" smtClean="0"/>
              <a:t>-Να ζητηθεί από τα παιδιά να προτείνουν υλικά στα οποία θα ήθελαν να έχουν πρόσβαση.</a:t>
            </a:r>
            <a:endParaRPr lang="el-GR" dirty="0"/>
          </a:p>
        </p:txBody>
      </p:sp>
    </p:spTree>
    <p:extLst>
      <p:ext uri="{BB962C8B-B14F-4D97-AF65-F5344CB8AC3E}">
        <p14:creationId xmlns:p14="http://schemas.microsoft.com/office/powerpoint/2010/main" val="1881269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pPr marL="0" indent="0" algn="just">
              <a:buNone/>
            </a:pPr>
            <a:r>
              <a:rPr lang="el-GR" dirty="0" smtClean="0"/>
              <a:t>Από τα παραπάνω παραδείγματα, γίνεται φανερό ότι ο παρατηρητής πρέπει να προσπαθεί να κατανοήσει και να ερμηνεύσει όσα παρατηρεί μέσα από την οπτική των ατόμων, ομάδων, κοινοτήτων, θεσμών, πολιτισμών που μελετά κι όχι να επιβάλλει τη δική του άποψη. Είναι γεγονός ότι δεν υπάρχει ένας και μοναδικός τρόπος να παρατηρήσει κανείς τι είναι πραγματικό ή τι είναι αντικειμενικό, καθώς ο καθένας από μας ερμηνεύει τα γεγονότα διαφορετικά ανάλογα με τα πιστεύω του, τις προσωπικές του θεωρίες, τις εμπειρίες και τις προσδοκίες του (</a:t>
            </a:r>
            <a:r>
              <a:rPr lang="en-US" dirty="0" smtClean="0"/>
              <a:t>Creswell, 2011).</a:t>
            </a:r>
            <a:endParaRPr lang="el-GR" dirty="0"/>
          </a:p>
        </p:txBody>
      </p:sp>
    </p:spTree>
    <p:extLst>
      <p:ext uri="{BB962C8B-B14F-4D97-AF65-F5344CB8AC3E}">
        <p14:creationId xmlns:p14="http://schemas.microsoft.com/office/powerpoint/2010/main" val="2180987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lstStyle/>
          <a:p>
            <a:pPr marL="0" indent="0">
              <a:buNone/>
            </a:pPr>
            <a:r>
              <a:rPr lang="en-US" dirty="0">
                <a:hlinkClick r:id="rId2"/>
              </a:rPr>
              <a:t>https://</a:t>
            </a:r>
            <a:r>
              <a:rPr lang="en-US" dirty="0" smtClean="0">
                <a:hlinkClick r:id="rId2"/>
              </a:rPr>
              <a:t>www.youtube.com/watch?v=Bi_sWt8NDHk&amp;is=eQqnkWa7ermjxXuN</a:t>
            </a:r>
            <a:r>
              <a:rPr lang="el-GR" dirty="0" smtClean="0"/>
              <a:t>  </a:t>
            </a:r>
            <a:endParaRPr lang="el-GR" dirty="0"/>
          </a:p>
        </p:txBody>
      </p:sp>
    </p:spTree>
    <p:extLst>
      <p:ext uri="{BB962C8B-B14F-4D97-AF65-F5344CB8AC3E}">
        <p14:creationId xmlns:p14="http://schemas.microsoft.com/office/powerpoint/2010/main" val="136308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παρατήρηση στην εκπαιδευτική πράξη</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Ο εκπαιδευτικός/ερευνητής είναι ο εκπαιδευτικός που συνδυάζει έρευνα και διδασκαλία και κατ’ επέκταση θεωρία και πράξη. Πρόκειται για έναν εκπαιδευτικό που μελετά συστηματικά τη δουλειά του με στόχο να τη βελτιώσει, βελτιώνοντας παράλληλα και το σχολείο. Εκείνος βρίσκεται στο κέντρο της ερευνητικής διαδικασίας και προσπαθεί να κατανοήσει την πρακτική του αλλά και όσες αντιλήψεις και συνήθειες καθορίζουν αυτή την πρακτική και τον δεσμεύουν. Για να επιτύχει αυτό θα πρέπει να αναπτύξει την κριτική του ικανότητα, τη δημιουργική του δύναμη και δεξιότητες που είναι απαραίτητες για τη συστηματική μελέτη.</a:t>
            </a:r>
            <a:endParaRPr lang="el-GR" dirty="0"/>
          </a:p>
        </p:txBody>
      </p:sp>
    </p:spTree>
    <p:extLst>
      <p:ext uri="{BB962C8B-B14F-4D97-AF65-F5344CB8AC3E}">
        <p14:creationId xmlns:p14="http://schemas.microsoft.com/office/powerpoint/2010/main" val="1015397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παρατήρηση στην εκπαιδευτική πράξη</a:t>
            </a:r>
          </a:p>
        </p:txBody>
      </p:sp>
      <p:sp>
        <p:nvSpPr>
          <p:cNvPr id="3" name="Θέση περιεχομένου 2"/>
          <p:cNvSpPr>
            <a:spLocks noGrp="1"/>
          </p:cNvSpPr>
          <p:nvPr>
            <p:ph idx="1"/>
          </p:nvPr>
        </p:nvSpPr>
        <p:spPr/>
        <p:txBody>
          <a:bodyPr/>
          <a:lstStyle/>
          <a:p>
            <a:pPr marL="0" indent="0" algn="just">
              <a:buNone/>
            </a:pPr>
            <a:r>
              <a:rPr lang="el-GR" dirty="0" smtClean="0"/>
              <a:t>Οι εκπαιδευτικοί/ ερευνητές πρέπει να παρατηρούν: </a:t>
            </a:r>
          </a:p>
          <a:p>
            <a:pPr algn="just">
              <a:buFont typeface="Courier New" panose="02070309020205020404" pitchFamily="49" charset="0"/>
              <a:buChar char="o"/>
            </a:pPr>
            <a:r>
              <a:rPr lang="el-GR" dirty="0" smtClean="0"/>
              <a:t>Τη διαδικασία της δράσης.</a:t>
            </a:r>
          </a:p>
          <a:p>
            <a:pPr algn="just">
              <a:buFont typeface="Courier New" panose="02070309020205020404" pitchFamily="49" charset="0"/>
              <a:buChar char="o"/>
            </a:pPr>
            <a:r>
              <a:rPr lang="el-GR" dirty="0" smtClean="0"/>
              <a:t>Τα αποτελέσματα της δράσης.</a:t>
            </a:r>
          </a:p>
          <a:p>
            <a:pPr algn="just">
              <a:buFont typeface="Courier New" panose="02070309020205020404" pitchFamily="49" charset="0"/>
              <a:buChar char="o"/>
            </a:pPr>
            <a:r>
              <a:rPr lang="el-GR" dirty="0" smtClean="0"/>
              <a:t>Τα όρια που τίθενται ή οι αλλαγές που προκύπτουν από τις περιστάσεις και τους περιορισμούς της δράσης.( </a:t>
            </a:r>
            <a:r>
              <a:rPr lang="en-US" dirty="0" err="1" smtClean="0"/>
              <a:t>Kemmiss</a:t>
            </a:r>
            <a:r>
              <a:rPr lang="en-US" dirty="0" smtClean="0"/>
              <a:t> &amp; </a:t>
            </a:r>
            <a:r>
              <a:rPr lang="en-US" dirty="0" err="1" smtClean="0"/>
              <a:t>McTaggart</a:t>
            </a:r>
            <a:r>
              <a:rPr lang="en-US" dirty="0" smtClean="0"/>
              <a:t>, 1988). </a:t>
            </a:r>
            <a:endParaRPr lang="el-GR" dirty="0"/>
          </a:p>
        </p:txBody>
      </p:sp>
    </p:spTree>
    <p:extLst>
      <p:ext uri="{BB962C8B-B14F-4D97-AF65-F5344CB8AC3E}">
        <p14:creationId xmlns:p14="http://schemas.microsoft.com/office/powerpoint/2010/main" val="2031616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7"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7"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5"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7"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1000"/>
                                        <p:tgtEl>
                                          <p:spTgt spid="3">
                                            <p:txEl>
                                              <p:pRg st="2" end="2"/>
                                            </p:txEl>
                                          </p:spTgt>
                                        </p:tgtEl>
                                      </p:cBhvr>
                                    </p:animEffect>
                                    <p:anim calcmode="lin" valueType="num">
                                      <p:cBhvr>
                                        <p:cTn id="3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37"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fade">
                                      <p:cBhvr>
                                        <p:cTn id="38" dur="1000"/>
                                        <p:tgtEl>
                                          <p:spTgt spid="3">
                                            <p:txEl>
                                              <p:pRg st="3" end="3"/>
                                            </p:txEl>
                                          </p:spTgt>
                                        </p:tgtEl>
                                      </p:cBhvr>
                                    </p:animEffect>
                                    <p:anim calcmode="lin" valueType="num">
                                      <p:cBhvr>
                                        <p:cTn id="3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0"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παρατήρηση στην εκπαιδευτική πράξη</a:t>
            </a:r>
          </a:p>
        </p:txBody>
      </p:sp>
      <p:sp>
        <p:nvSpPr>
          <p:cNvPr id="3" name="Θέση περιεχομένου 2"/>
          <p:cNvSpPr>
            <a:spLocks noGrp="1"/>
          </p:cNvSpPr>
          <p:nvPr>
            <p:ph idx="1"/>
          </p:nvPr>
        </p:nvSpPr>
        <p:spPr/>
        <p:txBody>
          <a:bodyPr/>
          <a:lstStyle/>
          <a:p>
            <a:pPr marL="0" indent="0" algn="just">
              <a:buNone/>
            </a:pPr>
            <a:r>
              <a:rPr lang="el-GR" dirty="0" smtClean="0"/>
              <a:t>Η παρατήρηση της εκπαιδευτικής διαδικασίας λοιπόν, επιτρέπει στους εκπαιδευτικούς να διερευνήσουν τις παραμέτρους που επηρεάζουν την εκπαιδευτική πράξη και να μπορούν με βάση τα στοιχεία που συγκεντρώνουν, να ερμηνεύσουν, να αξιολογήσουν και να διαφοροποιήσουν αναλόγως την πρακτική τους. Πρόκειται, δηλαδή, για το βασικό εργαλείο δουλειάς των εκπαιδευτικών ως ερευνητών και ως </a:t>
            </a:r>
            <a:r>
              <a:rPr lang="el-GR" dirty="0" err="1" smtClean="0"/>
              <a:t>στοχαζόμενων</a:t>
            </a:r>
            <a:r>
              <a:rPr lang="el-GR" dirty="0" smtClean="0"/>
              <a:t> επαγγελματιών. </a:t>
            </a:r>
            <a:endParaRPr lang="el-GR" dirty="0"/>
          </a:p>
        </p:txBody>
      </p:sp>
    </p:spTree>
    <p:extLst>
      <p:ext uri="{BB962C8B-B14F-4D97-AF65-F5344CB8AC3E}">
        <p14:creationId xmlns:p14="http://schemas.microsoft.com/office/powerpoint/2010/main" val="3075455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παρατήρηση στην εκπαιδευτική πράξη</a:t>
            </a:r>
          </a:p>
        </p:txBody>
      </p:sp>
      <p:sp>
        <p:nvSpPr>
          <p:cNvPr id="3" name="Θέση περιεχομένου 2"/>
          <p:cNvSpPr>
            <a:spLocks noGrp="1"/>
          </p:cNvSpPr>
          <p:nvPr>
            <p:ph idx="1"/>
          </p:nvPr>
        </p:nvSpPr>
        <p:spPr/>
        <p:txBody>
          <a:bodyPr/>
          <a:lstStyle/>
          <a:p>
            <a:pPr marL="0" indent="0" algn="just">
              <a:buNone/>
            </a:pPr>
            <a:r>
              <a:rPr lang="el-GR" dirty="0" smtClean="0"/>
              <a:t>Η παρατήρηση απαιτεί: </a:t>
            </a:r>
          </a:p>
          <a:p>
            <a:pPr algn="just">
              <a:buFont typeface="Wingdings" panose="05000000000000000000" pitchFamily="2" charset="2"/>
              <a:buChar char="q"/>
            </a:pPr>
            <a:r>
              <a:rPr lang="el-GR" dirty="0" smtClean="0"/>
              <a:t>Οργανωμένη και σταδιακή εξοικείωση.</a:t>
            </a:r>
          </a:p>
          <a:p>
            <a:pPr algn="just">
              <a:buFont typeface="Wingdings" panose="05000000000000000000" pitchFamily="2" charset="2"/>
              <a:buChar char="q"/>
            </a:pPr>
            <a:r>
              <a:rPr lang="el-GR" dirty="0" smtClean="0"/>
              <a:t>Ωρίμανση.</a:t>
            </a:r>
          </a:p>
          <a:p>
            <a:pPr algn="just">
              <a:buFont typeface="Wingdings" panose="05000000000000000000" pitchFamily="2" charset="2"/>
              <a:buChar char="q"/>
            </a:pPr>
            <a:r>
              <a:rPr lang="el-GR" dirty="0" smtClean="0"/>
              <a:t>Εγρήγορση.</a:t>
            </a:r>
          </a:p>
          <a:p>
            <a:pPr algn="just">
              <a:buFont typeface="Wingdings" panose="05000000000000000000" pitchFamily="2" charset="2"/>
              <a:buChar char="q"/>
            </a:pPr>
            <a:r>
              <a:rPr lang="el-GR" dirty="0" smtClean="0"/>
              <a:t>Ενάργεια. </a:t>
            </a:r>
          </a:p>
          <a:p>
            <a:pPr algn="just">
              <a:buFont typeface="Wingdings" panose="05000000000000000000" pitchFamily="2" charset="2"/>
              <a:buChar char="q"/>
            </a:pPr>
            <a:r>
              <a:rPr lang="el-GR" dirty="0" smtClean="0"/>
              <a:t>Απόσταση.</a:t>
            </a:r>
          </a:p>
          <a:p>
            <a:pPr algn="just">
              <a:buFont typeface="Wingdings" panose="05000000000000000000" pitchFamily="2" charset="2"/>
              <a:buChar char="q"/>
            </a:pPr>
            <a:endParaRPr lang="el-GR" dirty="0" smtClean="0"/>
          </a:p>
          <a:p>
            <a:pPr algn="just">
              <a:buFont typeface="Wingdings" panose="05000000000000000000" pitchFamily="2" charset="2"/>
              <a:buChar char="q"/>
            </a:pPr>
            <a:endParaRPr lang="el-GR" dirty="0"/>
          </a:p>
          <a:p>
            <a:pPr marL="0" indent="0" algn="just">
              <a:buNone/>
            </a:pPr>
            <a:endParaRPr lang="el-GR" dirty="0"/>
          </a:p>
        </p:txBody>
      </p:sp>
    </p:spTree>
    <p:extLst>
      <p:ext uri="{BB962C8B-B14F-4D97-AF65-F5344CB8AC3E}">
        <p14:creationId xmlns:p14="http://schemas.microsoft.com/office/powerpoint/2010/main" val="2817221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3"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100"/>
                                        <p:tgtEl>
                                          <p:spTgt spid="3">
                                            <p:txEl>
                                              <p:pRg st="0" end="0"/>
                                            </p:txEl>
                                          </p:spTgt>
                                        </p:tgtEl>
                                      </p:cBhvr>
                                    </p:animEffect>
                                    <p:anim calcmode="lin" valueType="num">
                                      <p:cBhvr>
                                        <p:cTn id="16" dur="4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7" dur="400" fill="hold"/>
                                        <p:tgtEl>
                                          <p:spTgt spid="3">
                                            <p:txEl>
                                              <p:pRg st="0" end="0"/>
                                            </p:txEl>
                                          </p:spTgt>
                                        </p:tgtEl>
                                        <p:attrNameLst>
                                          <p:attrName>ppt_y</p:attrName>
                                        </p:attrNameLst>
                                      </p:cBhvr>
                                      <p:tavLst>
                                        <p:tav tm="0">
                                          <p:val>
                                            <p:strVal val="#ppt_y+0.31"/>
                                          </p:val>
                                        </p:tav>
                                        <p:tav tm="100000">
                                          <p:val>
                                            <p:strVal val="#ppt_y+0.31"/>
                                          </p:val>
                                        </p:tav>
                                      </p:tavLst>
                                    </p:anim>
                                    <p:anim calcmode="lin" valueType="num">
                                      <p:cBhvr>
                                        <p:cTn id="18" dur="600" decel="50000" fill="hold">
                                          <p:stCondLst>
                                            <p:cond delay="400"/>
                                          </p:stCondLst>
                                        </p:cTn>
                                        <p:tgtEl>
                                          <p:spTgt spid="3">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9" dur="600" decel="50000" fill="hold">
                                          <p:stCondLst>
                                            <p:cond delay="400"/>
                                          </p:stCondLst>
                                        </p:cTn>
                                        <p:tgtEl>
                                          <p:spTgt spid="3">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3"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
                                        <p:tgtEl>
                                          <p:spTgt spid="3">
                                            <p:txEl>
                                              <p:pRg st="1" end="1"/>
                                            </p:txEl>
                                          </p:spTgt>
                                        </p:tgtEl>
                                      </p:cBhvr>
                                    </p:animEffect>
                                    <p:anim calcmode="lin" valueType="num">
                                      <p:cBhvr>
                                        <p:cTn id="25" dur="4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400" fill="hold"/>
                                        <p:tgtEl>
                                          <p:spTgt spid="3">
                                            <p:txEl>
                                              <p:pRg st="1" end="1"/>
                                            </p:txEl>
                                          </p:spTgt>
                                        </p:tgtEl>
                                        <p:attrNameLst>
                                          <p:attrName>ppt_y</p:attrName>
                                        </p:attrNameLst>
                                      </p:cBhvr>
                                      <p:tavLst>
                                        <p:tav tm="0">
                                          <p:val>
                                            <p:strVal val="#ppt_y+0.31"/>
                                          </p:val>
                                        </p:tav>
                                        <p:tav tm="100000">
                                          <p:val>
                                            <p:strVal val="#ppt_y+0.31"/>
                                          </p:val>
                                        </p:tav>
                                      </p:tavLst>
                                    </p:anim>
                                    <p:anim calcmode="lin" valueType="num">
                                      <p:cBhvr>
                                        <p:cTn id="27" dur="600" decel="50000" fill="hold">
                                          <p:stCondLst>
                                            <p:cond delay="400"/>
                                          </p:stCondLst>
                                        </p:cTn>
                                        <p:tgtEl>
                                          <p:spTgt spid="3">
                                            <p:txEl>
                                              <p:pRg st="1" end="1"/>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8" dur="600" decel="50000" fill="hold">
                                          <p:stCondLst>
                                            <p:cond delay="400"/>
                                          </p:stCondLst>
                                        </p:cTn>
                                        <p:tgtEl>
                                          <p:spTgt spid="3">
                                            <p:txEl>
                                              <p:pRg st="1" end="1"/>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3"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
                                        <p:tgtEl>
                                          <p:spTgt spid="3">
                                            <p:txEl>
                                              <p:pRg st="2" end="2"/>
                                            </p:txEl>
                                          </p:spTgt>
                                        </p:tgtEl>
                                      </p:cBhvr>
                                    </p:animEffect>
                                    <p:anim calcmode="lin" valueType="num">
                                      <p:cBhvr>
                                        <p:cTn id="34" dur="4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400" fill="hold"/>
                                        <p:tgtEl>
                                          <p:spTgt spid="3">
                                            <p:txEl>
                                              <p:pRg st="2" end="2"/>
                                            </p:txEl>
                                          </p:spTgt>
                                        </p:tgtEl>
                                        <p:attrNameLst>
                                          <p:attrName>ppt_y</p:attrName>
                                        </p:attrNameLst>
                                      </p:cBhvr>
                                      <p:tavLst>
                                        <p:tav tm="0">
                                          <p:val>
                                            <p:strVal val="#ppt_y+0.31"/>
                                          </p:val>
                                        </p:tav>
                                        <p:tav tm="100000">
                                          <p:val>
                                            <p:strVal val="#ppt_y+0.31"/>
                                          </p:val>
                                        </p:tav>
                                      </p:tavLst>
                                    </p:anim>
                                    <p:anim calcmode="lin" valueType="num">
                                      <p:cBhvr>
                                        <p:cTn id="36" dur="600" decel="50000" fill="hold">
                                          <p:stCondLst>
                                            <p:cond delay="400"/>
                                          </p:stCondLst>
                                        </p:cTn>
                                        <p:tgtEl>
                                          <p:spTgt spid="3">
                                            <p:txEl>
                                              <p:pRg st="2" end="2"/>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37" dur="600" decel="50000" fill="hold">
                                          <p:stCondLst>
                                            <p:cond delay="400"/>
                                          </p:stCondLst>
                                        </p:cTn>
                                        <p:tgtEl>
                                          <p:spTgt spid="3">
                                            <p:txEl>
                                              <p:pRg st="2" end="2"/>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3" presetClass="entr" presetSubtype="0" fill="hold" grpId="0"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fade">
                                      <p:cBhvr>
                                        <p:cTn id="42" dur="100"/>
                                        <p:tgtEl>
                                          <p:spTgt spid="3">
                                            <p:txEl>
                                              <p:pRg st="3" end="3"/>
                                            </p:txEl>
                                          </p:spTgt>
                                        </p:tgtEl>
                                      </p:cBhvr>
                                    </p:animEffect>
                                    <p:anim calcmode="lin" valueType="num">
                                      <p:cBhvr>
                                        <p:cTn id="43" dur="4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4" dur="400" fill="hold"/>
                                        <p:tgtEl>
                                          <p:spTgt spid="3">
                                            <p:txEl>
                                              <p:pRg st="3" end="3"/>
                                            </p:txEl>
                                          </p:spTgt>
                                        </p:tgtEl>
                                        <p:attrNameLst>
                                          <p:attrName>ppt_y</p:attrName>
                                        </p:attrNameLst>
                                      </p:cBhvr>
                                      <p:tavLst>
                                        <p:tav tm="0">
                                          <p:val>
                                            <p:strVal val="#ppt_y+0.31"/>
                                          </p:val>
                                        </p:tav>
                                        <p:tav tm="100000">
                                          <p:val>
                                            <p:strVal val="#ppt_y+0.31"/>
                                          </p:val>
                                        </p:tav>
                                      </p:tavLst>
                                    </p:anim>
                                    <p:anim calcmode="lin" valueType="num">
                                      <p:cBhvr>
                                        <p:cTn id="45" dur="600" decel="50000" fill="hold">
                                          <p:stCondLst>
                                            <p:cond delay="400"/>
                                          </p:stCondLst>
                                        </p:cTn>
                                        <p:tgtEl>
                                          <p:spTgt spid="3">
                                            <p:txEl>
                                              <p:pRg st="3" end="3"/>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46" dur="600" decel="50000" fill="hold">
                                          <p:stCondLst>
                                            <p:cond delay="400"/>
                                          </p:stCondLst>
                                        </p:cTn>
                                        <p:tgtEl>
                                          <p:spTgt spid="3">
                                            <p:txEl>
                                              <p:pRg st="3" end="3"/>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3" presetClass="entr" presetSubtype="0" fill="hold" grpId="0" nodeType="click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animEffect transition="in" filter="fade">
                                      <p:cBhvr>
                                        <p:cTn id="51" dur="100"/>
                                        <p:tgtEl>
                                          <p:spTgt spid="3">
                                            <p:txEl>
                                              <p:pRg st="4" end="4"/>
                                            </p:txEl>
                                          </p:spTgt>
                                        </p:tgtEl>
                                      </p:cBhvr>
                                    </p:animEffect>
                                    <p:anim calcmode="lin" valueType="num">
                                      <p:cBhvr>
                                        <p:cTn id="52" dur="4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3" dur="400" fill="hold"/>
                                        <p:tgtEl>
                                          <p:spTgt spid="3">
                                            <p:txEl>
                                              <p:pRg st="4" end="4"/>
                                            </p:txEl>
                                          </p:spTgt>
                                        </p:tgtEl>
                                        <p:attrNameLst>
                                          <p:attrName>ppt_y</p:attrName>
                                        </p:attrNameLst>
                                      </p:cBhvr>
                                      <p:tavLst>
                                        <p:tav tm="0">
                                          <p:val>
                                            <p:strVal val="#ppt_y+0.31"/>
                                          </p:val>
                                        </p:tav>
                                        <p:tav tm="100000">
                                          <p:val>
                                            <p:strVal val="#ppt_y+0.31"/>
                                          </p:val>
                                        </p:tav>
                                      </p:tavLst>
                                    </p:anim>
                                    <p:anim calcmode="lin" valueType="num">
                                      <p:cBhvr>
                                        <p:cTn id="54" dur="600" decel="50000" fill="hold">
                                          <p:stCondLst>
                                            <p:cond delay="400"/>
                                          </p:stCondLst>
                                        </p:cTn>
                                        <p:tgtEl>
                                          <p:spTgt spid="3">
                                            <p:txEl>
                                              <p:pRg st="4" end="4"/>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55" dur="600" decel="50000" fill="hold">
                                          <p:stCondLst>
                                            <p:cond delay="400"/>
                                          </p:stCondLst>
                                        </p:cTn>
                                        <p:tgtEl>
                                          <p:spTgt spid="3">
                                            <p:txEl>
                                              <p:pRg st="4" end="4"/>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3" presetClass="entr" presetSubtype="0" fill="hold" grpId="0" nodeType="clickEffect">
                                  <p:stCondLst>
                                    <p:cond delay="0"/>
                                  </p:stCondLst>
                                  <p:childTnLst>
                                    <p:set>
                                      <p:cBhvr>
                                        <p:cTn id="59" dur="1" fill="hold">
                                          <p:stCondLst>
                                            <p:cond delay="0"/>
                                          </p:stCondLst>
                                        </p:cTn>
                                        <p:tgtEl>
                                          <p:spTgt spid="3">
                                            <p:txEl>
                                              <p:pRg st="5" end="5"/>
                                            </p:txEl>
                                          </p:spTgt>
                                        </p:tgtEl>
                                        <p:attrNameLst>
                                          <p:attrName>style.visibility</p:attrName>
                                        </p:attrNameLst>
                                      </p:cBhvr>
                                      <p:to>
                                        <p:strVal val="visible"/>
                                      </p:to>
                                    </p:set>
                                    <p:animEffect transition="in" filter="fade">
                                      <p:cBhvr>
                                        <p:cTn id="60" dur="100"/>
                                        <p:tgtEl>
                                          <p:spTgt spid="3">
                                            <p:txEl>
                                              <p:pRg st="5" end="5"/>
                                            </p:txEl>
                                          </p:spTgt>
                                        </p:tgtEl>
                                      </p:cBhvr>
                                    </p:animEffect>
                                    <p:anim calcmode="lin" valueType="num">
                                      <p:cBhvr>
                                        <p:cTn id="61" dur="4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62" dur="400" fill="hold"/>
                                        <p:tgtEl>
                                          <p:spTgt spid="3">
                                            <p:txEl>
                                              <p:pRg st="5" end="5"/>
                                            </p:txEl>
                                          </p:spTgt>
                                        </p:tgtEl>
                                        <p:attrNameLst>
                                          <p:attrName>ppt_y</p:attrName>
                                        </p:attrNameLst>
                                      </p:cBhvr>
                                      <p:tavLst>
                                        <p:tav tm="0">
                                          <p:val>
                                            <p:strVal val="#ppt_y+0.31"/>
                                          </p:val>
                                        </p:tav>
                                        <p:tav tm="100000">
                                          <p:val>
                                            <p:strVal val="#ppt_y+0.31"/>
                                          </p:val>
                                        </p:tav>
                                      </p:tavLst>
                                    </p:anim>
                                    <p:anim calcmode="lin" valueType="num">
                                      <p:cBhvr>
                                        <p:cTn id="63" dur="600" decel="50000" fill="hold">
                                          <p:stCondLst>
                                            <p:cond delay="400"/>
                                          </p:stCondLst>
                                        </p:cTn>
                                        <p:tgtEl>
                                          <p:spTgt spid="3">
                                            <p:txEl>
                                              <p:pRg st="5" end="5"/>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64" dur="600" decel="50000" fill="hold">
                                          <p:stCondLst>
                                            <p:cond delay="400"/>
                                          </p:stCondLst>
                                        </p:cTn>
                                        <p:tgtEl>
                                          <p:spTgt spid="3">
                                            <p:txEl>
                                              <p:pRg st="5" end="5"/>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παρατήρηση στην εκπαιδευτική πράξη</a:t>
            </a:r>
          </a:p>
        </p:txBody>
      </p:sp>
      <p:sp>
        <p:nvSpPr>
          <p:cNvPr id="3" name="Θέση περιεχομένου 2"/>
          <p:cNvSpPr>
            <a:spLocks noGrp="1"/>
          </p:cNvSpPr>
          <p:nvPr>
            <p:ph idx="1"/>
          </p:nvPr>
        </p:nvSpPr>
        <p:spPr/>
        <p:txBody>
          <a:bodyPr/>
          <a:lstStyle/>
          <a:p>
            <a:pPr marL="0" indent="0" algn="just">
              <a:buNone/>
            </a:pPr>
            <a:r>
              <a:rPr lang="el-GR" dirty="0" smtClean="0"/>
              <a:t>Τι θα πρέπει να αποφεύγετε στην παρατήρηση: </a:t>
            </a:r>
          </a:p>
          <a:p>
            <a:pPr algn="just">
              <a:buFont typeface="Wingdings" panose="05000000000000000000" pitchFamily="2" charset="2"/>
              <a:buChar char="Ø"/>
            </a:pPr>
            <a:r>
              <a:rPr lang="el-GR" dirty="0" smtClean="0"/>
              <a:t>Να μην παρατηρούμε με βάση τις ιδέες που ήδη έχουμε διαμορφώσει για ένα θέμα και με τις στερεότυπες αντιλήψεις.</a:t>
            </a:r>
          </a:p>
          <a:p>
            <a:pPr algn="just">
              <a:buFont typeface="Wingdings" panose="05000000000000000000" pitchFamily="2" charset="2"/>
              <a:buChar char="Ø"/>
            </a:pPr>
            <a:r>
              <a:rPr lang="el-GR" dirty="0" smtClean="0"/>
              <a:t>Να μην προβάλλουμε σε αυτό που βλέπουμε αυτό που ήδη πιστεύουμε.</a:t>
            </a:r>
          </a:p>
          <a:p>
            <a:pPr algn="just">
              <a:buFont typeface="Wingdings" panose="05000000000000000000" pitchFamily="2" charset="2"/>
              <a:buChar char="Ø"/>
            </a:pPr>
            <a:r>
              <a:rPr lang="el-GR" dirty="0" smtClean="0"/>
              <a:t>Να μην αξιολογούμε και ερμηνεύουμε από που βλέπουμε χωρίς να έχουμε εστιάσει και να έχουμε συλλέξει πληροφορίες για το σύνολο των παραμέτρων και των γεγονότων. </a:t>
            </a:r>
            <a:endParaRPr lang="el-GR" dirty="0"/>
          </a:p>
        </p:txBody>
      </p:sp>
    </p:spTree>
    <p:extLst>
      <p:ext uri="{BB962C8B-B14F-4D97-AF65-F5344CB8AC3E}">
        <p14:creationId xmlns:p14="http://schemas.microsoft.com/office/powerpoint/2010/main" val="721729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Παραδείγματα παρατήρησης </a:t>
            </a:r>
            <a:endParaRPr lang="el-GR" dirty="0"/>
          </a:p>
        </p:txBody>
      </p:sp>
      <p:sp>
        <p:nvSpPr>
          <p:cNvPr id="3" name="Θέση περιεχομένου 2"/>
          <p:cNvSpPr>
            <a:spLocks noGrp="1"/>
          </p:cNvSpPr>
          <p:nvPr>
            <p:ph idx="1"/>
          </p:nvPr>
        </p:nvSpPr>
        <p:spPr/>
        <p:txBody>
          <a:bodyPr/>
          <a:lstStyle/>
          <a:p>
            <a:pPr marL="0" indent="0" algn="just">
              <a:buNone/>
            </a:pPr>
            <a:r>
              <a:rPr lang="el-GR" b="1" u="sng" dirty="0" smtClean="0"/>
              <a:t>Καταγραφή 1</a:t>
            </a:r>
          </a:p>
          <a:p>
            <a:pPr marL="0" indent="0" algn="just">
              <a:buNone/>
            </a:pPr>
            <a:r>
              <a:rPr lang="el-GR" dirty="0" smtClean="0"/>
              <a:t>Πρόκειται για μια εκπαιδευτικό που έχει οργανώσει μια δραστηριότητα με στόχο την ανάπτυξη της </a:t>
            </a:r>
            <a:r>
              <a:rPr lang="el-GR" dirty="0" err="1" smtClean="0"/>
              <a:t>φιλαναγνωσίας</a:t>
            </a:r>
            <a:r>
              <a:rPr lang="el-GR" dirty="0" smtClean="0"/>
              <a:t> σε ένα νηπιαγωγείο. Τα παιδιά δείχνουν μεγάλο ενδιαφέρον και μοιάζουν να κινητοποιούνται με αυτή τη δραστηριότητα. Είναι μια πολύ ενδιαφέρουσα και σημαντική δραστηριότητα.</a:t>
            </a:r>
          </a:p>
          <a:p>
            <a:pPr marL="0" indent="0" algn="just">
              <a:buNone/>
            </a:pPr>
            <a:r>
              <a:rPr lang="el-GR" b="1" u="sng" dirty="0" smtClean="0"/>
              <a:t>Καταγραφή 2 </a:t>
            </a:r>
          </a:p>
          <a:p>
            <a:pPr marL="0" indent="0" algn="just">
              <a:buNone/>
            </a:pPr>
            <a:r>
              <a:rPr lang="el-GR" dirty="0" smtClean="0"/>
              <a:t>Η σκηνή διαδραματίζεται σε μια αίθουσα νηπιαγωγείου. Βλέπουμε μια εκπαιδευτικό και 12 νήπια, 4 κορίτσια και 8 αγόρια. Η εκπαιδευτικός ζητά να πάνε στη γωνιά της βιβλιοθήκης και να διαλέξουν τα βιβλία. Ύστερα κάθονται στη μέση της αίθουσας σε κύκλο και η νηπιαγωγός ζητά από τον καθένα να μιλήσει για το βιβλίο. Τους κάνει ερωτήσεις: «Γιατί το διάλεξες αυτό το βιβλίο; Τι σου έκανε εντύπωση;» </a:t>
            </a:r>
            <a:endParaRPr lang="el-GR" dirty="0"/>
          </a:p>
        </p:txBody>
      </p:sp>
    </p:spTree>
    <p:extLst>
      <p:ext uri="{BB962C8B-B14F-4D97-AF65-F5344CB8AC3E}">
        <p14:creationId xmlns:p14="http://schemas.microsoft.com/office/powerpoint/2010/main" val="2792113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Διαφορές στην παρατήρηση </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l-GR" dirty="0" smtClean="0"/>
              <a:t>Στις αντιλήψεις κάθε παρατηρητή και την ιδιαίτερη οπτική με βάση την οποία παρατηρεί και φιλτράρει τα όσα βλέπει.</a:t>
            </a:r>
          </a:p>
          <a:p>
            <a:pPr algn="just">
              <a:buFont typeface="Arial" panose="020B0604020202020204" pitchFamily="34" charset="0"/>
              <a:buChar char="•"/>
            </a:pPr>
            <a:r>
              <a:rPr lang="el-GR" dirty="0" smtClean="0"/>
              <a:t>Στην έλλειψη εξοικείωσης με τις διαδικασίες της συστηματικής παρατήρησης.</a:t>
            </a:r>
          </a:p>
          <a:p>
            <a:pPr algn="just">
              <a:buFont typeface="Arial" panose="020B0604020202020204" pitchFamily="34" charset="0"/>
              <a:buChar char="•"/>
            </a:pPr>
            <a:r>
              <a:rPr lang="el-GR" dirty="0" smtClean="0"/>
              <a:t>Στις διαδικασίες συναισθηματικής εμπλοκής, δηλαδή στην πιθανότητα ταύτισης του παρατηρητή με όσους συμμετέχουν στην εκπαιδευτική διαδικασία.</a:t>
            </a:r>
            <a:endParaRPr lang="el-GR" dirty="0"/>
          </a:p>
        </p:txBody>
      </p:sp>
    </p:spTree>
    <p:extLst>
      <p:ext uri="{BB962C8B-B14F-4D97-AF65-F5344CB8AC3E}">
        <p14:creationId xmlns:p14="http://schemas.microsoft.com/office/powerpoint/2010/main" val="3268089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Οργανώνοντας μια παρατήρηση</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Η παρατήρηση δεν είναι μια πράξη που γίνεται με τυχαίο και ανοργάνωτο τρόπο. Ο παρατηρητής χρειάζεται να πάρει μια σειρά από αποφάσεις προτού προβεί στη διαδικασία της παρατήρησης, με συμμετοχικό ή μη τρόπο.</a:t>
            </a:r>
          </a:p>
          <a:p>
            <a:pPr marL="0" indent="0" algn="just">
              <a:buNone/>
            </a:pPr>
            <a:r>
              <a:rPr lang="el-GR" dirty="0" smtClean="0"/>
              <a:t>Κομβικά σημεία της οργάνωσης μιας παρατήρησης είναι: </a:t>
            </a:r>
          </a:p>
          <a:p>
            <a:pPr algn="just">
              <a:buFont typeface="+mj-lt"/>
              <a:buAutoNum type="arabicPeriod"/>
            </a:pPr>
            <a:r>
              <a:rPr lang="el-GR" dirty="0" smtClean="0"/>
              <a:t>Ο στόχος της παρατήρησης.</a:t>
            </a:r>
          </a:p>
          <a:p>
            <a:pPr algn="just">
              <a:buFont typeface="+mj-lt"/>
              <a:buAutoNum type="arabicPeriod"/>
            </a:pPr>
            <a:r>
              <a:rPr lang="el-GR" dirty="0" smtClean="0"/>
              <a:t>Η γνώση του πεδίου.</a:t>
            </a:r>
          </a:p>
          <a:p>
            <a:pPr algn="just">
              <a:buFont typeface="+mj-lt"/>
              <a:buAutoNum type="arabicPeriod"/>
            </a:pPr>
            <a:r>
              <a:rPr lang="el-GR" dirty="0" smtClean="0"/>
              <a:t>Τα ιδιαίτερα χαρακτηριστικά των συμμετεχόντων.</a:t>
            </a:r>
          </a:p>
          <a:p>
            <a:pPr algn="just">
              <a:buFont typeface="+mj-lt"/>
              <a:buAutoNum type="arabicPeriod"/>
            </a:pPr>
            <a:r>
              <a:rPr lang="el-GR" dirty="0" smtClean="0"/>
              <a:t>Ο τρόπος καταγραφής των παρατηρήσεων.</a:t>
            </a:r>
          </a:p>
          <a:p>
            <a:pPr algn="just">
              <a:buFont typeface="+mj-lt"/>
              <a:buAutoNum type="arabicPeriod"/>
            </a:pPr>
            <a:r>
              <a:rPr lang="el-GR" dirty="0" smtClean="0"/>
              <a:t>Η γνώση από το πεδίο με τις ιδιαιτερότητές του.</a:t>
            </a:r>
          </a:p>
          <a:p>
            <a:pPr algn="just">
              <a:buFont typeface="+mj-lt"/>
              <a:buAutoNum type="arabicPeriod"/>
            </a:pPr>
            <a:r>
              <a:rPr lang="el-GR" dirty="0" smtClean="0"/>
              <a:t>Η συναίνεση και η αποδοχή των παρατηρούμενων.</a:t>
            </a:r>
          </a:p>
        </p:txBody>
      </p:sp>
    </p:spTree>
    <p:extLst>
      <p:ext uri="{BB962C8B-B14F-4D97-AF65-F5344CB8AC3E}">
        <p14:creationId xmlns:p14="http://schemas.microsoft.com/office/powerpoint/2010/main" val="2668976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80">
                                          <p:stCondLst>
                                            <p:cond delay="0"/>
                                          </p:stCondLst>
                                        </p:cTn>
                                        <p:tgtEl>
                                          <p:spTgt spid="3">
                                            <p:txEl>
                                              <p:pRg st="1" end="1"/>
                                            </p:txEl>
                                          </p:spTgt>
                                        </p:tgtEl>
                                      </p:cBhvr>
                                    </p:animEffect>
                                    <p:anim calcmode="lin" valueType="num">
                                      <p:cBhvr>
                                        <p:cTn id="1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3" dur="26">
                                          <p:stCondLst>
                                            <p:cond delay="650"/>
                                          </p:stCondLst>
                                        </p:cTn>
                                        <p:tgtEl>
                                          <p:spTgt spid="3">
                                            <p:txEl>
                                              <p:pRg st="1" end="1"/>
                                            </p:txEl>
                                          </p:spTgt>
                                        </p:tgtEl>
                                      </p:cBhvr>
                                      <p:to x="100000" y="60000"/>
                                    </p:animScale>
                                    <p:animScale>
                                      <p:cBhvr>
                                        <p:cTn id="24" dur="166" decel="50000">
                                          <p:stCondLst>
                                            <p:cond delay="676"/>
                                          </p:stCondLst>
                                        </p:cTn>
                                        <p:tgtEl>
                                          <p:spTgt spid="3">
                                            <p:txEl>
                                              <p:pRg st="1" end="1"/>
                                            </p:txEl>
                                          </p:spTgt>
                                        </p:tgtEl>
                                      </p:cBhvr>
                                      <p:to x="100000" y="100000"/>
                                    </p:animScale>
                                    <p:animScale>
                                      <p:cBhvr>
                                        <p:cTn id="25" dur="26">
                                          <p:stCondLst>
                                            <p:cond delay="1312"/>
                                          </p:stCondLst>
                                        </p:cTn>
                                        <p:tgtEl>
                                          <p:spTgt spid="3">
                                            <p:txEl>
                                              <p:pRg st="1" end="1"/>
                                            </p:txEl>
                                          </p:spTgt>
                                        </p:tgtEl>
                                      </p:cBhvr>
                                      <p:to x="100000" y="80000"/>
                                    </p:animScale>
                                    <p:animScale>
                                      <p:cBhvr>
                                        <p:cTn id="26" dur="166" decel="50000">
                                          <p:stCondLst>
                                            <p:cond delay="1338"/>
                                          </p:stCondLst>
                                        </p:cTn>
                                        <p:tgtEl>
                                          <p:spTgt spid="3">
                                            <p:txEl>
                                              <p:pRg st="1" end="1"/>
                                            </p:txEl>
                                          </p:spTgt>
                                        </p:tgtEl>
                                      </p:cBhvr>
                                      <p:to x="100000" y="100000"/>
                                    </p:animScale>
                                    <p:animScale>
                                      <p:cBhvr>
                                        <p:cTn id="27" dur="26">
                                          <p:stCondLst>
                                            <p:cond delay="1642"/>
                                          </p:stCondLst>
                                        </p:cTn>
                                        <p:tgtEl>
                                          <p:spTgt spid="3">
                                            <p:txEl>
                                              <p:pRg st="1" end="1"/>
                                            </p:txEl>
                                          </p:spTgt>
                                        </p:tgtEl>
                                      </p:cBhvr>
                                      <p:to x="100000" y="90000"/>
                                    </p:animScale>
                                    <p:animScale>
                                      <p:cBhvr>
                                        <p:cTn id="28" dur="166" decel="50000">
                                          <p:stCondLst>
                                            <p:cond delay="1668"/>
                                          </p:stCondLst>
                                        </p:cTn>
                                        <p:tgtEl>
                                          <p:spTgt spid="3">
                                            <p:txEl>
                                              <p:pRg st="1" end="1"/>
                                            </p:txEl>
                                          </p:spTgt>
                                        </p:tgtEl>
                                      </p:cBhvr>
                                      <p:to x="100000" y="100000"/>
                                    </p:animScale>
                                    <p:animScale>
                                      <p:cBhvr>
                                        <p:cTn id="29" dur="26">
                                          <p:stCondLst>
                                            <p:cond delay="1808"/>
                                          </p:stCondLst>
                                        </p:cTn>
                                        <p:tgtEl>
                                          <p:spTgt spid="3">
                                            <p:txEl>
                                              <p:pRg st="1" end="1"/>
                                            </p:txEl>
                                          </p:spTgt>
                                        </p:tgtEl>
                                      </p:cBhvr>
                                      <p:to x="100000" y="95000"/>
                                    </p:animScale>
                                    <p:animScale>
                                      <p:cBhvr>
                                        <p:cTn id="30" dur="166" decel="50000">
                                          <p:stCondLst>
                                            <p:cond delay="1834"/>
                                          </p:stCondLst>
                                        </p:cTn>
                                        <p:tgtEl>
                                          <p:spTgt spid="3">
                                            <p:txEl>
                                              <p:pRg st="1" end="1"/>
                                            </p:txEl>
                                          </p:spTgt>
                                        </p:tgtEl>
                                      </p:cBhvr>
                                      <p:to x="100000" y="100000"/>
                                    </p:animScale>
                                  </p:childTnLst>
                                </p:cTn>
                              </p:par>
                              <p:par>
                                <p:cTn id="31" presetID="26" presetClass="entr" presetSubtype="0" fill="hold" nodeType="with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wipe(down)">
                                      <p:cBhvr>
                                        <p:cTn id="33" dur="580">
                                          <p:stCondLst>
                                            <p:cond delay="0"/>
                                          </p:stCondLst>
                                        </p:cTn>
                                        <p:tgtEl>
                                          <p:spTgt spid="3">
                                            <p:txEl>
                                              <p:pRg st="2" end="2"/>
                                            </p:txEl>
                                          </p:spTgt>
                                        </p:tgtEl>
                                      </p:cBhvr>
                                    </p:animEffect>
                                    <p:anim calcmode="lin" valueType="num">
                                      <p:cBhvr>
                                        <p:cTn id="3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2" end="2"/>
                                            </p:txEl>
                                          </p:spTgt>
                                        </p:tgtEl>
                                      </p:cBhvr>
                                      <p:to x="100000" y="60000"/>
                                    </p:animScale>
                                    <p:animScale>
                                      <p:cBhvr>
                                        <p:cTn id="40" dur="166" decel="50000">
                                          <p:stCondLst>
                                            <p:cond delay="676"/>
                                          </p:stCondLst>
                                        </p:cTn>
                                        <p:tgtEl>
                                          <p:spTgt spid="3">
                                            <p:txEl>
                                              <p:pRg st="2" end="2"/>
                                            </p:txEl>
                                          </p:spTgt>
                                        </p:tgtEl>
                                      </p:cBhvr>
                                      <p:to x="100000" y="100000"/>
                                    </p:animScale>
                                    <p:animScale>
                                      <p:cBhvr>
                                        <p:cTn id="41" dur="26">
                                          <p:stCondLst>
                                            <p:cond delay="1312"/>
                                          </p:stCondLst>
                                        </p:cTn>
                                        <p:tgtEl>
                                          <p:spTgt spid="3">
                                            <p:txEl>
                                              <p:pRg st="2" end="2"/>
                                            </p:txEl>
                                          </p:spTgt>
                                        </p:tgtEl>
                                      </p:cBhvr>
                                      <p:to x="100000" y="80000"/>
                                    </p:animScale>
                                    <p:animScale>
                                      <p:cBhvr>
                                        <p:cTn id="42" dur="166" decel="50000">
                                          <p:stCondLst>
                                            <p:cond delay="1338"/>
                                          </p:stCondLst>
                                        </p:cTn>
                                        <p:tgtEl>
                                          <p:spTgt spid="3">
                                            <p:txEl>
                                              <p:pRg st="2" end="2"/>
                                            </p:txEl>
                                          </p:spTgt>
                                        </p:tgtEl>
                                      </p:cBhvr>
                                      <p:to x="100000" y="100000"/>
                                    </p:animScale>
                                    <p:animScale>
                                      <p:cBhvr>
                                        <p:cTn id="43" dur="26">
                                          <p:stCondLst>
                                            <p:cond delay="1642"/>
                                          </p:stCondLst>
                                        </p:cTn>
                                        <p:tgtEl>
                                          <p:spTgt spid="3">
                                            <p:txEl>
                                              <p:pRg st="2" end="2"/>
                                            </p:txEl>
                                          </p:spTgt>
                                        </p:tgtEl>
                                      </p:cBhvr>
                                      <p:to x="100000" y="90000"/>
                                    </p:animScale>
                                    <p:animScale>
                                      <p:cBhvr>
                                        <p:cTn id="44" dur="166" decel="50000">
                                          <p:stCondLst>
                                            <p:cond delay="1668"/>
                                          </p:stCondLst>
                                        </p:cTn>
                                        <p:tgtEl>
                                          <p:spTgt spid="3">
                                            <p:txEl>
                                              <p:pRg st="2" end="2"/>
                                            </p:txEl>
                                          </p:spTgt>
                                        </p:tgtEl>
                                      </p:cBhvr>
                                      <p:to x="100000" y="100000"/>
                                    </p:animScale>
                                    <p:animScale>
                                      <p:cBhvr>
                                        <p:cTn id="45" dur="26">
                                          <p:stCondLst>
                                            <p:cond delay="1808"/>
                                          </p:stCondLst>
                                        </p:cTn>
                                        <p:tgtEl>
                                          <p:spTgt spid="3">
                                            <p:txEl>
                                              <p:pRg st="2" end="2"/>
                                            </p:txEl>
                                          </p:spTgt>
                                        </p:tgtEl>
                                      </p:cBhvr>
                                      <p:to x="100000" y="95000"/>
                                    </p:animScale>
                                    <p:animScale>
                                      <p:cBhvr>
                                        <p:cTn id="46" dur="166" decel="50000">
                                          <p:stCondLst>
                                            <p:cond delay="1834"/>
                                          </p:stCondLst>
                                        </p:cTn>
                                        <p:tgtEl>
                                          <p:spTgt spid="3">
                                            <p:txEl>
                                              <p:pRg st="2" end="2"/>
                                            </p:txEl>
                                          </p:spTgt>
                                        </p:tgtEl>
                                      </p:cBhvr>
                                      <p:to x="100000" y="100000"/>
                                    </p:animScale>
                                  </p:childTnLst>
                                </p:cTn>
                              </p:par>
                              <p:par>
                                <p:cTn id="47" presetID="26" presetClass="entr" presetSubtype="0" fill="hold" nodeType="withEffect">
                                  <p:stCondLst>
                                    <p:cond delay="0"/>
                                  </p:stCondLst>
                                  <p:childTnLst>
                                    <p:set>
                                      <p:cBhvr>
                                        <p:cTn id="48" dur="1" fill="hold">
                                          <p:stCondLst>
                                            <p:cond delay="0"/>
                                          </p:stCondLst>
                                        </p:cTn>
                                        <p:tgtEl>
                                          <p:spTgt spid="3">
                                            <p:txEl>
                                              <p:pRg st="3" end="3"/>
                                            </p:txEl>
                                          </p:spTgt>
                                        </p:tgtEl>
                                        <p:attrNameLst>
                                          <p:attrName>style.visibility</p:attrName>
                                        </p:attrNameLst>
                                      </p:cBhvr>
                                      <p:to>
                                        <p:strVal val="visible"/>
                                      </p:to>
                                    </p:set>
                                    <p:animEffect transition="in" filter="wipe(down)">
                                      <p:cBhvr>
                                        <p:cTn id="49" dur="580">
                                          <p:stCondLst>
                                            <p:cond delay="0"/>
                                          </p:stCondLst>
                                        </p:cTn>
                                        <p:tgtEl>
                                          <p:spTgt spid="3">
                                            <p:txEl>
                                              <p:pRg st="3" end="3"/>
                                            </p:txEl>
                                          </p:spTgt>
                                        </p:tgtEl>
                                      </p:cBhvr>
                                    </p:animEffect>
                                    <p:anim calcmode="lin" valueType="num">
                                      <p:cBhvr>
                                        <p:cTn id="5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55" dur="26">
                                          <p:stCondLst>
                                            <p:cond delay="650"/>
                                          </p:stCondLst>
                                        </p:cTn>
                                        <p:tgtEl>
                                          <p:spTgt spid="3">
                                            <p:txEl>
                                              <p:pRg st="3" end="3"/>
                                            </p:txEl>
                                          </p:spTgt>
                                        </p:tgtEl>
                                      </p:cBhvr>
                                      <p:to x="100000" y="60000"/>
                                    </p:animScale>
                                    <p:animScale>
                                      <p:cBhvr>
                                        <p:cTn id="56" dur="166" decel="50000">
                                          <p:stCondLst>
                                            <p:cond delay="676"/>
                                          </p:stCondLst>
                                        </p:cTn>
                                        <p:tgtEl>
                                          <p:spTgt spid="3">
                                            <p:txEl>
                                              <p:pRg st="3" end="3"/>
                                            </p:txEl>
                                          </p:spTgt>
                                        </p:tgtEl>
                                      </p:cBhvr>
                                      <p:to x="100000" y="100000"/>
                                    </p:animScale>
                                    <p:animScale>
                                      <p:cBhvr>
                                        <p:cTn id="57" dur="26">
                                          <p:stCondLst>
                                            <p:cond delay="1312"/>
                                          </p:stCondLst>
                                        </p:cTn>
                                        <p:tgtEl>
                                          <p:spTgt spid="3">
                                            <p:txEl>
                                              <p:pRg st="3" end="3"/>
                                            </p:txEl>
                                          </p:spTgt>
                                        </p:tgtEl>
                                      </p:cBhvr>
                                      <p:to x="100000" y="80000"/>
                                    </p:animScale>
                                    <p:animScale>
                                      <p:cBhvr>
                                        <p:cTn id="58" dur="166" decel="50000">
                                          <p:stCondLst>
                                            <p:cond delay="1338"/>
                                          </p:stCondLst>
                                        </p:cTn>
                                        <p:tgtEl>
                                          <p:spTgt spid="3">
                                            <p:txEl>
                                              <p:pRg st="3" end="3"/>
                                            </p:txEl>
                                          </p:spTgt>
                                        </p:tgtEl>
                                      </p:cBhvr>
                                      <p:to x="100000" y="100000"/>
                                    </p:animScale>
                                    <p:animScale>
                                      <p:cBhvr>
                                        <p:cTn id="59" dur="26">
                                          <p:stCondLst>
                                            <p:cond delay="1642"/>
                                          </p:stCondLst>
                                        </p:cTn>
                                        <p:tgtEl>
                                          <p:spTgt spid="3">
                                            <p:txEl>
                                              <p:pRg st="3" end="3"/>
                                            </p:txEl>
                                          </p:spTgt>
                                        </p:tgtEl>
                                      </p:cBhvr>
                                      <p:to x="100000" y="90000"/>
                                    </p:animScale>
                                    <p:animScale>
                                      <p:cBhvr>
                                        <p:cTn id="60" dur="166" decel="50000">
                                          <p:stCondLst>
                                            <p:cond delay="1668"/>
                                          </p:stCondLst>
                                        </p:cTn>
                                        <p:tgtEl>
                                          <p:spTgt spid="3">
                                            <p:txEl>
                                              <p:pRg st="3" end="3"/>
                                            </p:txEl>
                                          </p:spTgt>
                                        </p:tgtEl>
                                      </p:cBhvr>
                                      <p:to x="100000" y="100000"/>
                                    </p:animScale>
                                    <p:animScale>
                                      <p:cBhvr>
                                        <p:cTn id="61" dur="26">
                                          <p:stCondLst>
                                            <p:cond delay="1808"/>
                                          </p:stCondLst>
                                        </p:cTn>
                                        <p:tgtEl>
                                          <p:spTgt spid="3">
                                            <p:txEl>
                                              <p:pRg st="3" end="3"/>
                                            </p:txEl>
                                          </p:spTgt>
                                        </p:tgtEl>
                                      </p:cBhvr>
                                      <p:to x="100000" y="95000"/>
                                    </p:animScale>
                                    <p:animScale>
                                      <p:cBhvr>
                                        <p:cTn id="62" dur="166" decel="50000">
                                          <p:stCondLst>
                                            <p:cond delay="1834"/>
                                          </p:stCondLst>
                                        </p:cTn>
                                        <p:tgtEl>
                                          <p:spTgt spid="3">
                                            <p:txEl>
                                              <p:pRg st="3" end="3"/>
                                            </p:txEl>
                                          </p:spTgt>
                                        </p:tgtEl>
                                      </p:cBhvr>
                                      <p:to x="100000" y="100000"/>
                                    </p:animScale>
                                  </p:childTnLst>
                                </p:cTn>
                              </p:par>
                              <p:par>
                                <p:cTn id="63" presetID="26" presetClass="entr" presetSubtype="0" fill="hold" nodeType="withEffect">
                                  <p:stCondLst>
                                    <p:cond delay="0"/>
                                  </p:stCondLst>
                                  <p:childTnLst>
                                    <p:set>
                                      <p:cBhvr>
                                        <p:cTn id="64" dur="1" fill="hold">
                                          <p:stCondLst>
                                            <p:cond delay="0"/>
                                          </p:stCondLst>
                                        </p:cTn>
                                        <p:tgtEl>
                                          <p:spTgt spid="3">
                                            <p:txEl>
                                              <p:pRg st="4" end="4"/>
                                            </p:txEl>
                                          </p:spTgt>
                                        </p:tgtEl>
                                        <p:attrNameLst>
                                          <p:attrName>style.visibility</p:attrName>
                                        </p:attrNameLst>
                                      </p:cBhvr>
                                      <p:to>
                                        <p:strVal val="visible"/>
                                      </p:to>
                                    </p:set>
                                    <p:animEffect transition="in" filter="wipe(down)">
                                      <p:cBhvr>
                                        <p:cTn id="65" dur="580">
                                          <p:stCondLst>
                                            <p:cond delay="0"/>
                                          </p:stCondLst>
                                        </p:cTn>
                                        <p:tgtEl>
                                          <p:spTgt spid="3">
                                            <p:txEl>
                                              <p:pRg st="4" end="4"/>
                                            </p:txEl>
                                          </p:spTgt>
                                        </p:tgtEl>
                                      </p:cBhvr>
                                    </p:animEffect>
                                    <p:anim calcmode="lin" valueType="num">
                                      <p:cBhvr>
                                        <p:cTn id="6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1" dur="26">
                                          <p:stCondLst>
                                            <p:cond delay="650"/>
                                          </p:stCondLst>
                                        </p:cTn>
                                        <p:tgtEl>
                                          <p:spTgt spid="3">
                                            <p:txEl>
                                              <p:pRg st="4" end="4"/>
                                            </p:txEl>
                                          </p:spTgt>
                                        </p:tgtEl>
                                      </p:cBhvr>
                                      <p:to x="100000" y="60000"/>
                                    </p:animScale>
                                    <p:animScale>
                                      <p:cBhvr>
                                        <p:cTn id="72" dur="166" decel="50000">
                                          <p:stCondLst>
                                            <p:cond delay="676"/>
                                          </p:stCondLst>
                                        </p:cTn>
                                        <p:tgtEl>
                                          <p:spTgt spid="3">
                                            <p:txEl>
                                              <p:pRg st="4" end="4"/>
                                            </p:txEl>
                                          </p:spTgt>
                                        </p:tgtEl>
                                      </p:cBhvr>
                                      <p:to x="100000" y="100000"/>
                                    </p:animScale>
                                    <p:animScale>
                                      <p:cBhvr>
                                        <p:cTn id="73" dur="26">
                                          <p:stCondLst>
                                            <p:cond delay="1312"/>
                                          </p:stCondLst>
                                        </p:cTn>
                                        <p:tgtEl>
                                          <p:spTgt spid="3">
                                            <p:txEl>
                                              <p:pRg st="4" end="4"/>
                                            </p:txEl>
                                          </p:spTgt>
                                        </p:tgtEl>
                                      </p:cBhvr>
                                      <p:to x="100000" y="80000"/>
                                    </p:animScale>
                                    <p:animScale>
                                      <p:cBhvr>
                                        <p:cTn id="74" dur="166" decel="50000">
                                          <p:stCondLst>
                                            <p:cond delay="1338"/>
                                          </p:stCondLst>
                                        </p:cTn>
                                        <p:tgtEl>
                                          <p:spTgt spid="3">
                                            <p:txEl>
                                              <p:pRg st="4" end="4"/>
                                            </p:txEl>
                                          </p:spTgt>
                                        </p:tgtEl>
                                      </p:cBhvr>
                                      <p:to x="100000" y="100000"/>
                                    </p:animScale>
                                    <p:animScale>
                                      <p:cBhvr>
                                        <p:cTn id="75" dur="26">
                                          <p:stCondLst>
                                            <p:cond delay="1642"/>
                                          </p:stCondLst>
                                        </p:cTn>
                                        <p:tgtEl>
                                          <p:spTgt spid="3">
                                            <p:txEl>
                                              <p:pRg st="4" end="4"/>
                                            </p:txEl>
                                          </p:spTgt>
                                        </p:tgtEl>
                                      </p:cBhvr>
                                      <p:to x="100000" y="90000"/>
                                    </p:animScale>
                                    <p:animScale>
                                      <p:cBhvr>
                                        <p:cTn id="76" dur="166" decel="50000">
                                          <p:stCondLst>
                                            <p:cond delay="1668"/>
                                          </p:stCondLst>
                                        </p:cTn>
                                        <p:tgtEl>
                                          <p:spTgt spid="3">
                                            <p:txEl>
                                              <p:pRg st="4" end="4"/>
                                            </p:txEl>
                                          </p:spTgt>
                                        </p:tgtEl>
                                      </p:cBhvr>
                                      <p:to x="100000" y="100000"/>
                                    </p:animScale>
                                    <p:animScale>
                                      <p:cBhvr>
                                        <p:cTn id="77" dur="26">
                                          <p:stCondLst>
                                            <p:cond delay="1808"/>
                                          </p:stCondLst>
                                        </p:cTn>
                                        <p:tgtEl>
                                          <p:spTgt spid="3">
                                            <p:txEl>
                                              <p:pRg st="4" end="4"/>
                                            </p:txEl>
                                          </p:spTgt>
                                        </p:tgtEl>
                                      </p:cBhvr>
                                      <p:to x="100000" y="95000"/>
                                    </p:animScale>
                                    <p:animScale>
                                      <p:cBhvr>
                                        <p:cTn id="78" dur="166" decel="50000">
                                          <p:stCondLst>
                                            <p:cond delay="1834"/>
                                          </p:stCondLst>
                                        </p:cTn>
                                        <p:tgtEl>
                                          <p:spTgt spid="3">
                                            <p:txEl>
                                              <p:pRg st="4" end="4"/>
                                            </p:txEl>
                                          </p:spTgt>
                                        </p:tgtEl>
                                      </p:cBhvr>
                                      <p:to x="100000" y="100000"/>
                                    </p:animScale>
                                  </p:childTnLst>
                                </p:cTn>
                              </p:par>
                              <p:par>
                                <p:cTn id="79" presetID="26" presetClass="entr" presetSubtype="0" fill="hold" nodeType="withEffect">
                                  <p:stCondLst>
                                    <p:cond delay="0"/>
                                  </p:stCondLst>
                                  <p:childTnLst>
                                    <p:set>
                                      <p:cBhvr>
                                        <p:cTn id="80" dur="1" fill="hold">
                                          <p:stCondLst>
                                            <p:cond delay="0"/>
                                          </p:stCondLst>
                                        </p:cTn>
                                        <p:tgtEl>
                                          <p:spTgt spid="3">
                                            <p:txEl>
                                              <p:pRg st="5" end="5"/>
                                            </p:txEl>
                                          </p:spTgt>
                                        </p:tgtEl>
                                        <p:attrNameLst>
                                          <p:attrName>style.visibility</p:attrName>
                                        </p:attrNameLst>
                                      </p:cBhvr>
                                      <p:to>
                                        <p:strVal val="visible"/>
                                      </p:to>
                                    </p:set>
                                    <p:animEffect transition="in" filter="wipe(down)">
                                      <p:cBhvr>
                                        <p:cTn id="81" dur="580">
                                          <p:stCondLst>
                                            <p:cond delay="0"/>
                                          </p:stCondLst>
                                        </p:cTn>
                                        <p:tgtEl>
                                          <p:spTgt spid="3">
                                            <p:txEl>
                                              <p:pRg st="5" end="5"/>
                                            </p:txEl>
                                          </p:spTgt>
                                        </p:tgtEl>
                                      </p:cBhvr>
                                    </p:animEffect>
                                    <p:anim calcmode="lin" valueType="num">
                                      <p:cBhvr>
                                        <p:cTn id="8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87" dur="26">
                                          <p:stCondLst>
                                            <p:cond delay="650"/>
                                          </p:stCondLst>
                                        </p:cTn>
                                        <p:tgtEl>
                                          <p:spTgt spid="3">
                                            <p:txEl>
                                              <p:pRg st="5" end="5"/>
                                            </p:txEl>
                                          </p:spTgt>
                                        </p:tgtEl>
                                      </p:cBhvr>
                                      <p:to x="100000" y="60000"/>
                                    </p:animScale>
                                    <p:animScale>
                                      <p:cBhvr>
                                        <p:cTn id="88" dur="166" decel="50000">
                                          <p:stCondLst>
                                            <p:cond delay="676"/>
                                          </p:stCondLst>
                                        </p:cTn>
                                        <p:tgtEl>
                                          <p:spTgt spid="3">
                                            <p:txEl>
                                              <p:pRg st="5" end="5"/>
                                            </p:txEl>
                                          </p:spTgt>
                                        </p:tgtEl>
                                      </p:cBhvr>
                                      <p:to x="100000" y="100000"/>
                                    </p:animScale>
                                    <p:animScale>
                                      <p:cBhvr>
                                        <p:cTn id="89" dur="26">
                                          <p:stCondLst>
                                            <p:cond delay="1312"/>
                                          </p:stCondLst>
                                        </p:cTn>
                                        <p:tgtEl>
                                          <p:spTgt spid="3">
                                            <p:txEl>
                                              <p:pRg st="5" end="5"/>
                                            </p:txEl>
                                          </p:spTgt>
                                        </p:tgtEl>
                                      </p:cBhvr>
                                      <p:to x="100000" y="80000"/>
                                    </p:animScale>
                                    <p:animScale>
                                      <p:cBhvr>
                                        <p:cTn id="90" dur="166" decel="50000">
                                          <p:stCondLst>
                                            <p:cond delay="1338"/>
                                          </p:stCondLst>
                                        </p:cTn>
                                        <p:tgtEl>
                                          <p:spTgt spid="3">
                                            <p:txEl>
                                              <p:pRg st="5" end="5"/>
                                            </p:txEl>
                                          </p:spTgt>
                                        </p:tgtEl>
                                      </p:cBhvr>
                                      <p:to x="100000" y="100000"/>
                                    </p:animScale>
                                    <p:animScale>
                                      <p:cBhvr>
                                        <p:cTn id="91" dur="26">
                                          <p:stCondLst>
                                            <p:cond delay="1642"/>
                                          </p:stCondLst>
                                        </p:cTn>
                                        <p:tgtEl>
                                          <p:spTgt spid="3">
                                            <p:txEl>
                                              <p:pRg st="5" end="5"/>
                                            </p:txEl>
                                          </p:spTgt>
                                        </p:tgtEl>
                                      </p:cBhvr>
                                      <p:to x="100000" y="90000"/>
                                    </p:animScale>
                                    <p:animScale>
                                      <p:cBhvr>
                                        <p:cTn id="92" dur="166" decel="50000">
                                          <p:stCondLst>
                                            <p:cond delay="1668"/>
                                          </p:stCondLst>
                                        </p:cTn>
                                        <p:tgtEl>
                                          <p:spTgt spid="3">
                                            <p:txEl>
                                              <p:pRg st="5" end="5"/>
                                            </p:txEl>
                                          </p:spTgt>
                                        </p:tgtEl>
                                      </p:cBhvr>
                                      <p:to x="100000" y="100000"/>
                                    </p:animScale>
                                    <p:animScale>
                                      <p:cBhvr>
                                        <p:cTn id="93" dur="26">
                                          <p:stCondLst>
                                            <p:cond delay="1808"/>
                                          </p:stCondLst>
                                        </p:cTn>
                                        <p:tgtEl>
                                          <p:spTgt spid="3">
                                            <p:txEl>
                                              <p:pRg st="5" end="5"/>
                                            </p:txEl>
                                          </p:spTgt>
                                        </p:tgtEl>
                                      </p:cBhvr>
                                      <p:to x="100000" y="95000"/>
                                    </p:animScale>
                                    <p:animScale>
                                      <p:cBhvr>
                                        <p:cTn id="94" dur="166" decel="50000">
                                          <p:stCondLst>
                                            <p:cond delay="1834"/>
                                          </p:stCondLst>
                                        </p:cTn>
                                        <p:tgtEl>
                                          <p:spTgt spid="3">
                                            <p:txEl>
                                              <p:pRg st="5" end="5"/>
                                            </p:txEl>
                                          </p:spTgt>
                                        </p:tgtEl>
                                      </p:cBhvr>
                                      <p:to x="100000" y="100000"/>
                                    </p:animScale>
                                  </p:childTnLst>
                                </p:cTn>
                              </p:par>
                              <p:par>
                                <p:cTn id="95" presetID="26" presetClass="entr" presetSubtype="0" fill="hold" nodeType="withEffect">
                                  <p:stCondLst>
                                    <p:cond delay="0"/>
                                  </p:stCondLst>
                                  <p:childTnLst>
                                    <p:set>
                                      <p:cBhvr>
                                        <p:cTn id="96" dur="1" fill="hold">
                                          <p:stCondLst>
                                            <p:cond delay="0"/>
                                          </p:stCondLst>
                                        </p:cTn>
                                        <p:tgtEl>
                                          <p:spTgt spid="3">
                                            <p:txEl>
                                              <p:pRg st="6" end="6"/>
                                            </p:txEl>
                                          </p:spTgt>
                                        </p:tgtEl>
                                        <p:attrNameLst>
                                          <p:attrName>style.visibility</p:attrName>
                                        </p:attrNameLst>
                                      </p:cBhvr>
                                      <p:to>
                                        <p:strVal val="visible"/>
                                      </p:to>
                                    </p:set>
                                    <p:animEffect transition="in" filter="wipe(down)">
                                      <p:cBhvr>
                                        <p:cTn id="97" dur="580">
                                          <p:stCondLst>
                                            <p:cond delay="0"/>
                                          </p:stCondLst>
                                        </p:cTn>
                                        <p:tgtEl>
                                          <p:spTgt spid="3">
                                            <p:txEl>
                                              <p:pRg st="6" end="6"/>
                                            </p:txEl>
                                          </p:spTgt>
                                        </p:tgtEl>
                                      </p:cBhvr>
                                    </p:animEffect>
                                    <p:anim calcmode="lin" valueType="num">
                                      <p:cBhvr>
                                        <p:cTn id="98"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6" end="6"/>
                                            </p:txEl>
                                          </p:spTgt>
                                        </p:tgtEl>
                                      </p:cBhvr>
                                      <p:to x="100000" y="60000"/>
                                    </p:animScale>
                                    <p:animScale>
                                      <p:cBhvr>
                                        <p:cTn id="104" dur="166" decel="50000">
                                          <p:stCondLst>
                                            <p:cond delay="676"/>
                                          </p:stCondLst>
                                        </p:cTn>
                                        <p:tgtEl>
                                          <p:spTgt spid="3">
                                            <p:txEl>
                                              <p:pRg st="6" end="6"/>
                                            </p:txEl>
                                          </p:spTgt>
                                        </p:tgtEl>
                                      </p:cBhvr>
                                      <p:to x="100000" y="100000"/>
                                    </p:animScale>
                                    <p:animScale>
                                      <p:cBhvr>
                                        <p:cTn id="105" dur="26">
                                          <p:stCondLst>
                                            <p:cond delay="1312"/>
                                          </p:stCondLst>
                                        </p:cTn>
                                        <p:tgtEl>
                                          <p:spTgt spid="3">
                                            <p:txEl>
                                              <p:pRg st="6" end="6"/>
                                            </p:txEl>
                                          </p:spTgt>
                                        </p:tgtEl>
                                      </p:cBhvr>
                                      <p:to x="100000" y="80000"/>
                                    </p:animScale>
                                    <p:animScale>
                                      <p:cBhvr>
                                        <p:cTn id="106" dur="166" decel="50000">
                                          <p:stCondLst>
                                            <p:cond delay="1338"/>
                                          </p:stCondLst>
                                        </p:cTn>
                                        <p:tgtEl>
                                          <p:spTgt spid="3">
                                            <p:txEl>
                                              <p:pRg st="6" end="6"/>
                                            </p:txEl>
                                          </p:spTgt>
                                        </p:tgtEl>
                                      </p:cBhvr>
                                      <p:to x="100000" y="100000"/>
                                    </p:animScale>
                                    <p:animScale>
                                      <p:cBhvr>
                                        <p:cTn id="107" dur="26">
                                          <p:stCondLst>
                                            <p:cond delay="1642"/>
                                          </p:stCondLst>
                                        </p:cTn>
                                        <p:tgtEl>
                                          <p:spTgt spid="3">
                                            <p:txEl>
                                              <p:pRg st="6" end="6"/>
                                            </p:txEl>
                                          </p:spTgt>
                                        </p:tgtEl>
                                      </p:cBhvr>
                                      <p:to x="100000" y="90000"/>
                                    </p:animScale>
                                    <p:animScale>
                                      <p:cBhvr>
                                        <p:cTn id="108" dur="166" decel="50000">
                                          <p:stCondLst>
                                            <p:cond delay="1668"/>
                                          </p:stCondLst>
                                        </p:cTn>
                                        <p:tgtEl>
                                          <p:spTgt spid="3">
                                            <p:txEl>
                                              <p:pRg st="6" end="6"/>
                                            </p:txEl>
                                          </p:spTgt>
                                        </p:tgtEl>
                                      </p:cBhvr>
                                      <p:to x="100000" y="100000"/>
                                    </p:animScale>
                                    <p:animScale>
                                      <p:cBhvr>
                                        <p:cTn id="109" dur="26">
                                          <p:stCondLst>
                                            <p:cond delay="1808"/>
                                          </p:stCondLst>
                                        </p:cTn>
                                        <p:tgtEl>
                                          <p:spTgt spid="3">
                                            <p:txEl>
                                              <p:pRg st="6" end="6"/>
                                            </p:txEl>
                                          </p:spTgt>
                                        </p:tgtEl>
                                      </p:cBhvr>
                                      <p:to x="100000" y="95000"/>
                                    </p:animScale>
                                    <p:animScale>
                                      <p:cBhvr>
                                        <p:cTn id="110" dur="166" decel="50000">
                                          <p:stCondLst>
                                            <p:cond delay="1834"/>
                                          </p:stCondLst>
                                        </p:cTn>
                                        <p:tgtEl>
                                          <p:spTgt spid="3">
                                            <p:txEl>
                                              <p:pRg st="6" end="6"/>
                                            </p:txEl>
                                          </p:spTgt>
                                        </p:tgtEl>
                                      </p:cBhvr>
                                      <p:to x="100000" y="100000"/>
                                    </p:animScale>
                                  </p:childTnLst>
                                </p:cTn>
                              </p:par>
                              <p:par>
                                <p:cTn id="111" presetID="26" presetClass="entr" presetSubtype="0" fill="hold" nodeType="withEffect">
                                  <p:stCondLst>
                                    <p:cond delay="0"/>
                                  </p:stCondLst>
                                  <p:childTnLst>
                                    <p:set>
                                      <p:cBhvr>
                                        <p:cTn id="112" dur="1" fill="hold">
                                          <p:stCondLst>
                                            <p:cond delay="0"/>
                                          </p:stCondLst>
                                        </p:cTn>
                                        <p:tgtEl>
                                          <p:spTgt spid="3">
                                            <p:txEl>
                                              <p:pRg st="7" end="7"/>
                                            </p:txEl>
                                          </p:spTgt>
                                        </p:tgtEl>
                                        <p:attrNameLst>
                                          <p:attrName>style.visibility</p:attrName>
                                        </p:attrNameLst>
                                      </p:cBhvr>
                                      <p:to>
                                        <p:strVal val="visible"/>
                                      </p:to>
                                    </p:set>
                                    <p:animEffect transition="in" filter="wipe(down)">
                                      <p:cBhvr>
                                        <p:cTn id="113" dur="580">
                                          <p:stCondLst>
                                            <p:cond delay="0"/>
                                          </p:stCondLst>
                                        </p:cTn>
                                        <p:tgtEl>
                                          <p:spTgt spid="3">
                                            <p:txEl>
                                              <p:pRg st="7" end="7"/>
                                            </p:txEl>
                                          </p:spTgt>
                                        </p:tgtEl>
                                      </p:cBhvr>
                                    </p:animEffect>
                                    <p:anim calcmode="lin" valueType="num">
                                      <p:cBhvr>
                                        <p:cTn id="11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1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1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1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1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19" dur="26">
                                          <p:stCondLst>
                                            <p:cond delay="650"/>
                                          </p:stCondLst>
                                        </p:cTn>
                                        <p:tgtEl>
                                          <p:spTgt spid="3">
                                            <p:txEl>
                                              <p:pRg st="7" end="7"/>
                                            </p:txEl>
                                          </p:spTgt>
                                        </p:tgtEl>
                                      </p:cBhvr>
                                      <p:to x="100000" y="60000"/>
                                    </p:animScale>
                                    <p:animScale>
                                      <p:cBhvr>
                                        <p:cTn id="120" dur="166" decel="50000">
                                          <p:stCondLst>
                                            <p:cond delay="676"/>
                                          </p:stCondLst>
                                        </p:cTn>
                                        <p:tgtEl>
                                          <p:spTgt spid="3">
                                            <p:txEl>
                                              <p:pRg st="7" end="7"/>
                                            </p:txEl>
                                          </p:spTgt>
                                        </p:tgtEl>
                                      </p:cBhvr>
                                      <p:to x="100000" y="100000"/>
                                    </p:animScale>
                                    <p:animScale>
                                      <p:cBhvr>
                                        <p:cTn id="121" dur="26">
                                          <p:stCondLst>
                                            <p:cond delay="1312"/>
                                          </p:stCondLst>
                                        </p:cTn>
                                        <p:tgtEl>
                                          <p:spTgt spid="3">
                                            <p:txEl>
                                              <p:pRg st="7" end="7"/>
                                            </p:txEl>
                                          </p:spTgt>
                                        </p:tgtEl>
                                      </p:cBhvr>
                                      <p:to x="100000" y="80000"/>
                                    </p:animScale>
                                    <p:animScale>
                                      <p:cBhvr>
                                        <p:cTn id="122" dur="166" decel="50000">
                                          <p:stCondLst>
                                            <p:cond delay="1338"/>
                                          </p:stCondLst>
                                        </p:cTn>
                                        <p:tgtEl>
                                          <p:spTgt spid="3">
                                            <p:txEl>
                                              <p:pRg st="7" end="7"/>
                                            </p:txEl>
                                          </p:spTgt>
                                        </p:tgtEl>
                                      </p:cBhvr>
                                      <p:to x="100000" y="100000"/>
                                    </p:animScale>
                                    <p:animScale>
                                      <p:cBhvr>
                                        <p:cTn id="123" dur="26">
                                          <p:stCondLst>
                                            <p:cond delay="1642"/>
                                          </p:stCondLst>
                                        </p:cTn>
                                        <p:tgtEl>
                                          <p:spTgt spid="3">
                                            <p:txEl>
                                              <p:pRg st="7" end="7"/>
                                            </p:txEl>
                                          </p:spTgt>
                                        </p:tgtEl>
                                      </p:cBhvr>
                                      <p:to x="100000" y="90000"/>
                                    </p:animScale>
                                    <p:animScale>
                                      <p:cBhvr>
                                        <p:cTn id="124" dur="166" decel="50000">
                                          <p:stCondLst>
                                            <p:cond delay="1668"/>
                                          </p:stCondLst>
                                        </p:cTn>
                                        <p:tgtEl>
                                          <p:spTgt spid="3">
                                            <p:txEl>
                                              <p:pRg st="7" end="7"/>
                                            </p:txEl>
                                          </p:spTgt>
                                        </p:tgtEl>
                                      </p:cBhvr>
                                      <p:to x="100000" y="100000"/>
                                    </p:animScale>
                                    <p:animScale>
                                      <p:cBhvr>
                                        <p:cTn id="125" dur="26">
                                          <p:stCondLst>
                                            <p:cond delay="1808"/>
                                          </p:stCondLst>
                                        </p:cTn>
                                        <p:tgtEl>
                                          <p:spTgt spid="3">
                                            <p:txEl>
                                              <p:pRg st="7" end="7"/>
                                            </p:txEl>
                                          </p:spTgt>
                                        </p:tgtEl>
                                      </p:cBhvr>
                                      <p:to x="100000" y="95000"/>
                                    </p:animScale>
                                    <p:animScale>
                                      <p:cBhvr>
                                        <p:cTn id="126" dur="166" decel="50000">
                                          <p:stCondLst>
                                            <p:cond delay="1834"/>
                                          </p:stCondLst>
                                        </p:cTn>
                                        <p:tgtEl>
                                          <p:spTgt spid="3">
                                            <p:txEl>
                                              <p:pRg st="7" end="7"/>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Διαφορές στην παρατήρηση</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Είναι σημαντικό όταν παρατηρούμε να κατακτήσουμε τη δεξιότητα να βλέπουμε χωρίς να κρίνουμε και να αξιολογούμε, αλλά να παρατηρούμε με συστηματικότητα κι ακρίβεια ό,τι βλέπουμε να συμβαίνει. Για να κατακτήσουμε αυτή τη δεξιότητα, χρειάζεται υπομονή και συστηματική εξάσκηση. </a:t>
            </a:r>
            <a:endParaRPr lang="el-GR" dirty="0"/>
          </a:p>
        </p:txBody>
      </p:sp>
    </p:spTree>
    <p:extLst>
      <p:ext uri="{BB962C8B-B14F-4D97-AF65-F5344CB8AC3E}">
        <p14:creationId xmlns:p14="http://schemas.microsoft.com/office/powerpoint/2010/main" val="989182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ημερολόγιο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Αποτελεί βασικό εργαλείο του εκπαιδευτικού- ερευνητή καθώς: </a:t>
            </a:r>
          </a:p>
          <a:p>
            <a:pPr algn="just">
              <a:buFont typeface="Arial" panose="020B0604020202020204" pitchFamily="34" charset="0"/>
              <a:buChar char="•"/>
            </a:pPr>
            <a:r>
              <a:rPr lang="el-GR" dirty="0" smtClean="0"/>
              <a:t>Απλούστερος τρόπος καταγραφής όσων παρατηρούνται.</a:t>
            </a:r>
          </a:p>
          <a:p>
            <a:pPr algn="just">
              <a:buFont typeface="Arial" panose="020B0604020202020204" pitchFamily="34" charset="0"/>
              <a:buChar char="•"/>
            </a:pPr>
            <a:r>
              <a:rPr lang="el-GR" dirty="0" smtClean="0"/>
              <a:t>Συγκέντρωση των στοιχείων.</a:t>
            </a:r>
          </a:p>
          <a:p>
            <a:pPr algn="just">
              <a:buFont typeface="Arial" panose="020B0604020202020204" pitchFamily="34" charset="0"/>
              <a:buChar char="•"/>
            </a:pPr>
            <a:r>
              <a:rPr lang="el-GR" dirty="0" smtClean="0"/>
              <a:t>Επιστροφή στα στοιχεία.</a:t>
            </a:r>
          </a:p>
          <a:p>
            <a:pPr algn="just">
              <a:buFont typeface="Arial" panose="020B0604020202020204" pitchFamily="34" charset="0"/>
              <a:buChar char="•"/>
            </a:pPr>
            <a:r>
              <a:rPr lang="el-GR" dirty="0" smtClean="0"/>
              <a:t>Αυτοέλεγχος και </a:t>
            </a:r>
            <a:r>
              <a:rPr lang="el-GR" dirty="0" err="1" smtClean="0"/>
              <a:t>αναστοχασμός</a:t>
            </a:r>
            <a:r>
              <a:rPr lang="el-GR" dirty="0" smtClean="0"/>
              <a:t>.</a:t>
            </a:r>
            <a:endParaRPr lang="el-GR" dirty="0"/>
          </a:p>
        </p:txBody>
      </p:sp>
    </p:spTree>
    <p:extLst>
      <p:ext uri="{BB962C8B-B14F-4D97-AF65-F5344CB8AC3E}">
        <p14:creationId xmlns:p14="http://schemas.microsoft.com/office/powerpoint/2010/main" val="219524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wipe(down)">
                                      <p:cBhvr>
                                        <p:cTn id="3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Βιβλιογραφία </a:t>
            </a:r>
            <a:endParaRPr lang="el-GR" dirty="0"/>
          </a:p>
        </p:txBody>
      </p:sp>
      <p:sp>
        <p:nvSpPr>
          <p:cNvPr id="3" name="Θέση περιεχομένου 2"/>
          <p:cNvSpPr>
            <a:spLocks noGrp="1"/>
          </p:cNvSpPr>
          <p:nvPr>
            <p:ph idx="1"/>
          </p:nvPr>
        </p:nvSpPr>
        <p:spPr/>
        <p:txBody>
          <a:bodyPr/>
          <a:lstStyle/>
          <a:p>
            <a:pPr algn="just">
              <a:buFont typeface="Arial" panose="020B0604020202020204" pitchFamily="34" charset="0"/>
              <a:buChar char="•"/>
            </a:pPr>
            <a:r>
              <a:rPr lang="en-US" dirty="0" err="1" smtClean="0"/>
              <a:t>Dewalt</a:t>
            </a:r>
            <a:r>
              <a:rPr lang="en-US" dirty="0" smtClean="0"/>
              <a:t>, K. M.&amp; </a:t>
            </a:r>
            <a:r>
              <a:rPr lang="en-US" dirty="0" err="1" smtClean="0"/>
              <a:t>Dewalt</a:t>
            </a:r>
            <a:r>
              <a:rPr lang="en-US" dirty="0" smtClean="0"/>
              <a:t>, B. R. (2010). Participant observation: A guide for field-workers. </a:t>
            </a:r>
            <a:r>
              <a:rPr lang="en-US" dirty="0" err="1" smtClean="0"/>
              <a:t>Rowman</a:t>
            </a:r>
            <a:r>
              <a:rPr lang="en-US" smtClean="0"/>
              <a:t> Altamira.</a:t>
            </a:r>
            <a:endParaRPr lang="en-US" dirty="0" smtClean="0"/>
          </a:p>
          <a:p>
            <a:pPr algn="just">
              <a:buFont typeface="Arial" panose="020B0604020202020204" pitchFamily="34" charset="0"/>
              <a:buChar char="•"/>
            </a:pPr>
            <a:r>
              <a:rPr lang="en-US" dirty="0" err="1" smtClean="0"/>
              <a:t>Kemmis</a:t>
            </a:r>
            <a:r>
              <a:rPr lang="en-US" dirty="0" smtClean="0"/>
              <a:t>, St. &amp; </a:t>
            </a:r>
            <a:r>
              <a:rPr lang="en-US" dirty="0" err="1" smtClean="0"/>
              <a:t>McTaggart</a:t>
            </a:r>
            <a:r>
              <a:rPr lang="en-US" dirty="0" smtClean="0"/>
              <a:t>, R. (1988). The action research planner. Action Research and the critical analysis of pedagogy. Deakin University.</a:t>
            </a:r>
            <a:endParaRPr lang="el-GR" dirty="0"/>
          </a:p>
        </p:txBody>
      </p:sp>
    </p:spTree>
    <p:extLst>
      <p:ext uri="{BB962C8B-B14F-4D97-AF65-F5344CB8AC3E}">
        <p14:creationId xmlns:p14="http://schemas.microsoft.com/office/powerpoint/2010/main" val="3229855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Από την παρατήρηση στην καταγραφή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Η καταγραφή είναι σημαντική διότι: </a:t>
            </a:r>
          </a:p>
          <a:p>
            <a:pPr algn="just">
              <a:buFont typeface="Arial" panose="020B0604020202020204" pitchFamily="34" charset="0"/>
              <a:buChar char="•"/>
            </a:pPr>
            <a:r>
              <a:rPr lang="el-GR" dirty="0" smtClean="0"/>
              <a:t>Μας επιτρέπει να επανέλθουμε αργότερα σε όσα καταγράψαμε, ώστε να μπορέσουμε να διερευνήσουμε και ίσως να κατανοήσουμε βαθύτερα την εκπαιδευτική διαδικασία.</a:t>
            </a:r>
          </a:p>
          <a:p>
            <a:pPr algn="just">
              <a:buFont typeface="Arial" panose="020B0604020202020204" pitchFamily="34" charset="0"/>
              <a:buChar char="•"/>
            </a:pPr>
            <a:r>
              <a:rPr lang="el-GR" dirty="0" smtClean="0"/>
              <a:t>Μας βοηθάει να βάλουμε σε μια σειρά τις σκέψεις μας, αλλά και να αναρωτηθούμε.</a:t>
            </a:r>
          </a:p>
          <a:p>
            <a:pPr algn="just">
              <a:buFont typeface="Arial" panose="020B0604020202020204" pitchFamily="34" charset="0"/>
              <a:buChar char="•"/>
            </a:pPr>
            <a:r>
              <a:rPr lang="el-GR" dirty="0" smtClean="0"/>
              <a:t>Μας επιτρέπει να συνειδητοποιήσουμε τις ποικίλες παραμέτρους που επηρεάζουν μια διαδικασία, αλλά και τα ποικίλα θέματα που μας απασχολούν και τις αλληλεπιδράσεις που υπάρχουν και μπορούμε να αναδείξουμε τις σημαντικότερες και αυτές που χρειάζονται διερεύνηση. </a:t>
            </a:r>
            <a:endParaRPr lang="el-GR" dirty="0"/>
          </a:p>
        </p:txBody>
      </p:sp>
    </p:spTree>
    <p:extLst>
      <p:ext uri="{BB962C8B-B14F-4D97-AF65-F5344CB8AC3E}">
        <p14:creationId xmlns:p14="http://schemas.microsoft.com/office/powerpoint/2010/main" val="1752058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4" dur="500"/>
                                        <p:tgtEl>
                                          <p:spTgt spid="3">
                                            <p:txEl>
                                              <p:pRg st="0" end="0"/>
                                            </p:txEl>
                                          </p:spTgt>
                                        </p:tgtEl>
                                      </p:cBhvr>
                                    </p:animEffect>
                                  </p:childTnLst>
                                </p:cTn>
                              </p:par>
                              <p:par>
                                <p:cTn id="15" presetID="14" presetClass="entr" presetSubtype="1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par>
                                <p:cTn id="18" presetID="14" presetClass="entr" presetSubtype="1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0" dur="500"/>
                                        <p:tgtEl>
                                          <p:spTgt spid="3">
                                            <p:txEl>
                                              <p:pRg st="2" end="2"/>
                                            </p:txEl>
                                          </p:spTgt>
                                        </p:tgtEl>
                                      </p:cBhvr>
                                    </p:animEffect>
                                  </p:childTnLst>
                                </p:cTn>
                              </p:par>
                              <p:par>
                                <p:cTn id="21" presetID="14" presetClass="entr" presetSubtype="10"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Από την παρατήρηση στην καταγραφή </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Η ποιότητα της καταγραφής εξαρτάται από: </a:t>
            </a:r>
          </a:p>
          <a:p>
            <a:pPr algn="just">
              <a:buFont typeface="Courier New" panose="02070309020205020404" pitchFamily="49" charset="0"/>
              <a:buChar char="o"/>
            </a:pPr>
            <a:r>
              <a:rPr lang="el-GR" dirty="0" smtClean="0"/>
              <a:t>Τη συστηματικότητα της παρατήρησης. </a:t>
            </a:r>
          </a:p>
          <a:p>
            <a:pPr algn="just">
              <a:buFont typeface="Courier New" panose="02070309020205020404" pitchFamily="49" charset="0"/>
              <a:buChar char="o"/>
            </a:pPr>
            <a:r>
              <a:rPr lang="el-GR" dirty="0" smtClean="0"/>
              <a:t>Τον βαθμό συναισθηματικής απεμπλοκής.</a:t>
            </a:r>
          </a:p>
          <a:p>
            <a:pPr algn="just">
              <a:buFont typeface="Courier New" panose="02070309020205020404" pitchFamily="49" charset="0"/>
              <a:buChar char="o"/>
            </a:pPr>
            <a:r>
              <a:rPr lang="el-GR" dirty="0" smtClean="0"/>
              <a:t>Την ποιότητα των στοιχείων που συγκρατήσαμε (συσχέτιση με άξονες παρατήρησης).</a:t>
            </a:r>
          </a:p>
          <a:p>
            <a:pPr algn="just">
              <a:buFont typeface="Courier New" panose="02070309020205020404" pitchFamily="49" charset="0"/>
              <a:buChar char="o"/>
            </a:pPr>
            <a:r>
              <a:rPr lang="el-GR" dirty="0" smtClean="0"/>
              <a:t>Την επιλογή της κατάλληλης τεχνικής.</a:t>
            </a:r>
          </a:p>
          <a:p>
            <a:pPr algn="just">
              <a:buFont typeface="Courier New" panose="02070309020205020404" pitchFamily="49" charset="0"/>
              <a:buChar char="o"/>
            </a:pPr>
            <a:r>
              <a:rPr lang="el-GR" dirty="0" smtClean="0"/>
              <a:t>Την αναλυτικότητα της περιγραφής και την επαρκή τεκμηρίωση. </a:t>
            </a:r>
          </a:p>
          <a:p>
            <a:pPr algn="just">
              <a:buFont typeface="Courier New" panose="02070309020205020404" pitchFamily="49" charset="0"/>
              <a:buChar char="o"/>
            </a:pPr>
            <a:r>
              <a:rPr lang="el-GR" dirty="0" smtClean="0"/>
              <a:t>Την επαρκή άσκηση και τη σταδιακή εξοικείωση του παρατηρητή με την αναλυτική και τη συνθετική διαδικασία.</a:t>
            </a:r>
          </a:p>
          <a:p>
            <a:pPr algn="just">
              <a:buFont typeface="Courier New" panose="02070309020205020404" pitchFamily="49" charset="0"/>
              <a:buChar char="o"/>
            </a:pPr>
            <a:endParaRPr lang="el-GR" dirty="0"/>
          </a:p>
        </p:txBody>
      </p:sp>
    </p:spTree>
    <p:extLst>
      <p:ext uri="{BB962C8B-B14F-4D97-AF65-F5344CB8AC3E}">
        <p14:creationId xmlns:p14="http://schemas.microsoft.com/office/powerpoint/2010/main" val="4069876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30" dur="5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35" dur="5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randombar(horizontal)">
                                      <p:cBhvr>
                                        <p:cTn id="40" dur="500"/>
                                        <p:tgtEl>
                                          <p:spTgt spid="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grpId="0"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Effect transition="in" filter="randombar(horizontal)">
                                      <p:cBhvr>
                                        <p:cTn id="45" dur="500"/>
                                        <p:tgtEl>
                                          <p:spTgt spid="3">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randombar(horizontal)">
                                      <p:cBhvr>
                                        <p:cTn id="50" dur="5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randombar(horizontal)">
                                      <p:cBhvr>
                                        <p:cTn id="5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Τεχνικές συλλογής και καταγραφής των δεδομένων</a:t>
            </a:r>
            <a:endParaRPr lang="el-GR" dirty="0"/>
          </a:p>
        </p:txBody>
      </p:sp>
      <p:sp>
        <p:nvSpPr>
          <p:cNvPr id="3" name="Θέση περιεχομένου 2"/>
          <p:cNvSpPr>
            <a:spLocks noGrp="1"/>
          </p:cNvSpPr>
          <p:nvPr>
            <p:ph idx="1"/>
          </p:nvPr>
        </p:nvSpPr>
        <p:spPr/>
        <p:txBody>
          <a:bodyPr/>
          <a:lstStyle/>
          <a:p>
            <a:pPr marL="0" indent="0" algn="just">
              <a:buNone/>
            </a:pPr>
            <a:r>
              <a:rPr lang="el-GR" dirty="0" smtClean="0"/>
              <a:t>Τεχνικές καταγραφής της παρατήρησης: </a:t>
            </a:r>
          </a:p>
          <a:p>
            <a:pPr algn="just">
              <a:buFont typeface="Wingdings" panose="05000000000000000000" pitchFamily="2" charset="2"/>
              <a:buChar char="ü"/>
            </a:pPr>
            <a:r>
              <a:rPr lang="el-GR" b="1" dirty="0" smtClean="0"/>
              <a:t>Λήψη σημειώσεων/ σύντομες εκθέσεις              </a:t>
            </a:r>
            <a:r>
              <a:rPr lang="el-GR" dirty="0" smtClean="0"/>
              <a:t>αυτοσχέδιες αναφορές μικρής έκτασης που </a:t>
            </a:r>
            <a:r>
              <a:rPr lang="el-GR" dirty="0" err="1" smtClean="0"/>
              <a:t>κατάγράφουν</a:t>
            </a:r>
            <a:r>
              <a:rPr lang="el-GR" dirty="0" smtClean="0"/>
              <a:t> ό,τι είδε, άκουσε ο παρατηρητής. </a:t>
            </a:r>
            <a:endParaRPr lang="el-GR" dirty="0"/>
          </a:p>
          <a:p>
            <a:pPr marL="0" indent="0" algn="just">
              <a:buNone/>
            </a:pPr>
            <a:r>
              <a:rPr lang="el-GR" dirty="0" smtClean="0"/>
              <a:t> </a:t>
            </a:r>
          </a:p>
          <a:p>
            <a:pPr marL="0" indent="0" algn="just">
              <a:buNone/>
            </a:pPr>
            <a:r>
              <a:rPr lang="el-GR" dirty="0" smtClean="0"/>
              <a:t>Πλεονεκτήματα:  </a:t>
            </a:r>
          </a:p>
          <a:p>
            <a:pPr algn="just">
              <a:buFont typeface="Arial" panose="020B0604020202020204" pitchFamily="34" charset="0"/>
              <a:buChar char="•"/>
            </a:pPr>
            <a:r>
              <a:rPr lang="el-GR" dirty="0" smtClean="0"/>
              <a:t>Άμεση καταγραφή πληροφοριών.</a:t>
            </a:r>
          </a:p>
          <a:p>
            <a:pPr algn="just">
              <a:buFont typeface="Arial" panose="020B0604020202020204" pitchFamily="34" charset="0"/>
              <a:buChar char="•"/>
            </a:pPr>
            <a:r>
              <a:rPr lang="el-GR" dirty="0" smtClean="0"/>
              <a:t>Ευελιξία.</a:t>
            </a:r>
          </a:p>
          <a:p>
            <a:pPr algn="just">
              <a:buFont typeface="Arial" panose="020B0604020202020204" pitchFamily="34" charset="0"/>
              <a:buChar char="•"/>
            </a:pPr>
            <a:r>
              <a:rPr lang="el-GR" dirty="0" smtClean="0"/>
              <a:t>Χαμηλό σε κόστος και απλότητα.</a:t>
            </a:r>
          </a:p>
          <a:p>
            <a:pPr algn="just">
              <a:buFont typeface="Arial" panose="020B0604020202020204" pitchFamily="34" charset="0"/>
              <a:buChar char="•"/>
            </a:pPr>
            <a:r>
              <a:rPr lang="el-GR" dirty="0" smtClean="0"/>
              <a:t>Καταγραφή ποιοτικών δεδομένων.</a:t>
            </a:r>
          </a:p>
          <a:p>
            <a:pPr algn="just">
              <a:buFont typeface="Arial" panose="020B0604020202020204" pitchFamily="34" charset="0"/>
              <a:buChar char="•"/>
            </a:pPr>
            <a:r>
              <a:rPr lang="el-GR" dirty="0" smtClean="0"/>
              <a:t>Διευκόλυνση της ανάλυσης.</a:t>
            </a:r>
          </a:p>
          <a:p>
            <a:pPr algn="just">
              <a:buFont typeface="Arial" panose="020B0604020202020204" pitchFamily="34" charset="0"/>
              <a:buChar char="•"/>
            </a:pPr>
            <a:endParaRPr lang="el-GR" dirty="0" smtClean="0"/>
          </a:p>
          <a:p>
            <a:pPr marL="0" indent="0" algn="just">
              <a:buNone/>
            </a:pPr>
            <a:endParaRPr lang="el-GR" dirty="0"/>
          </a:p>
        </p:txBody>
      </p:sp>
      <p:sp>
        <p:nvSpPr>
          <p:cNvPr id="4" name="Δεξί βέλος 3"/>
          <p:cNvSpPr/>
          <p:nvPr/>
        </p:nvSpPr>
        <p:spPr>
          <a:xfrm>
            <a:off x="5628811" y="2664823"/>
            <a:ext cx="771989" cy="2220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         </a:t>
            </a:r>
            <a:endParaRPr lang="el-GR" dirty="0"/>
          </a:p>
        </p:txBody>
      </p:sp>
    </p:spTree>
    <p:extLst>
      <p:ext uri="{BB962C8B-B14F-4D97-AF65-F5344CB8AC3E}">
        <p14:creationId xmlns:p14="http://schemas.microsoft.com/office/powerpoint/2010/main" val="3680751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συλλογής και καταγραφής των δεδομένων</a:t>
            </a:r>
          </a:p>
        </p:txBody>
      </p:sp>
      <p:sp>
        <p:nvSpPr>
          <p:cNvPr id="3" name="Θέση περιεχομένου 2"/>
          <p:cNvSpPr>
            <a:spLocks noGrp="1"/>
          </p:cNvSpPr>
          <p:nvPr>
            <p:ph idx="1"/>
          </p:nvPr>
        </p:nvSpPr>
        <p:spPr/>
        <p:txBody>
          <a:bodyPr/>
          <a:lstStyle/>
          <a:p>
            <a:pPr marL="0" indent="0" algn="just">
              <a:buNone/>
            </a:pPr>
            <a:r>
              <a:rPr lang="el-GR" dirty="0" smtClean="0"/>
              <a:t>Μειονεκτήματα:</a:t>
            </a:r>
          </a:p>
          <a:p>
            <a:pPr algn="just">
              <a:buFont typeface="Arial" panose="020B0604020202020204" pitchFamily="34" charset="0"/>
              <a:buChar char="•"/>
            </a:pPr>
            <a:r>
              <a:rPr lang="el-GR" dirty="0" smtClean="0"/>
              <a:t>Υποκειμενικότητα.</a:t>
            </a:r>
          </a:p>
          <a:p>
            <a:pPr algn="just">
              <a:buFont typeface="Arial" panose="020B0604020202020204" pitchFamily="34" charset="0"/>
              <a:buChar char="•"/>
            </a:pPr>
            <a:r>
              <a:rPr lang="el-GR" dirty="0" smtClean="0"/>
              <a:t>Πιθανότητα απώλειας πληροφοριών.</a:t>
            </a:r>
          </a:p>
          <a:p>
            <a:pPr algn="just">
              <a:buFont typeface="Arial" panose="020B0604020202020204" pitchFamily="34" charset="0"/>
              <a:buChar char="•"/>
            </a:pPr>
            <a:r>
              <a:rPr lang="el-GR" dirty="0" smtClean="0"/>
              <a:t>Απόσπαση προσοχής του παρατηρητή.</a:t>
            </a:r>
          </a:p>
          <a:p>
            <a:pPr algn="just">
              <a:buFont typeface="Arial" panose="020B0604020202020204" pitchFamily="34" charset="0"/>
              <a:buChar char="•"/>
            </a:pPr>
            <a:r>
              <a:rPr lang="el-GR" dirty="0" smtClean="0"/>
              <a:t>Έλλειψη πλήρους ακρίβειας.</a:t>
            </a:r>
          </a:p>
          <a:p>
            <a:pPr algn="just">
              <a:buFont typeface="Arial" panose="020B0604020202020204" pitchFamily="34" charset="0"/>
              <a:buChar char="•"/>
            </a:pPr>
            <a:r>
              <a:rPr lang="el-GR" dirty="0" smtClean="0"/>
              <a:t>Δυσκολία στην αντικειμενική ερμηνεία. </a:t>
            </a:r>
          </a:p>
          <a:p>
            <a:pPr algn="just">
              <a:buFont typeface="Arial" panose="020B0604020202020204" pitchFamily="34" charset="0"/>
              <a:buChar char="•"/>
            </a:pPr>
            <a:endParaRPr lang="el-GR" dirty="0"/>
          </a:p>
        </p:txBody>
      </p:sp>
    </p:spTree>
    <p:extLst>
      <p:ext uri="{BB962C8B-B14F-4D97-AF65-F5344CB8AC3E}">
        <p14:creationId xmlns:p14="http://schemas.microsoft.com/office/powerpoint/2010/main" val="4000468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0" end="0"/>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par>
                                <p:cTn id="25" presetID="31" presetClass="entr" presetSubtype="0"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par>
                                <p:cTn id="31" presetID="31" presetClass="entr" presetSubtype="0" fill="hold" nodeType="with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p:cTn id="3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6" dur="1000"/>
                                        <p:tgtEl>
                                          <p:spTgt spid="3">
                                            <p:txEl>
                                              <p:pRg st="3" end="3"/>
                                            </p:txEl>
                                          </p:spTgt>
                                        </p:tgtEl>
                                      </p:cBhvr>
                                    </p:animEffect>
                                  </p:childTnLst>
                                </p:cTn>
                              </p:par>
                              <p:par>
                                <p:cTn id="37" presetID="31" presetClass="entr" presetSubtype="0" fill="hold" nodeType="with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par>
                                <p:cTn id="43" presetID="31" presetClass="entr" presetSubtype="0" fill="hold" nodeType="with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p:cTn id="4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1190</TotalTime>
  <Words>3647</Words>
  <Application>Microsoft Office PowerPoint</Application>
  <PresentationFormat>Ευρεία οθόνη</PresentationFormat>
  <Paragraphs>278</Paragraphs>
  <Slides>52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52</vt:i4>
      </vt:variant>
    </vt:vector>
  </HeadingPairs>
  <TitlesOfParts>
    <vt:vector size="58" baseType="lpstr">
      <vt:lpstr>Arial</vt:lpstr>
      <vt:lpstr>Courier New</vt:lpstr>
      <vt:lpstr>Trebuchet MS</vt:lpstr>
      <vt:lpstr>Wingdings</vt:lpstr>
      <vt:lpstr>Wingdings 3</vt:lpstr>
      <vt:lpstr>Όψη</vt:lpstr>
      <vt:lpstr>Παρατήρηση και καταγραφή</vt:lpstr>
      <vt:lpstr>Συμμετοχική παρατήρηση </vt:lpstr>
      <vt:lpstr>Στάδια της συμμετοχικής παρατήρησης</vt:lpstr>
      <vt:lpstr>Στάδια της συμμετοχικής παρατήρησης</vt:lpstr>
      <vt:lpstr>Οργανώνοντας μια παρατήρηση</vt:lpstr>
      <vt:lpstr>Από την παρατήρηση στην καταγραφή </vt:lpstr>
      <vt:lpstr>Από την παρατήρηση στην καταγραφή </vt:lpstr>
      <vt:lpstr>Τεχνικές συλλογής και καταγραφής των δεδομένων</vt:lpstr>
      <vt:lpstr>Τεχνικές συλλογής και καταγραφής των δεδομένων</vt:lpstr>
      <vt:lpstr>Τεχνικές συλλογής και καταγραφής των δεδομένων</vt:lpstr>
      <vt:lpstr>Τεχνικές συλλογής και καταγραφής των δεδομένων</vt:lpstr>
      <vt:lpstr>Τεχνικές συλλογής και καταγραφής των δεδομένων</vt:lpstr>
      <vt:lpstr>Τεχνικές συλλογής και καταγραφής των δεδομένων</vt:lpstr>
      <vt:lpstr>Τεχνικές συλλογής και καταγραφής των δεδομένων</vt:lpstr>
      <vt:lpstr>Τεχνικές συλλογής και καταγραφής των δεδομένων</vt:lpstr>
      <vt:lpstr>Τεχνικές συλλογής και καταγραφής των δεδομένων</vt:lpstr>
      <vt:lpstr>Τεχνικές συλλογής και καταγραφής των δεδομένων</vt:lpstr>
      <vt:lpstr>Σκέφτομαι και λέω…</vt:lpstr>
      <vt:lpstr>Σκέφτομαι και λέω… </vt:lpstr>
      <vt:lpstr>Σκέφτομαι και λέω…</vt:lpstr>
      <vt:lpstr>Σκέφτομαι και λέω…</vt:lpstr>
      <vt:lpstr>Σκέφτομαι και λέω…</vt:lpstr>
      <vt:lpstr>Σκέφτομαι και λέω…</vt:lpstr>
      <vt:lpstr>Σκέφτομαι και λέω…</vt:lpstr>
      <vt:lpstr>Σκέφτομαι και λέω…</vt:lpstr>
      <vt:lpstr>Σκέφτομαι και λέω…</vt:lpstr>
      <vt:lpstr>Σκέφτομαι και λέω…</vt:lpstr>
      <vt:lpstr>Παρουσίαση του PowerPoint</vt:lpstr>
      <vt:lpstr>Παραδείγματα απλής παρατήρησης</vt:lpstr>
      <vt:lpstr>Παραδείγματα απλής παρατήρησης </vt:lpstr>
      <vt:lpstr>Παραδείγματα ελάχιστης προσπάθειας ερμηνείας των γεγονότων </vt:lpstr>
      <vt:lpstr>Παραδείγματα ελάχιστης προσπάθειας ερμηνείας των γεγονότων   </vt:lpstr>
      <vt:lpstr>Παραδείγματα ελάχιστης προσπάθειας ερμηνείας των γεγονότων </vt:lpstr>
      <vt:lpstr>Παραδείγματα ελάχιστης προσπάθειας ερμηνείας των γεγονότων </vt:lpstr>
      <vt:lpstr>Παραδείγματα αναλυτικής περιγραφής, ερμηνείας και ανάλυσης των γεγονότων</vt:lpstr>
      <vt:lpstr>Παραδείγματα αναλυτικής περιγραφής, ερμηνείας και ανάλυσης των γεγονότων</vt:lpstr>
      <vt:lpstr>Παραδείγματα αναλυτικής περιγραφής, ερμηνείας και ανάλυσης των γεγονότων</vt:lpstr>
      <vt:lpstr>Παραδείγματα αναλυτικής περιγραφής, ερμηνείας και ανάλυσης των γεγονότων</vt:lpstr>
      <vt:lpstr>Παραδείγματα αναλυτικής περιγραφής, ερμηνείας και ανάλυσης των γεγονότων</vt:lpstr>
      <vt:lpstr>Παραδείγματα αναλυτικής περιγραφής, ερμηνείας και ανάλυσης των γεγονότων</vt:lpstr>
      <vt:lpstr>Παρουσίαση του PowerPoint</vt:lpstr>
      <vt:lpstr>Παρουσίαση του PowerPoint</vt:lpstr>
      <vt:lpstr>Η παρατήρηση στην εκπαιδευτική πράξη</vt:lpstr>
      <vt:lpstr>Η παρατήρηση στην εκπαιδευτική πράξη</vt:lpstr>
      <vt:lpstr>Η παρατήρηση στην εκπαιδευτική πράξη</vt:lpstr>
      <vt:lpstr>Η παρατήρηση στην εκπαιδευτική πράξη</vt:lpstr>
      <vt:lpstr>Η παρατήρηση στην εκπαιδευτική πράξη</vt:lpstr>
      <vt:lpstr>Παραδείγματα παρατήρησης </vt:lpstr>
      <vt:lpstr>Διαφορές στην παρατήρηση </vt:lpstr>
      <vt:lpstr>Διαφορές στην παρατήρηση</vt:lpstr>
      <vt:lpstr>Το ημερολόγιο </vt:lpstr>
      <vt:lpstr>Βιβλιογραφία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Παρατήρηση και καταγραφές</dc:title>
  <dc:creator>Χριστίνα Αγγελοπούλου</dc:creator>
  <cp:lastModifiedBy>Χριστίνα Αγγελοπούλου</cp:lastModifiedBy>
  <cp:revision>144</cp:revision>
  <dcterms:created xsi:type="dcterms:W3CDTF">2026-03-04T15:09:20Z</dcterms:created>
  <dcterms:modified xsi:type="dcterms:W3CDTF">2026-03-18T17:34:50Z</dcterms:modified>
</cp:coreProperties>
</file>