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4/18/2026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4/18/2026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4/18/2026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ctr"/>
            <a:r>
              <a:rPr lang="el-GR" dirty="0" smtClean="0"/>
              <a:t>Παρατήρηση και καταγραφή </a:t>
            </a:r>
            <a:endParaRPr lang="el-GR" dirty="0"/>
          </a:p>
        </p:txBody>
      </p:sp>
      <p:sp>
        <p:nvSpPr>
          <p:cNvPr id="3" name="Υπότιτλος 2"/>
          <p:cNvSpPr>
            <a:spLocks noGrp="1"/>
          </p:cNvSpPr>
          <p:nvPr>
            <p:ph type="subTitle" idx="1"/>
          </p:nvPr>
        </p:nvSpPr>
        <p:spPr/>
        <p:txBody>
          <a:bodyPr/>
          <a:lstStyle/>
          <a:p>
            <a:pPr algn="ctr"/>
            <a:r>
              <a:rPr lang="el-GR" dirty="0" smtClean="0"/>
              <a:t>Παπαδημητρίου Σταματίνα</a:t>
            </a:r>
          </a:p>
          <a:p>
            <a:pPr algn="ctr"/>
            <a:r>
              <a:rPr lang="el-GR" dirty="0" smtClean="0"/>
              <a:t>2026</a:t>
            </a:r>
            <a:endParaRPr lang="el-GR" dirty="0"/>
          </a:p>
        </p:txBody>
      </p:sp>
    </p:spTree>
    <p:extLst>
      <p:ext uri="{BB962C8B-B14F-4D97-AF65-F5344CB8AC3E}">
        <p14:creationId xmlns:p14="http://schemas.microsoft.com/office/powerpoint/2010/main" val="30417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lstStyle/>
          <a:p>
            <a:pPr marL="0" indent="0" algn="just">
              <a:buNone/>
            </a:pPr>
            <a:r>
              <a:rPr lang="el-GR" dirty="0"/>
              <a:t>π</a:t>
            </a:r>
            <a:r>
              <a:rPr lang="el-GR" dirty="0" smtClean="0"/>
              <a:t>αιδιών, κάτι που έφερε αναστάτωση και διαφωνίες στις ομάδες. Σε αυτές τις περιπτώσεις </a:t>
            </a:r>
            <a:r>
              <a:rPr lang="el-GR" dirty="0" err="1" smtClean="0"/>
              <a:t>παρενέβαινε</a:t>
            </a:r>
            <a:r>
              <a:rPr lang="el-GR" dirty="0" smtClean="0"/>
              <a:t> η νηπιαγωγός. Αφού ολοκληρώθηκε η δραστηριότητα, μοιράστηκαν τα αυτοκόλλητα στα παιδιά. Τα μέλη της κάθε ομάδας θυμούνταν τη σειρά με την οποία τερμάτισαν το παιχνίδι, οπότε έπαιρναν από τη νηπιαγωγό τα αντίστοιχα αυτοκόλλητα και τα κολλούσαν στην κάρτα τους.</a:t>
            </a:r>
            <a:endParaRPr lang="el-GR" dirty="0"/>
          </a:p>
        </p:txBody>
      </p:sp>
    </p:spTree>
    <p:extLst>
      <p:ext uri="{BB962C8B-B14F-4D97-AF65-F5344CB8AC3E}">
        <p14:creationId xmlns:p14="http://schemas.microsoft.com/office/powerpoint/2010/main" val="60372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Ø"/>
            </a:pPr>
            <a:r>
              <a:rPr lang="el-GR" dirty="0" smtClean="0"/>
              <a:t>Η εργασία σε ομάδες αποτελεί έναν ιδιαίτερα σύνθετο και απαιτητικό τρόπο οργάνωσης της εκπαιδευτικής διαδικασίας, που κατακτιέται σταδιακά μέσα από μια ακολουθία φάσεων με διαφορετικούς τύπους συνεργασίας, από τη δυαδική έως την ομαδική.</a:t>
            </a:r>
          </a:p>
          <a:p>
            <a:pPr algn="just">
              <a:buFont typeface="Wingdings" panose="05000000000000000000" pitchFamily="2" charset="2"/>
              <a:buChar char="Ø"/>
            </a:pPr>
            <a:r>
              <a:rPr lang="el-GR" dirty="0" smtClean="0"/>
              <a:t>Η </a:t>
            </a:r>
            <a:r>
              <a:rPr lang="el-GR" dirty="0" err="1" smtClean="0"/>
              <a:t>συνεργατικότητα</a:t>
            </a:r>
            <a:r>
              <a:rPr lang="el-GR" dirty="0" smtClean="0"/>
              <a:t> είναι μια δεξιότητα που αποκτιέται σταδιακά και γι’ αυτό χρειάζεται σταδιακή εξοικείωση των παιδιών με την επικοινωνία, την ανταλλαγή απόψεων και τη συμπληρωματική δράση. </a:t>
            </a:r>
            <a:endParaRPr lang="el-GR" dirty="0"/>
          </a:p>
        </p:txBody>
      </p:sp>
    </p:spTree>
    <p:extLst>
      <p:ext uri="{BB962C8B-B14F-4D97-AF65-F5344CB8AC3E}">
        <p14:creationId xmlns:p14="http://schemas.microsoft.com/office/powerpoint/2010/main" val="72942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 </a:t>
            </a:r>
            <a:endParaRPr lang="el-GR" dirty="0"/>
          </a:p>
        </p:txBody>
      </p:sp>
      <p:sp>
        <p:nvSpPr>
          <p:cNvPr id="3" name="Θέση περιεχομένου 2"/>
          <p:cNvSpPr>
            <a:spLocks noGrp="1"/>
          </p:cNvSpPr>
          <p:nvPr>
            <p:ph idx="1"/>
          </p:nvPr>
        </p:nvSpPr>
        <p:spPr/>
        <p:txBody>
          <a:bodyPr/>
          <a:lstStyle/>
          <a:p>
            <a:pPr marL="0" indent="0" algn="just">
              <a:buNone/>
            </a:pPr>
            <a:endParaRPr lang="el-GR" dirty="0" smtClean="0"/>
          </a:p>
          <a:p>
            <a:pPr marL="0" indent="0" algn="just">
              <a:buNone/>
            </a:pPr>
            <a:endParaRPr lang="el-GR" dirty="0"/>
          </a:p>
          <a:p>
            <a:pPr marL="0" indent="0" algn="just">
              <a:buNone/>
            </a:pPr>
            <a:endParaRPr lang="el-GR" dirty="0" smtClean="0"/>
          </a:p>
          <a:p>
            <a:pPr marL="0" indent="0" algn="just">
              <a:buNone/>
            </a:pPr>
            <a:endParaRPr lang="el-GR" dirty="0"/>
          </a:p>
          <a:p>
            <a:pPr marL="0" indent="0" algn="just">
              <a:buNone/>
            </a:pPr>
            <a:r>
              <a:rPr lang="el-GR" dirty="0" smtClean="0"/>
              <a:t>Αν ένα παιδί πέσει, τι γράφουμε στο βιβλίο συμβάντων; </a:t>
            </a:r>
            <a:endParaRPr lang="el-GR" dirty="0"/>
          </a:p>
        </p:txBody>
      </p:sp>
    </p:spTree>
    <p:extLst>
      <p:ext uri="{BB962C8B-B14F-4D97-AF65-F5344CB8AC3E}">
        <p14:creationId xmlns:p14="http://schemas.microsoft.com/office/powerpoint/2010/main" val="105610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additive="base">
                                        <p:cTn id="1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Υγεία και ασφάλεια</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Υγεία:</a:t>
            </a:r>
          </a:p>
          <a:p>
            <a:pPr algn="just">
              <a:buFont typeface="Arial" panose="020B0604020202020204" pitchFamily="34" charset="0"/>
              <a:buChar char="•"/>
            </a:pPr>
            <a:r>
              <a:rPr lang="el-GR" dirty="0" smtClean="0"/>
              <a:t>Πυρετός, βήχας, καταρροή.</a:t>
            </a:r>
          </a:p>
          <a:p>
            <a:pPr algn="just">
              <a:buFont typeface="Arial" panose="020B0604020202020204" pitchFamily="34" charset="0"/>
              <a:buChar char="•"/>
            </a:pPr>
            <a:r>
              <a:rPr lang="el-GR" dirty="0" smtClean="0"/>
              <a:t>Διάθεση.</a:t>
            </a:r>
          </a:p>
          <a:p>
            <a:pPr algn="just">
              <a:buFont typeface="Arial" panose="020B0604020202020204" pitchFamily="34" charset="0"/>
              <a:buChar char="•"/>
            </a:pPr>
            <a:r>
              <a:rPr lang="el-GR" dirty="0" smtClean="0"/>
              <a:t>Όρεξη/ ύπνος.</a:t>
            </a:r>
          </a:p>
          <a:p>
            <a:pPr algn="just">
              <a:buFont typeface="Arial" panose="020B0604020202020204" pitchFamily="34" charset="0"/>
              <a:buChar char="•"/>
            </a:pPr>
            <a:endParaRPr lang="el-GR" dirty="0"/>
          </a:p>
          <a:p>
            <a:pPr marL="0" indent="0" algn="just">
              <a:buNone/>
            </a:pPr>
            <a:r>
              <a:rPr lang="el-GR" dirty="0" smtClean="0"/>
              <a:t>Ασφάλεια: </a:t>
            </a:r>
          </a:p>
          <a:p>
            <a:pPr algn="just">
              <a:buFont typeface="Arial" panose="020B0604020202020204" pitchFamily="34" charset="0"/>
              <a:buChar char="•"/>
            </a:pPr>
            <a:r>
              <a:rPr lang="el-GR" dirty="0" smtClean="0"/>
              <a:t>Πως έγινε ένα ατύχημα.</a:t>
            </a:r>
          </a:p>
          <a:p>
            <a:pPr algn="just">
              <a:buFont typeface="Arial" panose="020B0604020202020204" pitchFamily="34" charset="0"/>
              <a:buChar char="•"/>
            </a:pPr>
            <a:r>
              <a:rPr lang="el-GR" dirty="0" smtClean="0"/>
              <a:t>Περιβάλλον (βρεγμένο πάτωμα).</a:t>
            </a:r>
          </a:p>
          <a:p>
            <a:pPr algn="just">
              <a:buFont typeface="Arial" panose="020B0604020202020204" pitchFamily="34" charset="0"/>
              <a:buChar char="•"/>
            </a:pPr>
            <a:r>
              <a:rPr lang="el-GR" dirty="0" smtClean="0"/>
              <a:t>Συμπεριφορά πριν το συμβάν. </a:t>
            </a:r>
            <a:endParaRPr lang="el-GR" dirty="0"/>
          </a:p>
        </p:txBody>
      </p:sp>
    </p:spTree>
    <p:extLst>
      <p:ext uri="{BB962C8B-B14F-4D97-AF65-F5344CB8AC3E}">
        <p14:creationId xmlns:p14="http://schemas.microsoft.com/office/powerpoint/2010/main" val="35431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7" dur="1000"/>
                                        <p:tgtEl>
                                          <p:spTgt spid="3">
                                            <p:txEl>
                                              <p:pRg st="5" end="5"/>
                                            </p:txEl>
                                          </p:spTgt>
                                        </p:tgtEl>
                                      </p:cBhvr>
                                    </p:animEffect>
                                  </p:childTnLst>
                                </p:cTn>
                              </p:par>
                              <p:par>
                                <p:cTn id="38" presetID="31" presetClass="entr" presetSubtype="0"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p:cTn id="4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6" end="6"/>
                                            </p:txEl>
                                          </p:spTgt>
                                        </p:tgtEl>
                                      </p:cBhvr>
                                    </p:animEffect>
                                  </p:childTnLst>
                                </p:cTn>
                              </p:par>
                              <p:par>
                                <p:cTn id="44" presetID="31"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7" end="7"/>
                                            </p:txEl>
                                          </p:spTgt>
                                        </p:tgtEl>
                                      </p:cBhvr>
                                    </p:animEffect>
                                  </p:childTnLst>
                                </p:cTn>
                              </p:par>
                              <p:par>
                                <p:cTn id="50" presetID="31" presetClass="entr" presetSubtype="0" fill="hold"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p:cTn id="52"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algn="just">
              <a:buFont typeface="+mj-lt"/>
              <a:buAutoNum type="arabicPeriod"/>
            </a:pPr>
            <a:r>
              <a:rPr lang="el-GR" dirty="0" smtClean="0"/>
              <a:t>«Το παιδί ήταν πολύ άτακτο».</a:t>
            </a:r>
          </a:p>
          <a:p>
            <a:pPr algn="just">
              <a:buFont typeface="+mj-lt"/>
              <a:buAutoNum type="arabicPeriod"/>
            </a:pPr>
            <a:r>
              <a:rPr lang="el-GR" dirty="0" smtClean="0"/>
              <a:t>«Το παιδί έτρεχε στην τάξη και γλίστρησε».</a:t>
            </a:r>
          </a:p>
          <a:p>
            <a:pPr algn="just">
              <a:buFont typeface="+mj-lt"/>
              <a:buAutoNum type="arabicPeriod"/>
            </a:pPr>
            <a:r>
              <a:rPr lang="el-GR" dirty="0" smtClean="0"/>
              <a:t>«Χτύπησε σοβαρά».</a:t>
            </a:r>
          </a:p>
          <a:p>
            <a:pPr algn="just">
              <a:buFont typeface="+mj-lt"/>
              <a:buAutoNum type="arabicPeriod"/>
            </a:pPr>
            <a:r>
              <a:rPr lang="el-GR" dirty="0" smtClean="0"/>
              <a:t>«Έπεσε και χτύπησε το γόνατο». </a:t>
            </a:r>
          </a:p>
          <a:p>
            <a:pPr algn="just">
              <a:buFont typeface="+mj-lt"/>
              <a:buAutoNum type="arabicPeriod"/>
            </a:pPr>
            <a:r>
              <a:rPr lang="el-GR" dirty="0" smtClean="0"/>
              <a:t>«Το παιδί ήταν νευρικό».</a:t>
            </a:r>
          </a:p>
          <a:p>
            <a:pPr algn="just">
              <a:buFont typeface="+mj-lt"/>
              <a:buAutoNum type="arabicPeriod"/>
            </a:pPr>
            <a:r>
              <a:rPr lang="el-GR" dirty="0" smtClean="0"/>
              <a:t>«Το παιδί δεν κατανάλωσε το γεύμα του και απομακρύνθηκε από το τραπέζι».</a:t>
            </a:r>
          </a:p>
          <a:p>
            <a:pPr algn="just">
              <a:buFont typeface="+mj-lt"/>
              <a:buAutoNum type="arabicPeriod"/>
            </a:pPr>
            <a:r>
              <a:rPr lang="el-GR" dirty="0" smtClean="0"/>
              <a:t>«Το παιδί παρουσίασε βήχα και καταρροή κατά τη διάρκεια της μέρας».</a:t>
            </a:r>
          </a:p>
          <a:p>
            <a:pPr algn="just">
              <a:buFont typeface="+mj-lt"/>
              <a:buAutoNum type="arabicPeriod"/>
            </a:pPr>
            <a:r>
              <a:rPr lang="el-GR" dirty="0" smtClean="0"/>
              <a:t>«Έσπρωξε έναν συμμαθητή του».</a:t>
            </a:r>
          </a:p>
          <a:p>
            <a:pPr algn="just">
              <a:buFont typeface="+mj-lt"/>
              <a:buAutoNum type="arabicPeriod"/>
            </a:pPr>
            <a:r>
              <a:rPr lang="el-GR" dirty="0" smtClean="0"/>
              <a:t>«Έκανε επικίνδυνα πράγματα».</a:t>
            </a:r>
            <a:endParaRPr lang="el-GR" dirty="0"/>
          </a:p>
        </p:txBody>
      </p:sp>
    </p:spTree>
    <p:extLst>
      <p:ext uri="{BB962C8B-B14F-4D97-AF65-F5344CB8AC3E}">
        <p14:creationId xmlns:p14="http://schemas.microsoft.com/office/powerpoint/2010/main" val="338734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1)">
                                      <p:cBhvr>
                                        <p:cTn id="18" dur="2000"/>
                                        <p:tgtEl>
                                          <p:spTgt spid="3">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heel(1)">
                                      <p:cBhvr>
                                        <p:cTn id="30" dur="2000"/>
                                        <p:tgtEl>
                                          <p:spTgt spid="3">
                                            <p:txEl>
                                              <p:pRg st="6" end="6"/>
                                            </p:txEl>
                                          </p:spTgt>
                                        </p:tgtEl>
                                      </p:cBhvr>
                                    </p:animEffect>
                                  </p:childTnLst>
                                </p:cTn>
                              </p:par>
                              <p:par>
                                <p:cTn id="31" presetID="21" presetClass="entr" presetSubtype="1"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wheel(1)">
                                      <p:cBhvr>
                                        <p:cTn id="33" dur="2000"/>
                                        <p:tgtEl>
                                          <p:spTgt spid="3">
                                            <p:txEl>
                                              <p:pRg st="7" end="7"/>
                                            </p:txEl>
                                          </p:spTgt>
                                        </p:tgtEl>
                                      </p:cBhvr>
                                    </p:animEffect>
                                  </p:childTnLst>
                                </p:cTn>
                              </p:par>
                              <p:par>
                                <p:cTn id="34" presetID="21" presetClass="entr" presetSubtype="1"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wheel(1)">
                                      <p:cBhvr>
                                        <p:cTn id="36"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lgn="just">
              <a:buNone/>
            </a:pPr>
            <a:r>
              <a:rPr lang="el-GR" dirty="0" smtClean="0"/>
              <a:t>Κανόνες καταγραφής: </a:t>
            </a:r>
          </a:p>
          <a:p>
            <a:pPr algn="just">
              <a:buFont typeface="+mj-lt"/>
              <a:buAutoNum type="arabicPeriod"/>
            </a:pPr>
            <a:r>
              <a:rPr lang="el-GR" dirty="0" smtClean="0"/>
              <a:t>Αντικειμενικότητα. </a:t>
            </a:r>
          </a:p>
          <a:p>
            <a:pPr algn="just">
              <a:buFont typeface="+mj-lt"/>
              <a:buAutoNum type="arabicPeriod"/>
            </a:pPr>
            <a:r>
              <a:rPr lang="el-GR" dirty="0" smtClean="0"/>
              <a:t>Σαφήνεια και απλότητα.</a:t>
            </a:r>
          </a:p>
          <a:p>
            <a:pPr algn="just">
              <a:buFont typeface="+mj-lt"/>
              <a:buAutoNum type="arabicPeriod"/>
            </a:pPr>
            <a:r>
              <a:rPr lang="el-GR" dirty="0" smtClean="0"/>
              <a:t>Συγκεκριμένα στοιχεία (χώρος, χρόνος, τι συνέβη).</a:t>
            </a:r>
          </a:p>
          <a:p>
            <a:pPr algn="just">
              <a:buFont typeface="+mj-lt"/>
              <a:buAutoNum type="arabicPeriod"/>
            </a:pPr>
            <a:r>
              <a:rPr lang="el-GR" dirty="0" smtClean="0"/>
              <a:t>Χωρίς ερμηνεία.</a:t>
            </a:r>
          </a:p>
          <a:p>
            <a:pPr algn="just">
              <a:buFont typeface="+mj-lt"/>
              <a:buAutoNum type="arabicPeriod"/>
            </a:pPr>
            <a:r>
              <a:rPr lang="el-GR" dirty="0" smtClean="0"/>
              <a:t>Χωρίς χαρακτηρισμούς.</a:t>
            </a:r>
          </a:p>
          <a:p>
            <a:pPr algn="just">
              <a:buFont typeface="+mj-lt"/>
              <a:buAutoNum type="arabicPeriod"/>
            </a:pPr>
            <a:r>
              <a:rPr lang="el-GR" dirty="0" smtClean="0"/>
              <a:t>Περιγραφή συμπεριφοράς.</a:t>
            </a:r>
          </a:p>
          <a:p>
            <a:pPr algn="just">
              <a:buFont typeface="+mj-lt"/>
              <a:buAutoNum type="arabicPeriod"/>
            </a:pPr>
            <a:r>
              <a:rPr lang="el-GR" dirty="0" smtClean="0"/>
              <a:t>Χρονική σειρά.</a:t>
            </a:r>
          </a:p>
          <a:p>
            <a:pPr algn="just">
              <a:buFont typeface="+mj-lt"/>
              <a:buAutoNum type="arabicPeriod"/>
            </a:pPr>
            <a:r>
              <a:rPr lang="el-GR" dirty="0" smtClean="0"/>
              <a:t>Αντίδραση του παιδιού.</a:t>
            </a:r>
          </a:p>
          <a:p>
            <a:pPr algn="just">
              <a:buFont typeface="+mj-lt"/>
              <a:buAutoNum type="arabicPeriod"/>
            </a:pPr>
            <a:r>
              <a:rPr lang="el-GR" dirty="0" smtClean="0"/>
              <a:t>Ενέργειες προσωπικού.</a:t>
            </a:r>
          </a:p>
          <a:p>
            <a:pPr algn="just">
              <a:buFont typeface="+mj-lt"/>
              <a:buAutoNum type="arabicPeriod"/>
            </a:pPr>
            <a:r>
              <a:rPr lang="el-GR" dirty="0" smtClean="0"/>
              <a:t>Σύντομη </a:t>
            </a:r>
            <a:r>
              <a:rPr lang="el-GR" dirty="0" smtClean="0"/>
              <a:t>και περιεκτική καταγραφή.</a:t>
            </a:r>
          </a:p>
          <a:p>
            <a:pPr algn="just">
              <a:buFont typeface="+mj-lt"/>
              <a:buAutoNum type="arabicPeriod"/>
            </a:pPr>
            <a:r>
              <a:rPr lang="el-GR" dirty="0" smtClean="0"/>
              <a:t>Ουδέτερος τόνος.</a:t>
            </a:r>
          </a:p>
          <a:p>
            <a:pPr algn="just">
              <a:buFont typeface="+mj-lt"/>
              <a:buAutoNum type="arabicPeriod"/>
            </a:pPr>
            <a:r>
              <a:rPr lang="el-GR" dirty="0" smtClean="0"/>
              <a:t>Άμεση καταγραφή.</a:t>
            </a:r>
            <a:endParaRPr lang="el-GR" dirty="0"/>
          </a:p>
        </p:txBody>
      </p:sp>
    </p:spTree>
    <p:extLst>
      <p:ext uri="{BB962C8B-B14F-4D97-AF65-F5344CB8AC3E}">
        <p14:creationId xmlns:p14="http://schemas.microsoft.com/office/powerpoint/2010/main" val="65472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1000"/>
                                        <p:tgtEl>
                                          <p:spTgt spid="3">
                                            <p:txEl>
                                              <p:pRg st="8" end="8"/>
                                            </p:txEl>
                                          </p:spTgt>
                                        </p:tgtEl>
                                      </p:cBhvr>
                                    </p:animEffect>
                                    <p:anim calcmode="lin" valueType="num">
                                      <p:cBhvr>
                                        <p:cTn id="5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1000"/>
                                        <p:tgtEl>
                                          <p:spTgt spid="3">
                                            <p:txEl>
                                              <p:pRg st="9" end="9"/>
                                            </p:txEl>
                                          </p:spTgt>
                                        </p:tgtEl>
                                      </p:cBhvr>
                                    </p:animEffect>
                                    <p:anim calcmode="lin" valueType="num">
                                      <p:cBhvr>
                                        <p:cTn id="5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1000"/>
                                        <p:tgtEl>
                                          <p:spTgt spid="3">
                                            <p:txEl>
                                              <p:pRg st="10" end="10"/>
                                            </p:txEl>
                                          </p:spTgt>
                                        </p:tgtEl>
                                      </p:cBhvr>
                                    </p:animEffect>
                                    <p:anim calcmode="lin" valueType="num">
                                      <p:cBhvr>
                                        <p:cTn id="6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1000"/>
                                        <p:tgtEl>
                                          <p:spTgt spid="3">
                                            <p:txEl>
                                              <p:pRg st="11" end="11"/>
                                            </p:txEl>
                                          </p:spTgt>
                                        </p:tgtEl>
                                      </p:cBhvr>
                                    </p:animEffect>
                                    <p:anim calcmode="lin" valueType="num">
                                      <p:cBhvr>
                                        <p:cTn id="6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fade">
                                      <p:cBhvr>
                                        <p:cTn id="72" dur="1000"/>
                                        <p:tgtEl>
                                          <p:spTgt spid="3">
                                            <p:txEl>
                                              <p:pRg st="12" end="12"/>
                                            </p:txEl>
                                          </p:spTgt>
                                        </p:tgtEl>
                                      </p:cBhvr>
                                    </p:animEffect>
                                    <p:anim calcmode="lin" valueType="num">
                                      <p:cBhvr>
                                        <p:cTn id="73"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b="1" u="sng" dirty="0" smtClean="0"/>
              <a:t>Αντικειμενικότητα</a:t>
            </a:r>
            <a:r>
              <a:rPr lang="el-GR" b="1" dirty="0" smtClean="0"/>
              <a:t>            </a:t>
            </a:r>
            <a:r>
              <a:rPr lang="el-GR" dirty="0" smtClean="0"/>
              <a:t>Καταγράφω μόνο ότι βλέπω και ακούω. </a:t>
            </a:r>
          </a:p>
          <a:p>
            <a:pPr marL="0" indent="0" algn="just">
              <a:buNone/>
            </a:pPr>
            <a:r>
              <a:rPr lang="el-GR" dirty="0" smtClean="0"/>
              <a:t>«Ήταν νευρικό».</a:t>
            </a:r>
          </a:p>
          <a:p>
            <a:pPr marL="0" indent="0" algn="just">
              <a:buNone/>
            </a:pPr>
            <a:r>
              <a:rPr lang="el-GR" dirty="0" smtClean="0"/>
              <a:t>«Φώναζε και χτυπούσε το τραπέζι». </a:t>
            </a:r>
          </a:p>
          <a:p>
            <a:pPr marL="0" indent="0" algn="just">
              <a:buNone/>
            </a:pPr>
            <a:r>
              <a:rPr lang="el-GR" b="1" u="sng" dirty="0" smtClean="0"/>
              <a:t>Σαφήνεια και απλότητα </a:t>
            </a:r>
            <a:r>
              <a:rPr lang="el-GR" dirty="0" smtClean="0"/>
              <a:t>             Γράφω απλά, χωρίς περίπλοκες εκφράσεις.</a:t>
            </a:r>
          </a:p>
          <a:p>
            <a:pPr marL="0" indent="0" algn="just">
              <a:buNone/>
            </a:pPr>
            <a:r>
              <a:rPr lang="el-GR" b="1" u="sng" dirty="0" smtClean="0"/>
              <a:t>Συγκεκριμένα στοιχεία </a:t>
            </a:r>
            <a:r>
              <a:rPr lang="el-GR" dirty="0" smtClean="0"/>
              <a:t>               Περιγράφω το γεγονός με ακρίβεια.</a:t>
            </a:r>
          </a:p>
          <a:p>
            <a:pPr algn="just"/>
            <a:r>
              <a:rPr lang="el-GR" dirty="0" smtClean="0"/>
              <a:t>Χρόνος.</a:t>
            </a:r>
          </a:p>
          <a:p>
            <a:pPr algn="just"/>
            <a:r>
              <a:rPr lang="el-GR" dirty="0" smtClean="0"/>
              <a:t>Χώρος.</a:t>
            </a:r>
          </a:p>
          <a:p>
            <a:pPr algn="just"/>
            <a:r>
              <a:rPr lang="el-GR" dirty="0" smtClean="0"/>
              <a:t>Τι συνέβη.</a:t>
            </a:r>
          </a:p>
          <a:p>
            <a:pPr marL="0" indent="0" algn="just">
              <a:buNone/>
            </a:pPr>
            <a:r>
              <a:rPr lang="el-GR" dirty="0" smtClean="0"/>
              <a:t>«Το πρωί έπεσε». </a:t>
            </a:r>
          </a:p>
          <a:p>
            <a:pPr marL="0" indent="0" algn="just">
              <a:buNone/>
            </a:pPr>
            <a:r>
              <a:rPr lang="el-GR" dirty="0" smtClean="0"/>
              <a:t>«Στις 9:45 στην τάξη έπεσε από την καρέκλα». </a:t>
            </a:r>
          </a:p>
        </p:txBody>
      </p:sp>
      <p:sp>
        <p:nvSpPr>
          <p:cNvPr id="4" name="Δεξί βέλος 3"/>
          <p:cNvSpPr/>
          <p:nvPr/>
        </p:nvSpPr>
        <p:spPr>
          <a:xfrm>
            <a:off x="2837329" y="2160589"/>
            <a:ext cx="537882" cy="4481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Πολλαπλασιασμός 4"/>
          <p:cNvSpPr/>
          <p:nvPr/>
        </p:nvSpPr>
        <p:spPr>
          <a:xfrm>
            <a:off x="2521323" y="2608729"/>
            <a:ext cx="632011" cy="32273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Γελαστό πρόσωπο 5"/>
          <p:cNvSpPr/>
          <p:nvPr/>
        </p:nvSpPr>
        <p:spPr>
          <a:xfrm>
            <a:off x="4580720" y="2931459"/>
            <a:ext cx="416859" cy="36307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ί βέλος 6"/>
          <p:cNvSpPr/>
          <p:nvPr/>
        </p:nvSpPr>
        <p:spPr>
          <a:xfrm>
            <a:off x="3375211" y="3498798"/>
            <a:ext cx="793377" cy="2394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Δεξί βέλος 7"/>
          <p:cNvSpPr/>
          <p:nvPr/>
        </p:nvSpPr>
        <p:spPr>
          <a:xfrm>
            <a:off x="3375211" y="3832412"/>
            <a:ext cx="793377" cy="2689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Πολλαπλασιασμός 8"/>
          <p:cNvSpPr/>
          <p:nvPr/>
        </p:nvSpPr>
        <p:spPr>
          <a:xfrm>
            <a:off x="2521323" y="5123329"/>
            <a:ext cx="632011" cy="389964"/>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Γελαστό πρόσωπο 9"/>
          <p:cNvSpPr/>
          <p:nvPr/>
        </p:nvSpPr>
        <p:spPr>
          <a:xfrm>
            <a:off x="5688106" y="5513293"/>
            <a:ext cx="685800" cy="349625"/>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04177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down)">
                                      <p:cBhvr>
                                        <p:cTn id="30" dur="500"/>
                                        <p:tgtEl>
                                          <p:spTgt spid="3">
                                            <p:txEl>
                                              <p:pRg st="6" end="6"/>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wipe(down)">
                                      <p:cBhvr>
                                        <p:cTn id="33" dur="500"/>
                                        <p:tgtEl>
                                          <p:spTgt spid="3">
                                            <p:txEl>
                                              <p:pRg st="7" end="7"/>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wipe(down)">
                                      <p:cBhvr>
                                        <p:cTn id="36" dur="500"/>
                                        <p:tgtEl>
                                          <p:spTgt spid="3">
                                            <p:txEl>
                                              <p:pRg st="8" end="8"/>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wipe(down)">
                                      <p:cBhvr>
                                        <p:cTn id="3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 </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smtClean="0"/>
              <a:t>Χωρίς ερμηνείες</a:t>
            </a:r>
            <a:r>
              <a:rPr lang="el-GR" dirty="0" smtClean="0"/>
              <a:t>            Δεν γράφω τι νομίζω αλλά περιγράφω τη συμπεριφορά. </a:t>
            </a:r>
          </a:p>
          <a:p>
            <a:pPr marL="0" indent="0" algn="just">
              <a:buNone/>
            </a:pPr>
            <a:r>
              <a:rPr lang="el-GR" dirty="0" smtClean="0"/>
              <a:t>«Το έκανε επίτηδες». </a:t>
            </a:r>
          </a:p>
          <a:p>
            <a:pPr marL="0" indent="0" algn="just">
              <a:buNone/>
            </a:pPr>
            <a:r>
              <a:rPr lang="el-GR" dirty="0" smtClean="0"/>
              <a:t>«Ζηλεύει». </a:t>
            </a:r>
          </a:p>
          <a:p>
            <a:pPr marL="0" indent="0" algn="just">
              <a:buNone/>
            </a:pPr>
            <a:r>
              <a:rPr lang="el-GR" b="1" u="sng" dirty="0" smtClean="0"/>
              <a:t>Χωρίς χαρακτηρισμούς </a:t>
            </a:r>
            <a:r>
              <a:rPr lang="el-GR" dirty="0" smtClean="0"/>
              <a:t>               Δεν χαρακτηρίζω το παιδί απλώς περιγράφω την πράξη.</a:t>
            </a:r>
          </a:p>
          <a:p>
            <a:pPr marL="0" indent="0" algn="just">
              <a:buNone/>
            </a:pPr>
            <a:r>
              <a:rPr lang="el-GR" dirty="0" smtClean="0"/>
              <a:t>«άτακτο», «επιθετικό», «τεμπέλικο». </a:t>
            </a:r>
          </a:p>
          <a:p>
            <a:pPr marL="0" indent="0" algn="just">
              <a:buNone/>
            </a:pPr>
            <a:r>
              <a:rPr lang="el-GR" b="1" u="sng" dirty="0" smtClean="0"/>
              <a:t>Περιγραφή συμπεριφοράς </a:t>
            </a:r>
            <a:r>
              <a:rPr lang="el-GR" dirty="0" smtClean="0"/>
              <a:t>              Συγκεκριμένη πράξη, όχι γενική εικόνα.</a:t>
            </a:r>
          </a:p>
          <a:p>
            <a:pPr marL="0" indent="0" algn="just">
              <a:buNone/>
            </a:pPr>
            <a:r>
              <a:rPr lang="el-GR" dirty="0" smtClean="0"/>
              <a:t>«Δεν συνεργάζεται». </a:t>
            </a:r>
          </a:p>
          <a:p>
            <a:pPr marL="0" indent="0" algn="just">
              <a:buNone/>
            </a:pPr>
            <a:r>
              <a:rPr lang="el-GR" dirty="0" smtClean="0"/>
              <a:t>«Δεν κάθισε στην ομάδα όταν του ζητήθηκε». </a:t>
            </a:r>
          </a:p>
          <a:p>
            <a:pPr marL="0" indent="0" algn="just">
              <a:buNone/>
            </a:pPr>
            <a:r>
              <a:rPr lang="el-GR" b="1" u="sng" dirty="0" smtClean="0"/>
              <a:t>  </a:t>
            </a:r>
          </a:p>
          <a:p>
            <a:pPr marL="0" indent="0" algn="just">
              <a:buNone/>
            </a:pPr>
            <a:endParaRPr lang="el-GR" dirty="0"/>
          </a:p>
        </p:txBody>
      </p:sp>
      <p:sp>
        <p:nvSpPr>
          <p:cNvPr id="4" name="Δεξί βέλος 3"/>
          <p:cNvSpPr/>
          <p:nvPr/>
        </p:nvSpPr>
        <p:spPr>
          <a:xfrm>
            <a:off x="2635624" y="2259106"/>
            <a:ext cx="672353"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Πολλαπλασιασμός 4"/>
          <p:cNvSpPr/>
          <p:nvPr/>
        </p:nvSpPr>
        <p:spPr>
          <a:xfrm>
            <a:off x="2837328" y="2586223"/>
            <a:ext cx="726142" cy="412471"/>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Πολλαπλασιασμός 5"/>
          <p:cNvSpPr/>
          <p:nvPr/>
        </p:nvSpPr>
        <p:spPr>
          <a:xfrm>
            <a:off x="1882588" y="2998694"/>
            <a:ext cx="510989" cy="37651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ί βέλος 6"/>
          <p:cNvSpPr/>
          <p:nvPr/>
        </p:nvSpPr>
        <p:spPr>
          <a:xfrm>
            <a:off x="3307977" y="3445010"/>
            <a:ext cx="927848" cy="1748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Πολλαπλασιασμός 8"/>
          <p:cNvSpPr/>
          <p:nvPr/>
        </p:nvSpPr>
        <p:spPr>
          <a:xfrm>
            <a:off x="4518213" y="4087906"/>
            <a:ext cx="685800" cy="30928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Δεξί βέλος 9"/>
          <p:cNvSpPr/>
          <p:nvPr/>
        </p:nvSpPr>
        <p:spPr>
          <a:xfrm>
            <a:off x="3657600" y="4486490"/>
            <a:ext cx="860613" cy="3441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Πολλαπλασιασμός 10"/>
          <p:cNvSpPr/>
          <p:nvPr/>
        </p:nvSpPr>
        <p:spPr>
          <a:xfrm>
            <a:off x="2837328" y="4904243"/>
            <a:ext cx="685800" cy="284119"/>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Γελαστό πρόσωπο 11"/>
          <p:cNvSpPr/>
          <p:nvPr/>
        </p:nvSpPr>
        <p:spPr>
          <a:xfrm>
            <a:off x="5580529" y="5188363"/>
            <a:ext cx="685800" cy="44595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7940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 </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smtClean="0"/>
              <a:t>Χρονική σειρά</a:t>
            </a:r>
            <a:r>
              <a:rPr lang="el-GR" dirty="0" smtClean="0"/>
              <a:t>               Τα γεγονότα γράφονται με τη σειρά που έγιναν.</a:t>
            </a:r>
          </a:p>
          <a:p>
            <a:pPr algn="just">
              <a:buFont typeface="Arial" panose="020B0604020202020204" pitchFamily="34" charset="0"/>
              <a:buChar char="•"/>
            </a:pPr>
            <a:r>
              <a:rPr lang="el-GR" dirty="0" smtClean="0"/>
              <a:t>Πρώτα τι έγινε.</a:t>
            </a:r>
          </a:p>
          <a:p>
            <a:pPr algn="just">
              <a:buFont typeface="Arial" panose="020B0604020202020204" pitchFamily="34" charset="0"/>
              <a:buChar char="•"/>
            </a:pPr>
            <a:r>
              <a:rPr lang="el-GR" dirty="0" smtClean="0"/>
              <a:t>Μετά την αντίδραση.</a:t>
            </a:r>
          </a:p>
          <a:p>
            <a:pPr algn="just">
              <a:buFont typeface="Arial" panose="020B0604020202020204" pitchFamily="34" charset="0"/>
              <a:buChar char="•"/>
            </a:pPr>
            <a:r>
              <a:rPr lang="el-GR" smtClean="0"/>
              <a:t>Μετά </a:t>
            </a:r>
            <a:r>
              <a:rPr lang="el-GR" dirty="0" smtClean="0"/>
              <a:t>την ενέργεια του παιδαγωγού.</a:t>
            </a:r>
          </a:p>
          <a:p>
            <a:pPr marL="0" indent="0" algn="just">
              <a:buNone/>
            </a:pPr>
            <a:r>
              <a:rPr lang="el-GR" b="1" u="sng" dirty="0" smtClean="0"/>
              <a:t>Καταγραφή αντίδρασης παιδιού </a:t>
            </a:r>
            <a:r>
              <a:rPr lang="el-GR" dirty="0" smtClean="0"/>
              <a:t>                  Τι έκανε το παιδί </a:t>
            </a:r>
          </a:p>
          <a:p>
            <a:pPr algn="just">
              <a:buFont typeface="Arial" panose="020B0604020202020204" pitchFamily="34" charset="0"/>
              <a:buChar char="•"/>
            </a:pPr>
            <a:r>
              <a:rPr lang="el-GR" dirty="0" smtClean="0"/>
              <a:t>Έκλαψε; </a:t>
            </a:r>
          </a:p>
          <a:p>
            <a:pPr algn="just">
              <a:buFont typeface="Arial" panose="020B0604020202020204" pitchFamily="34" charset="0"/>
              <a:buChar char="•"/>
            </a:pPr>
            <a:r>
              <a:rPr lang="el-GR" dirty="0" smtClean="0"/>
              <a:t>Παρέμεινε ήρεμο;</a:t>
            </a:r>
          </a:p>
          <a:p>
            <a:pPr algn="just">
              <a:buFont typeface="Arial" panose="020B0604020202020204" pitchFamily="34" charset="0"/>
              <a:buChar char="•"/>
            </a:pPr>
            <a:r>
              <a:rPr lang="el-GR" dirty="0" smtClean="0"/>
              <a:t> Ζήτησε βοήθεια. </a:t>
            </a:r>
          </a:p>
        </p:txBody>
      </p:sp>
      <p:sp>
        <p:nvSpPr>
          <p:cNvPr id="4" name="Δεξί βέλος 3"/>
          <p:cNvSpPr/>
          <p:nvPr/>
        </p:nvSpPr>
        <p:spPr>
          <a:xfrm>
            <a:off x="2366682" y="2259105"/>
            <a:ext cx="820270" cy="2554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ί βέλος 4"/>
          <p:cNvSpPr/>
          <p:nvPr/>
        </p:nvSpPr>
        <p:spPr>
          <a:xfrm>
            <a:off x="4424338" y="3858928"/>
            <a:ext cx="954741" cy="2420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48788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9" presetClass="entr" presetSubtype="0" decel="10000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9"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40" dur="5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9" presetClass="entr" presetSubtype="0" decel="100000" fill="hold" grpId="0"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 calcmode="lin" valueType="num">
                                      <p:cBhvr>
                                        <p:cTn id="4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7"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9" presetClass="entr" presetSubtype="0" decel="10000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 calcmode="lin" valueType="num">
                                      <p:cBhvr>
                                        <p:cTn id="5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5"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49" presetClass="entr" presetSubtype="0" de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3" dur="500" fill="hold"/>
                                        <p:tgtEl>
                                          <p:spTgt spid="3">
                                            <p:txEl>
                                              <p:pRg st="6" end="6"/>
                                            </p:txEl>
                                          </p:spTgt>
                                        </p:tgtEl>
                                        <p:attrNameLst>
                                          <p:attrName>style.rotation</p:attrName>
                                        </p:attrNameLst>
                                      </p:cBhvr>
                                      <p:tavLst>
                                        <p:tav tm="0">
                                          <p:val>
                                            <p:fltVal val="360"/>
                                          </p:val>
                                        </p:tav>
                                        <p:tav tm="100000">
                                          <p:val>
                                            <p:fltVal val="0"/>
                                          </p:val>
                                        </p:tav>
                                      </p:tavLst>
                                    </p:anim>
                                    <p:animEffect transition="in" filter="fade">
                                      <p:cBhvr>
                                        <p:cTn id="64" dur="500"/>
                                        <p:tgtEl>
                                          <p:spTgt spid="3">
                                            <p:txEl>
                                              <p:pRg st="6" end="6"/>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49" presetClass="entr" presetSubtype="0" decel="100000" fill="hold" grpId="0" nodeType="clickEffect">
                                  <p:stCondLst>
                                    <p:cond delay="0"/>
                                  </p:stCondLst>
                                  <p:childTnLst>
                                    <p:set>
                                      <p:cBhvr>
                                        <p:cTn id="68" dur="1" fill="hold">
                                          <p:stCondLst>
                                            <p:cond delay="0"/>
                                          </p:stCondLst>
                                        </p:cTn>
                                        <p:tgtEl>
                                          <p:spTgt spid="3">
                                            <p:txEl>
                                              <p:pRg st="7" end="7"/>
                                            </p:txEl>
                                          </p:spTgt>
                                        </p:tgtEl>
                                        <p:attrNameLst>
                                          <p:attrName>style.visibility</p:attrName>
                                        </p:attrNameLst>
                                      </p:cBhvr>
                                      <p:to>
                                        <p:strVal val="visible"/>
                                      </p:to>
                                    </p:set>
                                    <p:anim calcmode="lin" valueType="num">
                                      <p:cBhvr>
                                        <p:cTn id="6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0" dur="500" fill="hold"/>
                                        <p:tgtEl>
                                          <p:spTgt spid="3">
                                            <p:txEl>
                                              <p:pRg st="7" end="7"/>
                                            </p:txEl>
                                          </p:spTgt>
                                        </p:tgtEl>
                                        <p:attrNameLst>
                                          <p:attrName>ppt_h</p:attrName>
                                        </p:attrNameLst>
                                      </p:cBhvr>
                                      <p:tavLst>
                                        <p:tav tm="0">
                                          <p:val>
                                            <p:fltVal val="0"/>
                                          </p:val>
                                        </p:tav>
                                        <p:tav tm="100000">
                                          <p:val>
                                            <p:strVal val="#ppt_h"/>
                                          </p:val>
                                        </p:tav>
                                      </p:tavLst>
                                    </p:anim>
                                    <p:anim calcmode="lin" valueType="num">
                                      <p:cBhvr>
                                        <p:cTn id="71" dur="500" fill="hold"/>
                                        <p:tgtEl>
                                          <p:spTgt spid="3">
                                            <p:txEl>
                                              <p:pRg st="7" end="7"/>
                                            </p:txEl>
                                          </p:spTgt>
                                        </p:tgtEl>
                                        <p:attrNameLst>
                                          <p:attrName>style.rotation</p:attrName>
                                        </p:attrNameLst>
                                      </p:cBhvr>
                                      <p:tavLst>
                                        <p:tav tm="0">
                                          <p:val>
                                            <p:fltVal val="360"/>
                                          </p:val>
                                        </p:tav>
                                        <p:tav tm="100000">
                                          <p:val>
                                            <p:fltVal val="0"/>
                                          </p:val>
                                        </p:tav>
                                      </p:tavLst>
                                    </p:anim>
                                    <p:animEffect transition="in" filter="fade">
                                      <p:cBhvr>
                                        <p:cTn id="7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a:t>Καταγραφή ενεργειών προσωπικού</a:t>
            </a:r>
            <a:r>
              <a:rPr lang="el-GR" dirty="0"/>
              <a:t>             Τι έκανε ο </a:t>
            </a:r>
            <a:r>
              <a:rPr lang="el-GR" dirty="0" smtClean="0"/>
              <a:t>παιδαγωγός.</a:t>
            </a:r>
          </a:p>
          <a:p>
            <a:pPr algn="just">
              <a:buFont typeface="Arial" panose="020B0604020202020204" pitchFamily="34" charset="0"/>
              <a:buChar char="•"/>
            </a:pPr>
            <a:r>
              <a:rPr lang="el-GR" dirty="0" smtClean="0"/>
              <a:t>Καθαρίστηκε το τραύμα.</a:t>
            </a:r>
          </a:p>
          <a:p>
            <a:pPr algn="just">
              <a:buFont typeface="Arial" panose="020B0604020202020204" pitchFamily="34" charset="0"/>
              <a:buChar char="•"/>
            </a:pPr>
            <a:r>
              <a:rPr lang="el-GR" dirty="0" smtClean="0"/>
              <a:t>Ενημερώθηκε ο υπεύθυνος.</a:t>
            </a:r>
          </a:p>
          <a:p>
            <a:pPr algn="just">
              <a:buFont typeface="Arial" panose="020B0604020202020204" pitchFamily="34" charset="0"/>
              <a:buChar char="•"/>
            </a:pPr>
            <a:r>
              <a:rPr lang="el-GR" dirty="0" smtClean="0"/>
              <a:t>Παρέμεινε υπό παρακολούθηση.</a:t>
            </a:r>
          </a:p>
          <a:p>
            <a:pPr marL="0" indent="0" algn="just">
              <a:buNone/>
            </a:pPr>
            <a:r>
              <a:rPr lang="el-GR" b="1" u="sng" dirty="0" smtClean="0"/>
              <a:t>Σύντομη και περιεκτική καταγραφή </a:t>
            </a:r>
            <a:r>
              <a:rPr lang="el-GR" dirty="0" smtClean="0"/>
              <a:t>            Αναφέρουμε ότι είναι απαραίτητο χωρίς περιττές λεπτομέρειες.</a:t>
            </a:r>
          </a:p>
          <a:p>
            <a:pPr marL="0" indent="0" algn="just">
              <a:buNone/>
            </a:pPr>
            <a:r>
              <a:rPr lang="el-GR" b="1" u="sng" dirty="0" smtClean="0"/>
              <a:t>Χρήση ουδέτερου τόνου </a:t>
            </a:r>
            <a:r>
              <a:rPr lang="el-GR" dirty="0" smtClean="0"/>
              <a:t>             Επαγγελματικός λόγος χωρίς συναισθηματικές εκφράσεις και υπερβολές.</a:t>
            </a:r>
          </a:p>
          <a:p>
            <a:pPr marL="0" indent="0" algn="just">
              <a:buNone/>
            </a:pPr>
            <a:r>
              <a:rPr lang="el-GR" b="1" u="sng" dirty="0" smtClean="0"/>
              <a:t>Άμεση καταγραφή </a:t>
            </a:r>
            <a:r>
              <a:rPr lang="el-GR" dirty="0" smtClean="0"/>
              <a:t>             Γράφεται όσο το δυνατόν πιο σύντομα μετά το συμβάν για να υπάρχει αξιοπιστία και ακρίβεια των γεγονότων. </a:t>
            </a:r>
            <a:endParaRPr lang="el-GR" b="1" u="sng" dirty="0"/>
          </a:p>
          <a:p>
            <a:pPr marL="0" indent="0" algn="just">
              <a:buNone/>
            </a:pPr>
            <a:endParaRPr lang="el-GR" dirty="0"/>
          </a:p>
        </p:txBody>
      </p:sp>
      <p:pic>
        <p:nvPicPr>
          <p:cNvPr id="4" name="Εικόνα 3"/>
          <p:cNvPicPr>
            <a:picLocks noChangeAspect="1"/>
          </p:cNvPicPr>
          <p:nvPr/>
        </p:nvPicPr>
        <p:blipFill>
          <a:blip r:embed="rId2"/>
          <a:stretch>
            <a:fillRect/>
          </a:stretch>
        </p:blipFill>
        <p:spPr>
          <a:xfrm>
            <a:off x="4585703" y="2160589"/>
            <a:ext cx="829128" cy="310923"/>
          </a:xfrm>
          <a:prstGeom prst="rect">
            <a:avLst/>
          </a:prstGeom>
        </p:spPr>
      </p:pic>
      <p:sp>
        <p:nvSpPr>
          <p:cNvPr id="5" name="Δεξί βέλος 4"/>
          <p:cNvSpPr/>
          <p:nvPr/>
        </p:nvSpPr>
        <p:spPr>
          <a:xfrm>
            <a:off x="4747067" y="3885445"/>
            <a:ext cx="779929" cy="188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ί βέλος 5"/>
          <p:cNvSpPr/>
          <p:nvPr/>
        </p:nvSpPr>
        <p:spPr>
          <a:xfrm>
            <a:off x="3442447" y="4558552"/>
            <a:ext cx="779929" cy="2420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ί βέλος 6"/>
          <p:cNvSpPr/>
          <p:nvPr/>
        </p:nvSpPr>
        <p:spPr>
          <a:xfrm>
            <a:off x="2918012" y="5150223"/>
            <a:ext cx="914399" cy="3227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236603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
                                        <p:tgtEl>
                                          <p:spTgt spid="3">
                                            <p:txEl>
                                              <p:pRg st="0" end="0"/>
                                            </p:txEl>
                                          </p:spTgt>
                                        </p:tgtEl>
                                      </p:cBhvr>
                                    </p:animEffect>
                                    <p:anim calcmode="lin" valueType="num">
                                      <p:cBhvr>
                                        <p:cTn id="13"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
                                        <p:tgtEl>
                                          <p:spTgt spid="3">
                                            <p:txEl>
                                              <p:pRg st="1" end="1"/>
                                            </p:txEl>
                                          </p:spTgt>
                                        </p:tgtEl>
                                      </p:cBhvr>
                                    </p:animEffect>
                                    <p:anim calcmode="lin" valueType="num">
                                      <p:cBhvr>
                                        <p:cTn id="22"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3"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
                                        <p:tgtEl>
                                          <p:spTgt spid="3">
                                            <p:txEl>
                                              <p:pRg st="2" end="2"/>
                                            </p:txEl>
                                          </p:spTgt>
                                        </p:tgtEl>
                                      </p:cBhvr>
                                    </p:animEffect>
                                    <p:anim calcmode="lin" valueType="num">
                                      <p:cBhvr>
                                        <p:cTn id="31"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2"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33"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4"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3"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100"/>
                                        <p:tgtEl>
                                          <p:spTgt spid="3">
                                            <p:txEl>
                                              <p:pRg st="3" end="3"/>
                                            </p:txEl>
                                          </p:spTgt>
                                        </p:tgtEl>
                                      </p:cBhvr>
                                    </p:animEffect>
                                    <p:anim calcmode="lin" valueType="num">
                                      <p:cBhvr>
                                        <p:cTn id="40"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1"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42"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3"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3" presetClass="entr" presetSubtype="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fade">
                                      <p:cBhvr>
                                        <p:cTn id="48" dur="100"/>
                                        <p:tgtEl>
                                          <p:spTgt spid="3">
                                            <p:txEl>
                                              <p:pRg st="4" end="4"/>
                                            </p:txEl>
                                          </p:spTgt>
                                        </p:tgtEl>
                                      </p:cBhvr>
                                    </p:animEffect>
                                    <p:anim calcmode="lin" valueType="num">
                                      <p:cBhvr>
                                        <p:cTn id="49"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0"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51"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2"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3"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100"/>
                                        <p:tgtEl>
                                          <p:spTgt spid="3">
                                            <p:txEl>
                                              <p:pRg st="5" end="5"/>
                                            </p:txEl>
                                          </p:spTgt>
                                        </p:tgtEl>
                                      </p:cBhvr>
                                    </p:animEffect>
                                    <p:anim calcmode="lin" valueType="num">
                                      <p:cBhvr>
                                        <p:cTn id="58" dur="4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9" dur="400" fill="hold"/>
                                        <p:tgtEl>
                                          <p:spTgt spid="3">
                                            <p:txEl>
                                              <p:pRg st="5" end="5"/>
                                            </p:txEl>
                                          </p:spTgt>
                                        </p:tgtEl>
                                        <p:attrNameLst>
                                          <p:attrName>ppt_y</p:attrName>
                                        </p:attrNameLst>
                                      </p:cBhvr>
                                      <p:tavLst>
                                        <p:tav tm="0">
                                          <p:val>
                                            <p:strVal val="#ppt_y+0.31"/>
                                          </p:val>
                                        </p:tav>
                                        <p:tav tm="100000">
                                          <p:val>
                                            <p:strVal val="#ppt_y+0.31"/>
                                          </p:val>
                                        </p:tav>
                                      </p:tavLst>
                                    </p:anim>
                                    <p:anim calcmode="lin" valueType="num">
                                      <p:cBhvr>
                                        <p:cTn id="60" dur="600" decel="50000" fill="hold">
                                          <p:stCondLst>
                                            <p:cond delay="400"/>
                                          </p:stCondLst>
                                        </p:cTn>
                                        <p:tgtEl>
                                          <p:spTgt spid="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1" dur="600" decel="50000" fill="hold">
                                          <p:stCondLst>
                                            <p:cond delay="400"/>
                                          </p:stCondLst>
                                        </p:cTn>
                                        <p:tgtEl>
                                          <p:spTgt spid="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3" presetClass="entr" presetSubtype="0" fill="hold" grpId="0" nodeType="clickEffect">
                                  <p:stCondLst>
                                    <p:cond delay="0"/>
                                  </p:stCondLst>
                                  <p:childTnLst>
                                    <p:set>
                                      <p:cBhvr>
                                        <p:cTn id="65" dur="1" fill="hold">
                                          <p:stCondLst>
                                            <p:cond delay="0"/>
                                          </p:stCondLst>
                                        </p:cTn>
                                        <p:tgtEl>
                                          <p:spTgt spid="3">
                                            <p:txEl>
                                              <p:pRg st="6" end="6"/>
                                            </p:txEl>
                                          </p:spTgt>
                                        </p:tgtEl>
                                        <p:attrNameLst>
                                          <p:attrName>style.visibility</p:attrName>
                                        </p:attrNameLst>
                                      </p:cBhvr>
                                      <p:to>
                                        <p:strVal val="visible"/>
                                      </p:to>
                                    </p:set>
                                    <p:animEffect transition="in" filter="fade">
                                      <p:cBhvr>
                                        <p:cTn id="66" dur="100"/>
                                        <p:tgtEl>
                                          <p:spTgt spid="3">
                                            <p:txEl>
                                              <p:pRg st="6" end="6"/>
                                            </p:txEl>
                                          </p:spTgt>
                                        </p:tgtEl>
                                      </p:cBhvr>
                                    </p:animEffect>
                                    <p:anim calcmode="lin" valueType="num">
                                      <p:cBhvr>
                                        <p:cTn id="67" dur="4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8" dur="400" fill="hold"/>
                                        <p:tgtEl>
                                          <p:spTgt spid="3">
                                            <p:txEl>
                                              <p:pRg st="6" end="6"/>
                                            </p:txEl>
                                          </p:spTgt>
                                        </p:tgtEl>
                                        <p:attrNameLst>
                                          <p:attrName>ppt_y</p:attrName>
                                        </p:attrNameLst>
                                      </p:cBhvr>
                                      <p:tavLst>
                                        <p:tav tm="0">
                                          <p:val>
                                            <p:strVal val="#ppt_y+0.31"/>
                                          </p:val>
                                        </p:tav>
                                        <p:tav tm="100000">
                                          <p:val>
                                            <p:strVal val="#ppt_y+0.31"/>
                                          </p:val>
                                        </p:tav>
                                      </p:tavLst>
                                    </p:anim>
                                    <p:anim calcmode="lin" valueType="num">
                                      <p:cBhvr>
                                        <p:cTn id="69" dur="600" decel="50000" fill="hold">
                                          <p:stCondLst>
                                            <p:cond delay="400"/>
                                          </p:stCondLst>
                                        </p:cTn>
                                        <p:tgtEl>
                                          <p:spTgt spid="3">
                                            <p:txEl>
                                              <p:pRg st="6" end="6"/>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0" dur="600" decel="50000" fill="hold">
                                          <p:stCondLst>
                                            <p:cond delay="400"/>
                                          </p:stCondLst>
                                        </p:cTn>
                                        <p:tgtEl>
                                          <p:spTgt spid="3">
                                            <p:txEl>
                                              <p:pRg st="6" end="6"/>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κίνητρο</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Το ανοικτό πλαίσιο δράσης: </a:t>
            </a:r>
          </a:p>
          <a:p>
            <a:pPr algn="just">
              <a:buFont typeface="Wingdings" panose="05000000000000000000" pitchFamily="2" charset="2"/>
              <a:buChar char="Ø"/>
            </a:pPr>
            <a:r>
              <a:rPr lang="el-GR" dirty="0" smtClean="0"/>
              <a:t>Ποιοτική συμμετοχή των παιδιών.</a:t>
            </a:r>
          </a:p>
          <a:p>
            <a:pPr algn="just">
              <a:buFont typeface="Wingdings" panose="05000000000000000000" pitchFamily="2" charset="2"/>
              <a:buChar char="Ø"/>
            </a:pPr>
            <a:r>
              <a:rPr lang="el-GR" dirty="0" smtClean="0"/>
              <a:t>Ανάπτυξη.</a:t>
            </a:r>
          </a:p>
          <a:p>
            <a:pPr algn="just">
              <a:buFont typeface="Wingdings" panose="05000000000000000000" pitchFamily="2" charset="2"/>
              <a:buChar char="Ø"/>
            </a:pPr>
            <a:r>
              <a:rPr lang="el-GR" dirty="0" smtClean="0"/>
              <a:t>Μαθησιακή εξέλιξη. </a:t>
            </a:r>
          </a:p>
          <a:p>
            <a:pPr algn="just">
              <a:buFont typeface="Wingdings" panose="05000000000000000000" pitchFamily="2" charset="2"/>
              <a:buChar char="Ø"/>
            </a:pPr>
            <a:endParaRPr lang="el-GR" dirty="0"/>
          </a:p>
          <a:p>
            <a:pPr algn="just">
              <a:buFont typeface="Arial" panose="020B0604020202020204" pitchFamily="34" charset="0"/>
              <a:buChar char="•"/>
            </a:pPr>
            <a:r>
              <a:rPr lang="el-GR" dirty="0" smtClean="0"/>
              <a:t>Η συμμετοχή των παιδιών σχετίζεται με την κινητοποίησή τους και η ποιότητα της συμμετοχής με το είδος της κινητοποίησης. Για να έχει νόημα η διαδικασία για τα παιδιά πρέπει τα κίνητρα να είναι ενδογενή. </a:t>
            </a:r>
            <a:endParaRPr lang="el-GR" dirty="0"/>
          </a:p>
        </p:txBody>
      </p:sp>
    </p:spTree>
    <p:extLst>
      <p:ext uri="{BB962C8B-B14F-4D97-AF65-F5344CB8AC3E}">
        <p14:creationId xmlns:p14="http://schemas.microsoft.com/office/powerpoint/2010/main" val="52805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 </a:t>
            </a:r>
            <a:endParaRPr lang="el-GR" dirty="0"/>
          </a:p>
        </p:txBody>
      </p:sp>
      <p:sp>
        <p:nvSpPr>
          <p:cNvPr id="3" name="Θέση περιεχομένου 2"/>
          <p:cNvSpPr>
            <a:spLocks noGrp="1"/>
          </p:cNvSpPr>
          <p:nvPr>
            <p:ph idx="1"/>
          </p:nvPr>
        </p:nvSpPr>
        <p:spPr/>
        <p:txBody>
          <a:bodyPr>
            <a:normAutofit lnSpcReduction="10000"/>
          </a:bodyPr>
          <a:lstStyle/>
          <a:p>
            <a:pPr algn="just">
              <a:buFont typeface="Wingdings" panose="05000000000000000000" pitchFamily="2" charset="2"/>
              <a:buChar char="Ø"/>
            </a:pPr>
            <a:r>
              <a:rPr lang="el-GR" dirty="0" smtClean="0"/>
              <a:t>«Το παιδί έπεσε άσχημα γιατί δεν πρόσεχε». </a:t>
            </a:r>
          </a:p>
          <a:p>
            <a:pPr algn="just">
              <a:buFont typeface="Wingdings" panose="05000000000000000000" pitchFamily="2" charset="2"/>
              <a:buChar char="Ø"/>
            </a:pPr>
            <a:r>
              <a:rPr lang="el-GR" dirty="0" smtClean="0"/>
              <a:t>«Το παιδί ήταν πολύ άτακτο και ενοχλούσε τα άλλα παιδιά».</a:t>
            </a:r>
          </a:p>
          <a:p>
            <a:pPr algn="just">
              <a:buFont typeface="Wingdings" panose="05000000000000000000" pitchFamily="2" charset="2"/>
              <a:buChar char="Ø"/>
            </a:pPr>
            <a:r>
              <a:rPr lang="el-GR" dirty="0" smtClean="0"/>
              <a:t>«Χτύπησε σοβαρά στο κεφάλι». </a:t>
            </a:r>
          </a:p>
          <a:p>
            <a:pPr algn="just">
              <a:buFont typeface="Wingdings" panose="05000000000000000000" pitchFamily="2" charset="2"/>
              <a:buChar char="Ø"/>
            </a:pPr>
            <a:r>
              <a:rPr lang="el-GR" smtClean="0"/>
              <a:t>«</a:t>
            </a:r>
            <a:r>
              <a:rPr lang="el-GR" dirty="0" smtClean="0"/>
              <a:t>Δεν ήθελε να φάει καθόλου». </a:t>
            </a:r>
          </a:p>
          <a:p>
            <a:pPr algn="just">
              <a:buFont typeface="Wingdings" panose="05000000000000000000" pitchFamily="2" charset="2"/>
              <a:buChar char="Ø"/>
            </a:pPr>
            <a:r>
              <a:rPr lang="el-GR" dirty="0" smtClean="0"/>
              <a:t>«Το παιδί μάλλον είναι άρρωστο». </a:t>
            </a:r>
          </a:p>
          <a:p>
            <a:pPr algn="just">
              <a:buFont typeface="Wingdings" panose="05000000000000000000" pitchFamily="2" charset="2"/>
              <a:buChar char="Ø"/>
            </a:pPr>
            <a:r>
              <a:rPr lang="el-GR" dirty="0" smtClean="0"/>
              <a:t>«Έκλαιγε χωρίς λόγο».</a:t>
            </a:r>
          </a:p>
          <a:p>
            <a:pPr algn="just">
              <a:buFont typeface="Wingdings" panose="05000000000000000000" pitchFamily="2" charset="2"/>
              <a:buChar char="Ø"/>
            </a:pPr>
            <a:r>
              <a:rPr lang="el-GR" dirty="0" smtClean="0"/>
              <a:t>«Το παιδί είναι επιθετικό». </a:t>
            </a:r>
          </a:p>
          <a:p>
            <a:pPr algn="just">
              <a:buFont typeface="Wingdings" panose="05000000000000000000" pitchFamily="2" charset="2"/>
              <a:buChar char="Ø"/>
            </a:pPr>
            <a:r>
              <a:rPr lang="el-GR" dirty="0" smtClean="0"/>
              <a:t>«Έκανε επικίνδυνα πράγματα στην τάξη».</a:t>
            </a:r>
          </a:p>
          <a:p>
            <a:pPr algn="just">
              <a:buFont typeface="Wingdings" panose="05000000000000000000" pitchFamily="2" charset="2"/>
              <a:buChar char="Ø"/>
            </a:pPr>
            <a:r>
              <a:rPr lang="el-GR" dirty="0" smtClean="0"/>
              <a:t>«Το παιδί δεν συνεργάζεται γενικά».</a:t>
            </a:r>
          </a:p>
          <a:p>
            <a:pPr algn="just">
              <a:buFont typeface="Wingdings" panose="05000000000000000000" pitchFamily="2" charset="2"/>
              <a:buChar char="Ø"/>
            </a:pPr>
            <a:r>
              <a:rPr lang="el-GR" dirty="0" smtClean="0"/>
              <a:t>«Χτύπησε πολύ και πονούσε πάρα πολύ». </a:t>
            </a:r>
          </a:p>
        </p:txBody>
      </p:sp>
    </p:spTree>
    <p:extLst>
      <p:ext uri="{BB962C8B-B14F-4D97-AF65-F5344CB8AC3E}">
        <p14:creationId xmlns:p14="http://schemas.microsoft.com/office/powerpoint/2010/main" val="387722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Σημασία της σωστής καταγραφής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u="sng" dirty="0" smtClean="0"/>
              <a:t>Η σημασία των σωστών καταγραφών συμβάλλει: </a:t>
            </a:r>
          </a:p>
          <a:p>
            <a:pPr marL="0" indent="0" algn="just">
              <a:buNone/>
            </a:pPr>
            <a:r>
              <a:rPr lang="el-GR" b="1" dirty="0" smtClean="0"/>
              <a:t>1) Ασφάλεια του παιδιού. </a:t>
            </a:r>
          </a:p>
          <a:p>
            <a:pPr algn="just">
              <a:buFont typeface="Wingdings" panose="05000000000000000000" pitchFamily="2" charset="2"/>
              <a:buChar char="§"/>
            </a:pPr>
            <a:r>
              <a:rPr lang="el-GR" dirty="0" smtClean="0"/>
              <a:t>Βοηθά να εντοπιστούν επαναλαμβανόμενα περιστατικά.</a:t>
            </a:r>
          </a:p>
          <a:p>
            <a:pPr algn="just">
              <a:buFont typeface="Wingdings" panose="05000000000000000000" pitchFamily="2" charset="2"/>
              <a:buChar char="§"/>
            </a:pPr>
            <a:r>
              <a:rPr lang="el-GR" dirty="0" smtClean="0"/>
              <a:t>Πρόληψη κινδύνων. </a:t>
            </a:r>
          </a:p>
          <a:p>
            <a:pPr marL="0" indent="0" algn="just">
              <a:buNone/>
            </a:pPr>
            <a:r>
              <a:rPr lang="el-GR" b="1" dirty="0" smtClean="0"/>
              <a:t>2) Ενημέρωση γονέων. </a:t>
            </a:r>
          </a:p>
          <a:p>
            <a:pPr algn="just">
              <a:buFont typeface="Wingdings" panose="05000000000000000000" pitchFamily="2" charset="2"/>
              <a:buChar char="§"/>
            </a:pPr>
            <a:r>
              <a:rPr lang="el-GR" dirty="0" smtClean="0"/>
              <a:t>Δίνεται σαφής εικόνα στους γονείς και </a:t>
            </a:r>
          </a:p>
          <a:p>
            <a:pPr algn="just">
              <a:buFont typeface="Wingdings" panose="05000000000000000000" pitchFamily="2" charset="2"/>
              <a:buChar char="§"/>
            </a:pPr>
            <a:r>
              <a:rPr lang="el-GR" dirty="0" smtClean="0"/>
              <a:t>Αποφεύγονται οι παρεξηγήσεις.</a:t>
            </a:r>
          </a:p>
          <a:p>
            <a:pPr marL="0" indent="0" algn="just">
              <a:buNone/>
            </a:pPr>
            <a:r>
              <a:rPr lang="el-GR" b="1" dirty="0" smtClean="0"/>
              <a:t>3) Συνεργασία με την ομάδας. </a:t>
            </a:r>
          </a:p>
          <a:p>
            <a:pPr algn="just">
              <a:buFont typeface="Wingdings" panose="05000000000000000000" pitchFamily="2" charset="2"/>
              <a:buChar char="§"/>
            </a:pPr>
            <a:r>
              <a:rPr lang="el-GR" dirty="0" smtClean="0"/>
              <a:t>Όλοι οι παιδαγωγοί γνωρίζουν τι συνέβη.</a:t>
            </a:r>
          </a:p>
          <a:p>
            <a:pPr algn="just">
              <a:buFont typeface="Wingdings" panose="05000000000000000000" pitchFamily="2" charset="2"/>
              <a:buChar char="§"/>
            </a:pPr>
            <a:r>
              <a:rPr lang="el-GR" dirty="0" smtClean="0"/>
              <a:t>Συνέχεια στη φροντίδα. </a:t>
            </a:r>
          </a:p>
        </p:txBody>
      </p:sp>
    </p:spTree>
    <p:extLst>
      <p:ext uri="{BB962C8B-B14F-4D97-AF65-F5344CB8AC3E}">
        <p14:creationId xmlns:p14="http://schemas.microsoft.com/office/powerpoint/2010/main" val="2106493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heel(1)">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heel(1)">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heel(1)">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heel(1)">
                                      <p:cBhvr>
                                        <p:cTn id="52" dur="2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heel(1)">
                                      <p:cBhvr>
                                        <p:cTn id="5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Σημασία της σωστής καταγραφής </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4) Επαγγελματισμός </a:t>
            </a:r>
          </a:p>
          <a:p>
            <a:pPr algn="just">
              <a:buFont typeface="Wingdings" panose="05000000000000000000" pitchFamily="2" charset="2"/>
              <a:buChar char="§"/>
            </a:pPr>
            <a:r>
              <a:rPr lang="el-GR" dirty="0" smtClean="0"/>
              <a:t>Δείχνει υπευθυνότητα και </a:t>
            </a:r>
          </a:p>
          <a:p>
            <a:pPr algn="just">
              <a:buFont typeface="Wingdings" panose="05000000000000000000" pitchFamily="2" charset="2"/>
              <a:buChar char="§"/>
            </a:pPr>
            <a:r>
              <a:rPr lang="el-GR" dirty="0" smtClean="0"/>
              <a:t>Σωστή παιδαγωγική στάση.</a:t>
            </a:r>
          </a:p>
          <a:p>
            <a:pPr marL="0" indent="0" algn="just">
              <a:buNone/>
            </a:pPr>
            <a:r>
              <a:rPr lang="el-GR" b="1" dirty="0" smtClean="0"/>
              <a:t>5) Νομική κάλυψη.</a:t>
            </a:r>
          </a:p>
          <a:p>
            <a:pPr algn="just">
              <a:buFont typeface="Wingdings" panose="05000000000000000000" pitchFamily="2" charset="2"/>
              <a:buChar char="§"/>
            </a:pPr>
            <a:r>
              <a:rPr lang="el-GR" dirty="0" smtClean="0"/>
              <a:t>Σε περίπτωση ατυχήματος, η καταγραφή βοηθά τον παιδαγωγό και τη δομή. </a:t>
            </a:r>
          </a:p>
          <a:p>
            <a:pPr marL="0" indent="0" algn="just">
              <a:buNone/>
            </a:pPr>
            <a:r>
              <a:rPr lang="el-GR" b="1" dirty="0" smtClean="0"/>
              <a:t>6) Παρακολούθηση ανάπτυξης. </a:t>
            </a:r>
          </a:p>
          <a:p>
            <a:pPr algn="just">
              <a:buFont typeface="Wingdings" panose="05000000000000000000" pitchFamily="2" charset="2"/>
              <a:buChar char="§"/>
            </a:pPr>
            <a:r>
              <a:rPr lang="el-GR" dirty="0" smtClean="0"/>
              <a:t>Εντοπίζονται μοτίβα (π.χ. συχνές πτώσεις, αλλαγή συμπεριφοράς). </a:t>
            </a:r>
            <a:endParaRPr lang="el-GR" dirty="0"/>
          </a:p>
        </p:txBody>
      </p:sp>
    </p:spTree>
    <p:extLst>
      <p:ext uri="{BB962C8B-B14F-4D97-AF65-F5344CB8AC3E}">
        <p14:creationId xmlns:p14="http://schemas.microsoft.com/office/powerpoint/2010/main" val="3675607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2000"/>
                                        <p:tgtEl>
                                          <p:spTgt spid="3">
                                            <p:txEl>
                                              <p:pRg st="2" end="2"/>
                                            </p:txEl>
                                          </p:spTgt>
                                        </p:tgtEl>
                                      </p:cBhvr>
                                    </p:animEffect>
                                    <p:anim calcmode="lin" valueType="num">
                                      <p:cBhvr>
                                        <p:cTn id="27"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2000"/>
                                        <p:tgtEl>
                                          <p:spTgt spid="3">
                                            <p:txEl>
                                              <p:pRg st="3" end="3"/>
                                            </p:txEl>
                                          </p:spTgt>
                                        </p:tgtEl>
                                      </p:cBhvr>
                                    </p:animEffect>
                                    <p:anim calcmode="lin" valueType="num">
                                      <p:cBhvr>
                                        <p:cTn id="3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2000"/>
                                        <p:tgtEl>
                                          <p:spTgt spid="3">
                                            <p:txEl>
                                              <p:pRg st="4" end="4"/>
                                            </p:txEl>
                                          </p:spTgt>
                                        </p:tgtEl>
                                      </p:cBhvr>
                                    </p:animEffect>
                                    <p:anim calcmode="lin" valueType="num">
                                      <p:cBhvr>
                                        <p:cTn id="4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2000"/>
                                        <p:tgtEl>
                                          <p:spTgt spid="3">
                                            <p:txEl>
                                              <p:pRg st="5" end="5"/>
                                            </p:txEl>
                                          </p:spTgt>
                                        </p:tgtEl>
                                      </p:cBhvr>
                                    </p:animEffect>
                                    <p:anim calcmode="lin" valueType="num">
                                      <p:cBhvr>
                                        <p:cTn id="48"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45"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2000"/>
                                        <p:tgtEl>
                                          <p:spTgt spid="3">
                                            <p:txEl>
                                              <p:pRg st="6" end="6"/>
                                            </p:txEl>
                                          </p:spTgt>
                                        </p:tgtEl>
                                      </p:cBhvr>
                                    </p:animEffect>
                                    <p:anim calcmode="lin" valueType="num">
                                      <p:cBhvr>
                                        <p:cTn id="55"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6"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Σημασία της σωστής καταγραφής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καταγραφή δεν είναι απλώς μια γραφειοκρατική διαδικασία αλλά ένα εργαλείο φροντίδας, ευθύνης και προστασίας τόσο για το παιδί όσο και για τον εκπαιδευτικό. </a:t>
            </a:r>
            <a:endParaRPr lang="el-GR" dirty="0"/>
          </a:p>
        </p:txBody>
      </p:sp>
    </p:spTree>
    <p:extLst>
      <p:ext uri="{BB962C8B-B14F-4D97-AF65-F5344CB8AC3E}">
        <p14:creationId xmlns:p14="http://schemas.microsoft.com/office/powerpoint/2010/main" val="109478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 </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a:t>Δαφέρμου, Χ., Κουλούρη, Π. &amp;  </a:t>
            </a:r>
            <a:r>
              <a:rPr lang="el-GR" dirty="0" err="1"/>
              <a:t>Μπασαγιάννη</a:t>
            </a:r>
            <a:r>
              <a:rPr lang="el-GR" dirty="0"/>
              <a:t>, Ελ. (2006). Οδηγός Νηπιαγωγού. Εκπαιδευτικοί σχεδιασμοί. Δημιουργικά Περιβάλλοντα Μάθησης. ΥΠΕΠΘ-ΠΙ, Αθήνα: ΟΕΔΒ.</a:t>
            </a:r>
          </a:p>
          <a:p>
            <a:pPr marL="0" indent="0" algn="just">
              <a:buNone/>
            </a:pPr>
            <a:endParaRPr lang="el-GR" dirty="0"/>
          </a:p>
        </p:txBody>
      </p:sp>
    </p:spTree>
    <p:extLst>
      <p:ext uri="{BB962C8B-B14F-4D97-AF65-F5344CB8AC3E}">
        <p14:creationId xmlns:p14="http://schemas.microsoft.com/office/powerpoint/2010/main" val="382699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κίνητρο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Χαρακτηριστικά των ενδογενών κινήτρων: </a:t>
            </a:r>
          </a:p>
          <a:p>
            <a:pPr algn="just">
              <a:buFont typeface="Arial" panose="020B0604020202020204" pitchFamily="34" charset="0"/>
              <a:buChar char="•"/>
            </a:pPr>
            <a:r>
              <a:rPr lang="el-GR" dirty="0" smtClean="0"/>
              <a:t>Συνδέονται με ευχαρίστηση και ενδιαφέρον.</a:t>
            </a:r>
          </a:p>
          <a:p>
            <a:pPr algn="just">
              <a:buFont typeface="Arial" panose="020B0604020202020204" pitchFamily="34" charset="0"/>
              <a:buChar char="•"/>
            </a:pPr>
            <a:r>
              <a:rPr lang="el-GR" dirty="0" smtClean="0"/>
              <a:t>Πηγάζουν από περιέργεια και ανάγκη για μάθηση.</a:t>
            </a:r>
          </a:p>
          <a:p>
            <a:pPr algn="just">
              <a:buFont typeface="Arial" panose="020B0604020202020204" pitchFamily="34" charset="0"/>
              <a:buChar char="•"/>
            </a:pPr>
            <a:r>
              <a:rPr lang="el-GR" dirty="0" smtClean="0"/>
              <a:t>Δεν εξαρτώνται από εξωτερική επιβράβευση.</a:t>
            </a:r>
          </a:p>
          <a:p>
            <a:pPr algn="just">
              <a:buFont typeface="Arial" panose="020B0604020202020204" pitchFamily="34" charset="0"/>
              <a:buChar char="•"/>
            </a:pPr>
            <a:r>
              <a:rPr lang="el-GR" dirty="0" smtClean="0"/>
              <a:t>Οδηγούν σε βαθύτερη κατανόηση και δημιουργικότητα.</a:t>
            </a:r>
          </a:p>
          <a:p>
            <a:pPr algn="just">
              <a:buFont typeface="Arial" panose="020B0604020202020204" pitchFamily="34" charset="0"/>
              <a:buChar char="•"/>
            </a:pPr>
            <a:endParaRPr lang="el-GR" dirty="0" smtClean="0"/>
          </a:p>
          <a:p>
            <a:pPr marL="0" indent="0" algn="just">
              <a:buNone/>
            </a:pPr>
            <a:r>
              <a:rPr lang="el-GR" dirty="0" smtClean="0"/>
              <a:t>Σημασία ενδογενών κινήτρων: </a:t>
            </a:r>
          </a:p>
          <a:p>
            <a:pPr algn="just">
              <a:buFont typeface="Arial" panose="020B0604020202020204" pitchFamily="34" charset="0"/>
              <a:buChar char="•"/>
            </a:pPr>
            <a:r>
              <a:rPr lang="el-GR" dirty="0" smtClean="0"/>
              <a:t>Ενίσχυση της διάρκειας και της ποιότητας της μάθησης.</a:t>
            </a:r>
          </a:p>
          <a:p>
            <a:pPr algn="just">
              <a:buFont typeface="Arial" panose="020B0604020202020204" pitchFamily="34" charset="0"/>
              <a:buChar char="•"/>
            </a:pPr>
            <a:r>
              <a:rPr lang="el-GR" dirty="0" smtClean="0"/>
              <a:t>Αυτόνομος μαθητής.</a:t>
            </a:r>
          </a:p>
          <a:p>
            <a:pPr algn="just">
              <a:buFont typeface="Arial" panose="020B0604020202020204" pitchFamily="34" charset="0"/>
              <a:buChar char="•"/>
            </a:pPr>
            <a:r>
              <a:rPr lang="el-GR" dirty="0" smtClean="0"/>
              <a:t>Αύξηση της συμμετοχής και της συγκέντρωσης.</a:t>
            </a:r>
            <a:endParaRPr lang="el-GR" dirty="0"/>
          </a:p>
          <a:p>
            <a:pPr marL="0" indent="0" algn="just">
              <a:buNone/>
            </a:pPr>
            <a:endParaRPr lang="el-GR" dirty="0"/>
          </a:p>
        </p:txBody>
      </p:sp>
    </p:spTree>
    <p:extLst>
      <p:ext uri="{BB962C8B-B14F-4D97-AF65-F5344CB8AC3E}">
        <p14:creationId xmlns:p14="http://schemas.microsoft.com/office/powerpoint/2010/main" val="2013560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κίνητρο</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Τέτοια κίνητρα δημιουργούνται όταν η εκπαιδευτική διαδικασία ανταποκρίνεται στις ανάγκες και στα ενδιαφέροντα των παιδιών. </a:t>
            </a:r>
            <a:endParaRPr lang="el-GR" dirty="0"/>
          </a:p>
        </p:txBody>
      </p:sp>
    </p:spTree>
    <p:extLst>
      <p:ext uri="{BB962C8B-B14F-4D97-AF65-F5344CB8AC3E}">
        <p14:creationId xmlns:p14="http://schemas.microsoft.com/office/powerpoint/2010/main" val="391423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 </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smtClean="0"/>
              <a:t>Η γνώση οικοδομείται μέσα από την αλληλεπίδραση με το φυσικό και κοινωνικό περιβάλλον. Η γνωστική, κοινωνική και συναισθηματική ανάπτυξη των παιδιών προκύπτει μέσα από την ένταξη και τη λειτουργία στην ομάδα. </a:t>
            </a:r>
            <a:endParaRPr lang="el-GR" dirty="0"/>
          </a:p>
          <a:p>
            <a:pPr marL="0" indent="0">
              <a:buNone/>
            </a:pPr>
            <a:r>
              <a:rPr lang="el-GR" dirty="0" err="1" smtClean="0"/>
              <a:t>Ομαδοσυνεργατικό</a:t>
            </a:r>
            <a:r>
              <a:rPr lang="el-GR" dirty="0" smtClean="0"/>
              <a:t> πλαίσιο: </a:t>
            </a:r>
          </a:p>
          <a:p>
            <a:pPr>
              <a:buFont typeface="Arial" panose="020B0604020202020204" pitchFamily="34" charset="0"/>
              <a:buChar char="•"/>
            </a:pPr>
            <a:r>
              <a:rPr lang="el-GR" dirty="0" smtClean="0"/>
              <a:t>Ανακαλύπτει τη γνώση.</a:t>
            </a:r>
          </a:p>
          <a:p>
            <a:pPr>
              <a:buFont typeface="Arial" panose="020B0604020202020204" pitchFamily="34" charset="0"/>
              <a:buChar char="•"/>
            </a:pPr>
            <a:r>
              <a:rPr lang="el-GR" dirty="0" smtClean="0"/>
              <a:t>Συνεργάζεται.</a:t>
            </a:r>
          </a:p>
          <a:p>
            <a:pPr>
              <a:buFont typeface="Arial" panose="020B0604020202020204" pitchFamily="34" charset="0"/>
              <a:buChar char="•"/>
            </a:pPr>
            <a:r>
              <a:rPr lang="el-GR" dirty="0" smtClean="0"/>
              <a:t>Επικοινωνεί.</a:t>
            </a:r>
          </a:p>
          <a:p>
            <a:pPr>
              <a:buFont typeface="Arial" panose="020B0604020202020204" pitchFamily="34" charset="0"/>
              <a:buChar char="•"/>
            </a:pPr>
            <a:r>
              <a:rPr lang="el-GR" dirty="0" err="1" smtClean="0"/>
              <a:t>Αναλανβάνει</a:t>
            </a:r>
            <a:r>
              <a:rPr lang="el-GR" dirty="0" smtClean="0"/>
              <a:t> την ευθύνη.</a:t>
            </a:r>
          </a:p>
          <a:p>
            <a:pPr>
              <a:buFont typeface="Arial" panose="020B0604020202020204" pitchFamily="34" charset="0"/>
              <a:buChar char="•"/>
            </a:pPr>
            <a:r>
              <a:rPr lang="el-GR" dirty="0" smtClean="0"/>
              <a:t>Διαφωνεί.</a:t>
            </a:r>
          </a:p>
          <a:p>
            <a:pPr>
              <a:buFont typeface="Arial" panose="020B0604020202020204" pitchFamily="34" charset="0"/>
              <a:buChar char="•"/>
            </a:pPr>
            <a:r>
              <a:rPr lang="el-GR" dirty="0" smtClean="0"/>
              <a:t>Αντιπαρατίθεται.</a:t>
            </a:r>
          </a:p>
          <a:p>
            <a:pPr>
              <a:buFont typeface="Arial" panose="020B0604020202020204" pitchFamily="34" charset="0"/>
              <a:buChar char="•"/>
            </a:pPr>
            <a:r>
              <a:rPr lang="el-GR" dirty="0" smtClean="0"/>
              <a:t>Υπερασπίζεται τις απόψεις του.</a:t>
            </a:r>
          </a:p>
          <a:p>
            <a:pPr>
              <a:buFont typeface="Arial" panose="020B0604020202020204" pitchFamily="34" charset="0"/>
              <a:buChar char="•"/>
            </a:pPr>
            <a:r>
              <a:rPr lang="el-GR" dirty="0" smtClean="0"/>
              <a:t>Αναθεωρεί.</a:t>
            </a:r>
          </a:p>
          <a:p>
            <a:pPr>
              <a:buFont typeface="Arial" panose="020B0604020202020204" pitchFamily="34" charset="0"/>
              <a:buChar char="•"/>
            </a:pPr>
            <a:endParaRPr lang="el-GR" dirty="0" smtClean="0"/>
          </a:p>
          <a:p>
            <a:pPr>
              <a:buFont typeface="Arial" panose="020B0604020202020204" pitchFamily="34" charset="0"/>
              <a:buChar char="•"/>
            </a:pPr>
            <a:endParaRPr lang="el-GR" dirty="0" smtClean="0"/>
          </a:p>
        </p:txBody>
      </p:sp>
    </p:spTree>
    <p:extLst>
      <p:ext uri="{BB962C8B-B14F-4D97-AF65-F5344CB8AC3E}">
        <p14:creationId xmlns:p14="http://schemas.microsoft.com/office/powerpoint/2010/main" val="2996334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 calcmode="lin" valueType="num">
                                      <p:cBhvr additive="base">
                                        <p:cTn id="4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«Μια θέση που φαίνεται να συμφωνούν όλοι οι σύγχρονοι παιδαγωγοί είναι ότι η αλληλεπίδραση που αναπτύσσεται όταν τα παιδιά δρουν σε ομάδες προωθεί την κοινωνικοποίηση και τη συνολική τους ανάπτυξη, αφού μαθαίνουν να συνεργάζονται, να ακούν το ένα το άλλο, να αναλαμβάνουν ρόλους και να πειθαρχούν σε προτεραιότητες, αλλά και ευνοεί τη μάθηση, αφού συνεργαζόμενα επιτυγχάνουν αποτελέσματα πιο προωθημένα από αυτά που μπορεί να πετύχει το καθένα μόνο του. Εξάλλου η μάθηση προσδιορίζεται ως κοινωνική δραστηριότητα, οικοδομείται δηλαδή από το κάθε άτομο στο πλαίσιο της σχέσης που αναπτύσσεται και με τους άλλους». (</a:t>
            </a:r>
            <a:r>
              <a:rPr lang="el-GR" dirty="0" err="1" smtClean="0"/>
              <a:t>Δαφέρμου</a:t>
            </a:r>
            <a:r>
              <a:rPr lang="el-GR" dirty="0" smtClean="0"/>
              <a:t> κ.ά., 2006: 76). </a:t>
            </a:r>
            <a:endParaRPr lang="el-GR" dirty="0"/>
          </a:p>
        </p:txBody>
      </p:sp>
    </p:spTree>
    <p:extLst>
      <p:ext uri="{BB962C8B-B14F-4D97-AF65-F5344CB8AC3E}">
        <p14:creationId xmlns:p14="http://schemas.microsoft.com/office/powerpoint/2010/main" val="130282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Καταγραφή 1 </a:t>
            </a:r>
          </a:p>
          <a:p>
            <a:pPr marL="0" indent="0" algn="just">
              <a:buNone/>
            </a:pPr>
            <a:r>
              <a:rPr lang="el-GR" dirty="0" smtClean="0"/>
              <a:t>Η νηπιαγωγός έχει απλώσει στο πάτωμα καρτέλες στις οποίες έχουν σχεδιαστεί και καταγραφεί διάφορα καιρικά φαινόμενα (καταιγίδα, βροχή, αστραπή, κεραυνός, δυνατός αέρας, ελαφρύ αεράκι) και διάφορα μουσικά όργανα. Αφού χώρισε τα παιδιά σε ομάδες, τους ζήτησε να διαλέξουν στην τύχη μια καρτέλα και κάποια μουσικά όργανα με τα οποία θα φτιάξουν μια σύνθεση και θα παρουσιάσουν το καιρικό φαινόμενο που καταγράφεται στην καρτέλα που διάλεξαν. Τα παιδιά χωρίστηκαν σε ομάδες και πήγαν σε μια γωνιά όπου προσπάθησαν να ετοιμάσουν την παρουσίαση. Προκλήθηκε βέβαια μεγάλη αναστάτωση όσο διαρκούσαν οι αυτοσχεδιασμοί. Τέλος, έγινε η παρουσίαση στην ολομέλεια. Η ομάδα της βροχής διάλεξε τα κουδούνια, αυτή με το ελαφρύ αεράκι τα τρίγωνα, η ομάδα του κεραυνού τα ταμπούρλα και η ομάδα της αστραπής τα ντέφια.</a:t>
            </a:r>
            <a:endParaRPr lang="el-GR" dirty="0"/>
          </a:p>
        </p:txBody>
      </p:sp>
    </p:spTree>
    <p:extLst>
      <p:ext uri="{BB962C8B-B14F-4D97-AF65-F5344CB8AC3E}">
        <p14:creationId xmlns:p14="http://schemas.microsoft.com/office/powerpoint/2010/main" val="24920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par>
                                <p:cTn id="12" presetID="6" presetClass="entr" presetSubtype="16"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l-GR" dirty="0" smtClean="0"/>
              <a:t>Καταγραφή 2</a:t>
            </a:r>
          </a:p>
          <a:p>
            <a:pPr marL="0" indent="0" algn="just">
              <a:buNone/>
            </a:pPr>
            <a:r>
              <a:rPr lang="el-GR" dirty="0" smtClean="0"/>
              <a:t>Η νηπιαγωγός τοποθέτησε ένα κουτί στο κέντρο της </a:t>
            </a:r>
            <a:r>
              <a:rPr lang="el-GR" dirty="0" err="1" smtClean="0"/>
              <a:t>παρεούλας</a:t>
            </a:r>
            <a:r>
              <a:rPr lang="el-GR" dirty="0" smtClean="0"/>
              <a:t>, το οποίο στο εξωτερικό του μέρος είχε ένα φάκελο με ένα γράμμα. Τα παιδιά άρχισαν να το επεξεργάζονται και την ρωτούσαν για το περιεχόμενό του. Στο γράμμα, ο </a:t>
            </a:r>
            <a:r>
              <a:rPr lang="el-GR" dirty="0" err="1" smtClean="0"/>
              <a:t>Φιλέας</a:t>
            </a:r>
            <a:r>
              <a:rPr lang="el-GR" dirty="0" smtClean="0"/>
              <a:t> </a:t>
            </a:r>
            <a:r>
              <a:rPr lang="el-GR" dirty="0" err="1" smtClean="0"/>
              <a:t>Φογκ</a:t>
            </a:r>
            <a:r>
              <a:rPr lang="el-GR" dirty="0" smtClean="0"/>
              <a:t>, πρωταγωνιστής του έργου του Ιουλίου Βερν </a:t>
            </a:r>
            <a:r>
              <a:rPr lang="el-GR" i="1" dirty="0" smtClean="0"/>
              <a:t>Ο γύρος του κόσμου σε 80 μέρες</a:t>
            </a:r>
            <a:r>
              <a:rPr lang="el-GR" dirty="0" smtClean="0"/>
              <a:t>, καλούσε τα παιδιά σε ένα γύρο του κόσμου με αριθμούς, μέσα από μια διαδικασία παιχνιδιών διάρκειας μιας εβδομάδας σε ομάδες. Η νηπιαγωγός τους ζήτησε να ανοίξουν το κουτί, στο εσωτερικό του οποίου βρήκαν το βιβλίο και πέντε μικρότερα κουτιά με οδηγίες και υλικό για τα αντίστοιχα μαθηματικά παιχνίδια, ένα για κάθε μέρα. Επίσης, μέσα στο κουτί υπήρχε ένας φάκελος με το όνομα κάθε παιδιού με μια ατομική καρτέλα καταγραφής των πόντων που θα συγκεντρώνει σε κάθε παιχνίδι. Στη συνέχεια η νηπιαγωγός διάβασε ένα παραμύθι στην ολομέλεια, διασκευή του βιβλίου ειδικά διαμορφωμένη για πολύ μικρά παιδιά. Με το πέρας της αφήγησης, η νηπιαγωγός, αφού τους υπενθύμισε όσα τους είχε αναφέρει ο </a:t>
            </a:r>
            <a:r>
              <a:rPr lang="el-GR" dirty="0" err="1" smtClean="0"/>
              <a:t>Φιλέας</a:t>
            </a:r>
            <a:r>
              <a:rPr lang="el-GR" dirty="0" smtClean="0"/>
              <a:t> </a:t>
            </a:r>
            <a:r>
              <a:rPr lang="el-GR" dirty="0" err="1" smtClean="0"/>
              <a:t>Φογκ</a:t>
            </a:r>
            <a:r>
              <a:rPr lang="el-GR" dirty="0" smtClean="0"/>
              <a:t> στο γράμμα σχετικά με τον γύρο του κόσμου που θα πραγματοποιούσαν και τα ίδια, τους </a:t>
            </a:r>
            <a:endParaRPr lang="el-GR" dirty="0"/>
          </a:p>
        </p:txBody>
      </p:sp>
    </p:spTree>
    <p:extLst>
      <p:ext uri="{BB962C8B-B14F-4D97-AF65-F5344CB8AC3E}">
        <p14:creationId xmlns:p14="http://schemas.microsoft.com/office/powerpoint/2010/main" val="257861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Συνεργασία</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Χώρισε σε ομάδες με κριτήριο, όπως η ίδια μας εξήγησε στη συνέχεια, τα χαρακτηριστικά των παιδιών, ώστε να δοθούν περισσότερες ευκαιρίες διαλεκτικής αντιπαράθεσης. Στο γράμμα ο </a:t>
            </a:r>
            <a:r>
              <a:rPr lang="el-GR" dirty="0" err="1" smtClean="0"/>
              <a:t>Φιλέας</a:t>
            </a:r>
            <a:r>
              <a:rPr lang="el-GR" dirty="0" smtClean="0"/>
              <a:t> </a:t>
            </a:r>
            <a:r>
              <a:rPr lang="el-GR" dirty="0" err="1" smtClean="0"/>
              <a:t>Φογκ</a:t>
            </a:r>
            <a:r>
              <a:rPr lang="el-GR" dirty="0" smtClean="0"/>
              <a:t> τα καλούσε να διασχίσουν την Ευρώπη και να φτάσουν στην Ιταλία μέσα από ένα παιχνίδι ντόμινο, οπότε θα έπρεπε να περάσουν ανά ομάδες στα τραπέζια εργασιών για να παίξουν το παιχνίδι. Στα τραπέζια των τεσσάρων ομάδων μοιράστηκαν χάρτες της Ευρώπης στους οποίους είχε σχεδιαστεί μια διαδρομή με αφετηρία την Αγγλία και τέρμα την Ιταλία. Σε κάθε τραπέζι η νηπιαγωγός μοίρασε από ένα σακούλι με κομματάκια ντόμινο. Αφού τους εξήγησε τους κανόνες του παιχνιδιού, τα παιδιά άρχισαν να παίζουν. Κατά τη διάρκεια του παιχνιδιού σε κάποιες ομάδες, όταν τα παιδιά </a:t>
            </a:r>
            <a:r>
              <a:rPr lang="el-GR" dirty="0" err="1" smtClean="0"/>
              <a:t>παρέβαιναν</a:t>
            </a:r>
            <a:r>
              <a:rPr lang="el-GR" dirty="0" smtClean="0"/>
              <a:t> κάποιους κανόνες, τους </a:t>
            </a:r>
            <a:r>
              <a:rPr lang="el-GR" dirty="0" err="1" smtClean="0"/>
              <a:t>επανέφεραν</a:t>
            </a:r>
            <a:r>
              <a:rPr lang="el-GR" dirty="0" smtClean="0"/>
              <a:t> τα υπόλοιπα μέλη της ομάδας που έδειχναν στα παιδιά πως να τοποθετούν τα κομμάτια τους, ενώ κάποια ανέφεραν ξανά κάποιους από τους κανόνες. Ακόμα, παρατηρήθηκε δυσκολία σε δύο από τις ομάδες να τηρήσουν τη σειρά με την οποία έπαιζαν, γιατί κάποια παιδιά ανυπομονούσαν να παίξουν και έπαιρναν τη σειρά άλλων </a:t>
            </a:r>
            <a:endParaRPr lang="el-GR" dirty="0"/>
          </a:p>
        </p:txBody>
      </p:sp>
    </p:spTree>
    <p:extLst>
      <p:ext uri="{BB962C8B-B14F-4D97-AF65-F5344CB8AC3E}">
        <p14:creationId xmlns:p14="http://schemas.microsoft.com/office/powerpoint/2010/main" val="1494206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458</TotalTime>
  <Words>1611</Words>
  <Application>Microsoft Office PowerPoint</Application>
  <PresentationFormat>Ευρεία οθόνη</PresentationFormat>
  <Paragraphs>161</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Trebuchet MS</vt:lpstr>
      <vt:lpstr>Wingdings</vt:lpstr>
      <vt:lpstr>Wingdings 3</vt:lpstr>
      <vt:lpstr>Όψη</vt:lpstr>
      <vt:lpstr>Παρατήρηση και καταγραφή </vt:lpstr>
      <vt:lpstr>Το κίνητρο</vt:lpstr>
      <vt:lpstr>Το κίνητρο </vt:lpstr>
      <vt:lpstr>Το κίνητρο</vt:lpstr>
      <vt:lpstr>Συνεργασία </vt:lpstr>
      <vt:lpstr>Συνεργασία</vt:lpstr>
      <vt:lpstr>Συνεργασία</vt:lpstr>
      <vt:lpstr>Συνεργασία</vt:lpstr>
      <vt:lpstr>Συνεργασία</vt:lpstr>
      <vt:lpstr>Συνεργασία</vt:lpstr>
      <vt:lpstr>Συνεργασία</vt:lpstr>
      <vt:lpstr>Σκέφτομαι και λέω </vt:lpstr>
      <vt:lpstr>Υγεία και ασφάλεια</vt:lpstr>
      <vt:lpstr>Σκέφτομαι και λέω</vt:lpstr>
      <vt:lpstr>Καταγραφή</vt:lpstr>
      <vt:lpstr>Καταγραφή</vt:lpstr>
      <vt:lpstr>Καταγραφή </vt:lpstr>
      <vt:lpstr>Καταγραφή </vt:lpstr>
      <vt:lpstr>Καταγραφή</vt:lpstr>
      <vt:lpstr>Σκέφτομαι και λέω </vt:lpstr>
      <vt:lpstr>Σημασία της σωστής καταγραφής </vt:lpstr>
      <vt:lpstr>Σημασία της σωστής καταγραφής </vt:lpstr>
      <vt:lpstr>Σημασία της σωστής καταγραφής </vt:lpstr>
      <vt:lpstr>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Παρατήρηση και καταγραφή </dc:title>
  <dc:creator>Χριστίνα Αγγελοπούλου</dc:creator>
  <cp:lastModifiedBy>Χριστίνα Αγγελοπούλου</cp:lastModifiedBy>
  <cp:revision>62</cp:revision>
  <dcterms:created xsi:type="dcterms:W3CDTF">2026-04-04T09:32:44Z</dcterms:created>
  <dcterms:modified xsi:type="dcterms:W3CDTF">2026-04-17T22:07:33Z</dcterms:modified>
</cp:coreProperties>
</file>