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6" r:id="rId11"/>
    <p:sldId id="265" r:id="rId12"/>
    <p:sldId id="267" r:id="rId13"/>
    <p:sldId id="268" r:id="rId14"/>
    <p:sldId id="269" r:id="rId15"/>
    <p:sldId id="270" r:id="rId16"/>
    <p:sldId id="271" r:id="rId17"/>
    <p:sldId id="272" r:id="rId18"/>
    <p:sldId id="273" r:id="rId19"/>
    <p:sldId id="283" r:id="rId20"/>
    <p:sldId id="284" r:id="rId21"/>
    <p:sldId id="288" r:id="rId22"/>
    <p:sldId id="290" r:id="rId23"/>
    <p:sldId id="291" r:id="rId24"/>
    <p:sldId id="292" r:id="rId25"/>
    <p:sldId id="293" r:id="rId26"/>
    <p:sldId id="289" r:id="rId27"/>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71" d="100"/>
          <a:sy n="71" d="100"/>
        </p:scale>
        <p:origin x="72" y="12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Διαφάνεια τίτλου">
    <p:spTree>
      <p:nvGrpSpPr>
        <p:cNvPr id="1" name=""/>
        <p:cNvGrpSpPr/>
        <p:nvPr/>
      </p:nvGrpSpPr>
      <p:grpSpPr>
        <a:xfrm>
          <a:off x="0" y="0"/>
          <a:ext cx="0" cy="0"/>
          <a:chOff x="0" y="0"/>
          <a:chExt cx="0" cy="0"/>
        </a:xfrm>
      </p:grpSpPr>
      <p:grpSp>
        <p:nvGrpSpPr>
          <p:cNvPr id="16" name="Group 15"/>
          <p:cNvGrpSpPr/>
          <p:nvPr/>
        </p:nvGrpSpPr>
        <p:grpSpPr>
          <a:xfrm>
            <a:off x="0" y="-8467"/>
            <a:ext cx="12192000" cy="6866467"/>
            <a:chOff x="0" y="-8467"/>
            <a:chExt cx="12192000" cy="6866467"/>
          </a:xfrm>
        </p:grpSpPr>
        <p:sp>
          <p:nvSpPr>
            <p:cNvPr id="15" name="Freeform 14"/>
            <p:cNvSpPr/>
            <p:nvPr/>
          </p:nvSpPr>
          <p:spPr>
            <a:xfrm>
              <a:off x="0" y="-7862"/>
              <a:ext cx="863600" cy="5698067"/>
            </a:xfrm>
            <a:custGeom>
              <a:avLst/>
              <a:gdLst/>
              <a:ahLst/>
              <a:cxnLst/>
              <a:rect l="l" t="t" r="r" b="b"/>
              <a:pathLst>
                <a:path w="863600" h="5698067">
                  <a:moveTo>
                    <a:pt x="0" y="8467"/>
                  </a:moveTo>
                  <a:lnTo>
                    <a:pt x="863600" y="0"/>
                  </a:lnTo>
                  <a:lnTo>
                    <a:pt x="863600" y="16934"/>
                  </a:lnTo>
                  <a:lnTo>
                    <a:pt x="0" y="5698067"/>
                  </a:lnTo>
                  <a:lnTo>
                    <a:pt x="0" y="8467"/>
                  </a:lnTo>
                  <a:close/>
                </a:path>
              </a:pathLst>
            </a:custGeom>
            <a:solidFill>
              <a:schemeClr val="accent1">
                <a:alpha val="70000"/>
              </a:schemeClr>
            </a:solidFill>
            <a:ln>
              <a:noFill/>
            </a:ln>
            <a:effectLst/>
          </p:spPr>
          <p:style>
            <a:lnRef idx="1">
              <a:schemeClr val="accent1"/>
            </a:lnRef>
            <a:fillRef idx="3">
              <a:schemeClr val="accent1"/>
            </a:fillRef>
            <a:effectRef idx="2">
              <a:schemeClr val="accent1"/>
            </a:effectRef>
            <a:fontRef idx="minor">
              <a:schemeClr val="lt1"/>
            </a:fontRef>
          </p:style>
        </p:sp>
        <p:cxnSp>
          <p:nvCxnSpPr>
            <p:cNvPr id="19" name="Straight Connector 18"/>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Isosceles Triangle 22"/>
            <p:cNvSpPr/>
            <p:nvPr/>
          </p:nvSpPr>
          <p:spPr>
            <a:xfrm>
              <a:off x="8932333" y="3048000"/>
              <a:ext cx="3259667" cy="3810000"/>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2">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2">
                <a:lumMod val="75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10371666" y="3589867"/>
              <a:ext cx="1817159" cy="3268133"/>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l-GR" smtClean="0"/>
              <a:t>Στυλ κύριου τίτλου</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l-GR" smtClean="0"/>
              <a:t>Κάντε κλικ για να επεξεργαστείτε τον υπότιτλο του υποδείγματος</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5/3/2026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Τίτλος και περιεχόμεν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smtClean="0"/>
              <a:t>Στυλ κύριου τίτλου</a:t>
            </a:r>
            <a:endParaRPr lang="en-US" dirty="0"/>
          </a:p>
        </p:txBody>
      </p:sp>
      <p:sp>
        <p:nvSpPr>
          <p:cNvPr id="3" name="Content Placeholder 2"/>
          <p:cNvSpPr>
            <a:spLocks noGrp="1"/>
          </p:cNvSpPr>
          <p:nvPr>
            <p:ph idx="1"/>
          </p:nvPr>
        </p:nvSpPr>
        <p:spPr/>
        <p:txBody>
          <a:bodyPr/>
          <a:lstStyle/>
          <a:p>
            <a:pPr lvl="0"/>
            <a:r>
              <a:rPr lang="el-GR" smtClean="0"/>
              <a:t>Επεξεργασία 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n-US" dirty="0"/>
          </a:p>
        </p:txBody>
      </p:sp>
      <p:sp>
        <p:nvSpPr>
          <p:cNvPr id="4" name="Date Placeholder 3"/>
          <p:cNvSpPr>
            <a:spLocks noGrp="1"/>
          </p:cNvSpPr>
          <p:nvPr>
            <p:ph type="dt" sz="half" idx="10"/>
          </p:nvPr>
        </p:nvSpPr>
        <p:spPr/>
        <p:txBody>
          <a:bodyPr/>
          <a:lstStyle/>
          <a:p>
            <a:fld id="{42A54C80-263E-416B-A8E0-580EDEADCBDC}" type="datetimeFigureOut">
              <a:rPr lang="en-US" dirty="0"/>
              <a:t>5/3/2026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19954A3-9DFD-4C44-94BA-B95130A3BA1C}"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Κεφαλίδα ενότητας">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l-GR" smtClean="0"/>
              <a:t>Στυλ κύριου τίτλου</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l-GR" smtClean="0"/>
              <a:t>Επεξεργασία στυλ υποδείγματος κειμένου</a:t>
            </a:r>
          </a:p>
        </p:txBody>
      </p:sp>
      <p:sp>
        <p:nvSpPr>
          <p:cNvPr id="4" name="Date Placeholder 3"/>
          <p:cNvSpPr>
            <a:spLocks noGrp="1"/>
          </p:cNvSpPr>
          <p:nvPr>
            <p:ph type="dt" sz="half" idx="10"/>
          </p:nvPr>
        </p:nvSpPr>
        <p:spPr/>
        <p:txBody>
          <a:bodyPr/>
          <a:lstStyle/>
          <a:p>
            <a:fld id="{B61BEF0D-F0BB-DE4B-95CE-6DB70DBA9567}" type="datetimeFigureOut">
              <a:rPr lang="en-US" dirty="0"/>
              <a:pPr/>
              <a:t>5/3/2026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Δύο περιεχόμενα">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smtClean="0"/>
              <a:t>Στυλ κύριου τίτλου</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l-GR" smtClean="0"/>
              <a:t>Επεξεργασία 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l-GR" smtClean="0"/>
              <a:t>Επεξεργασία 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n-US" dirty="0"/>
          </a:p>
        </p:txBody>
      </p:sp>
      <p:sp>
        <p:nvSpPr>
          <p:cNvPr id="5" name="Date Placeholder 4"/>
          <p:cNvSpPr>
            <a:spLocks noGrp="1"/>
          </p:cNvSpPr>
          <p:nvPr>
            <p:ph type="dt" sz="half" idx="10"/>
          </p:nvPr>
        </p:nvSpPr>
        <p:spPr/>
        <p:txBody>
          <a:bodyPr/>
          <a:lstStyle/>
          <a:p>
            <a:fld id="{42A54C80-263E-416B-A8E0-580EDEADCBDC}" type="datetimeFigureOut">
              <a:rPr lang="en-US" dirty="0"/>
              <a:t>5/3/2026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Σύγκριση">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l-GR" smtClean="0"/>
              <a:t>Στυλ κύριου τίτλου</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smtClean="0"/>
              <a:t>Επεξεργασία στυλ υποδείγματος κειμένου</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l-GR" smtClean="0"/>
              <a:t>Επεξεργασία 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smtClean="0"/>
              <a:t>Επεξεργασία στυλ υποδείγματος κειμένου</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l-GR" smtClean="0"/>
              <a:t>Επεξεργασία 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5/3/2026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Μόνο τίτλος">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l-GR" smtClean="0"/>
              <a:t>Στυλ κύριου τίτλου</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5/3/2026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Κενό">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5/3/2026</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Περιεχόμενο με λεζάντα">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l-GR" smtClean="0"/>
              <a:t>Στυλ κύριου τίτλου</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l-GR" smtClean="0"/>
              <a:t>Επεξεργασία 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l-GR" smtClean="0"/>
              <a:t>Επεξεργασία στυλ υποδείγματος κειμένου</a:t>
            </a:r>
          </a:p>
        </p:txBody>
      </p:sp>
      <p:sp>
        <p:nvSpPr>
          <p:cNvPr id="5" name="Date Placeholder 4"/>
          <p:cNvSpPr>
            <a:spLocks noGrp="1"/>
          </p:cNvSpPr>
          <p:nvPr>
            <p:ph type="dt" sz="half" idx="10"/>
          </p:nvPr>
        </p:nvSpPr>
        <p:spPr/>
        <p:txBody>
          <a:bodyPr/>
          <a:lstStyle/>
          <a:p>
            <a:fld id="{42A54C80-263E-416B-A8E0-580EDEADCBDC}" type="datetimeFigureOut">
              <a:rPr lang="en-US" dirty="0"/>
              <a:t>5/3/2026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Εικόνα με λεζάντα">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l-GR" smtClean="0"/>
              <a:t>Στυλ κύριου τίτλου</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l-GR" smtClean="0"/>
              <a:t>Κάντε κλικ στο εικονίδιο για να προσθέσετε εικόνα</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smtClean="0"/>
              <a:t>Επεξεργασία στυλ υποδείγματος κειμένου</a:t>
            </a:r>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
        <p:nvSpPr>
          <p:cNvPr id="5" name="Date Placeholder 4"/>
          <p:cNvSpPr>
            <a:spLocks noGrp="1"/>
          </p:cNvSpPr>
          <p:nvPr>
            <p:ph type="dt" sz="half" idx="10"/>
          </p:nvPr>
        </p:nvSpPr>
        <p:spPr/>
        <p:txBody>
          <a:bodyPr/>
          <a:lstStyle/>
          <a:p>
            <a:fld id="{B61BEF0D-F0BB-DE4B-95CE-6DB70DBA9567}" type="datetimeFigureOut">
              <a:rPr lang="en-US" dirty="0"/>
              <a:pPr/>
              <a:t>5/3/2026</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Τίτλος και λεζάντα">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l-GR" smtClean="0"/>
              <a:t>Στυλ κύριου τίτλου</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l-GR" smtClean="0"/>
              <a:t>Επεξεργασία στυλ υποδείγματος κειμένου</a:t>
            </a:r>
          </a:p>
        </p:txBody>
      </p:sp>
      <p:sp>
        <p:nvSpPr>
          <p:cNvPr id="4" name="Date Placeholder 3"/>
          <p:cNvSpPr>
            <a:spLocks noGrp="1"/>
          </p:cNvSpPr>
          <p:nvPr>
            <p:ph type="dt" sz="half" idx="10"/>
          </p:nvPr>
        </p:nvSpPr>
        <p:spPr/>
        <p:txBody>
          <a:bodyPr/>
          <a:lstStyle/>
          <a:p>
            <a:fld id="{B61BEF0D-F0BB-DE4B-95CE-6DB70DBA9567}" type="datetimeFigureOut">
              <a:rPr lang="en-US" dirty="0"/>
              <a:pPr/>
              <a:t>5/3/2026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Εισαγωγικά με λεζάντα">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l-GR" smtClean="0"/>
              <a:t>Στυλ κύριου τίτλου</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l-GR" smtClean="0"/>
              <a:t>Επεξεργασία στυλ υποδείγματος κειμένου</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l-GR" smtClean="0"/>
              <a:t>Επεξεργασία στυλ υποδείγματος κειμένου</a:t>
            </a:r>
          </a:p>
        </p:txBody>
      </p:sp>
      <p:sp>
        <p:nvSpPr>
          <p:cNvPr id="4" name="Date Placeholder 3"/>
          <p:cNvSpPr>
            <a:spLocks noGrp="1"/>
          </p:cNvSpPr>
          <p:nvPr>
            <p:ph type="dt" sz="half" idx="10"/>
          </p:nvPr>
        </p:nvSpPr>
        <p:spPr/>
        <p:txBody>
          <a:bodyPr/>
          <a:lstStyle/>
          <a:p>
            <a:fld id="{B61BEF0D-F0BB-DE4B-95CE-6DB70DBA9567}" type="datetimeFigureOut">
              <a:rPr lang="en-US" dirty="0"/>
              <a:pPr/>
              <a:t>5/3/2026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Κάρτα ονόματος">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l-GR" smtClean="0"/>
              <a:t>Στυλ κύριου τίτλου</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l-GR" smtClean="0"/>
              <a:t>Επεξεργασία στυλ υποδείγματος κειμένου</a:t>
            </a:r>
          </a:p>
        </p:txBody>
      </p:sp>
      <p:sp>
        <p:nvSpPr>
          <p:cNvPr id="4" name="Date Placeholder 3"/>
          <p:cNvSpPr>
            <a:spLocks noGrp="1"/>
          </p:cNvSpPr>
          <p:nvPr>
            <p:ph type="dt" sz="half" idx="10"/>
          </p:nvPr>
        </p:nvSpPr>
        <p:spPr/>
        <p:txBody>
          <a:bodyPr/>
          <a:lstStyle/>
          <a:p>
            <a:fld id="{B61BEF0D-F0BB-DE4B-95CE-6DB70DBA9567}" type="datetimeFigureOut">
              <a:rPr lang="en-US" dirty="0"/>
              <a:pPr/>
              <a:t>5/3/2026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Κάρτα ονόματος με φράση">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l-GR" smtClean="0"/>
              <a:t>Στυλ κύριου τίτλου</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l-GR" smtClean="0"/>
              <a:t>Επεξεργασία στυλ υποδείγματος κειμένου</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l-GR" smtClean="0"/>
              <a:t>Επεξεργασία στυλ υποδείγματος κειμένου</a:t>
            </a:r>
          </a:p>
        </p:txBody>
      </p:sp>
      <p:sp>
        <p:nvSpPr>
          <p:cNvPr id="4" name="Date Placeholder 3"/>
          <p:cNvSpPr>
            <a:spLocks noGrp="1"/>
          </p:cNvSpPr>
          <p:nvPr>
            <p:ph type="dt" sz="half" idx="10"/>
          </p:nvPr>
        </p:nvSpPr>
        <p:spPr/>
        <p:txBody>
          <a:bodyPr/>
          <a:lstStyle/>
          <a:p>
            <a:fld id="{B61BEF0D-F0BB-DE4B-95CE-6DB70DBA9567}" type="datetimeFigureOut">
              <a:rPr lang="en-US" dirty="0"/>
              <a:pPr/>
              <a:t>5/3/2026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ή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l-GR" smtClean="0"/>
              <a:t>Στυλ κύριου τίτλου</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l-GR" smtClean="0"/>
              <a:t>Επεξεργασία στυλ υποδείγματος κειμένου</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l-GR" smtClean="0"/>
              <a:t>Επεξεργασία στυλ υποδείγματος κειμένου</a:t>
            </a:r>
          </a:p>
        </p:txBody>
      </p:sp>
      <p:sp>
        <p:nvSpPr>
          <p:cNvPr id="4" name="Date Placeholder 3"/>
          <p:cNvSpPr>
            <a:spLocks noGrp="1"/>
          </p:cNvSpPr>
          <p:nvPr>
            <p:ph type="dt" sz="half" idx="10"/>
          </p:nvPr>
        </p:nvSpPr>
        <p:spPr/>
        <p:txBody>
          <a:bodyPr/>
          <a:lstStyle/>
          <a:p>
            <a:fld id="{B61BEF0D-F0BB-DE4B-95CE-6DB70DBA9567}" type="datetimeFigureOut">
              <a:rPr lang="en-US" dirty="0"/>
              <a:pPr/>
              <a:t>5/3/2026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Τίτλος και Κατακόρυφο κείμεν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smtClean="0"/>
              <a:t>Στυλ κύριου τίτλου</a:t>
            </a:r>
            <a:endParaRPr lang="en-US" dirty="0"/>
          </a:p>
        </p:txBody>
      </p:sp>
      <p:sp>
        <p:nvSpPr>
          <p:cNvPr id="3" name="Vertical Text Placeholder 2"/>
          <p:cNvSpPr>
            <a:spLocks noGrp="1"/>
          </p:cNvSpPr>
          <p:nvPr>
            <p:ph type="body" orient="vert" idx="1"/>
          </p:nvPr>
        </p:nvSpPr>
        <p:spPr/>
        <p:txBody>
          <a:bodyPr vert="eaVert"/>
          <a:lstStyle/>
          <a:p>
            <a:pPr lvl="0"/>
            <a:r>
              <a:rPr lang="el-GR" smtClean="0"/>
              <a:t>Επεξεργασία 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n-US" dirty="0"/>
          </a:p>
        </p:txBody>
      </p:sp>
      <p:sp>
        <p:nvSpPr>
          <p:cNvPr id="4" name="Date Placeholder 3"/>
          <p:cNvSpPr>
            <a:spLocks noGrp="1"/>
          </p:cNvSpPr>
          <p:nvPr>
            <p:ph type="dt" sz="half" idx="10"/>
          </p:nvPr>
        </p:nvSpPr>
        <p:spPr/>
        <p:txBody>
          <a:bodyPr/>
          <a:lstStyle/>
          <a:p>
            <a:fld id="{55C6B4A9-1611-4792-9094-5F34BCA07E0B}" type="datetimeFigureOut">
              <a:rPr lang="en-US" dirty="0"/>
              <a:t>5/3/2026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9333C77-0158-454C-844F-B7AB9BD7DAD4}"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Κατακόρυφος τίτλος και Κείμενο">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l-GR" smtClean="0"/>
              <a:t>Στυλ κύριου τίτλου</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l-GR" smtClean="0"/>
              <a:t>Επεξεργασία 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5/3/2026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44" name="Group 43"/>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2">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2">
                <a:lumMod val="75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a:off x="0" y="4013200"/>
              <a:ext cx="448733" cy="2844800"/>
            </a:xfrm>
            <a:prstGeom prst="triangle">
              <a:avLst>
                <a:gd name="adj" fmla="val 0"/>
              </a:avLst>
            </a:prstGeom>
            <a:solidFill>
              <a:schemeClr val="accent1">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l-GR" smtClean="0"/>
              <a:t>Στυλ κύριου τίτλου</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l-GR" smtClean="0"/>
              <a:t>Επεξεργασία 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B61BEF0D-F0BB-DE4B-95CE-6DB70DBA9567}" type="datetimeFigureOut">
              <a:rPr lang="en-US" dirty="0"/>
              <a:pPr/>
              <a:t>5/3/2026</a:t>
            </a:fld>
            <a:endParaRPr lang="en-US" dirty="0"/>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D57F1E4F-1CFF-5643-939E-217C01CDF565}"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65" r:id="rId2"/>
    <p:sldLayoutId id="2147483651" r:id="rId3"/>
    <p:sldLayoutId id="2147483666" r:id="rId4"/>
    <p:sldLayoutId id="2147483653" r:id="rId5"/>
    <p:sldLayoutId id="2147483654" r:id="rId6"/>
    <p:sldLayoutId id="2147483655" r:id="rId7"/>
    <p:sldLayoutId id="2147483667" r:id="rId8"/>
    <p:sldLayoutId id="2147483657" r:id="rId9"/>
    <p:sldLayoutId id="2147483660" r:id="rId10"/>
    <p:sldLayoutId id="2147483661" r:id="rId11"/>
    <p:sldLayoutId id="2147483662" r:id="rId12"/>
    <p:sldLayoutId id="2147483663" r:id="rId13"/>
    <p:sldLayoutId id="2147483664" r:id="rId14"/>
    <p:sldLayoutId id="2147483668" r:id="rId15"/>
    <p:sldLayoutId id="2147483659"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ctrTitle"/>
          </p:nvPr>
        </p:nvSpPr>
        <p:spPr/>
        <p:txBody>
          <a:bodyPr/>
          <a:lstStyle/>
          <a:p>
            <a:pPr algn="ctr"/>
            <a:r>
              <a:rPr lang="el-GR" dirty="0" smtClean="0"/>
              <a:t>Παρατήρηση και καταγραφή</a:t>
            </a:r>
            <a:endParaRPr lang="el-GR" dirty="0"/>
          </a:p>
        </p:txBody>
      </p:sp>
      <p:sp>
        <p:nvSpPr>
          <p:cNvPr id="3" name="Υπότιτλος 2"/>
          <p:cNvSpPr>
            <a:spLocks noGrp="1"/>
          </p:cNvSpPr>
          <p:nvPr>
            <p:ph type="subTitle" idx="1"/>
          </p:nvPr>
        </p:nvSpPr>
        <p:spPr/>
        <p:txBody>
          <a:bodyPr/>
          <a:lstStyle/>
          <a:p>
            <a:pPr algn="ctr"/>
            <a:r>
              <a:rPr lang="el-GR" dirty="0" smtClean="0"/>
              <a:t>Παπαδημητρίου Σταματίνα </a:t>
            </a:r>
          </a:p>
          <a:p>
            <a:pPr algn="ctr"/>
            <a:r>
              <a:rPr lang="el-GR" dirty="0" smtClean="0"/>
              <a:t>2026</a:t>
            </a:r>
            <a:endParaRPr lang="el-GR" dirty="0"/>
          </a:p>
        </p:txBody>
      </p:sp>
    </p:spTree>
    <p:extLst>
      <p:ext uri="{BB962C8B-B14F-4D97-AF65-F5344CB8AC3E}">
        <p14:creationId xmlns:p14="http://schemas.microsoft.com/office/powerpoint/2010/main" val="5272687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fade">
                                      <p:cBhvr>
                                        <p:cTn id="12" dur="1000"/>
                                        <p:tgtEl>
                                          <p:spTgt spid="3">
                                            <p:txEl>
                                              <p:pRg st="0" end="0"/>
                                            </p:txEl>
                                          </p:spTgt>
                                        </p:tgtEl>
                                      </p:cBhvr>
                                    </p:animEffect>
                                    <p:anim calcmode="lin" valueType="num">
                                      <p:cBhvr>
                                        <p:cTn id="13"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4"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grpId="0" nodeType="clickEffect">
                                  <p:stCondLst>
                                    <p:cond delay="0"/>
                                  </p:stCondLst>
                                  <p:childTnLst>
                                    <p:set>
                                      <p:cBhvr>
                                        <p:cTn id="18" dur="1" fill="hold">
                                          <p:stCondLst>
                                            <p:cond delay="0"/>
                                          </p:stCondLst>
                                        </p:cTn>
                                        <p:tgtEl>
                                          <p:spTgt spid="3">
                                            <p:txEl>
                                              <p:pRg st="1" end="1"/>
                                            </p:txEl>
                                          </p:spTgt>
                                        </p:tgtEl>
                                        <p:attrNameLst>
                                          <p:attrName>style.visibility</p:attrName>
                                        </p:attrNameLst>
                                      </p:cBhvr>
                                      <p:to>
                                        <p:strVal val="visible"/>
                                      </p:to>
                                    </p:set>
                                    <p:animEffect transition="in" filter="fade">
                                      <p:cBhvr>
                                        <p:cTn id="19" dur="1000"/>
                                        <p:tgtEl>
                                          <p:spTgt spid="3">
                                            <p:txEl>
                                              <p:pRg st="1" end="1"/>
                                            </p:txEl>
                                          </p:spTgt>
                                        </p:tgtEl>
                                      </p:cBhvr>
                                    </p:animEffect>
                                    <p:anim calcmode="lin" valueType="num">
                                      <p:cBhvr>
                                        <p:cTn id="20"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21"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dirty="0" smtClean="0"/>
              <a:t>Μεθοδολογία καταγραφής ενός κρίσιμου συμβάντος στην τάξη </a:t>
            </a:r>
            <a:endParaRPr lang="el-GR" dirty="0"/>
          </a:p>
        </p:txBody>
      </p:sp>
      <p:sp>
        <p:nvSpPr>
          <p:cNvPr id="3" name="Θέση περιεχομένου 2"/>
          <p:cNvSpPr>
            <a:spLocks noGrp="1"/>
          </p:cNvSpPr>
          <p:nvPr>
            <p:ph idx="1"/>
          </p:nvPr>
        </p:nvSpPr>
        <p:spPr/>
        <p:txBody>
          <a:bodyPr>
            <a:normAutofit fontScale="92500" lnSpcReduction="20000"/>
          </a:bodyPr>
          <a:lstStyle/>
          <a:p>
            <a:pPr algn="just">
              <a:buFont typeface="+mj-lt"/>
              <a:buAutoNum type="arabicPeriod"/>
            </a:pPr>
            <a:r>
              <a:rPr lang="el-GR" dirty="0" smtClean="0"/>
              <a:t>Τηρήστε σύντομες σημειώσεις κατά τη διάρκεια της εκπαιδευτικής διαδικασίας σχετικά με τα συμβάντα που παρατηρείτε στην τάξη, τις οποίες θα αναπτύξετε περισσότερο στο ημερολόγιό σας μόλις απομακρυνθείτε από αυτήν.</a:t>
            </a:r>
          </a:p>
          <a:p>
            <a:pPr algn="just">
              <a:buFont typeface="+mj-lt"/>
              <a:buAutoNum type="arabicPeriod"/>
            </a:pPr>
            <a:r>
              <a:rPr lang="el-GR" dirty="0" smtClean="0"/>
              <a:t>Επιλέξτε ένα συμβάν που σας φαίνεται περισσότερο ενδιαφέρον και καταγράψτε το με όσες λεπτομέρειες μπορείτε να ανακαλέσετε στη μνήμη σας απαντώντας στο ερώτημα «Τι συνέβη;».</a:t>
            </a:r>
          </a:p>
          <a:p>
            <a:pPr algn="just">
              <a:buFont typeface="+mj-lt"/>
              <a:buAutoNum type="arabicPeriod"/>
            </a:pPr>
            <a:r>
              <a:rPr lang="el-GR" dirty="0" smtClean="0"/>
              <a:t>Προσπαθήστε να απαντήσετε στο ερώτημα «Γιατί συνέβη αυτό το επεισόδιο;». Συμπληρώστε στοιχεία του πλαισίου της τάξης προκειμένου να αποδώσετε πληρέστερο νόημα στο περιγραφόμενο συμβάν. Κατά τη διάρκεια ποιας διαδικασίας αυτό συνέβη; Απαντήστε στο ερώτημα με τρόπο που για σας να έχει νόημα.</a:t>
            </a:r>
          </a:p>
          <a:p>
            <a:pPr algn="just">
              <a:buFont typeface="+mj-lt"/>
              <a:buAutoNum type="arabicPeriod"/>
            </a:pPr>
            <a:r>
              <a:rPr lang="el-GR" dirty="0" smtClean="0"/>
              <a:t>Προσπαθήστε να απαντήσετε στο ερώτημα «Τι θα μπορούσε να σημαίνει αυτό το συμβάν;». Το να αναγνωρίσετε ότι δεν υπάρχει μία μόνο απάντηση </a:t>
            </a:r>
            <a:r>
              <a:rPr lang="el-GR" dirty="0"/>
              <a:t>σε αυτό το ερώτημα είναι ένα σημαντικό βήμα. Πρόκειται για διερεύνηση πιθανών σημασιών και όχι για παρουσίαση της «σωστής» σημασίας του συμβάντος</a:t>
            </a:r>
            <a:r>
              <a:rPr lang="el-GR" dirty="0" smtClean="0"/>
              <a:t>. </a:t>
            </a:r>
            <a:endParaRPr lang="el-GR" dirty="0"/>
          </a:p>
        </p:txBody>
      </p:sp>
    </p:spTree>
    <p:extLst>
      <p:ext uri="{BB962C8B-B14F-4D97-AF65-F5344CB8AC3E}">
        <p14:creationId xmlns:p14="http://schemas.microsoft.com/office/powerpoint/2010/main" val="18910092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grpId="0"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animEffect transition="in" filter="fade">
                                      <p:cBhvr>
                                        <p:cTn id="11" dur="500"/>
                                        <p:tgtEl>
                                          <p:spTgt spid="3">
                                            <p:txEl>
                                              <p:pRg st="0" end="0"/>
                                            </p:txEl>
                                          </p:spTgt>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grpId="0" nodeType="clickEffect">
                                  <p:stCondLst>
                                    <p:cond delay="0"/>
                                  </p:stCondLst>
                                  <p:childTnLst>
                                    <p:set>
                                      <p:cBhvr>
                                        <p:cTn id="15" dur="1" fill="hold">
                                          <p:stCondLst>
                                            <p:cond delay="0"/>
                                          </p:stCondLst>
                                        </p:cTn>
                                        <p:tgtEl>
                                          <p:spTgt spid="3">
                                            <p:txEl>
                                              <p:pRg st="1" end="1"/>
                                            </p:txEl>
                                          </p:spTgt>
                                        </p:tgtEl>
                                        <p:attrNameLst>
                                          <p:attrName>style.visibility</p:attrName>
                                        </p:attrNameLst>
                                      </p:cBhvr>
                                      <p:to>
                                        <p:strVal val="visible"/>
                                      </p:to>
                                    </p:set>
                                    <p:animEffect transition="in" filter="fade">
                                      <p:cBhvr>
                                        <p:cTn id="16" dur="500"/>
                                        <p:tgtEl>
                                          <p:spTgt spid="3">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500"/>
                                        <p:tgtEl>
                                          <p:spTgt spid="3">
                                            <p:txEl>
                                              <p:pRg st="2" end="2"/>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grpId="0" nodeType="clickEffect">
                                  <p:stCondLst>
                                    <p:cond delay="0"/>
                                  </p:stCondLst>
                                  <p:childTnLst>
                                    <p:set>
                                      <p:cBhvr>
                                        <p:cTn id="25" dur="1" fill="hold">
                                          <p:stCondLst>
                                            <p:cond delay="0"/>
                                          </p:stCondLst>
                                        </p:cTn>
                                        <p:tgtEl>
                                          <p:spTgt spid="3">
                                            <p:txEl>
                                              <p:pRg st="3" end="3"/>
                                            </p:txEl>
                                          </p:spTgt>
                                        </p:tgtEl>
                                        <p:attrNameLst>
                                          <p:attrName>style.visibility</p:attrName>
                                        </p:attrNameLst>
                                      </p:cBhvr>
                                      <p:to>
                                        <p:strVal val="visible"/>
                                      </p:to>
                                    </p:set>
                                    <p:animEffect transition="in" filter="fade">
                                      <p:cBhvr>
                                        <p:cTn id="26"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dirty="0" smtClean="0"/>
              <a:t>Κρίσιμα συμβάντα και άξονες παρατήρησης</a:t>
            </a:r>
            <a:endParaRPr lang="el-GR" dirty="0"/>
          </a:p>
        </p:txBody>
      </p:sp>
      <p:sp>
        <p:nvSpPr>
          <p:cNvPr id="3" name="Θέση περιεχομένου 2"/>
          <p:cNvSpPr>
            <a:spLocks noGrp="1"/>
          </p:cNvSpPr>
          <p:nvPr>
            <p:ph idx="1"/>
          </p:nvPr>
        </p:nvSpPr>
        <p:spPr/>
        <p:txBody>
          <a:bodyPr>
            <a:normAutofit/>
          </a:bodyPr>
          <a:lstStyle/>
          <a:p>
            <a:pPr marL="0" indent="0" algn="just">
              <a:buNone/>
            </a:pPr>
            <a:r>
              <a:rPr lang="el-GR" dirty="0" smtClean="0"/>
              <a:t>Άξονες παρατήρησης: </a:t>
            </a:r>
          </a:p>
          <a:p>
            <a:pPr algn="just">
              <a:buFont typeface="Arial" panose="020B0604020202020204" pitchFamily="34" charset="0"/>
              <a:buChar char="•"/>
            </a:pPr>
            <a:r>
              <a:rPr lang="el-GR" dirty="0" smtClean="0"/>
              <a:t>Ο χώρος, </a:t>
            </a:r>
          </a:p>
          <a:p>
            <a:pPr algn="just">
              <a:buFont typeface="Arial" panose="020B0604020202020204" pitchFamily="34" charset="0"/>
              <a:buChar char="•"/>
            </a:pPr>
            <a:r>
              <a:rPr lang="el-GR" dirty="0" smtClean="0"/>
              <a:t>Ο τρόπος επικοινωνίας,</a:t>
            </a:r>
          </a:p>
          <a:p>
            <a:pPr algn="just">
              <a:buFont typeface="Arial" panose="020B0604020202020204" pitchFamily="34" charset="0"/>
              <a:buChar char="•"/>
            </a:pPr>
            <a:r>
              <a:rPr lang="el-GR" dirty="0" smtClean="0"/>
              <a:t>Η διαχείριση των άστοχων απαντήσεων,</a:t>
            </a:r>
          </a:p>
          <a:p>
            <a:pPr algn="just">
              <a:buFont typeface="Arial" panose="020B0604020202020204" pitchFamily="34" charset="0"/>
              <a:buChar char="•"/>
            </a:pPr>
            <a:r>
              <a:rPr lang="el-GR" dirty="0" smtClean="0"/>
              <a:t>Το είδος των ερωτήσεων,</a:t>
            </a:r>
          </a:p>
          <a:p>
            <a:pPr algn="just">
              <a:buFont typeface="Arial" panose="020B0604020202020204" pitchFamily="34" charset="0"/>
              <a:buChar char="•"/>
            </a:pPr>
            <a:r>
              <a:rPr lang="el-GR" dirty="0" smtClean="0"/>
              <a:t>Η υγεία και</a:t>
            </a:r>
          </a:p>
          <a:p>
            <a:pPr algn="just">
              <a:buFont typeface="Arial" panose="020B0604020202020204" pitchFamily="34" charset="0"/>
              <a:buChar char="•"/>
            </a:pPr>
            <a:r>
              <a:rPr lang="el-GR" dirty="0" smtClean="0"/>
              <a:t>Η ασφάλεια του παιδιού. </a:t>
            </a:r>
          </a:p>
          <a:p>
            <a:pPr algn="just">
              <a:buFont typeface="Arial" panose="020B0604020202020204" pitchFamily="34" charset="0"/>
              <a:buChar char="•"/>
            </a:pPr>
            <a:endParaRPr lang="el-GR" dirty="0" smtClean="0"/>
          </a:p>
          <a:p>
            <a:pPr marL="0" indent="0" algn="just">
              <a:buNone/>
            </a:pPr>
            <a:endParaRPr lang="el-GR" dirty="0"/>
          </a:p>
        </p:txBody>
      </p:sp>
    </p:spTree>
    <p:extLst>
      <p:ext uri="{BB962C8B-B14F-4D97-AF65-F5344CB8AC3E}">
        <p14:creationId xmlns:p14="http://schemas.microsoft.com/office/powerpoint/2010/main" val="40580283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1" presetClass="entr" presetSubtype="1"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wheel(1)">
                                      <p:cBhvr>
                                        <p:cTn id="12" dur="20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1" presetClass="entr" presetSubtype="1"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wheel(1)">
                                      <p:cBhvr>
                                        <p:cTn id="17" dur="2000"/>
                                        <p:tgtEl>
                                          <p:spTgt spid="3">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1" presetClass="entr" presetSubtype="1" fill="hold" grpId="0" nodeType="click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Effect transition="in" filter="wheel(1)">
                                      <p:cBhvr>
                                        <p:cTn id="22" dur="2000"/>
                                        <p:tgtEl>
                                          <p:spTgt spid="3">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1" presetClass="entr" presetSubtype="1" fill="hold" grpId="0" nodeType="clickEffect">
                                  <p:stCondLst>
                                    <p:cond delay="0"/>
                                  </p:stCondLst>
                                  <p:childTnLst>
                                    <p:set>
                                      <p:cBhvr>
                                        <p:cTn id="26" dur="1" fill="hold">
                                          <p:stCondLst>
                                            <p:cond delay="0"/>
                                          </p:stCondLst>
                                        </p:cTn>
                                        <p:tgtEl>
                                          <p:spTgt spid="3">
                                            <p:txEl>
                                              <p:pRg st="3" end="3"/>
                                            </p:txEl>
                                          </p:spTgt>
                                        </p:tgtEl>
                                        <p:attrNameLst>
                                          <p:attrName>style.visibility</p:attrName>
                                        </p:attrNameLst>
                                      </p:cBhvr>
                                      <p:to>
                                        <p:strVal val="visible"/>
                                      </p:to>
                                    </p:set>
                                    <p:animEffect transition="in" filter="wheel(1)">
                                      <p:cBhvr>
                                        <p:cTn id="27" dur="2000"/>
                                        <p:tgtEl>
                                          <p:spTgt spid="3">
                                            <p:txEl>
                                              <p:p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1" presetClass="entr" presetSubtype="1" fill="hold" grpId="0" nodeType="clickEffect">
                                  <p:stCondLst>
                                    <p:cond delay="0"/>
                                  </p:stCondLst>
                                  <p:childTnLst>
                                    <p:set>
                                      <p:cBhvr>
                                        <p:cTn id="31" dur="1" fill="hold">
                                          <p:stCondLst>
                                            <p:cond delay="0"/>
                                          </p:stCondLst>
                                        </p:cTn>
                                        <p:tgtEl>
                                          <p:spTgt spid="3">
                                            <p:txEl>
                                              <p:pRg st="4" end="4"/>
                                            </p:txEl>
                                          </p:spTgt>
                                        </p:tgtEl>
                                        <p:attrNameLst>
                                          <p:attrName>style.visibility</p:attrName>
                                        </p:attrNameLst>
                                      </p:cBhvr>
                                      <p:to>
                                        <p:strVal val="visible"/>
                                      </p:to>
                                    </p:set>
                                    <p:animEffect transition="in" filter="wheel(1)">
                                      <p:cBhvr>
                                        <p:cTn id="32" dur="2000"/>
                                        <p:tgtEl>
                                          <p:spTgt spid="3">
                                            <p:txEl>
                                              <p:pRg st="4" end="4"/>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21" presetClass="entr" presetSubtype="1" fill="hold" grpId="0"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Effect transition="in" filter="wheel(1)">
                                      <p:cBhvr>
                                        <p:cTn id="37" dur="2000"/>
                                        <p:tgtEl>
                                          <p:spTgt spid="3">
                                            <p:txEl>
                                              <p:pRg st="5" end="5"/>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21" presetClass="entr" presetSubtype="1" fill="hold" grpId="0" nodeType="clickEffect">
                                  <p:stCondLst>
                                    <p:cond delay="0"/>
                                  </p:stCondLst>
                                  <p:childTnLst>
                                    <p:set>
                                      <p:cBhvr>
                                        <p:cTn id="41" dur="1" fill="hold">
                                          <p:stCondLst>
                                            <p:cond delay="0"/>
                                          </p:stCondLst>
                                        </p:cTn>
                                        <p:tgtEl>
                                          <p:spTgt spid="3">
                                            <p:txEl>
                                              <p:pRg st="6" end="6"/>
                                            </p:txEl>
                                          </p:spTgt>
                                        </p:tgtEl>
                                        <p:attrNameLst>
                                          <p:attrName>style.visibility</p:attrName>
                                        </p:attrNameLst>
                                      </p:cBhvr>
                                      <p:to>
                                        <p:strVal val="visible"/>
                                      </p:to>
                                    </p:set>
                                    <p:animEffect transition="in" filter="wheel(1)">
                                      <p:cBhvr>
                                        <p:cTn id="42" dur="20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dirty="0"/>
              <a:t>Κρίσιμα συμβάντα και άξονες παρατήρησης</a:t>
            </a:r>
          </a:p>
        </p:txBody>
      </p:sp>
      <p:sp>
        <p:nvSpPr>
          <p:cNvPr id="3" name="Θέση περιεχομένου 2"/>
          <p:cNvSpPr>
            <a:spLocks noGrp="1"/>
          </p:cNvSpPr>
          <p:nvPr>
            <p:ph idx="1"/>
          </p:nvPr>
        </p:nvSpPr>
        <p:spPr/>
        <p:txBody>
          <a:bodyPr/>
          <a:lstStyle/>
          <a:p>
            <a:r>
              <a:rPr lang="el-GR" dirty="0"/>
              <a:t>Παρόλα αυτά αν σας απασχολήσει κάποιο συμβάν που δεν ανήκει στους συγκεκριμένους άξονες παρατήρησης το καταγράφετε και αυτό προκειμένου να το επεξεργαστείτε ή να το συζητήσετε σε κάποια άλλη χρονική στιγμή.</a:t>
            </a:r>
          </a:p>
          <a:p>
            <a:endParaRPr lang="el-GR" dirty="0" smtClean="0"/>
          </a:p>
          <a:p>
            <a:endParaRPr lang="el-GR" dirty="0"/>
          </a:p>
          <a:p>
            <a:r>
              <a:rPr lang="el-GR" dirty="0" smtClean="0"/>
              <a:t>Όταν οι περιγραφές των «κρίσιμων συμβάντων» είναι λεπτομερείς, μας επιτρέπουν να επανέλθουμε σε αυτές προκειμένου να κατανοήσουμε σε μεγαλύτερο βάθος ό,τι παρατηρήσαμε, προσπαθώντας να το αναλύσουμε και να το ερμηνεύσουμε. </a:t>
            </a:r>
            <a:endParaRPr lang="el-GR" dirty="0"/>
          </a:p>
        </p:txBody>
      </p:sp>
    </p:spTree>
    <p:extLst>
      <p:ext uri="{BB962C8B-B14F-4D97-AF65-F5344CB8AC3E}">
        <p14:creationId xmlns:p14="http://schemas.microsoft.com/office/powerpoint/2010/main" val="29171402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80">
                                          <p:stCondLst>
                                            <p:cond delay="0"/>
                                          </p:stCondLst>
                                        </p:cTn>
                                        <p:tgtEl>
                                          <p:spTgt spid="2"/>
                                        </p:tgtEl>
                                      </p:cBhvr>
                                    </p:animEffect>
                                    <p:anim calcmode="lin" valueType="num">
                                      <p:cBhvr>
                                        <p:cTn id="8" dur="1822" tmFilter="0,0; 0.14,0.36; 0.43,0.73; 0.71,0.91; 1.0,1.0">
                                          <p:stCondLst>
                                            <p:cond delay="0"/>
                                          </p:stCondLst>
                                        </p:cTn>
                                        <p:tgtEl>
                                          <p:spTgt spid="2"/>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2"/>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2"/>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2"/>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2"/>
                                        </p:tgtEl>
                                        <p:attrNameLst>
                                          <p:attrName>ppt_y</p:attrName>
                                        </p:attrNameLst>
                                      </p:cBhvr>
                                      <p:tavLst>
                                        <p:tav tm="0" fmla="#ppt_y-sin(pi*$)/81">
                                          <p:val>
                                            <p:fltVal val="0"/>
                                          </p:val>
                                        </p:tav>
                                        <p:tav tm="100000">
                                          <p:val>
                                            <p:fltVal val="1"/>
                                          </p:val>
                                        </p:tav>
                                      </p:tavLst>
                                    </p:anim>
                                    <p:animScale>
                                      <p:cBhvr>
                                        <p:cTn id="13" dur="26">
                                          <p:stCondLst>
                                            <p:cond delay="650"/>
                                          </p:stCondLst>
                                        </p:cTn>
                                        <p:tgtEl>
                                          <p:spTgt spid="2"/>
                                        </p:tgtEl>
                                      </p:cBhvr>
                                      <p:to x="100000" y="60000"/>
                                    </p:animScale>
                                    <p:animScale>
                                      <p:cBhvr>
                                        <p:cTn id="14" dur="166" decel="50000">
                                          <p:stCondLst>
                                            <p:cond delay="676"/>
                                          </p:stCondLst>
                                        </p:cTn>
                                        <p:tgtEl>
                                          <p:spTgt spid="2"/>
                                        </p:tgtEl>
                                      </p:cBhvr>
                                      <p:to x="100000" y="100000"/>
                                    </p:animScale>
                                    <p:animScale>
                                      <p:cBhvr>
                                        <p:cTn id="15" dur="26">
                                          <p:stCondLst>
                                            <p:cond delay="1312"/>
                                          </p:stCondLst>
                                        </p:cTn>
                                        <p:tgtEl>
                                          <p:spTgt spid="2"/>
                                        </p:tgtEl>
                                      </p:cBhvr>
                                      <p:to x="100000" y="80000"/>
                                    </p:animScale>
                                    <p:animScale>
                                      <p:cBhvr>
                                        <p:cTn id="16" dur="166" decel="50000">
                                          <p:stCondLst>
                                            <p:cond delay="1338"/>
                                          </p:stCondLst>
                                        </p:cTn>
                                        <p:tgtEl>
                                          <p:spTgt spid="2"/>
                                        </p:tgtEl>
                                      </p:cBhvr>
                                      <p:to x="100000" y="100000"/>
                                    </p:animScale>
                                    <p:animScale>
                                      <p:cBhvr>
                                        <p:cTn id="17" dur="26">
                                          <p:stCondLst>
                                            <p:cond delay="1642"/>
                                          </p:stCondLst>
                                        </p:cTn>
                                        <p:tgtEl>
                                          <p:spTgt spid="2"/>
                                        </p:tgtEl>
                                      </p:cBhvr>
                                      <p:to x="100000" y="90000"/>
                                    </p:animScale>
                                    <p:animScale>
                                      <p:cBhvr>
                                        <p:cTn id="18" dur="166" decel="50000">
                                          <p:stCondLst>
                                            <p:cond delay="1668"/>
                                          </p:stCondLst>
                                        </p:cTn>
                                        <p:tgtEl>
                                          <p:spTgt spid="2"/>
                                        </p:tgtEl>
                                      </p:cBhvr>
                                      <p:to x="100000" y="100000"/>
                                    </p:animScale>
                                    <p:animScale>
                                      <p:cBhvr>
                                        <p:cTn id="19" dur="26">
                                          <p:stCondLst>
                                            <p:cond delay="1808"/>
                                          </p:stCondLst>
                                        </p:cTn>
                                        <p:tgtEl>
                                          <p:spTgt spid="2"/>
                                        </p:tgtEl>
                                      </p:cBhvr>
                                      <p:to x="100000" y="95000"/>
                                    </p:animScale>
                                    <p:animScale>
                                      <p:cBhvr>
                                        <p:cTn id="20" dur="166" decel="50000">
                                          <p:stCondLst>
                                            <p:cond delay="1834"/>
                                          </p:stCondLst>
                                        </p:cTn>
                                        <p:tgtEl>
                                          <p:spTgt spid="2"/>
                                        </p:tgtEl>
                                      </p:cBhvr>
                                      <p:to x="100000" y="100000"/>
                                    </p:animScale>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0" end="0"/>
                                            </p:txEl>
                                          </p:spTgt>
                                        </p:tgtEl>
                                        <p:attrNameLst>
                                          <p:attrName>style.visibility</p:attrName>
                                        </p:attrNameLst>
                                      </p:cBhvr>
                                      <p:to>
                                        <p:strVal val="visible"/>
                                      </p:to>
                                    </p:set>
                                    <p:anim calcmode="lin" valueType="num">
                                      <p:cBhvr additive="base">
                                        <p:cTn id="25"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3" end="3"/>
                                            </p:txEl>
                                          </p:spTgt>
                                        </p:tgtEl>
                                        <p:attrNameLst>
                                          <p:attrName>style.visibility</p:attrName>
                                        </p:attrNameLst>
                                      </p:cBhvr>
                                      <p:to>
                                        <p:strVal val="visible"/>
                                      </p:to>
                                    </p:set>
                                    <p:anim calcmode="lin" valueType="num">
                                      <p:cBhvr additive="base">
                                        <p:cTn id="31"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dirty="0" smtClean="0"/>
              <a:t>Αξιοποίηση της θεωρίας </a:t>
            </a:r>
            <a:endParaRPr lang="el-GR" dirty="0"/>
          </a:p>
        </p:txBody>
      </p:sp>
      <p:sp>
        <p:nvSpPr>
          <p:cNvPr id="3" name="Θέση περιεχομένου 2"/>
          <p:cNvSpPr>
            <a:spLocks noGrp="1"/>
          </p:cNvSpPr>
          <p:nvPr>
            <p:ph idx="1"/>
          </p:nvPr>
        </p:nvSpPr>
        <p:spPr/>
        <p:txBody>
          <a:bodyPr/>
          <a:lstStyle/>
          <a:p>
            <a:pPr marL="0" indent="0" algn="just">
              <a:buNone/>
            </a:pPr>
            <a:r>
              <a:rPr lang="el-GR" b="1" i="1" dirty="0" smtClean="0"/>
              <a:t>Καταγραφή 1</a:t>
            </a:r>
          </a:p>
          <a:p>
            <a:pPr marL="0" indent="0" algn="just">
              <a:buNone/>
            </a:pPr>
            <a:r>
              <a:rPr lang="el-GR" b="1" u="sng" dirty="0" smtClean="0"/>
              <a:t>Περιγραφή: </a:t>
            </a:r>
            <a:r>
              <a:rPr lang="el-GR" dirty="0" smtClean="0"/>
              <a:t>Οι τοίχοι της αίθουσα είναι στολισμένοι με έργα των παιδιών. Υπάρχουν και κάποιοι πίνακες που έχει φτιάξει η νηπιαγωγός (αλφαβήτα, χάρτης…). </a:t>
            </a:r>
          </a:p>
          <a:p>
            <a:pPr marL="0" indent="0" algn="just">
              <a:buNone/>
            </a:pPr>
            <a:r>
              <a:rPr lang="el-GR" b="1" u="sng" dirty="0" smtClean="0"/>
              <a:t>Ερμηνεία: </a:t>
            </a:r>
            <a:r>
              <a:rPr lang="el-GR" dirty="0" smtClean="0"/>
              <a:t>Η τάξη αντανακλά τις δραστηριότητες των παιδιών. Το ότι οι τοίχοι είναι στολισμένοι με τα έργα των παιδιών τα κάνει να αισθάνονται περήφανα (</a:t>
            </a:r>
            <a:r>
              <a:rPr lang="en-US" dirty="0" smtClean="0"/>
              <a:t>Edwards et al., 2000).</a:t>
            </a:r>
            <a:endParaRPr lang="el-GR" b="1" u="sng" dirty="0"/>
          </a:p>
        </p:txBody>
      </p:sp>
    </p:spTree>
    <p:extLst>
      <p:ext uri="{BB962C8B-B14F-4D97-AF65-F5344CB8AC3E}">
        <p14:creationId xmlns:p14="http://schemas.microsoft.com/office/powerpoint/2010/main" val="6715932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childTnLst>
                    </p:cTn>
                  </p:par>
                  <p:par>
                    <p:cTn id="10" fill="hold">
                      <p:stCondLst>
                        <p:cond delay="indefinite"/>
                      </p:stCondLst>
                      <p:childTnLst>
                        <p:par>
                          <p:cTn id="11" fill="hold">
                            <p:stCondLst>
                              <p:cond delay="0"/>
                            </p:stCondLst>
                            <p:childTnLst>
                              <p:par>
                                <p:cTn id="12" presetID="45" presetClass="entr" presetSubtype="0" fill="hold" grpId="0"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Effect transition="in" filter="fade">
                                      <p:cBhvr>
                                        <p:cTn id="14" dur="2000"/>
                                        <p:tgtEl>
                                          <p:spTgt spid="3">
                                            <p:txEl>
                                              <p:pRg st="0" end="0"/>
                                            </p:txEl>
                                          </p:spTgt>
                                        </p:tgtEl>
                                      </p:cBhvr>
                                    </p:animEffect>
                                    <p:anim calcmode="lin" valueType="num">
                                      <p:cBhvr>
                                        <p:cTn id="15" dur="2000" fill="hold"/>
                                        <p:tgtEl>
                                          <p:spTgt spid="3">
                                            <p:txEl>
                                              <p:pRg st="0" end="0"/>
                                            </p:txEl>
                                          </p:spTgt>
                                        </p:tgtEl>
                                        <p:attrNameLst>
                                          <p:attrName>ppt_w</p:attrName>
                                        </p:attrNameLst>
                                      </p:cBhvr>
                                      <p:tavLst>
                                        <p:tav tm="0" fmla="#ppt_w*sin(2.5*pi*$)">
                                          <p:val>
                                            <p:fltVal val="0"/>
                                          </p:val>
                                        </p:tav>
                                        <p:tav tm="100000">
                                          <p:val>
                                            <p:fltVal val="1"/>
                                          </p:val>
                                        </p:tav>
                                      </p:tavLst>
                                    </p:anim>
                                    <p:anim calcmode="lin" valueType="num">
                                      <p:cBhvr>
                                        <p:cTn id="16" dur="2000" fill="hold"/>
                                        <p:tgtEl>
                                          <p:spTgt spid="3">
                                            <p:txEl>
                                              <p:pRg st="0" end="0"/>
                                            </p:txEl>
                                          </p:spTgt>
                                        </p:tgtEl>
                                        <p:attrNameLst>
                                          <p:attrName>ppt_h</p:attrName>
                                        </p:attrNameLst>
                                      </p:cBhvr>
                                      <p:tavLst>
                                        <p:tav tm="0">
                                          <p:val>
                                            <p:strVal val="#ppt_h"/>
                                          </p:val>
                                        </p:tav>
                                        <p:tav tm="100000">
                                          <p:val>
                                            <p:strVal val="#ppt_h"/>
                                          </p:val>
                                        </p:tav>
                                      </p:tavLst>
                                    </p:anim>
                                  </p:childTnLst>
                                </p:cTn>
                              </p:par>
                            </p:childTnLst>
                          </p:cTn>
                        </p:par>
                      </p:childTnLst>
                    </p:cTn>
                  </p:par>
                  <p:par>
                    <p:cTn id="17" fill="hold">
                      <p:stCondLst>
                        <p:cond delay="indefinite"/>
                      </p:stCondLst>
                      <p:childTnLst>
                        <p:par>
                          <p:cTn id="18" fill="hold">
                            <p:stCondLst>
                              <p:cond delay="0"/>
                            </p:stCondLst>
                            <p:childTnLst>
                              <p:par>
                                <p:cTn id="19" presetID="45" presetClass="entr" presetSubtype="0" fill="hold" grpId="0" nodeType="clickEffect">
                                  <p:stCondLst>
                                    <p:cond delay="0"/>
                                  </p:stCondLst>
                                  <p:childTnLst>
                                    <p:set>
                                      <p:cBhvr>
                                        <p:cTn id="20" dur="1" fill="hold">
                                          <p:stCondLst>
                                            <p:cond delay="0"/>
                                          </p:stCondLst>
                                        </p:cTn>
                                        <p:tgtEl>
                                          <p:spTgt spid="3">
                                            <p:txEl>
                                              <p:pRg st="1" end="1"/>
                                            </p:txEl>
                                          </p:spTgt>
                                        </p:tgtEl>
                                        <p:attrNameLst>
                                          <p:attrName>style.visibility</p:attrName>
                                        </p:attrNameLst>
                                      </p:cBhvr>
                                      <p:to>
                                        <p:strVal val="visible"/>
                                      </p:to>
                                    </p:set>
                                    <p:animEffect transition="in" filter="fade">
                                      <p:cBhvr>
                                        <p:cTn id="21" dur="2000"/>
                                        <p:tgtEl>
                                          <p:spTgt spid="3">
                                            <p:txEl>
                                              <p:pRg st="1" end="1"/>
                                            </p:txEl>
                                          </p:spTgt>
                                        </p:tgtEl>
                                      </p:cBhvr>
                                    </p:animEffect>
                                    <p:anim calcmode="lin" valueType="num">
                                      <p:cBhvr>
                                        <p:cTn id="22" dur="2000" fill="hold"/>
                                        <p:tgtEl>
                                          <p:spTgt spid="3">
                                            <p:txEl>
                                              <p:pRg st="1" end="1"/>
                                            </p:txEl>
                                          </p:spTgt>
                                        </p:tgtEl>
                                        <p:attrNameLst>
                                          <p:attrName>ppt_w</p:attrName>
                                        </p:attrNameLst>
                                      </p:cBhvr>
                                      <p:tavLst>
                                        <p:tav tm="0" fmla="#ppt_w*sin(2.5*pi*$)">
                                          <p:val>
                                            <p:fltVal val="0"/>
                                          </p:val>
                                        </p:tav>
                                        <p:tav tm="100000">
                                          <p:val>
                                            <p:fltVal val="1"/>
                                          </p:val>
                                        </p:tav>
                                      </p:tavLst>
                                    </p:anim>
                                    <p:anim calcmode="lin" valueType="num">
                                      <p:cBhvr>
                                        <p:cTn id="23" dur="2000" fill="hold"/>
                                        <p:tgtEl>
                                          <p:spTgt spid="3">
                                            <p:txEl>
                                              <p:pRg st="1" end="1"/>
                                            </p:txEl>
                                          </p:spTgt>
                                        </p:tgtEl>
                                        <p:attrNameLst>
                                          <p:attrName>ppt_h</p:attrName>
                                        </p:attrNameLst>
                                      </p:cBhvr>
                                      <p:tavLst>
                                        <p:tav tm="0">
                                          <p:val>
                                            <p:strVal val="#ppt_h"/>
                                          </p:val>
                                        </p:tav>
                                        <p:tav tm="100000">
                                          <p:val>
                                            <p:strVal val="#ppt_h"/>
                                          </p:val>
                                        </p:tav>
                                      </p:tavLst>
                                    </p:anim>
                                  </p:childTnLst>
                                </p:cTn>
                              </p:par>
                            </p:childTnLst>
                          </p:cTn>
                        </p:par>
                      </p:childTnLst>
                    </p:cTn>
                  </p:par>
                  <p:par>
                    <p:cTn id="24" fill="hold">
                      <p:stCondLst>
                        <p:cond delay="indefinite"/>
                      </p:stCondLst>
                      <p:childTnLst>
                        <p:par>
                          <p:cTn id="25" fill="hold">
                            <p:stCondLst>
                              <p:cond delay="0"/>
                            </p:stCondLst>
                            <p:childTnLst>
                              <p:par>
                                <p:cTn id="26" presetID="45" presetClass="entr" presetSubtype="0" fill="hold" grpId="0" nodeType="clickEffect">
                                  <p:stCondLst>
                                    <p:cond delay="0"/>
                                  </p:stCondLst>
                                  <p:childTnLst>
                                    <p:set>
                                      <p:cBhvr>
                                        <p:cTn id="27" dur="1" fill="hold">
                                          <p:stCondLst>
                                            <p:cond delay="0"/>
                                          </p:stCondLst>
                                        </p:cTn>
                                        <p:tgtEl>
                                          <p:spTgt spid="3">
                                            <p:txEl>
                                              <p:pRg st="2" end="2"/>
                                            </p:txEl>
                                          </p:spTgt>
                                        </p:tgtEl>
                                        <p:attrNameLst>
                                          <p:attrName>style.visibility</p:attrName>
                                        </p:attrNameLst>
                                      </p:cBhvr>
                                      <p:to>
                                        <p:strVal val="visible"/>
                                      </p:to>
                                    </p:set>
                                    <p:animEffect transition="in" filter="fade">
                                      <p:cBhvr>
                                        <p:cTn id="28" dur="2000"/>
                                        <p:tgtEl>
                                          <p:spTgt spid="3">
                                            <p:txEl>
                                              <p:pRg st="2" end="2"/>
                                            </p:txEl>
                                          </p:spTgt>
                                        </p:tgtEl>
                                      </p:cBhvr>
                                    </p:animEffect>
                                    <p:anim calcmode="lin" valueType="num">
                                      <p:cBhvr>
                                        <p:cTn id="29" dur="2000" fill="hold"/>
                                        <p:tgtEl>
                                          <p:spTgt spid="3">
                                            <p:txEl>
                                              <p:pRg st="2" end="2"/>
                                            </p:txEl>
                                          </p:spTgt>
                                        </p:tgtEl>
                                        <p:attrNameLst>
                                          <p:attrName>ppt_w</p:attrName>
                                        </p:attrNameLst>
                                      </p:cBhvr>
                                      <p:tavLst>
                                        <p:tav tm="0" fmla="#ppt_w*sin(2.5*pi*$)">
                                          <p:val>
                                            <p:fltVal val="0"/>
                                          </p:val>
                                        </p:tav>
                                        <p:tav tm="100000">
                                          <p:val>
                                            <p:fltVal val="1"/>
                                          </p:val>
                                        </p:tav>
                                      </p:tavLst>
                                    </p:anim>
                                    <p:anim calcmode="lin" valueType="num">
                                      <p:cBhvr>
                                        <p:cTn id="30" dur="2000" fill="hold"/>
                                        <p:tgtEl>
                                          <p:spTgt spid="3">
                                            <p:txEl>
                                              <p:pRg st="2" end="2"/>
                                            </p:txEl>
                                          </p:spTgt>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dirty="0" smtClean="0"/>
              <a:t>Αξιοποίηση της θεωρίας</a:t>
            </a:r>
            <a:endParaRPr lang="el-GR" dirty="0"/>
          </a:p>
        </p:txBody>
      </p:sp>
      <p:sp>
        <p:nvSpPr>
          <p:cNvPr id="3" name="Θέση περιεχομένου 2"/>
          <p:cNvSpPr>
            <a:spLocks noGrp="1"/>
          </p:cNvSpPr>
          <p:nvPr>
            <p:ph idx="1"/>
          </p:nvPr>
        </p:nvSpPr>
        <p:spPr/>
        <p:txBody>
          <a:bodyPr>
            <a:normAutofit fontScale="92500"/>
          </a:bodyPr>
          <a:lstStyle/>
          <a:p>
            <a:pPr marL="0" indent="0" algn="just">
              <a:buNone/>
            </a:pPr>
            <a:r>
              <a:rPr lang="el-GR" b="1" i="1" dirty="0" smtClean="0"/>
              <a:t>Καταγραφή 2</a:t>
            </a:r>
          </a:p>
          <a:p>
            <a:pPr marL="0" indent="0" algn="just">
              <a:buNone/>
            </a:pPr>
            <a:r>
              <a:rPr lang="el-GR" b="1" u="sng" dirty="0" smtClean="0"/>
              <a:t>Περιγραφή: </a:t>
            </a:r>
            <a:r>
              <a:rPr lang="el-GR" dirty="0" smtClean="0"/>
              <a:t>Στους τοίχους βρίσκονται αναρτημένες δημιουργίες κυρίως της νηπιαγωγού, όπως η αλφαβήτα και προκατασκευασμένες εικόνες σε φωτοτυπίες, τις οποίες τα παιδιά έχουν απλά χρωματίσει ή έχουν γεμίσει κάνοντας </a:t>
            </a:r>
            <a:r>
              <a:rPr lang="el-GR" dirty="0" err="1" smtClean="0"/>
              <a:t>κολάζ</a:t>
            </a:r>
            <a:r>
              <a:rPr lang="el-GR" dirty="0" smtClean="0"/>
              <a:t>. Τα περισσότερα παιδιά έχουν χρησιμοποιήσει τα ίδια χρώματα για να χρωματίσουν π.χ. λουλούδια, ακόμη και ομπρέλες. Κρεμασμένες στον αέρα υπάρχουν ελληνικές σημαίες και φιγούρες του Καραγκιόζη, και πάλι χρωματισμένες από τα παιδιά. </a:t>
            </a:r>
          </a:p>
          <a:p>
            <a:pPr marL="0" indent="0" algn="just">
              <a:buNone/>
            </a:pPr>
            <a:r>
              <a:rPr lang="el-GR" b="1" u="sng" dirty="0" smtClean="0"/>
              <a:t>Ερμηνεία: </a:t>
            </a:r>
            <a:r>
              <a:rPr lang="el-GR" dirty="0" smtClean="0"/>
              <a:t>Τα παιδιά νιώθουν περήφανα όταν αναγνωρίζουν τα έργα τους αναρτημένα στους τοίχους και τους αρέσει να μιλούν γι’ αυτά (</a:t>
            </a:r>
            <a:r>
              <a:rPr lang="en-US" dirty="0" smtClean="0"/>
              <a:t>Edwards et al., 2000). </a:t>
            </a:r>
            <a:r>
              <a:rPr lang="el-GR" dirty="0" smtClean="0"/>
              <a:t>Στη συγκεκριμένη τάξη κατά τη γνώμη μου είναι δύσκολο να αναγνωρίσουν τα έργα τους στους τοίχους. Οι παραγωγές των παιδιών που είναι αναρτημένες είναι τυποποιημένες, είναι εντυπωσιακό ότι μοιάζουν να είναι τυποποιημένες και αυτές ακόμη οι επιλογές των χρωμάτων που έχουν χρησιμοποιήσει. Νομίζω ότι ο χώρος</a:t>
            </a:r>
            <a:endParaRPr lang="el-GR" b="1" u="sng" dirty="0"/>
          </a:p>
        </p:txBody>
      </p:sp>
    </p:spTree>
    <p:extLst>
      <p:ext uri="{BB962C8B-B14F-4D97-AF65-F5344CB8AC3E}">
        <p14:creationId xmlns:p14="http://schemas.microsoft.com/office/powerpoint/2010/main" val="4649208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31" presetClass="entr" presetSubtype="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 calcmode="lin" valueType="num">
                                      <p:cBhvr>
                                        <p:cTn id="12" dur="1000" fill="hold"/>
                                        <p:tgtEl>
                                          <p:spTgt spid="3">
                                            <p:txEl>
                                              <p:pRg st="0" end="0"/>
                                            </p:txEl>
                                          </p:spTgt>
                                        </p:tgtEl>
                                        <p:attrNameLst>
                                          <p:attrName>ppt_w</p:attrName>
                                        </p:attrNameLst>
                                      </p:cBhvr>
                                      <p:tavLst>
                                        <p:tav tm="0">
                                          <p:val>
                                            <p:fltVal val="0"/>
                                          </p:val>
                                        </p:tav>
                                        <p:tav tm="100000">
                                          <p:val>
                                            <p:strVal val="#ppt_w"/>
                                          </p:val>
                                        </p:tav>
                                      </p:tavLst>
                                    </p:anim>
                                    <p:anim calcmode="lin" valueType="num">
                                      <p:cBhvr>
                                        <p:cTn id="13" dur="1000" fill="hold"/>
                                        <p:tgtEl>
                                          <p:spTgt spid="3">
                                            <p:txEl>
                                              <p:pRg st="0" end="0"/>
                                            </p:txEl>
                                          </p:spTgt>
                                        </p:tgtEl>
                                        <p:attrNameLst>
                                          <p:attrName>ppt_h</p:attrName>
                                        </p:attrNameLst>
                                      </p:cBhvr>
                                      <p:tavLst>
                                        <p:tav tm="0">
                                          <p:val>
                                            <p:fltVal val="0"/>
                                          </p:val>
                                        </p:tav>
                                        <p:tav tm="100000">
                                          <p:val>
                                            <p:strVal val="#ppt_h"/>
                                          </p:val>
                                        </p:tav>
                                      </p:tavLst>
                                    </p:anim>
                                    <p:anim calcmode="lin" valueType="num">
                                      <p:cBhvr>
                                        <p:cTn id="14" dur="1000" fill="hold"/>
                                        <p:tgtEl>
                                          <p:spTgt spid="3">
                                            <p:txEl>
                                              <p:pRg st="0" end="0"/>
                                            </p:txEl>
                                          </p:spTgt>
                                        </p:tgtEl>
                                        <p:attrNameLst>
                                          <p:attrName>style.rotation</p:attrName>
                                        </p:attrNameLst>
                                      </p:cBhvr>
                                      <p:tavLst>
                                        <p:tav tm="0">
                                          <p:val>
                                            <p:fltVal val="90"/>
                                          </p:val>
                                        </p:tav>
                                        <p:tav tm="100000">
                                          <p:val>
                                            <p:fltVal val="0"/>
                                          </p:val>
                                        </p:tav>
                                      </p:tavLst>
                                    </p:anim>
                                    <p:animEffect transition="in" filter="fade">
                                      <p:cBhvr>
                                        <p:cTn id="15" dur="1000"/>
                                        <p:tgtEl>
                                          <p:spTgt spid="3">
                                            <p:txEl>
                                              <p:pRg st="0" end="0"/>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31" presetClass="entr" presetSubtype="0" fill="hold" grpId="0" nodeType="clickEffect">
                                  <p:stCondLst>
                                    <p:cond delay="0"/>
                                  </p:stCondLst>
                                  <p:childTnLst>
                                    <p:set>
                                      <p:cBhvr>
                                        <p:cTn id="19" dur="1" fill="hold">
                                          <p:stCondLst>
                                            <p:cond delay="0"/>
                                          </p:stCondLst>
                                        </p:cTn>
                                        <p:tgtEl>
                                          <p:spTgt spid="3">
                                            <p:txEl>
                                              <p:pRg st="1" end="1"/>
                                            </p:txEl>
                                          </p:spTgt>
                                        </p:tgtEl>
                                        <p:attrNameLst>
                                          <p:attrName>style.visibility</p:attrName>
                                        </p:attrNameLst>
                                      </p:cBhvr>
                                      <p:to>
                                        <p:strVal val="visible"/>
                                      </p:to>
                                    </p:set>
                                    <p:anim calcmode="lin" valueType="num">
                                      <p:cBhvr>
                                        <p:cTn id="20" dur="1000" fill="hold"/>
                                        <p:tgtEl>
                                          <p:spTgt spid="3">
                                            <p:txEl>
                                              <p:pRg st="1" end="1"/>
                                            </p:txEl>
                                          </p:spTgt>
                                        </p:tgtEl>
                                        <p:attrNameLst>
                                          <p:attrName>ppt_w</p:attrName>
                                        </p:attrNameLst>
                                      </p:cBhvr>
                                      <p:tavLst>
                                        <p:tav tm="0">
                                          <p:val>
                                            <p:fltVal val="0"/>
                                          </p:val>
                                        </p:tav>
                                        <p:tav tm="100000">
                                          <p:val>
                                            <p:strVal val="#ppt_w"/>
                                          </p:val>
                                        </p:tav>
                                      </p:tavLst>
                                    </p:anim>
                                    <p:anim calcmode="lin" valueType="num">
                                      <p:cBhvr>
                                        <p:cTn id="21" dur="1000" fill="hold"/>
                                        <p:tgtEl>
                                          <p:spTgt spid="3">
                                            <p:txEl>
                                              <p:pRg st="1" end="1"/>
                                            </p:txEl>
                                          </p:spTgt>
                                        </p:tgtEl>
                                        <p:attrNameLst>
                                          <p:attrName>ppt_h</p:attrName>
                                        </p:attrNameLst>
                                      </p:cBhvr>
                                      <p:tavLst>
                                        <p:tav tm="0">
                                          <p:val>
                                            <p:fltVal val="0"/>
                                          </p:val>
                                        </p:tav>
                                        <p:tav tm="100000">
                                          <p:val>
                                            <p:strVal val="#ppt_h"/>
                                          </p:val>
                                        </p:tav>
                                      </p:tavLst>
                                    </p:anim>
                                    <p:anim calcmode="lin" valueType="num">
                                      <p:cBhvr>
                                        <p:cTn id="22" dur="1000" fill="hold"/>
                                        <p:tgtEl>
                                          <p:spTgt spid="3">
                                            <p:txEl>
                                              <p:pRg st="1" end="1"/>
                                            </p:txEl>
                                          </p:spTgt>
                                        </p:tgtEl>
                                        <p:attrNameLst>
                                          <p:attrName>style.rotation</p:attrName>
                                        </p:attrNameLst>
                                      </p:cBhvr>
                                      <p:tavLst>
                                        <p:tav tm="0">
                                          <p:val>
                                            <p:fltVal val="90"/>
                                          </p:val>
                                        </p:tav>
                                        <p:tav tm="100000">
                                          <p:val>
                                            <p:fltVal val="0"/>
                                          </p:val>
                                        </p:tav>
                                      </p:tavLst>
                                    </p:anim>
                                    <p:animEffect transition="in" filter="fade">
                                      <p:cBhvr>
                                        <p:cTn id="23" dur="1000"/>
                                        <p:tgtEl>
                                          <p:spTgt spid="3">
                                            <p:txEl>
                                              <p:pRg st="1" end="1"/>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31" presetClass="entr" presetSubtype="0" fill="hold" grpId="0" nodeType="clickEffect">
                                  <p:stCondLst>
                                    <p:cond delay="0"/>
                                  </p:stCondLst>
                                  <p:childTnLst>
                                    <p:set>
                                      <p:cBhvr>
                                        <p:cTn id="27" dur="1" fill="hold">
                                          <p:stCondLst>
                                            <p:cond delay="0"/>
                                          </p:stCondLst>
                                        </p:cTn>
                                        <p:tgtEl>
                                          <p:spTgt spid="3">
                                            <p:txEl>
                                              <p:pRg st="2" end="2"/>
                                            </p:txEl>
                                          </p:spTgt>
                                        </p:tgtEl>
                                        <p:attrNameLst>
                                          <p:attrName>style.visibility</p:attrName>
                                        </p:attrNameLst>
                                      </p:cBhvr>
                                      <p:to>
                                        <p:strVal val="visible"/>
                                      </p:to>
                                    </p:set>
                                    <p:anim calcmode="lin" valueType="num">
                                      <p:cBhvr>
                                        <p:cTn id="28" dur="1000" fill="hold"/>
                                        <p:tgtEl>
                                          <p:spTgt spid="3">
                                            <p:txEl>
                                              <p:pRg st="2" end="2"/>
                                            </p:txEl>
                                          </p:spTgt>
                                        </p:tgtEl>
                                        <p:attrNameLst>
                                          <p:attrName>ppt_w</p:attrName>
                                        </p:attrNameLst>
                                      </p:cBhvr>
                                      <p:tavLst>
                                        <p:tav tm="0">
                                          <p:val>
                                            <p:fltVal val="0"/>
                                          </p:val>
                                        </p:tav>
                                        <p:tav tm="100000">
                                          <p:val>
                                            <p:strVal val="#ppt_w"/>
                                          </p:val>
                                        </p:tav>
                                      </p:tavLst>
                                    </p:anim>
                                    <p:anim calcmode="lin" valueType="num">
                                      <p:cBhvr>
                                        <p:cTn id="29" dur="1000" fill="hold"/>
                                        <p:tgtEl>
                                          <p:spTgt spid="3">
                                            <p:txEl>
                                              <p:pRg st="2" end="2"/>
                                            </p:txEl>
                                          </p:spTgt>
                                        </p:tgtEl>
                                        <p:attrNameLst>
                                          <p:attrName>ppt_h</p:attrName>
                                        </p:attrNameLst>
                                      </p:cBhvr>
                                      <p:tavLst>
                                        <p:tav tm="0">
                                          <p:val>
                                            <p:fltVal val="0"/>
                                          </p:val>
                                        </p:tav>
                                        <p:tav tm="100000">
                                          <p:val>
                                            <p:strVal val="#ppt_h"/>
                                          </p:val>
                                        </p:tav>
                                      </p:tavLst>
                                    </p:anim>
                                    <p:anim calcmode="lin" valueType="num">
                                      <p:cBhvr>
                                        <p:cTn id="30" dur="1000" fill="hold"/>
                                        <p:tgtEl>
                                          <p:spTgt spid="3">
                                            <p:txEl>
                                              <p:pRg st="2" end="2"/>
                                            </p:txEl>
                                          </p:spTgt>
                                        </p:tgtEl>
                                        <p:attrNameLst>
                                          <p:attrName>style.rotation</p:attrName>
                                        </p:attrNameLst>
                                      </p:cBhvr>
                                      <p:tavLst>
                                        <p:tav tm="0">
                                          <p:val>
                                            <p:fltVal val="90"/>
                                          </p:val>
                                        </p:tav>
                                        <p:tav tm="100000">
                                          <p:val>
                                            <p:fltVal val="0"/>
                                          </p:val>
                                        </p:tav>
                                      </p:tavLst>
                                    </p:anim>
                                    <p:animEffect transition="in" filter="fade">
                                      <p:cBhvr>
                                        <p:cTn id="31" dur="10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dirty="0" smtClean="0"/>
              <a:t>Αξιοποίηση της θεωρίας</a:t>
            </a:r>
            <a:endParaRPr lang="el-GR" dirty="0"/>
          </a:p>
        </p:txBody>
      </p:sp>
      <p:sp>
        <p:nvSpPr>
          <p:cNvPr id="3" name="Θέση περιεχομένου 2"/>
          <p:cNvSpPr>
            <a:spLocks noGrp="1"/>
          </p:cNvSpPr>
          <p:nvPr>
            <p:ph idx="1"/>
          </p:nvPr>
        </p:nvSpPr>
        <p:spPr/>
        <p:txBody>
          <a:bodyPr/>
          <a:lstStyle/>
          <a:p>
            <a:pPr marL="0" indent="0" algn="just">
              <a:buNone/>
            </a:pPr>
            <a:r>
              <a:rPr lang="el-GR" dirty="0"/>
              <a:t>αντανακλά κυρίως την άποψη της εκπαιδευτικού για τη διδασκαλία και τη μάθηση και θέλω να διερευνήσω περισσότερο ποια διδακτική προσέγγιση υιοθετεί. Θέλω επίσης </a:t>
            </a:r>
            <a:r>
              <a:rPr lang="el-GR" dirty="0" smtClean="0"/>
              <a:t>να διερευνήσω αν αυτού του χαρακτήρα είναι οι δραστηριότητες που αναπτύσσονται στην τάξη, που δύσκολα θα τις χαρακτηρίζαμε «δραστηριότητες των παιδιών». Κάνω την υπόθεση ότι πρόκειται για δραστηριότητες που επιβάλλει η εκπαιδευτικός και τα παιδιά πειθαρχούν. </a:t>
            </a:r>
            <a:endParaRPr lang="el-GR" dirty="0"/>
          </a:p>
        </p:txBody>
      </p:sp>
    </p:spTree>
    <p:extLst>
      <p:ext uri="{BB962C8B-B14F-4D97-AF65-F5344CB8AC3E}">
        <p14:creationId xmlns:p14="http://schemas.microsoft.com/office/powerpoint/2010/main" val="23465579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randombar(horizont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dirty="0" smtClean="0"/>
              <a:t>Αξιοποίηση της θεωρίας </a:t>
            </a:r>
            <a:endParaRPr lang="el-GR" dirty="0"/>
          </a:p>
        </p:txBody>
      </p:sp>
      <p:sp>
        <p:nvSpPr>
          <p:cNvPr id="3" name="Θέση περιεχομένου 2"/>
          <p:cNvSpPr>
            <a:spLocks noGrp="1"/>
          </p:cNvSpPr>
          <p:nvPr>
            <p:ph idx="1"/>
          </p:nvPr>
        </p:nvSpPr>
        <p:spPr/>
        <p:txBody>
          <a:bodyPr>
            <a:normAutofit fontScale="92500" lnSpcReduction="10000"/>
          </a:bodyPr>
          <a:lstStyle/>
          <a:p>
            <a:pPr algn="just">
              <a:buFont typeface="Wingdings" panose="05000000000000000000" pitchFamily="2" charset="2"/>
              <a:buChar char="Ø"/>
            </a:pPr>
            <a:r>
              <a:rPr lang="el-GR" u="sng" dirty="0" smtClean="0"/>
              <a:t>Θεωρία και πράξη σε σχέση αλληλεπίδρασης: </a:t>
            </a:r>
            <a:r>
              <a:rPr lang="el-GR" dirty="0" smtClean="0"/>
              <a:t>Η πράξη τροφοδοτείται και </a:t>
            </a:r>
            <a:r>
              <a:rPr lang="el-GR" dirty="0"/>
              <a:t>ε</a:t>
            </a:r>
            <a:r>
              <a:rPr lang="el-GR" dirty="0" smtClean="0"/>
              <a:t>μπλουτίζεται από τη θεωρία, την οποία στη συνέχεια εξετάζει και ανατροφοδοτεί με νέα δεδομένα σε μια πορεία συνεχούς αναμόρφωσης και των δύο στο πλαίσιο μιας αδιάλειπτης αμφίδρομης «συνομιλίας». </a:t>
            </a:r>
            <a:endParaRPr lang="el-GR" dirty="0"/>
          </a:p>
          <a:p>
            <a:pPr marL="0" indent="0" algn="just">
              <a:buNone/>
            </a:pPr>
            <a:endParaRPr lang="el-GR" dirty="0" smtClean="0"/>
          </a:p>
          <a:p>
            <a:pPr algn="just">
              <a:buFont typeface="Wingdings" panose="05000000000000000000" pitchFamily="2" charset="2"/>
              <a:buChar char="Ø"/>
            </a:pPr>
            <a:r>
              <a:rPr lang="el-GR" u="sng" dirty="0" smtClean="0"/>
              <a:t>Θεωρία και εκπαιδευτικός: </a:t>
            </a:r>
            <a:r>
              <a:rPr lang="el-GR" dirty="0" smtClean="0"/>
              <a:t>Στην θεωρία ανατρέχουν οι εκπαιδευτικοί με σκοπό να κατανοήσουν δυσλειτουργίες που μπορεί να προκύψουν κατά τη διάρκεια της εκπαιδευτικής διαδικασίας στην τάξη ώστε να σχεδιάσουν το επόμενο τους βήμα. Η θεωρία, δηλαδή, βοηθά να ερμηνεύσουν και να δώσουν απάντηση σε ερωτήματά τους σχετικά με την κατανόηση της δράσης τους και της εξέλιξης της διαδικασίας. Δεν τους υποδεικνύει λύσεις. Τους επιτρέπει να προβληματιστούν λαμβάνοντας υπόψη τα δεδομένα της πράξης στο συγκεκριμένο εκπαιδευτικό πλαίσιο, ώστε να προχωρήσουν στον επανασχεδιασμό. Ουσιαστικά η θεωρία έρχεται να απαντήσει σε ερωτήματα που προέκυψαν από την πράξη και τροφοδοτώντας με νέα δεδομένα, κατευθύνει σε νέες πρακτικές διερευνήσεις.</a:t>
            </a:r>
            <a:endParaRPr lang="el-GR" u="sng" dirty="0"/>
          </a:p>
        </p:txBody>
      </p:sp>
    </p:spTree>
    <p:extLst>
      <p:ext uri="{BB962C8B-B14F-4D97-AF65-F5344CB8AC3E}">
        <p14:creationId xmlns:p14="http://schemas.microsoft.com/office/powerpoint/2010/main" val="35026228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7"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strVal val="#ppt_h"/>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49" presetClass="entr" presetSubtype="0" decel="100000" fill="hold" grpId="0" nodeType="click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 calcmode="lin" valueType="num">
                                      <p:cBhvr>
                                        <p:cTn id="13" dur="500" fill="hold"/>
                                        <p:tgtEl>
                                          <p:spTgt spid="3">
                                            <p:txEl>
                                              <p:pRg st="0" end="0"/>
                                            </p:txEl>
                                          </p:spTgt>
                                        </p:tgtEl>
                                        <p:attrNameLst>
                                          <p:attrName>ppt_w</p:attrName>
                                        </p:attrNameLst>
                                      </p:cBhvr>
                                      <p:tavLst>
                                        <p:tav tm="0">
                                          <p:val>
                                            <p:fltVal val="0"/>
                                          </p:val>
                                        </p:tav>
                                        <p:tav tm="100000">
                                          <p:val>
                                            <p:strVal val="#ppt_w"/>
                                          </p:val>
                                        </p:tav>
                                      </p:tavLst>
                                    </p:anim>
                                    <p:anim calcmode="lin" valueType="num">
                                      <p:cBhvr>
                                        <p:cTn id="14" dur="500" fill="hold"/>
                                        <p:tgtEl>
                                          <p:spTgt spid="3">
                                            <p:txEl>
                                              <p:pRg st="0" end="0"/>
                                            </p:txEl>
                                          </p:spTgt>
                                        </p:tgtEl>
                                        <p:attrNameLst>
                                          <p:attrName>ppt_h</p:attrName>
                                        </p:attrNameLst>
                                      </p:cBhvr>
                                      <p:tavLst>
                                        <p:tav tm="0">
                                          <p:val>
                                            <p:fltVal val="0"/>
                                          </p:val>
                                        </p:tav>
                                        <p:tav tm="100000">
                                          <p:val>
                                            <p:strVal val="#ppt_h"/>
                                          </p:val>
                                        </p:tav>
                                      </p:tavLst>
                                    </p:anim>
                                    <p:anim calcmode="lin" valueType="num">
                                      <p:cBhvr>
                                        <p:cTn id="15" dur="500" fill="hold"/>
                                        <p:tgtEl>
                                          <p:spTgt spid="3">
                                            <p:txEl>
                                              <p:pRg st="0" end="0"/>
                                            </p:txEl>
                                          </p:spTgt>
                                        </p:tgtEl>
                                        <p:attrNameLst>
                                          <p:attrName>style.rotation</p:attrName>
                                        </p:attrNameLst>
                                      </p:cBhvr>
                                      <p:tavLst>
                                        <p:tav tm="0">
                                          <p:val>
                                            <p:fltVal val="360"/>
                                          </p:val>
                                        </p:tav>
                                        <p:tav tm="100000">
                                          <p:val>
                                            <p:fltVal val="0"/>
                                          </p:val>
                                        </p:tav>
                                      </p:tavLst>
                                    </p:anim>
                                    <p:animEffect transition="in" filter="fade">
                                      <p:cBhvr>
                                        <p:cTn id="16" dur="500"/>
                                        <p:tgtEl>
                                          <p:spTgt spid="3">
                                            <p:txEl>
                                              <p:pRg st="0" end="0"/>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49" presetClass="entr" presetSubtype="0" decel="10000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 calcmode="lin" valueType="num">
                                      <p:cBhvr>
                                        <p:cTn id="21" dur="500" fill="hold"/>
                                        <p:tgtEl>
                                          <p:spTgt spid="3">
                                            <p:txEl>
                                              <p:pRg st="2" end="2"/>
                                            </p:txEl>
                                          </p:spTgt>
                                        </p:tgtEl>
                                        <p:attrNameLst>
                                          <p:attrName>ppt_w</p:attrName>
                                        </p:attrNameLst>
                                      </p:cBhvr>
                                      <p:tavLst>
                                        <p:tav tm="0">
                                          <p:val>
                                            <p:fltVal val="0"/>
                                          </p:val>
                                        </p:tav>
                                        <p:tav tm="100000">
                                          <p:val>
                                            <p:strVal val="#ppt_w"/>
                                          </p:val>
                                        </p:tav>
                                      </p:tavLst>
                                    </p:anim>
                                    <p:anim calcmode="lin" valueType="num">
                                      <p:cBhvr>
                                        <p:cTn id="22" dur="500" fill="hold"/>
                                        <p:tgtEl>
                                          <p:spTgt spid="3">
                                            <p:txEl>
                                              <p:pRg st="2" end="2"/>
                                            </p:txEl>
                                          </p:spTgt>
                                        </p:tgtEl>
                                        <p:attrNameLst>
                                          <p:attrName>ppt_h</p:attrName>
                                        </p:attrNameLst>
                                      </p:cBhvr>
                                      <p:tavLst>
                                        <p:tav tm="0">
                                          <p:val>
                                            <p:fltVal val="0"/>
                                          </p:val>
                                        </p:tav>
                                        <p:tav tm="100000">
                                          <p:val>
                                            <p:strVal val="#ppt_h"/>
                                          </p:val>
                                        </p:tav>
                                      </p:tavLst>
                                    </p:anim>
                                    <p:anim calcmode="lin" valueType="num">
                                      <p:cBhvr>
                                        <p:cTn id="23" dur="500" fill="hold"/>
                                        <p:tgtEl>
                                          <p:spTgt spid="3">
                                            <p:txEl>
                                              <p:pRg st="2" end="2"/>
                                            </p:txEl>
                                          </p:spTgt>
                                        </p:tgtEl>
                                        <p:attrNameLst>
                                          <p:attrName>style.rotation</p:attrName>
                                        </p:attrNameLst>
                                      </p:cBhvr>
                                      <p:tavLst>
                                        <p:tav tm="0">
                                          <p:val>
                                            <p:fltVal val="360"/>
                                          </p:val>
                                        </p:tav>
                                        <p:tav tm="100000">
                                          <p:val>
                                            <p:fltVal val="0"/>
                                          </p:val>
                                        </p:tav>
                                      </p:tavLst>
                                    </p:anim>
                                    <p:animEffect transition="in" filter="fade">
                                      <p:cBhvr>
                                        <p:cTn id="24"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dirty="0" smtClean="0"/>
              <a:t>Ο ρόλος του ημερολογίου </a:t>
            </a:r>
            <a:endParaRPr lang="el-GR" dirty="0"/>
          </a:p>
        </p:txBody>
      </p:sp>
      <p:sp>
        <p:nvSpPr>
          <p:cNvPr id="3" name="Θέση περιεχομένου 2"/>
          <p:cNvSpPr>
            <a:spLocks noGrp="1"/>
          </p:cNvSpPr>
          <p:nvPr>
            <p:ph idx="1"/>
          </p:nvPr>
        </p:nvSpPr>
        <p:spPr/>
        <p:txBody>
          <a:bodyPr/>
          <a:lstStyle/>
          <a:p>
            <a:pPr marL="0" indent="0" algn="just">
              <a:buNone/>
            </a:pPr>
            <a:r>
              <a:rPr lang="el-GR" u="sng" dirty="0" smtClean="0"/>
              <a:t>Το ημερολόγιο </a:t>
            </a:r>
            <a:r>
              <a:rPr lang="el-GR" dirty="0" smtClean="0"/>
              <a:t>είναι ο απλούστερος τρόπος να καταγράφετε συστηματικά ό,τι παρατηρείτε και να το έχετε συγκεντρωμένο ώστε να μπορείτε να ανατρέχετε σ’ αυτό στην πορεία του χρόνου και να το εμπλουτίζετε με σχολιασμούς και προσπάθειες ερμηνείας στην προοπτική ανάπτυξης </a:t>
            </a:r>
            <a:r>
              <a:rPr lang="el-GR" dirty="0" err="1" smtClean="0"/>
              <a:t>αναστοχαστικών</a:t>
            </a:r>
            <a:r>
              <a:rPr lang="el-GR" dirty="0" smtClean="0"/>
              <a:t> διαδικασιών.</a:t>
            </a:r>
          </a:p>
          <a:p>
            <a:pPr marL="0" indent="0" algn="just">
              <a:buNone/>
            </a:pPr>
            <a:r>
              <a:rPr lang="el-GR" dirty="0" smtClean="0"/>
              <a:t> </a:t>
            </a:r>
            <a:endParaRPr lang="el-GR" u="sng" dirty="0"/>
          </a:p>
        </p:txBody>
      </p:sp>
    </p:spTree>
    <p:extLst>
      <p:ext uri="{BB962C8B-B14F-4D97-AF65-F5344CB8AC3E}">
        <p14:creationId xmlns:p14="http://schemas.microsoft.com/office/powerpoint/2010/main" val="32096866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 presetClass="entr" presetSubtype="4" fill="hold" grpId="0"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 calcmode="lin" valueType="num">
                                      <p:cBhvr additive="base">
                                        <p:cTn id="14"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15"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2" presetClass="entr" presetSubtype="4" fill="hold" grpId="0" nodeType="clickEffect">
                                  <p:stCondLst>
                                    <p:cond delay="0"/>
                                  </p:stCondLst>
                                  <p:childTnLst>
                                    <p:set>
                                      <p:cBhvr>
                                        <p:cTn id="19" dur="1" fill="hold">
                                          <p:stCondLst>
                                            <p:cond delay="0"/>
                                          </p:stCondLst>
                                        </p:cTn>
                                        <p:tgtEl>
                                          <p:spTgt spid="3">
                                            <p:txEl>
                                              <p:pRg st="1" end="1"/>
                                            </p:txEl>
                                          </p:spTgt>
                                        </p:tgtEl>
                                        <p:attrNameLst>
                                          <p:attrName>style.visibility</p:attrName>
                                        </p:attrNameLst>
                                      </p:cBhvr>
                                      <p:to>
                                        <p:strVal val="visible"/>
                                      </p:to>
                                    </p:set>
                                    <p:anim calcmode="lin" valueType="num">
                                      <p:cBhvr additive="base">
                                        <p:cTn id="20"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21"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dirty="0" smtClean="0"/>
              <a:t>Ο ρόλος του ημερολογίου </a:t>
            </a:r>
            <a:endParaRPr lang="el-GR" dirty="0"/>
          </a:p>
        </p:txBody>
      </p:sp>
      <p:pic>
        <p:nvPicPr>
          <p:cNvPr id="4" name="Θέση περιεχομένου 3"/>
          <p:cNvPicPr>
            <a:picLocks noGrp="1" noChangeAspect="1"/>
          </p:cNvPicPr>
          <p:nvPr>
            <p:ph idx="1"/>
          </p:nvPr>
        </p:nvPicPr>
        <p:blipFill>
          <a:blip r:embed="rId2"/>
          <a:stretch>
            <a:fillRect/>
          </a:stretch>
        </p:blipFill>
        <p:spPr>
          <a:xfrm>
            <a:off x="677334" y="2160588"/>
            <a:ext cx="9015306" cy="3881437"/>
          </a:xfrm>
          <a:prstGeom prst="rect">
            <a:avLst/>
          </a:prstGeom>
        </p:spPr>
      </p:pic>
    </p:spTree>
    <p:extLst>
      <p:ext uri="{BB962C8B-B14F-4D97-AF65-F5344CB8AC3E}">
        <p14:creationId xmlns:p14="http://schemas.microsoft.com/office/powerpoint/2010/main" val="24678927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0" presetClass="entr" presetSubtype="0" fill="hold" nodeType="clickEffect">
                                  <p:stCondLst>
                                    <p:cond delay="0"/>
                                  </p:stCondLst>
                                  <p:childTnLst>
                                    <p:set>
                                      <p:cBhvr>
                                        <p:cTn id="13" dur="1" fill="hold">
                                          <p:stCondLst>
                                            <p:cond delay="0"/>
                                          </p:stCondLst>
                                        </p:cTn>
                                        <p:tgtEl>
                                          <p:spTgt spid="4"/>
                                        </p:tgtEl>
                                        <p:attrNameLst>
                                          <p:attrName>style.visibility</p:attrName>
                                        </p:attrNameLst>
                                      </p:cBhvr>
                                      <p:to>
                                        <p:strVal val="visible"/>
                                      </p:to>
                                    </p:set>
                                    <p:animEffect transition="in" filter="fade">
                                      <p:cBhvr>
                                        <p:cTn id="14"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dirty="0" smtClean="0"/>
              <a:t>Ο ρόλος του ημερολογίου </a:t>
            </a:r>
            <a:endParaRPr lang="el-GR" dirty="0"/>
          </a:p>
        </p:txBody>
      </p:sp>
      <p:sp>
        <p:nvSpPr>
          <p:cNvPr id="3" name="Θέση περιεχομένου 2"/>
          <p:cNvSpPr>
            <a:spLocks noGrp="1"/>
          </p:cNvSpPr>
          <p:nvPr>
            <p:ph idx="1"/>
          </p:nvPr>
        </p:nvSpPr>
        <p:spPr/>
        <p:txBody>
          <a:bodyPr/>
          <a:lstStyle/>
          <a:p>
            <a:pPr algn="just">
              <a:buFont typeface="Wingdings" panose="05000000000000000000" pitchFamily="2" charset="2"/>
              <a:buChar char="Ø"/>
            </a:pPr>
            <a:r>
              <a:rPr lang="el-GR" dirty="0" smtClean="0"/>
              <a:t>Για να είναι λειτουργικό το ημερολόγιο είναι βοηθητικό να τηρείται σε τετράδιο: στην αριστερή σελίδα οι σημειώσεις σας στις οποίες προσπαθείτε να αποτυπώσετε ό,τι παρατηρήσατε με όσο μεγαλύτερη λεπτομέρεια μπορείτε και στη δεξιά σελίδα σχόλια και προσπάθειες ερμηνείας, που μπορούν να εμπλουτιστούν και αργότερα. </a:t>
            </a:r>
          </a:p>
          <a:p>
            <a:pPr algn="just">
              <a:buFont typeface="Wingdings" panose="05000000000000000000" pitchFamily="2" charset="2"/>
              <a:buChar char="Ø"/>
            </a:pPr>
            <a:r>
              <a:rPr lang="el-GR" dirty="0" smtClean="0"/>
              <a:t>Κάποιες φορές οι συνθήκες μπορεί να μη διευκολύνουν την τήρηση σημειώσεων, μπορούν να τηρούνται πρόχειρες σημειώσεις, οι οποίες θα αναπτύσσονται το συντομότερο δυνατόν, μόλις απομακρυνθείτε από το χώρο της τάξης. Η αναπτυγμένη τους εκδοχή είναι σημαντικό να αποκατασταθεί μόλις υπάρξει το χρονικό περιθώριο προκειμένου να διατηρηθεί η πλειονότητα των λεπτομερειών που παρατηρήθηκαν. Αν παρέλθει χρόνος, σημαντική πληροφορία χάνεται.</a:t>
            </a:r>
          </a:p>
          <a:p>
            <a:pPr algn="just">
              <a:buFont typeface="Wingdings" panose="05000000000000000000" pitchFamily="2" charset="2"/>
              <a:buChar char="Ø"/>
            </a:pPr>
            <a:endParaRPr lang="el-GR" dirty="0"/>
          </a:p>
        </p:txBody>
      </p:sp>
    </p:spTree>
    <p:extLst>
      <p:ext uri="{BB962C8B-B14F-4D97-AF65-F5344CB8AC3E}">
        <p14:creationId xmlns:p14="http://schemas.microsoft.com/office/powerpoint/2010/main" val="21865357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0" presetClass="entr" presetSubtype="0" fill="hold" grpId="0"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Effect transition="in" filter="fade">
                                      <p:cBhvr>
                                        <p:cTn id="14" dur="500"/>
                                        <p:tgtEl>
                                          <p:spTgt spid="3">
                                            <p:txEl>
                                              <p:pRg st="0" end="0"/>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10" presetClass="entr" presetSubtype="0" fill="hold" grpId="0" nodeType="clickEffect">
                                  <p:stCondLst>
                                    <p:cond delay="0"/>
                                  </p:stCondLst>
                                  <p:childTnLst>
                                    <p:set>
                                      <p:cBhvr>
                                        <p:cTn id="18" dur="1" fill="hold">
                                          <p:stCondLst>
                                            <p:cond delay="0"/>
                                          </p:stCondLst>
                                        </p:cTn>
                                        <p:tgtEl>
                                          <p:spTgt spid="3">
                                            <p:txEl>
                                              <p:pRg st="1" end="1"/>
                                            </p:txEl>
                                          </p:spTgt>
                                        </p:tgtEl>
                                        <p:attrNameLst>
                                          <p:attrName>style.visibility</p:attrName>
                                        </p:attrNameLst>
                                      </p:cBhvr>
                                      <p:to>
                                        <p:strVal val="visible"/>
                                      </p:to>
                                    </p:set>
                                    <p:animEffect transition="in" filter="fade">
                                      <p:cBhvr>
                                        <p:cTn id="19"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dirty="0" smtClean="0"/>
              <a:t>Ο ρόλος του ημερολογίου</a:t>
            </a:r>
            <a:endParaRPr lang="el-GR" dirty="0"/>
          </a:p>
        </p:txBody>
      </p:sp>
      <p:sp>
        <p:nvSpPr>
          <p:cNvPr id="3" name="Θέση περιεχομένου 2"/>
          <p:cNvSpPr>
            <a:spLocks noGrp="1"/>
          </p:cNvSpPr>
          <p:nvPr>
            <p:ph idx="1"/>
          </p:nvPr>
        </p:nvSpPr>
        <p:spPr/>
        <p:txBody>
          <a:bodyPr/>
          <a:lstStyle/>
          <a:p>
            <a:pPr algn="just">
              <a:buFont typeface="Wingdings" panose="05000000000000000000" pitchFamily="2" charset="2"/>
              <a:buChar char="Ø"/>
            </a:pPr>
            <a:r>
              <a:rPr lang="el-GR" dirty="0" smtClean="0"/>
              <a:t>Μετά την απομάκρυνση από την τάξη, τα στοιχεία του ημερολογίου μπορεί να </a:t>
            </a:r>
            <a:r>
              <a:rPr lang="el-GR" dirty="0" err="1" smtClean="0"/>
              <a:t>πληκτρολογηθούν</a:t>
            </a:r>
            <a:r>
              <a:rPr lang="el-GR" dirty="0" smtClean="0"/>
              <a:t>, αν θεωρηθεί σκόπιμο, οι περιγραφές μπορεί να αναδιατυπωθούν και τα σχόλια του ερμηνευτικού μέρους να εμπλουτιστούν μέσα από διαδικασίες </a:t>
            </a:r>
            <a:r>
              <a:rPr lang="el-GR" dirty="0" err="1" smtClean="0"/>
              <a:t>αναστοχασμού</a:t>
            </a:r>
            <a:r>
              <a:rPr lang="el-GR" dirty="0" smtClean="0"/>
              <a:t>, αλλά και πρόσθετης μελέτης της βιβλιογραφίας. Αυτή η πρόσθετη επεξεργασία των αρχικών σημειώσεων θεωρείται ότι συμβάλλει ουσιαστικά στην ανάπτυξη </a:t>
            </a:r>
            <a:r>
              <a:rPr lang="el-GR" dirty="0" err="1" smtClean="0"/>
              <a:t>αναστοχαστικών</a:t>
            </a:r>
            <a:r>
              <a:rPr lang="el-GR" dirty="0" smtClean="0"/>
              <a:t> διαδικασιών και στη συγκρότηση ερωτημάτων που αφορούν πτυχές της εκπαιδευτικής διαδικασίας. </a:t>
            </a:r>
            <a:endParaRPr lang="el-GR" dirty="0"/>
          </a:p>
        </p:txBody>
      </p:sp>
    </p:spTree>
    <p:extLst>
      <p:ext uri="{BB962C8B-B14F-4D97-AF65-F5344CB8AC3E}">
        <p14:creationId xmlns:p14="http://schemas.microsoft.com/office/powerpoint/2010/main" val="34687470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wipe(down)">
                                      <p:cBhvr>
                                        <p:cTn id="12"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dirty="0" smtClean="0"/>
              <a:t>Ο ρόλος του ημερολογίου </a:t>
            </a:r>
            <a:endParaRPr lang="el-GR" dirty="0"/>
          </a:p>
        </p:txBody>
      </p:sp>
      <p:sp>
        <p:nvSpPr>
          <p:cNvPr id="3" name="Θέση περιεχομένου 2"/>
          <p:cNvSpPr>
            <a:spLocks noGrp="1"/>
          </p:cNvSpPr>
          <p:nvPr>
            <p:ph idx="1"/>
          </p:nvPr>
        </p:nvSpPr>
        <p:spPr/>
        <p:txBody>
          <a:bodyPr>
            <a:normAutofit lnSpcReduction="10000"/>
          </a:bodyPr>
          <a:lstStyle/>
          <a:p>
            <a:pPr marL="0" indent="0" algn="just">
              <a:buNone/>
            </a:pPr>
            <a:r>
              <a:rPr lang="el-GR" b="1" u="sng" dirty="0" smtClean="0"/>
              <a:t>Περιγραφικό μέρος</a:t>
            </a:r>
          </a:p>
          <a:p>
            <a:pPr marL="0" indent="0" algn="just">
              <a:buNone/>
            </a:pPr>
            <a:r>
              <a:rPr lang="el-GR" dirty="0" smtClean="0"/>
              <a:t>Η νηπιαγωγός μετά το διάλειμμα καλεί όλα τα παιδιά στην </a:t>
            </a:r>
            <a:r>
              <a:rPr lang="el-GR" dirty="0" err="1" smtClean="0"/>
              <a:t>παρεούλα</a:t>
            </a:r>
            <a:r>
              <a:rPr lang="el-GR" dirty="0" smtClean="0"/>
              <a:t>. Από μια τσάντα που κρατάει βγάζει ένα βιβλίο. Στην βιβλιοθήκη της τάξης τα περισσότερα βιβλία είναι φτηνές εκδόσεις του εμπορίου και αρκετά από αυτά είναι στραπατσαρισμένα. Το συγκεκριμένο βιβλίο το έφερε μάλλον από το σπίτι της. Δείχνει με το χέρι της στο εξώφυλλο και διαβάζει:</a:t>
            </a:r>
          </a:p>
          <a:p>
            <a:pPr marL="0" indent="0" algn="just">
              <a:buNone/>
            </a:pPr>
            <a:r>
              <a:rPr lang="el-GR" dirty="0" smtClean="0"/>
              <a:t>Ν.: «Τα παιδιά του χειμώνα». Τι είναι αυτό που διάβασα, που το γράφει εδώ; </a:t>
            </a:r>
          </a:p>
          <a:p>
            <a:pPr marL="0" indent="0" algn="just">
              <a:buNone/>
            </a:pPr>
            <a:r>
              <a:rPr lang="el-GR" dirty="0" smtClean="0"/>
              <a:t>Π.: Ο τίτλος.</a:t>
            </a:r>
          </a:p>
          <a:p>
            <a:pPr marL="0" indent="0" algn="just">
              <a:buNone/>
            </a:pPr>
            <a:r>
              <a:rPr lang="el-GR" dirty="0" smtClean="0"/>
              <a:t>Ν.: Μπράβο σου, και είναι αυτός που μας λέει περίπου τι λέει μέσα το βιβλίο. Τι είχαμε πριν το χειμώνα παιδιά; </a:t>
            </a:r>
            <a:r>
              <a:rPr lang="el-GR" i="1" dirty="0" smtClean="0"/>
              <a:t>(Διατυπώνει αυτή την ερώτηση δείχνοντας ταυτόχρονα μία εικόνα που βρίσκεται πάνω από τον πίνακα με δέντρα με κίτρινα φύλλα που παραπέμπει στο φθινόπωρο). </a:t>
            </a:r>
            <a:r>
              <a:rPr lang="el-GR" dirty="0" smtClean="0"/>
              <a:t>Τα παιδιά δεν απαντούν. Η νηπιαγωγός επαναλαμβάνει την ερώτηση με πιο δυνατή φωνή. </a:t>
            </a:r>
            <a:endParaRPr lang="el-GR" i="1" dirty="0"/>
          </a:p>
        </p:txBody>
      </p:sp>
    </p:spTree>
    <p:extLst>
      <p:ext uri="{BB962C8B-B14F-4D97-AF65-F5344CB8AC3E}">
        <p14:creationId xmlns:p14="http://schemas.microsoft.com/office/powerpoint/2010/main" val="19272775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80">
                                          <p:stCondLst>
                                            <p:cond delay="0"/>
                                          </p:stCondLst>
                                        </p:cTn>
                                        <p:tgtEl>
                                          <p:spTgt spid="2"/>
                                        </p:tgtEl>
                                      </p:cBhvr>
                                    </p:animEffect>
                                    <p:anim calcmode="lin" valueType="num">
                                      <p:cBhvr>
                                        <p:cTn id="8" dur="1822" tmFilter="0,0; 0.14,0.36; 0.43,0.73; 0.71,0.91; 1.0,1.0">
                                          <p:stCondLst>
                                            <p:cond delay="0"/>
                                          </p:stCondLst>
                                        </p:cTn>
                                        <p:tgtEl>
                                          <p:spTgt spid="2"/>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2"/>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2"/>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2"/>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2"/>
                                        </p:tgtEl>
                                        <p:attrNameLst>
                                          <p:attrName>ppt_y</p:attrName>
                                        </p:attrNameLst>
                                      </p:cBhvr>
                                      <p:tavLst>
                                        <p:tav tm="0" fmla="#ppt_y-sin(pi*$)/81">
                                          <p:val>
                                            <p:fltVal val="0"/>
                                          </p:val>
                                        </p:tav>
                                        <p:tav tm="100000">
                                          <p:val>
                                            <p:fltVal val="1"/>
                                          </p:val>
                                        </p:tav>
                                      </p:tavLst>
                                    </p:anim>
                                    <p:animScale>
                                      <p:cBhvr>
                                        <p:cTn id="13" dur="26">
                                          <p:stCondLst>
                                            <p:cond delay="650"/>
                                          </p:stCondLst>
                                        </p:cTn>
                                        <p:tgtEl>
                                          <p:spTgt spid="2"/>
                                        </p:tgtEl>
                                      </p:cBhvr>
                                      <p:to x="100000" y="60000"/>
                                    </p:animScale>
                                    <p:animScale>
                                      <p:cBhvr>
                                        <p:cTn id="14" dur="166" decel="50000">
                                          <p:stCondLst>
                                            <p:cond delay="676"/>
                                          </p:stCondLst>
                                        </p:cTn>
                                        <p:tgtEl>
                                          <p:spTgt spid="2"/>
                                        </p:tgtEl>
                                      </p:cBhvr>
                                      <p:to x="100000" y="100000"/>
                                    </p:animScale>
                                    <p:animScale>
                                      <p:cBhvr>
                                        <p:cTn id="15" dur="26">
                                          <p:stCondLst>
                                            <p:cond delay="1312"/>
                                          </p:stCondLst>
                                        </p:cTn>
                                        <p:tgtEl>
                                          <p:spTgt spid="2"/>
                                        </p:tgtEl>
                                      </p:cBhvr>
                                      <p:to x="100000" y="80000"/>
                                    </p:animScale>
                                    <p:animScale>
                                      <p:cBhvr>
                                        <p:cTn id="16" dur="166" decel="50000">
                                          <p:stCondLst>
                                            <p:cond delay="1338"/>
                                          </p:stCondLst>
                                        </p:cTn>
                                        <p:tgtEl>
                                          <p:spTgt spid="2"/>
                                        </p:tgtEl>
                                      </p:cBhvr>
                                      <p:to x="100000" y="100000"/>
                                    </p:animScale>
                                    <p:animScale>
                                      <p:cBhvr>
                                        <p:cTn id="17" dur="26">
                                          <p:stCondLst>
                                            <p:cond delay="1642"/>
                                          </p:stCondLst>
                                        </p:cTn>
                                        <p:tgtEl>
                                          <p:spTgt spid="2"/>
                                        </p:tgtEl>
                                      </p:cBhvr>
                                      <p:to x="100000" y="90000"/>
                                    </p:animScale>
                                    <p:animScale>
                                      <p:cBhvr>
                                        <p:cTn id="18" dur="166" decel="50000">
                                          <p:stCondLst>
                                            <p:cond delay="1668"/>
                                          </p:stCondLst>
                                        </p:cTn>
                                        <p:tgtEl>
                                          <p:spTgt spid="2"/>
                                        </p:tgtEl>
                                      </p:cBhvr>
                                      <p:to x="100000" y="100000"/>
                                    </p:animScale>
                                    <p:animScale>
                                      <p:cBhvr>
                                        <p:cTn id="19" dur="26">
                                          <p:stCondLst>
                                            <p:cond delay="1808"/>
                                          </p:stCondLst>
                                        </p:cTn>
                                        <p:tgtEl>
                                          <p:spTgt spid="2"/>
                                        </p:tgtEl>
                                      </p:cBhvr>
                                      <p:to x="100000" y="95000"/>
                                    </p:animScale>
                                    <p:animScale>
                                      <p:cBhvr>
                                        <p:cTn id="20" dur="166" decel="50000">
                                          <p:stCondLst>
                                            <p:cond delay="1834"/>
                                          </p:stCondLst>
                                        </p:cTn>
                                        <p:tgtEl>
                                          <p:spTgt spid="2"/>
                                        </p:tgtEl>
                                      </p:cBhvr>
                                      <p:to x="100000" y="100000"/>
                                    </p:animScale>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grpId="0" nodeType="clickEffect">
                                  <p:stCondLst>
                                    <p:cond delay="0"/>
                                  </p:stCondLst>
                                  <p:childTnLst>
                                    <p:set>
                                      <p:cBhvr>
                                        <p:cTn id="24" dur="1" fill="hold">
                                          <p:stCondLst>
                                            <p:cond delay="0"/>
                                          </p:stCondLst>
                                        </p:cTn>
                                        <p:tgtEl>
                                          <p:spTgt spid="3">
                                            <p:txEl>
                                              <p:pRg st="0" end="0"/>
                                            </p:txEl>
                                          </p:spTgt>
                                        </p:tgtEl>
                                        <p:attrNameLst>
                                          <p:attrName>style.visibility</p:attrName>
                                        </p:attrNameLst>
                                      </p:cBhvr>
                                      <p:to>
                                        <p:strVal val="visible"/>
                                      </p:to>
                                    </p:set>
                                    <p:animEffect transition="in" filter="fade">
                                      <p:cBhvr>
                                        <p:cTn id="25" dur="500"/>
                                        <p:tgtEl>
                                          <p:spTgt spid="3">
                                            <p:txEl>
                                              <p:pRg st="0" end="0"/>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grpId="0" nodeType="clickEffect">
                                  <p:stCondLst>
                                    <p:cond delay="0"/>
                                  </p:stCondLst>
                                  <p:childTnLst>
                                    <p:set>
                                      <p:cBhvr>
                                        <p:cTn id="29" dur="1" fill="hold">
                                          <p:stCondLst>
                                            <p:cond delay="0"/>
                                          </p:stCondLst>
                                        </p:cTn>
                                        <p:tgtEl>
                                          <p:spTgt spid="3">
                                            <p:txEl>
                                              <p:pRg st="1" end="1"/>
                                            </p:txEl>
                                          </p:spTgt>
                                        </p:tgtEl>
                                        <p:attrNameLst>
                                          <p:attrName>style.visibility</p:attrName>
                                        </p:attrNameLst>
                                      </p:cBhvr>
                                      <p:to>
                                        <p:strVal val="visible"/>
                                      </p:to>
                                    </p:set>
                                    <p:animEffect transition="in" filter="fade">
                                      <p:cBhvr>
                                        <p:cTn id="30" dur="500"/>
                                        <p:tgtEl>
                                          <p:spTgt spid="3">
                                            <p:txEl>
                                              <p:pRg st="1" end="1"/>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10" presetClass="entr" presetSubtype="0" fill="hold" grpId="0" nodeType="clickEffect">
                                  <p:stCondLst>
                                    <p:cond delay="0"/>
                                  </p:stCondLst>
                                  <p:childTnLst>
                                    <p:set>
                                      <p:cBhvr>
                                        <p:cTn id="34" dur="1" fill="hold">
                                          <p:stCondLst>
                                            <p:cond delay="0"/>
                                          </p:stCondLst>
                                        </p:cTn>
                                        <p:tgtEl>
                                          <p:spTgt spid="3">
                                            <p:txEl>
                                              <p:pRg st="2" end="2"/>
                                            </p:txEl>
                                          </p:spTgt>
                                        </p:tgtEl>
                                        <p:attrNameLst>
                                          <p:attrName>style.visibility</p:attrName>
                                        </p:attrNameLst>
                                      </p:cBhvr>
                                      <p:to>
                                        <p:strVal val="visible"/>
                                      </p:to>
                                    </p:set>
                                    <p:animEffect transition="in" filter="fade">
                                      <p:cBhvr>
                                        <p:cTn id="35" dur="500"/>
                                        <p:tgtEl>
                                          <p:spTgt spid="3">
                                            <p:txEl>
                                              <p:pRg st="2" end="2"/>
                                            </p:txEl>
                                          </p:spTgt>
                                        </p:tgtEl>
                                      </p:cBhvr>
                                    </p:animEffect>
                                  </p:childTnLst>
                                </p:cTn>
                              </p:par>
                            </p:childTnLst>
                          </p:cTn>
                        </p:par>
                      </p:childTnLst>
                    </p:cTn>
                  </p:par>
                  <p:par>
                    <p:cTn id="36" fill="hold">
                      <p:stCondLst>
                        <p:cond delay="indefinite"/>
                      </p:stCondLst>
                      <p:childTnLst>
                        <p:par>
                          <p:cTn id="37" fill="hold">
                            <p:stCondLst>
                              <p:cond delay="0"/>
                            </p:stCondLst>
                            <p:childTnLst>
                              <p:par>
                                <p:cTn id="38" presetID="10" presetClass="entr" presetSubtype="0" fill="hold" grpId="0" nodeType="clickEffect">
                                  <p:stCondLst>
                                    <p:cond delay="0"/>
                                  </p:stCondLst>
                                  <p:childTnLst>
                                    <p:set>
                                      <p:cBhvr>
                                        <p:cTn id="39" dur="1" fill="hold">
                                          <p:stCondLst>
                                            <p:cond delay="0"/>
                                          </p:stCondLst>
                                        </p:cTn>
                                        <p:tgtEl>
                                          <p:spTgt spid="3">
                                            <p:txEl>
                                              <p:pRg st="3" end="3"/>
                                            </p:txEl>
                                          </p:spTgt>
                                        </p:tgtEl>
                                        <p:attrNameLst>
                                          <p:attrName>style.visibility</p:attrName>
                                        </p:attrNameLst>
                                      </p:cBhvr>
                                      <p:to>
                                        <p:strVal val="visible"/>
                                      </p:to>
                                    </p:set>
                                    <p:animEffect transition="in" filter="fade">
                                      <p:cBhvr>
                                        <p:cTn id="40" dur="500"/>
                                        <p:tgtEl>
                                          <p:spTgt spid="3">
                                            <p:txEl>
                                              <p:pRg st="3" end="3"/>
                                            </p:txEl>
                                          </p:spTgt>
                                        </p:tgtEl>
                                      </p:cBhvr>
                                    </p:animEffect>
                                  </p:childTnLst>
                                </p:cTn>
                              </p:par>
                            </p:childTnLst>
                          </p:cTn>
                        </p:par>
                      </p:childTnLst>
                    </p:cTn>
                  </p:par>
                  <p:par>
                    <p:cTn id="41" fill="hold">
                      <p:stCondLst>
                        <p:cond delay="indefinite"/>
                      </p:stCondLst>
                      <p:childTnLst>
                        <p:par>
                          <p:cTn id="42" fill="hold">
                            <p:stCondLst>
                              <p:cond delay="0"/>
                            </p:stCondLst>
                            <p:childTnLst>
                              <p:par>
                                <p:cTn id="43" presetID="10" presetClass="entr" presetSubtype="0" fill="hold" grpId="0" nodeType="clickEffect">
                                  <p:stCondLst>
                                    <p:cond delay="0"/>
                                  </p:stCondLst>
                                  <p:childTnLst>
                                    <p:set>
                                      <p:cBhvr>
                                        <p:cTn id="44" dur="1" fill="hold">
                                          <p:stCondLst>
                                            <p:cond delay="0"/>
                                          </p:stCondLst>
                                        </p:cTn>
                                        <p:tgtEl>
                                          <p:spTgt spid="3">
                                            <p:txEl>
                                              <p:pRg st="4" end="4"/>
                                            </p:txEl>
                                          </p:spTgt>
                                        </p:tgtEl>
                                        <p:attrNameLst>
                                          <p:attrName>style.visibility</p:attrName>
                                        </p:attrNameLst>
                                      </p:cBhvr>
                                      <p:to>
                                        <p:strVal val="visible"/>
                                      </p:to>
                                    </p:set>
                                    <p:animEffect transition="in" filter="fade">
                                      <p:cBhvr>
                                        <p:cTn id="45"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dirty="0" smtClean="0"/>
              <a:t>Ο ρόλος του ημερολογίου </a:t>
            </a:r>
            <a:endParaRPr lang="el-GR" dirty="0"/>
          </a:p>
        </p:txBody>
      </p:sp>
      <p:sp>
        <p:nvSpPr>
          <p:cNvPr id="3" name="Θέση περιεχομένου 2"/>
          <p:cNvSpPr>
            <a:spLocks noGrp="1"/>
          </p:cNvSpPr>
          <p:nvPr>
            <p:ph idx="1"/>
          </p:nvPr>
        </p:nvSpPr>
        <p:spPr/>
        <p:txBody>
          <a:bodyPr/>
          <a:lstStyle/>
          <a:p>
            <a:pPr marL="0" indent="0" algn="just">
              <a:buNone/>
            </a:pPr>
            <a:r>
              <a:rPr lang="el-GR" b="1" u="sng" dirty="0" smtClean="0"/>
              <a:t>Ερμηνευτικό μέρος </a:t>
            </a:r>
          </a:p>
          <a:p>
            <a:pPr marL="0" indent="0" algn="just">
              <a:buNone/>
            </a:pPr>
            <a:r>
              <a:rPr lang="el-GR" dirty="0" smtClean="0"/>
              <a:t>Το γεγονός ότι στη βιβλιοθήκη της τάξης υπάρχουν μόνο φτηνές εκδόσεις του εμπορίου αποκαλύπτει ίσως τον φόβο της εκπαιδευτικού μήπως ακριβότερες εκδόσεις τις καταστρέψουν τα παιδιά. Αυτό όμως τους στερεί, κατά τη γνώμη μου, τη δυνατότητα επαφής με βιβλία ποιότητας στον ελεύθερο χρόνο τους, συνθήκη που θεωρείται σημαντική και για την προώθηση του </a:t>
            </a:r>
            <a:r>
              <a:rPr lang="el-GR" dirty="0" err="1" smtClean="0"/>
              <a:t>γραμματισμού</a:t>
            </a:r>
            <a:r>
              <a:rPr lang="el-GR" dirty="0" smtClean="0"/>
              <a:t> τους (</a:t>
            </a:r>
            <a:r>
              <a:rPr lang="el-GR" dirty="0" err="1" smtClean="0"/>
              <a:t>Δαφέρμου</a:t>
            </a:r>
            <a:r>
              <a:rPr lang="el-GR" dirty="0" smtClean="0"/>
              <a:t> κ.ά., 2006). Η ερώτηση που διατυπώνει η εκπαιδευτικός προς τα παιδιά είναι κλειστού τύπου, γιατί επιδέχεται μια μονολεκτική απάντηση και ανήκει κατά τη γνώμη μου στην παραδοσιακή προσέγγιση. Είναι μια ερώτηση με την οποία η νηπιαγωγός ήθελε να ελέγξει τη γνώση των παιδιών, αν ήξεραν τη λέξη «τίτλος» και σε ποιο μέρος του εξώφυλλου είναι γραμμένος ο τίτλος ενός βιβλίου. Ένα παιδί της δίνει την απάντηση που ήθελε και η νηπιαγωγός το επιβραβεύει. </a:t>
            </a:r>
            <a:endParaRPr lang="el-GR" dirty="0"/>
          </a:p>
        </p:txBody>
      </p:sp>
    </p:spTree>
    <p:extLst>
      <p:ext uri="{BB962C8B-B14F-4D97-AF65-F5344CB8AC3E}">
        <p14:creationId xmlns:p14="http://schemas.microsoft.com/office/powerpoint/2010/main" val="17738166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31" presetClass="entr" presetSubtype="0" fill="hold" grpId="0"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anim calcmode="lin" valueType="num">
                                      <p:cBhvr>
                                        <p:cTn id="11" dur="1000" fill="hold"/>
                                        <p:tgtEl>
                                          <p:spTgt spid="3">
                                            <p:txEl>
                                              <p:pRg st="0" end="0"/>
                                            </p:txEl>
                                          </p:spTgt>
                                        </p:tgtEl>
                                        <p:attrNameLst>
                                          <p:attrName>ppt_w</p:attrName>
                                        </p:attrNameLst>
                                      </p:cBhvr>
                                      <p:tavLst>
                                        <p:tav tm="0">
                                          <p:val>
                                            <p:fltVal val="0"/>
                                          </p:val>
                                        </p:tav>
                                        <p:tav tm="100000">
                                          <p:val>
                                            <p:strVal val="#ppt_w"/>
                                          </p:val>
                                        </p:tav>
                                      </p:tavLst>
                                    </p:anim>
                                    <p:anim calcmode="lin" valueType="num">
                                      <p:cBhvr>
                                        <p:cTn id="12" dur="1000" fill="hold"/>
                                        <p:tgtEl>
                                          <p:spTgt spid="3">
                                            <p:txEl>
                                              <p:pRg st="0" end="0"/>
                                            </p:txEl>
                                          </p:spTgt>
                                        </p:tgtEl>
                                        <p:attrNameLst>
                                          <p:attrName>ppt_h</p:attrName>
                                        </p:attrNameLst>
                                      </p:cBhvr>
                                      <p:tavLst>
                                        <p:tav tm="0">
                                          <p:val>
                                            <p:fltVal val="0"/>
                                          </p:val>
                                        </p:tav>
                                        <p:tav tm="100000">
                                          <p:val>
                                            <p:strVal val="#ppt_h"/>
                                          </p:val>
                                        </p:tav>
                                      </p:tavLst>
                                    </p:anim>
                                    <p:anim calcmode="lin" valueType="num">
                                      <p:cBhvr>
                                        <p:cTn id="13" dur="1000" fill="hold"/>
                                        <p:tgtEl>
                                          <p:spTgt spid="3">
                                            <p:txEl>
                                              <p:pRg st="0" end="0"/>
                                            </p:txEl>
                                          </p:spTgt>
                                        </p:tgtEl>
                                        <p:attrNameLst>
                                          <p:attrName>style.rotation</p:attrName>
                                        </p:attrNameLst>
                                      </p:cBhvr>
                                      <p:tavLst>
                                        <p:tav tm="0">
                                          <p:val>
                                            <p:fltVal val="90"/>
                                          </p:val>
                                        </p:tav>
                                        <p:tav tm="100000">
                                          <p:val>
                                            <p:fltVal val="0"/>
                                          </p:val>
                                        </p:tav>
                                      </p:tavLst>
                                    </p:anim>
                                    <p:animEffect transition="in" filter="fade">
                                      <p:cBhvr>
                                        <p:cTn id="14" dur="1000"/>
                                        <p:tgtEl>
                                          <p:spTgt spid="3">
                                            <p:txEl>
                                              <p:pRg st="0" end="0"/>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31" presetClass="entr" presetSubtype="0" fill="hold" grpId="0" nodeType="clickEffect">
                                  <p:stCondLst>
                                    <p:cond delay="0"/>
                                  </p:stCondLst>
                                  <p:childTnLst>
                                    <p:set>
                                      <p:cBhvr>
                                        <p:cTn id="18" dur="1" fill="hold">
                                          <p:stCondLst>
                                            <p:cond delay="0"/>
                                          </p:stCondLst>
                                        </p:cTn>
                                        <p:tgtEl>
                                          <p:spTgt spid="3">
                                            <p:txEl>
                                              <p:pRg st="1" end="1"/>
                                            </p:txEl>
                                          </p:spTgt>
                                        </p:tgtEl>
                                        <p:attrNameLst>
                                          <p:attrName>style.visibility</p:attrName>
                                        </p:attrNameLst>
                                      </p:cBhvr>
                                      <p:to>
                                        <p:strVal val="visible"/>
                                      </p:to>
                                    </p:set>
                                    <p:anim calcmode="lin" valueType="num">
                                      <p:cBhvr>
                                        <p:cTn id="19" dur="1000" fill="hold"/>
                                        <p:tgtEl>
                                          <p:spTgt spid="3">
                                            <p:txEl>
                                              <p:pRg st="1" end="1"/>
                                            </p:txEl>
                                          </p:spTgt>
                                        </p:tgtEl>
                                        <p:attrNameLst>
                                          <p:attrName>ppt_w</p:attrName>
                                        </p:attrNameLst>
                                      </p:cBhvr>
                                      <p:tavLst>
                                        <p:tav tm="0">
                                          <p:val>
                                            <p:fltVal val="0"/>
                                          </p:val>
                                        </p:tav>
                                        <p:tav tm="100000">
                                          <p:val>
                                            <p:strVal val="#ppt_w"/>
                                          </p:val>
                                        </p:tav>
                                      </p:tavLst>
                                    </p:anim>
                                    <p:anim calcmode="lin" valueType="num">
                                      <p:cBhvr>
                                        <p:cTn id="20" dur="1000" fill="hold"/>
                                        <p:tgtEl>
                                          <p:spTgt spid="3">
                                            <p:txEl>
                                              <p:pRg st="1" end="1"/>
                                            </p:txEl>
                                          </p:spTgt>
                                        </p:tgtEl>
                                        <p:attrNameLst>
                                          <p:attrName>ppt_h</p:attrName>
                                        </p:attrNameLst>
                                      </p:cBhvr>
                                      <p:tavLst>
                                        <p:tav tm="0">
                                          <p:val>
                                            <p:fltVal val="0"/>
                                          </p:val>
                                        </p:tav>
                                        <p:tav tm="100000">
                                          <p:val>
                                            <p:strVal val="#ppt_h"/>
                                          </p:val>
                                        </p:tav>
                                      </p:tavLst>
                                    </p:anim>
                                    <p:anim calcmode="lin" valueType="num">
                                      <p:cBhvr>
                                        <p:cTn id="21" dur="1000" fill="hold"/>
                                        <p:tgtEl>
                                          <p:spTgt spid="3">
                                            <p:txEl>
                                              <p:pRg st="1" end="1"/>
                                            </p:txEl>
                                          </p:spTgt>
                                        </p:tgtEl>
                                        <p:attrNameLst>
                                          <p:attrName>style.rotation</p:attrName>
                                        </p:attrNameLst>
                                      </p:cBhvr>
                                      <p:tavLst>
                                        <p:tav tm="0">
                                          <p:val>
                                            <p:fltVal val="90"/>
                                          </p:val>
                                        </p:tav>
                                        <p:tav tm="100000">
                                          <p:val>
                                            <p:fltVal val="0"/>
                                          </p:val>
                                        </p:tav>
                                      </p:tavLst>
                                    </p:anim>
                                    <p:animEffect transition="in" filter="fade">
                                      <p:cBhvr>
                                        <p:cTn id="22" dur="10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dirty="0" smtClean="0"/>
              <a:t>Ο ρόλος του ημερολογίου </a:t>
            </a:r>
            <a:endParaRPr lang="el-GR" dirty="0"/>
          </a:p>
        </p:txBody>
      </p:sp>
      <p:sp>
        <p:nvSpPr>
          <p:cNvPr id="3" name="Θέση περιεχομένου 2"/>
          <p:cNvSpPr>
            <a:spLocks noGrp="1"/>
          </p:cNvSpPr>
          <p:nvPr>
            <p:ph idx="1"/>
          </p:nvPr>
        </p:nvSpPr>
        <p:spPr/>
        <p:txBody>
          <a:bodyPr/>
          <a:lstStyle/>
          <a:p>
            <a:pPr marL="0" indent="0" algn="just">
              <a:buNone/>
            </a:pPr>
            <a:r>
              <a:rPr lang="el-GR" dirty="0"/>
              <a:t>Στη </a:t>
            </a:r>
            <a:r>
              <a:rPr lang="el-GR" dirty="0" smtClean="0"/>
              <a:t>συνέχεια απευθύνει προς τα παιδιά άλλη μία κλειστού τύπου ερώτηση. Αυτή τη φορά τους υποδεικνύει, δείχνοντας την εικόνα του φθινοπώρου, τι θα πρέπει να απαντήσουν. Δεν ζητάει να σκεφτούν κάτι ή να πουν τη γνώμη τους, ζητάει να πουν το «σωστό», αυτό που αντιστοιχεί στην εικόνα που τους δείχνει. Τα παιδιά όμως δεν απαντούν. Κάνω δύο υποθέσεις: ή η εικόνα δεν είναι τόσο σαφής για τα παιδιά, όσο νομίζει η εκπαιδευτικός, ή θεωρούν ότι είναι άσκοπο να απαντήσουν κάτι, αφού, δείχνοντας την εικόνα, η νηπιαγωγός έχει δώσει την απάντηση μόνη της. Η Κατή (2009) επισημαίνει ότι τα παιδιά συνήθως δεν απαντούν σε ερωτήσεις που τις θεωρούν χωρίς νόημα. </a:t>
            </a:r>
            <a:endParaRPr lang="el-GR" dirty="0"/>
          </a:p>
          <a:p>
            <a:pPr marL="0" indent="0" algn="just">
              <a:buNone/>
            </a:pPr>
            <a:endParaRPr lang="el-GR" dirty="0"/>
          </a:p>
        </p:txBody>
      </p:sp>
    </p:spTree>
    <p:extLst>
      <p:ext uri="{BB962C8B-B14F-4D97-AF65-F5344CB8AC3E}">
        <p14:creationId xmlns:p14="http://schemas.microsoft.com/office/powerpoint/2010/main" val="3425234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fade">
                                      <p:cBhvr>
                                        <p:cTn id="12"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dirty="0" smtClean="0"/>
              <a:t>Ο ρόλος του ημερολογίου </a:t>
            </a:r>
            <a:endParaRPr lang="el-GR" dirty="0"/>
          </a:p>
        </p:txBody>
      </p:sp>
      <p:sp>
        <p:nvSpPr>
          <p:cNvPr id="3" name="Θέση περιεχομένου 2"/>
          <p:cNvSpPr>
            <a:spLocks noGrp="1"/>
          </p:cNvSpPr>
          <p:nvPr>
            <p:ph idx="1"/>
          </p:nvPr>
        </p:nvSpPr>
        <p:spPr/>
        <p:txBody>
          <a:bodyPr/>
          <a:lstStyle/>
          <a:p>
            <a:pPr marL="0" indent="0" algn="just">
              <a:buNone/>
            </a:pPr>
            <a:r>
              <a:rPr lang="el-GR" dirty="0" smtClean="0"/>
              <a:t>Σε κάθε ημερολογιακή καταγραφή είναι σημαντικό να υπάρχει: </a:t>
            </a:r>
          </a:p>
          <a:p>
            <a:pPr algn="just">
              <a:buFont typeface="Arial" panose="020B0604020202020204" pitchFamily="34" charset="0"/>
              <a:buChar char="•"/>
            </a:pPr>
            <a:r>
              <a:rPr lang="el-GR" dirty="0" smtClean="0"/>
              <a:t>Η ημερομηνία παραγωγής,</a:t>
            </a:r>
          </a:p>
          <a:p>
            <a:pPr algn="just">
              <a:buFont typeface="Arial" panose="020B0604020202020204" pitchFamily="34" charset="0"/>
              <a:buChar char="•"/>
            </a:pPr>
            <a:r>
              <a:rPr lang="el-GR" dirty="0" smtClean="0"/>
              <a:t>Το πλαίσιο,</a:t>
            </a:r>
          </a:p>
          <a:p>
            <a:pPr algn="just">
              <a:buFont typeface="Arial" panose="020B0604020202020204" pitchFamily="34" charset="0"/>
              <a:buChar char="•"/>
            </a:pPr>
            <a:r>
              <a:rPr lang="el-GR" dirty="0" smtClean="0"/>
              <a:t>Οι άξονες παρατήρησης,</a:t>
            </a:r>
          </a:p>
          <a:p>
            <a:pPr algn="just">
              <a:buFont typeface="Arial" panose="020B0604020202020204" pitchFamily="34" charset="0"/>
              <a:buChar char="•"/>
            </a:pPr>
            <a:r>
              <a:rPr lang="el-GR" dirty="0"/>
              <a:t>Η</a:t>
            </a:r>
            <a:r>
              <a:rPr lang="el-GR" dirty="0" smtClean="0"/>
              <a:t> χρονική στιγμή.</a:t>
            </a:r>
          </a:p>
          <a:p>
            <a:pPr marL="0" indent="0" algn="just">
              <a:buNone/>
            </a:pPr>
            <a:endParaRPr lang="el-GR" dirty="0" smtClean="0"/>
          </a:p>
          <a:p>
            <a:pPr marL="0" indent="0" algn="just">
              <a:buNone/>
            </a:pPr>
            <a:endParaRPr lang="el-GR" dirty="0"/>
          </a:p>
        </p:txBody>
      </p:sp>
    </p:spTree>
    <p:extLst>
      <p:ext uri="{BB962C8B-B14F-4D97-AF65-F5344CB8AC3E}">
        <p14:creationId xmlns:p14="http://schemas.microsoft.com/office/powerpoint/2010/main" val="2619804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 calcmode="lin" valueType="num">
                                      <p:cBhvr additive="base">
                                        <p:cTn id="12"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13"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 presetClass="entr" presetSubtype="4" fill="hold" grpId="0" nodeType="clickEffect">
                                  <p:stCondLst>
                                    <p:cond delay="0"/>
                                  </p:stCondLst>
                                  <p:childTnLst>
                                    <p:set>
                                      <p:cBhvr>
                                        <p:cTn id="17" dur="1" fill="hold">
                                          <p:stCondLst>
                                            <p:cond delay="0"/>
                                          </p:stCondLst>
                                        </p:cTn>
                                        <p:tgtEl>
                                          <p:spTgt spid="3">
                                            <p:txEl>
                                              <p:pRg st="1" end="1"/>
                                            </p:txEl>
                                          </p:spTgt>
                                        </p:tgtEl>
                                        <p:attrNameLst>
                                          <p:attrName>style.visibility</p:attrName>
                                        </p:attrNameLst>
                                      </p:cBhvr>
                                      <p:to>
                                        <p:strVal val="visible"/>
                                      </p:to>
                                    </p:set>
                                    <p:anim calcmode="lin" valueType="num">
                                      <p:cBhvr additive="base">
                                        <p:cTn id="18"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9"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2" presetClass="entr" presetSubtype="4" fill="hold" grpId="0" nodeType="clickEffect">
                                  <p:stCondLst>
                                    <p:cond delay="0"/>
                                  </p:stCondLst>
                                  <p:childTnLst>
                                    <p:set>
                                      <p:cBhvr>
                                        <p:cTn id="23" dur="1" fill="hold">
                                          <p:stCondLst>
                                            <p:cond delay="0"/>
                                          </p:stCondLst>
                                        </p:cTn>
                                        <p:tgtEl>
                                          <p:spTgt spid="3">
                                            <p:txEl>
                                              <p:pRg st="2" end="2"/>
                                            </p:txEl>
                                          </p:spTgt>
                                        </p:tgtEl>
                                        <p:attrNameLst>
                                          <p:attrName>style.visibility</p:attrName>
                                        </p:attrNameLst>
                                      </p:cBhvr>
                                      <p:to>
                                        <p:strVal val="visible"/>
                                      </p:to>
                                    </p:set>
                                    <p:anim calcmode="lin" valueType="num">
                                      <p:cBhvr additive="base">
                                        <p:cTn id="24"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5"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6" fill="hold">
                      <p:stCondLst>
                        <p:cond delay="indefinite"/>
                      </p:stCondLst>
                      <p:childTnLst>
                        <p:par>
                          <p:cTn id="27" fill="hold">
                            <p:stCondLst>
                              <p:cond delay="0"/>
                            </p:stCondLst>
                            <p:childTnLst>
                              <p:par>
                                <p:cTn id="28" presetID="2" presetClass="entr" presetSubtype="4" fill="hold" grpId="0" nodeType="clickEffect">
                                  <p:stCondLst>
                                    <p:cond delay="0"/>
                                  </p:stCondLst>
                                  <p:childTnLst>
                                    <p:set>
                                      <p:cBhvr>
                                        <p:cTn id="29" dur="1" fill="hold">
                                          <p:stCondLst>
                                            <p:cond delay="0"/>
                                          </p:stCondLst>
                                        </p:cTn>
                                        <p:tgtEl>
                                          <p:spTgt spid="3">
                                            <p:txEl>
                                              <p:pRg st="3" end="3"/>
                                            </p:txEl>
                                          </p:spTgt>
                                        </p:tgtEl>
                                        <p:attrNameLst>
                                          <p:attrName>style.visibility</p:attrName>
                                        </p:attrNameLst>
                                      </p:cBhvr>
                                      <p:to>
                                        <p:strVal val="visible"/>
                                      </p:to>
                                    </p:set>
                                    <p:anim calcmode="lin" valueType="num">
                                      <p:cBhvr additive="base">
                                        <p:cTn id="30"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31"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32" fill="hold">
                      <p:stCondLst>
                        <p:cond delay="indefinite"/>
                      </p:stCondLst>
                      <p:childTnLst>
                        <p:par>
                          <p:cTn id="33" fill="hold">
                            <p:stCondLst>
                              <p:cond delay="0"/>
                            </p:stCondLst>
                            <p:childTnLst>
                              <p:par>
                                <p:cTn id="34" presetID="2" presetClass="entr" presetSubtype="4" fill="hold" grpId="0" nodeType="clickEffect">
                                  <p:stCondLst>
                                    <p:cond delay="0"/>
                                  </p:stCondLst>
                                  <p:childTnLst>
                                    <p:set>
                                      <p:cBhvr>
                                        <p:cTn id="35" dur="1" fill="hold">
                                          <p:stCondLst>
                                            <p:cond delay="0"/>
                                          </p:stCondLst>
                                        </p:cTn>
                                        <p:tgtEl>
                                          <p:spTgt spid="3">
                                            <p:txEl>
                                              <p:pRg st="4" end="4"/>
                                            </p:txEl>
                                          </p:spTgt>
                                        </p:tgtEl>
                                        <p:attrNameLst>
                                          <p:attrName>style.visibility</p:attrName>
                                        </p:attrNameLst>
                                      </p:cBhvr>
                                      <p:to>
                                        <p:strVal val="visible"/>
                                      </p:to>
                                    </p:set>
                                    <p:anim calcmode="lin" valueType="num">
                                      <p:cBhvr additive="base">
                                        <p:cTn id="36"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7"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dirty="0" smtClean="0"/>
              <a:t>Ο ρόλος του ημερολογίου </a:t>
            </a:r>
            <a:endParaRPr lang="el-GR" dirty="0"/>
          </a:p>
        </p:txBody>
      </p:sp>
      <p:sp>
        <p:nvSpPr>
          <p:cNvPr id="3" name="Θέση περιεχομένου 2"/>
          <p:cNvSpPr>
            <a:spLocks noGrp="1"/>
          </p:cNvSpPr>
          <p:nvPr>
            <p:ph idx="1"/>
          </p:nvPr>
        </p:nvSpPr>
        <p:spPr/>
        <p:txBody>
          <a:bodyPr/>
          <a:lstStyle/>
          <a:p>
            <a:pPr marL="0" indent="0" algn="just">
              <a:buNone/>
            </a:pPr>
            <a:r>
              <a:rPr lang="el-GR" dirty="0" smtClean="0"/>
              <a:t>Αριστερή σελίδα ημερολογίου: </a:t>
            </a:r>
          </a:p>
          <a:p>
            <a:pPr algn="just">
              <a:buFont typeface="Wingdings" panose="05000000000000000000" pitchFamily="2" charset="2"/>
              <a:buChar char="q"/>
            </a:pPr>
            <a:r>
              <a:rPr lang="el-GR" dirty="0" smtClean="0"/>
              <a:t>Χώροι, </a:t>
            </a:r>
          </a:p>
          <a:p>
            <a:pPr algn="just">
              <a:buFont typeface="Wingdings" panose="05000000000000000000" pitchFamily="2" charset="2"/>
              <a:buChar char="q"/>
            </a:pPr>
            <a:r>
              <a:rPr lang="el-GR" dirty="0" smtClean="0"/>
              <a:t>Εγκαταστάσεις,</a:t>
            </a:r>
          </a:p>
          <a:p>
            <a:pPr algn="just">
              <a:buFont typeface="Wingdings" panose="05000000000000000000" pitchFamily="2" charset="2"/>
              <a:buChar char="q"/>
            </a:pPr>
            <a:r>
              <a:rPr lang="el-GR" dirty="0" smtClean="0"/>
              <a:t>Καταστάσεις,</a:t>
            </a:r>
          </a:p>
          <a:p>
            <a:pPr algn="just">
              <a:buFont typeface="Wingdings" panose="05000000000000000000" pitchFamily="2" charset="2"/>
              <a:buChar char="q"/>
            </a:pPr>
            <a:r>
              <a:rPr lang="el-GR" dirty="0" smtClean="0"/>
              <a:t>Δραστηριότητες,</a:t>
            </a:r>
          </a:p>
          <a:p>
            <a:pPr algn="just">
              <a:buFont typeface="Wingdings" panose="05000000000000000000" pitchFamily="2" charset="2"/>
              <a:buChar char="q"/>
            </a:pPr>
            <a:r>
              <a:rPr lang="el-GR" dirty="0" smtClean="0"/>
              <a:t>Συμβάντα, </a:t>
            </a:r>
          </a:p>
          <a:p>
            <a:pPr algn="just">
              <a:buFont typeface="Wingdings" panose="05000000000000000000" pitchFamily="2" charset="2"/>
              <a:buChar char="q"/>
            </a:pPr>
            <a:r>
              <a:rPr lang="el-GR" dirty="0" smtClean="0"/>
              <a:t>Διάλογοι,</a:t>
            </a:r>
            <a:endParaRPr lang="el-GR" dirty="0" smtClean="0"/>
          </a:p>
          <a:p>
            <a:pPr algn="just">
              <a:buFont typeface="Wingdings" panose="05000000000000000000" pitchFamily="2" charset="2"/>
              <a:buChar char="q"/>
            </a:pPr>
            <a:r>
              <a:rPr lang="el-GR" dirty="0" smtClean="0"/>
              <a:t>Χειρονομίες,</a:t>
            </a:r>
          </a:p>
          <a:p>
            <a:pPr algn="just">
              <a:buFont typeface="Wingdings" panose="05000000000000000000" pitchFamily="2" charset="2"/>
              <a:buChar char="q"/>
            </a:pPr>
            <a:r>
              <a:rPr lang="el-GR" dirty="0" err="1" smtClean="0"/>
              <a:t>Εξωγλωσσικά</a:t>
            </a:r>
            <a:r>
              <a:rPr lang="el-GR" dirty="0" smtClean="0"/>
              <a:t> στοιχεία (τόνος φωνής, εκφράσεις, βλέμματα).</a:t>
            </a:r>
            <a:endParaRPr lang="el-GR" dirty="0"/>
          </a:p>
        </p:txBody>
      </p:sp>
    </p:spTree>
    <p:extLst>
      <p:ext uri="{BB962C8B-B14F-4D97-AF65-F5344CB8AC3E}">
        <p14:creationId xmlns:p14="http://schemas.microsoft.com/office/powerpoint/2010/main" val="11817029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 presetClass="entr" presetSubtype="4" fill="hold" grpId="0"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anim calcmode="lin" valueType="num">
                                      <p:cBhvr additive="base">
                                        <p:cTn id="11"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 calcmode="lin" valueType="num">
                                      <p:cBhvr additive="base">
                                        <p:cTn id="17"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grpId="0" nodeType="clickEffect">
                                  <p:stCondLst>
                                    <p:cond delay="0"/>
                                  </p:stCondLst>
                                  <p:childTnLst>
                                    <p:set>
                                      <p:cBhvr>
                                        <p:cTn id="22" dur="1" fill="hold">
                                          <p:stCondLst>
                                            <p:cond delay="0"/>
                                          </p:stCondLst>
                                        </p:cTn>
                                        <p:tgtEl>
                                          <p:spTgt spid="3">
                                            <p:txEl>
                                              <p:pRg st="2" end="2"/>
                                            </p:txEl>
                                          </p:spTgt>
                                        </p:tgtEl>
                                        <p:attrNameLst>
                                          <p:attrName>style.visibility</p:attrName>
                                        </p:attrNameLst>
                                      </p:cBhvr>
                                      <p:to>
                                        <p:strVal val="visible"/>
                                      </p:to>
                                    </p:set>
                                    <p:anim calcmode="lin" valueType="num">
                                      <p:cBhvr additive="base">
                                        <p:cTn id="23"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 presetClass="entr" presetSubtype="4" fill="hold" grpId="0" nodeType="clickEffect">
                                  <p:stCondLst>
                                    <p:cond delay="0"/>
                                  </p:stCondLst>
                                  <p:childTnLst>
                                    <p:set>
                                      <p:cBhvr>
                                        <p:cTn id="28" dur="1" fill="hold">
                                          <p:stCondLst>
                                            <p:cond delay="0"/>
                                          </p:stCondLst>
                                        </p:cTn>
                                        <p:tgtEl>
                                          <p:spTgt spid="3">
                                            <p:txEl>
                                              <p:pRg st="3" end="3"/>
                                            </p:txEl>
                                          </p:spTgt>
                                        </p:tgtEl>
                                        <p:attrNameLst>
                                          <p:attrName>style.visibility</p:attrName>
                                        </p:attrNameLst>
                                      </p:cBhvr>
                                      <p:to>
                                        <p:strVal val="visible"/>
                                      </p:to>
                                    </p:set>
                                    <p:anim calcmode="lin" valueType="num">
                                      <p:cBhvr additive="base">
                                        <p:cTn id="29"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2" presetClass="entr" presetSubtype="4" fill="hold" grpId="0" nodeType="clickEffect">
                                  <p:stCondLst>
                                    <p:cond delay="0"/>
                                  </p:stCondLst>
                                  <p:childTnLst>
                                    <p:set>
                                      <p:cBhvr>
                                        <p:cTn id="34" dur="1" fill="hold">
                                          <p:stCondLst>
                                            <p:cond delay="0"/>
                                          </p:stCondLst>
                                        </p:cTn>
                                        <p:tgtEl>
                                          <p:spTgt spid="3">
                                            <p:txEl>
                                              <p:pRg st="4" end="4"/>
                                            </p:txEl>
                                          </p:spTgt>
                                        </p:tgtEl>
                                        <p:attrNameLst>
                                          <p:attrName>style.visibility</p:attrName>
                                        </p:attrNameLst>
                                      </p:cBhvr>
                                      <p:to>
                                        <p:strVal val="visible"/>
                                      </p:to>
                                    </p:set>
                                    <p:anim calcmode="lin" valueType="num">
                                      <p:cBhvr additive="base">
                                        <p:cTn id="35"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6"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2" presetClass="entr" presetSubtype="4" fill="hold" grpId="0" nodeType="clickEffect">
                                  <p:stCondLst>
                                    <p:cond delay="0"/>
                                  </p:stCondLst>
                                  <p:childTnLst>
                                    <p:set>
                                      <p:cBhvr>
                                        <p:cTn id="40" dur="1" fill="hold">
                                          <p:stCondLst>
                                            <p:cond delay="0"/>
                                          </p:stCondLst>
                                        </p:cTn>
                                        <p:tgtEl>
                                          <p:spTgt spid="3">
                                            <p:txEl>
                                              <p:pRg st="5" end="5"/>
                                            </p:txEl>
                                          </p:spTgt>
                                        </p:tgtEl>
                                        <p:attrNameLst>
                                          <p:attrName>style.visibility</p:attrName>
                                        </p:attrNameLst>
                                      </p:cBhvr>
                                      <p:to>
                                        <p:strVal val="visible"/>
                                      </p:to>
                                    </p:set>
                                    <p:anim calcmode="lin" valueType="num">
                                      <p:cBhvr additive="base">
                                        <p:cTn id="41"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42"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43" fill="hold">
                      <p:stCondLst>
                        <p:cond delay="indefinite"/>
                      </p:stCondLst>
                      <p:childTnLst>
                        <p:par>
                          <p:cTn id="44" fill="hold">
                            <p:stCondLst>
                              <p:cond delay="0"/>
                            </p:stCondLst>
                            <p:childTnLst>
                              <p:par>
                                <p:cTn id="45" presetID="2" presetClass="entr" presetSubtype="4" fill="hold" grpId="0" nodeType="clickEffect">
                                  <p:stCondLst>
                                    <p:cond delay="0"/>
                                  </p:stCondLst>
                                  <p:childTnLst>
                                    <p:set>
                                      <p:cBhvr>
                                        <p:cTn id="46" dur="1" fill="hold">
                                          <p:stCondLst>
                                            <p:cond delay="0"/>
                                          </p:stCondLst>
                                        </p:cTn>
                                        <p:tgtEl>
                                          <p:spTgt spid="3">
                                            <p:txEl>
                                              <p:pRg st="6" end="6"/>
                                            </p:txEl>
                                          </p:spTgt>
                                        </p:tgtEl>
                                        <p:attrNameLst>
                                          <p:attrName>style.visibility</p:attrName>
                                        </p:attrNameLst>
                                      </p:cBhvr>
                                      <p:to>
                                        <p:strVal val="visible"/>
                                      </p:to>
                                    </p:set>
                                    <p:anim calcmode="lin" valueType="num">
                                      <p:cBhvr additive="base">
                                        <p:cTn id="47"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48"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49" fill="hold">
                      <p:stCondLst>
                        <p:cond delay="indefinite"/>
                      </p:stCondLst>
                      <p:childTnLst>
                        <p:par>
                          <p:cTn id="50" fill="hold">
                            <p:stCondLst>
                              <p:cond delay="0"/>
                            </p:stCondLst>
                            <p:childTnLst>
                              <p:par>
                                <p:cTn id="51" presetID="2" presetClass="entr" presetSubtype="4" fill="hold" grpId="0" nodeType="clickEffect">
                                  <p:stCondLst>
                                    <p:cond delay="0"/>
                                  </p:stCondLst>
                                  <p:childTnLst>
                                    <p:set>
                                      <p:cBhvr>
                                        <p:cTn id="52" dur="1" fill="hold">
                                          <p:stCondLst>
                                            <p:cond delay="0"/>
                                          </p:stCondLst>
                                        </p:cTn>
                                        <p:tgtEl>
                                          <p:spTgt spid="3">
                                            <p:txEl>
                                              <p:pRg st="7" end="7"/>
                                            </p:txEl>
                                          </p:spTgt>
                                        </p:tgtEl>
                                        <p:attrNameLst>
                                          <p:attrName>style.visibility</p:attrName>
                                        </p:attrNameLst>
                                      </p:cBhvr>
                                      <p:to>
                                        <p:strVal val="visible"/>
                                      </p:to>
                                    </p:set>
                                    <p:anim calcmode="lin" valueType="num">
                                      <p:cBhvr additive="base">
                                        <p:cTn id="53"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54" dur="500" fill="hold"/>
                                        <p:tgtEl>
                                          <p:spTgt spid="3">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55" fill="hold">
                      <p:stCondLst>
                        <p:cond delay="indefinite"/>
                      </p:stCondLst>
                      <p:childTnLst>
                        <p:par>
                          <p:cTn id="56" fill="hold">
                            <p:stCondLst>
                              <p:cond delay="0"/>
                            </p:stCondLst>
                            <p:childTnLst>
                              <p:par>
                                <p:cTn id="57" presetID="2" presetClass="entr" presetSubtype="4" fill="hold" grpId="0" nodeType="clickEffect">
                                  <p:stCondLst>
                                    <p:cond delay="0"/>
                                  </p:stCondLst>
                                  <p:childTnLst>
                                    <p:set>
                                      <p:cBhvr>
                                        <p:cTn id="58" dur="1" fill="hold">
                                          <p:stCondLst>
                                            <p:cond delay="0"/>
                                          </p:stCondLst>
                                        </p:cTn>
                                        <p:tgtEl>
                                          <p:spTgt spid="3">
                                            <p:txEl>
                                              <p:pRg st="8" end="8"/>
                                            </p:txEl>
                                          </p:spTgt>
                                        </p:tgtEl>
                                        <p:attrNameLst>
                                          <p:attrName>style.visibility</p:attrName>
                                        </p:attrNameLst>
                                      </p:cBhvr>
                                      <p:to>
                                        <p:strVal val="visible"/>
                                      </p:to>
                                    </p:set>
                                    <p:anim calcmode="lin" valueType="num">
                                      <p:cBhvr additive="base">
                                        <p:cTn id="59" dur="500" fill="hold"/>
                                        <p:tgtEl>
                                          <p:spTgt spid="3">
                                            <p:txEl>
                                              <p:pRg st="8" end="8"/>
                                            </p:txEl>
                                          </p:spTgt>
                                        </p:tgtEl>
                                        <p:attrNameLst>
                                          <p:attrName>ppt_x</p:attrName>
                                        </p:attrNameLst>
                                      </p:cBhvr>
                                      <p:tavLst>
                                        <p:tav tm="0">
                                          <p:val>
                                            <p:strVal val="#ppt_x"/>
                                          </p:val>
                                        </p:tav>
                                        <p:tav tm="100000">
                                          <p:val>
                                            <p:strVal val="#ppt_x"/>
                                          </p:val>
                                        </p:tav>
                                      </p:tavLst>
                                    </p:anim>
                                    <p:anim calcmode="lin" valueType="num">
                                      <p:cBhvr additive="base">
                                        <p:cTn id="60" dur="500" fill="hold"/>
                                        <p:tgtEl>
                                          <p:spTgt spid="3">
                                            <p:txEl>
                                              <p:pRg st="8" end="8"/>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dirty="0" smtClean="0"/>
              <a:t>Ο ρόλος του ημερολογίου</a:t>
            </a:r>
            <a:endParaRPr lang="el-GR" dirty="0"/>
          </a:p>
        </p:txBody>
      </p:sp>
      <p:sp>
        <p:nvSpPr>
          <p:cNvPr id="3" name="Θέση περιεχομένου 2"/>
          <p:cNvSpPr>
            <a:spLocks noGrp="1"/>
          </p:cNvSpPr>
          <p:nvPr>
            <p:ph idx="1"/>
          </p:nvPr>
        </p:nvSpPr>
        <p:spPr/>
        <p:txBody>
          <a:bodyPr/>
          <a:lstStyle/>
          <a:p>
            <a:pPr marL="0" indent="0" algn="just">
              <a:buNone/>
            </a:pPr>
            <a:r>
              <a:rPr lang="el-GR" dirty="0" smtClean="0"/>
              <a:t>Δεξιά σελίδα ημερολογίου: </a:t>
            </a:r>
          </a:p>
          <a:p>
            <a:pPr algn="just">
              <a:buFont typeface="Wingdings" panose="05000000000000000000" pitchFamily="2" charset="2"/>
              <a:buChar char="q"/>
            </a:pPr>
            <a:r>
              <a:rPr lang="el-GR" dirty="0" smtClean="0"/>
              <a:t>Πρόσθετες πληροφορίες που βοηθούν στην καλύτερη κατανόηση μιας κατάστασης.</a:t>
            </a:r>
          </a:p>
          <a:p>
            <a:pPr algn="just">
              <a:buFont typeface="Wingdings" panose="05000000000000000000" pitchFamily="2" charset="2"/>
              <a:buChar char="q"/>
            </a:pPr>
            <a:r>
              <a:rPr lang="el-GR" dirty="0" smtClean="0"/>
              <a:t>Αντιδράσεις.</a:t>
            </a:r>
          </a:p>
          <a:p>
            <a:pPr algn="just">
              <a:buFont typeface="Wingdings" panose="05000000000000000000" pitchFamily="2" charset="2"/>
              <a:buChar char="q"/>
            </a:pPr>
            <a:r>
              <a:rPr lang="el-GR" dirty="0" smtClean="0"/>
              <a:t>Συναισθήματα που προκλήθηκαν.</a:t>
            </a:r>
          </a:p>
          <a:p>
            <a:pPr algn="just">
              <a:buFont typeface="Wingdings" panose="05000000000000000000" pitchFamily="2" charset="2"/>
              <a:buChar char="q"/>
            </a:pPr>
            <a:r>
              <a:rPr lang="el-GR" dirty="0" smtClean="0"/>
              <a:t>Σκέψεις.</a:t>
            </a:r>
          </a:p>
          <a:p>
            <a:pPr algn="just">
              <a:buFont typeface="Wingdings" panose="05000000000000000000" pitchFamily="2" charset="2"/>
              <a:buChar char="q"/>
            </a:pPr>
            <a:r>
              <a:rPr lang="el-GR" dirty="0" smtClean="0"/>
              <a:t>Ιδέες.</a:t>
            </a:r>
          </a:p>
          <a:p>
            <a:pPr algn="just">
              <a:buFont typeface="Wingdings" panose="05000000000000000000" pitchFamily="2" charset="2"/>
              <a:buChar char="q"/>
            </a:pPr>
            <a:r>
              <a:rPr lang="el-GR" dirty="0" smtClean="0"/>
              <a:t>Σχόλια.</a:t>
            </a:r>
          </a:p>
          <a:p>
            <a:pPr algn="just">
              <a:buFont typeface="Wingdings" panose="05000000000000000000" pitchFamily="2" charset="2"/>
              <a:buChar char="q"/>
            </a:pPr>
            <a:r>
              <a:rPr lang="el-GR" dirty="0" smtClean="0"/>
              <a:t>Εξηγήσεις.</a:t>
            </a:r>
          </a:p>
          <a:p>
            <a:pPr algn="just">
              <a:buFont typeface="Wingdings" panose="05000000000000000000" pitchFamily="2" charset="2"/>
              <a:buChar char="q"/>
            </a:pPr>
            <a:r>
              <a:rPr lang="el-GR" dirty="0" smtClean="0"/>
              <a:t>Εικόνες από παραγωγές παιδιών. </a:t>
            </a:r>
          </a:p>
          <a:p>
            <a:pPr algn="just">
              <a:buFont typeface="Wingdings" panose="05000000000000000000" pitchFamily="2" charset="2"/>
              <a:buChar char="q"/>
            </a:pPr>
            <a:endParaRPr lang="el-GR" dirty="0"/>
          </a:p>
        </p:txBody>
      </p:sp>
    </p:spTree>
    <p:extLst>
      <p:ext uri="{BB962C8B-B14F-4D97-AF65-F5344CB8AC3E}">
        <p14:creationId xmlns:p14="http://schemas.microsoft.com/office/powerpoint/2010/main" val="35119235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80">
                                          <p:stCondLst>
                                            <p:cond delay="0"/>
                                          </p:stCondLst>
                                        </p:cTn>
                                        <p:tgtEl>
                                          <p:spTgt spid="2"/>
                                        </p:tgtEl>
                                      </p:cBhvr>
                                    </p:animEffect>
                                    <p:anim calcmode="lin" valueType="num">
                                      <p:cBhvr>
                                        <p:cTn id="8" dur="1822" tmFilter="0,0; 0.14,0.36; 0.43,0.73; 0.71,0.91; 1.0,1.0">
                                          <p:stCondLst>
                                            <p:cond delay="0"/>
                                          </p:stCondLst>
                                        </p:cTn>
                                        <p:tgtEl>
                                          <p:spTgt spid="2"/>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2"/>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2"/>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2"/>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2"/>
                                        </p:tgtEl>
                                        <p:attrNameLst>
                                          <p:attrName>ppt_y</p:attrName>
                                        </p:attrNameLst>
                                      </p:cBhvr>
                                      <p:tavLst>
                                        <p:tav tm="0" fmla="#ppt_y-sin(pi*$)/81">
                                          <p:val>
                                            <p:fltVal val="0"/>
                                          </p:val>
                                        </p:tav>
                                        <p:tav tm="100000">
                                          <p:val>
                                            <p:fltVal val="1"/>
                                          </p:val>
                                        </p:tav>
                                      </p:tavLst>
                                    </p:anim>
                                    <p:animScale>
                                      <p:cBhvr>
                                        <p:cTn id="13" dur="26">
                                          <p:stCondLst>
                                            <p:cond delay="650"/>
                                          </p:stCondLst>
                                        </p:cTn>
                                        <p:tgtEl>
                                          <p:spTgt spid="2"/>
                                        </p:tgtEl>
                                      </p:cBhvr>
                                      <p:to x="100000" y="60000"/>
                                    </p:animScale>
                                    <p:animScale>
                                      <p:cBhvr>
                                        <p:cTn id="14" dur="166" decel="50000">
                                          <p:stCondLst>
                                            <p:cond delay="676"/>
                                          </p:stCondLst>
                                        </p:cTn>
                                        <p:tgtEl>
                                          <p:spTgt spid="2"/>
                                        </p:tgtEl>
                                      </p:cBhvr>
                                      <p:to x="100000" y="100000"/>
                                    </p:animScale>
                                    <p:animScale>
                                      <p:cBhvr>
                                        <p:cTn id="15" dur="26">
                                          <p:stCondLst>
                                            <p:cond delay="1312"/>
                                          </p:stCondLst>
                                        </p:cTn>
                                        <p:tgtEl>
                                          <p:spTgt spid="2"/>
                                        </p:tgtEl>
                                      </p:cBhvr>
                                      <p:to x="100000" y="80000"/>
                                    </p:animScale>
                                    <p:animScale>
                                      <p:cBhvr>
                                        <p:cTn id="16" dur="166" decel="50000">
                                          <p:stCondLst>
                                            <p:cond delay="1338"/>
                                          </p:stCondLst>
                                        </p:cTn>
                                        <p:tgtEl>
                                          <p:spTgt spid="2"/>
                                        </p:tgtEl>
                                      </p:cBhvr>
                                      <p:to x="100000" y="100000"/>
                                    </p:animScale>
                                    <p:animScale>
                                      <p:cBhvr>
                                        <p:cTn id="17" dur="26">
                                          <p:stCondLst>
                                            <p:cond delay="1642"/>
                                          </p:stCondLst>
                                        </p:cTn>
                                        <p:tgtEl>
                                          <p:spTgt spid="2"/>
                                        </p:tgtEl>
                                      </p:cBhvr>
                                      <p:to x="100000" y="90000"/>
                                    </p:animScale>
                                    <p:animScale>
                                      <p:cBhvr>
                                        <p:cTn id="18" dur="166" decel="50000">
                                          <p:stCondLst>
                                            <p:cond delay="1668"/>
                                          </p:stCondLst>
                                        </p:cTn>
                                        <p:tgtEl>
                                          <p:spTgt spid="2"/>
                                        </p:tgtEl>
                                      </p:cBhvr>
                                      <p:to x="100000" y="100000"/>
                                    </p:animScale>
                                    <p:animScale>
                                      <p:cBhvr>
                                        <p:cTn id="19" dur="26">
                                          <p:stCondLst>
                                            <p:cond delay="1808"/>
                                          </p:stCondLst>
                                        </p:cTn>
                                        <p:tgtEl>
                                          <p:spTgt spid="2"/>
                                        </p:tgtEl>
                                      </p:cBhvr>
                                      <p:to x="100000" y="95000"/>
                                    </p:animScale>
                                    <p:animScale>
                                      <p:cBhvr>
                                        <p:cTn id="20" dur="166" decel="50000">
                                          <p:stCondLst>
                                            <p:cond delay="1834"/>
                                          </p:stCondLst>
                                        </p:cTn>
                                        <p:tgtEl>
                                          <p:spTgt spid="2"/>
                                        </p:tgtEl>
                                      </p:cBhvr>
                                      <p:to x="100000" y="100000"/>
                                    </p:animScale>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0" end="0"/>
                                            </p:txEl>
                                          </p:spTgt>
                                        </p:tgtEl>
                                        <p:attrNameLst>
                                          <p:attrName>style.visibility</p:attrName>
                                        </p:attrNameLst>
                                      </p:cBhvr>
                                      <p:to>
                                        <p:strVal val="visible"/>
                                      </p:to>
                                    </p:set>
                                    <p:anim calcmode="lin" valueType="num">
                                      <p:cBhvr additive="base">
                                        <p:cTn id="25"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1" end="1"/>
                                            </p:txEl>
                                          </p:spTgt>
                                        </p:tgtEl>
                                        <p:attrNameLst>
                                          <p:attrName>style.visibility</p:attrName>
                                        </p:attrNameLst>
                                      </p:cBhvr>
                                      <p:to>
                                        <p:strVal val="visible"/>
                                      </p:to>
                                    </p:set>
                                    <p:anim calcmode="lin" valueType="num">
                                      <p:cBhvr additive="base">
                                        <p:cTn id="31"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3">
                                            <p:txEl>
                                              <p:pRg st="2" end="2"/>
                                            </p:txEl>
                                          </p:spTgt>
                                        </p:tgtEl>
                                        <p:attrNameLst>
                                          <p:attrName>style.visibility</p:attrName>
                                        </p:attrNameLst>
                                      </p:cBhvr>
                                      <p:to>
                                        <p:strVal val="visible"/>
                                      </p:to>
                                    </p:set>
                                    <p:anim calcmode="lin" valueType="num">
                                      <p:cBhvr additive="base">
                                        <p:cTn id="37"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3">
                                            <p:txEl>
                                              <p:pRg st="3" end="3"/>
                                            </p:txEl>
                                          </p:spTgt>
                                        </p:tgtEl>
                                        <p:attrNameLst>
                                          <p:attrName>style.visibility</p:attrName>
                                        </p:attrNameLst>
                                      </p:cBhvr>
                                      <p:to>
                                        <p:strVal val="visible"/>
                                      </p:to>
                                    </p:set>
                                    <p:anim calcmode="lin" valueType="num">
                                      <p:cBhvr additive="base">
                                        <p:cTn id="43"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grpId="0" nodeType="clickEffect">
                                  <p:stCondLst>
                                    <p:cond delay="0"/>
                                  </p:stCondLst>
                                  <p:childTnLst>
                                    <p:set>
                                      <p:cBhvr>
                                        <p:cTn id="48" dur="1" fill="hold">
                                          <p:stCondLst>
                                            <p:cond delay="0"/>
                                          </p:stCondLst>
                                        </p:cTn>
                                        <p:tgtEl>
                                          <p:spTgt spid="3">
                                            <p:txEl>
                                              <p:pRg st="4" end="4"/>
                                            </p:txEl>
                                          </p:spTgt>
                                        </p:tgtEl>
                                        <p:attrNameLst>
                                          <p:attrName>style.visibility</p:attrName>
                                        </p:attrNameLst>
                                      </p:cBhvr>
                                      <p:to>
                                        <p:strVal val="visible"/>
                                      </p:to>
                                    </p:set>
                                    <p:anim calcmode="lin" valueType="num">
                                      <p:cBhvr additive="base">
                                        <p:cTn id="49"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grpId="0" nodeType="clickEffect">
                                  <p:stCondLst>
                                    <p:cond delay="0"/>
                                  </p:stCondLst>
                                  <p:childTnLst>
                                    <p:set>
                                      <p:cBhvr>
                                        <p:cTn id="54" dur="1" fill="hold">
                                          <p:stCondLst>
                                            <p:cond delay="0"/>
                                          </p:stCondLst>
                                        </p:cTn>
                                        <p:tgtEl>
                                          <p:spTgt spid="3">
                                            <p:txEl>
                                              <p:pRg st="5" end="5"/>
                                            </p:txEl>
                                          </p:spTgt>
                                        </p:tgtEl>
                                        <p:attrNameLst>
                                          <p:attrName>style.visibility</p:attrName>
                                        </p:attrNameLst>
                                      </p:cBhvr>
                                      <p:to>
                                        <p:strVal val="visible"/>
                                      </p:to>
                                    </p:set>
                                    <p:anim calcmode="lin" valueType="num">
                                      <p:cBhvr additive="base">
                                        <p:cTn id="55"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56"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2" presetClass="entr" presetSubtype="4" fill="hold" grpId="0" nodeType="clickEffect">
                                  <p:stCondLst>
                                    <p:cond delay="0"/>
                                  </p:stCondLst>
                                  <p:childTnLst>
                                    <p:set>
                                      <p:cBhvr>
                                        <p:cTn id="60" dur="1" fill="hold">
                                          <p:stCondLst>
                                            <p:cond delay="0"/>
                                          </p:stCondLst>
                                        </p:cTn>
                                        <p:tgtEl>
                                          <p:spTgt spid="3">
                                            <p:txEl>
                                              <p:pRg st="6" end="6"/>
                                            </p:txEl>
                                          </p:spTgt>
                                        </p:tgtEl>
                                        <p:attrNameLst>
                                          <p:attrName>style.visibility</p:attrName>
                                        </p:attrNameLst>
                                      </p:cBhvr>
                                      <p:to>
                                        <p:strVal val="visible"/>
                                      </p:to>
                                    </p:set>
                                    <p:anim calcmode="lin" valueType="num">
                                      <p:cBhvr additive="base">
                                        <p:cTn id="61"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62"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63" fill="hold">
                      <p:stCondLst>
                        <p:cond delay="indefinite"/>
                      </p:stCondLst>
                      <p:childTnLst>
                        <p:par>
                          <p:cTn id="64" fill="hold">
                            <p:stCondLst>
                              <p:cond delay="0"/>
                            </p:stCondLst>
                            <p:childTnLst>
                              <p:par>
                                <p:cTn id="65" presetID="2" presetClass="entr" presetSubtype="4" fill="hold" grpId="0" nodeType="clickEffect">
                                  <p:stCondLst>
                                    <p:cond delay="0"/>
                                  </p:stCondLst>
                                  <p:childTnLst>
                                    <p:set>
                                      <p:cBhvr>
                                        <p:cTn id="66" dur="1" fill="hold">
                                          <p:stCondLst>
                                            <p:cond delay="0"/>
                                          </p:stCondLst>
                                        </p:cTn>
                                        <p:tgtEl>
                                          <p:spTgt spid="3">
                                            <p:txEl>
                                              <p:pRg st="7" end="7"/>
                                            </p:txEl>
                                          </p:spTgt>
                                        </p:tgtEl>
                                        <p:attrNameLst>
                                          <p:attrName>style.visibility</p:attrName>
                                        </p:attrNameLst>
                                      </p:cBhvr>
                                      <p:to>
                                        <p:strVal val="visible"/>
                                      </p:to>
                                    </p:set>
                                    <p:anim calcmode="lin" valueType="num">
                                      <p:cBhvr additive="base">
                                        <p:cTn id="67"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68" dur="500" fill="hold"/>
                                        <p:tgtEl>
                                          <p:spTgt spid="3">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69" fill="hold">
                      <p:stCondLst>
                        <p:cond delay="indefinite"/>
                      </p:stCondLst>
                      <p:childTnLst>
                        <p:par>
                          <p:cTn id="70" fill="hold">
                            <p:stCondLst>
                              <p:cond delay="0"/>
                            </p:stCondLst>
                            <p:childTnLst>
                              <p:par>
                                <p:cTn id="71" presetID="2" presetClass="entr" presetSubtype="4" fill="hold" grpId="0" nodeType="clickEffect">
                                  <p:stCondLst>
                                    <p:cond delay="0"/>
                                  </p:stCondLst>
                                  <p:childTnLst>
                                    <p:set>
                                      <p:cBhvr>
                                        <p:cTn id="72" dur="1" fill="hold">
                                          <p:stCondLst>
                                            <p:cond delay="0"/>
                                          </p:stCondLst>
                                        </p:cTn>
                                        <p:tgtEl>
                                          <p:spTgt spid="3">
                                            <p:txEl>
                                              <p:pRg st="8" end="8"/>
                                            </p:txEl>
                                          </p:spTgt>
                                        </p:tgtEl>
                                        <p:attrNameLst>
                                          <p:attrName>style.visibility</p:attrName>
                                        </p:attrNameLst>
                                      </p:cBhvr>
                                      <p:to>
                                        <p:strVal val="visible"/>
                                      </p:to>
                                    </p:set>
                                    <p:anim calcmode="lin" valueType="num">
                                      <p:cBhvr additive="base">
                                        <p:cTn id="73" dur="500" fill="hold"/>
                                        <p:tgtEl>
                                          <p:spTgt spid="3">
                                            <p:txEl>
                                              <p:pRg st="8" end="8"/>
                                            </p:txEl>
                                          </p:spTgt>
                                        </p:tgtEl>
                                        <p:attrNameLst>
                                          <p:attrName>ppt_x</p:attrName>
                                        </p:attrNameLst>
                                      </p:cBhvr>
                                      <p:tavLst>
                                        <p:tav tm="0">
                                          <p:val>
                                            <p:strVal val="#ppt_x"/>
                                          </p:val>
                                        </p:tav>
                                        <p:tav tm="100000">
                                          <p:val>
                                            <p:strVal val="#ppt_x"/>
                                          </p:val>
                                        </p:tav>
                                      </p:tavLst>
                                    </p:anim>
                                    <p:anim calcmode="lin" valueType="num">
                                      <p:cBhvr additive="base">
                                        <p:cTn id="74" dur="500" fill="hold"/>
                                        <p:tgtEl>
                                          <p:spTgt spid="3">
                                            <p:txEl>
                                              <p:pRg st="8" end="8"/>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dirty="0" smtClean="0"/>
              <a:t>Ο ρόλος του ημερολογίου </a:t>
            </a:r>
            <a:endParaRPr lang="el-GR" dirty="0"/>
          </a:p>
        </p:txBody>
      </p:sp>
      <p:sp>
        <p:nvSpPr>
          <p:cNvPr id="3" name="Θέση περιεχομένου 2"/>
          <p:cNvSpPr>
            <a:spLocks noGrp="1"/>
          </p:cNvSpPr>
          <p:nvPr>
            <p:ph idx="1"/>
          </p:nvPr>
        </p:nvSpPr>
        <p:spPr/>
        <p:txBody>
          <a:bodyPr/>
          <a:lstStyle/>
          <a:p>
            <a:pPr algn="just"/>
            <a:r>
              <a:rPr lang="el-GR" dirty="0" smtClean="0"/>
              <a:t>Ο πραγματικός πλούτος του ημερολογίου είναι οι λεπτομερείς περιγραφές, αυτές που μπορούν να δώσουν και σε κάποιον που δεν ήταν παρών κατά τη διαδικασία την εικόνα αυτού που έχει συμβεί, αλλά και το γενικότερο κλίμα της τάξης. </a:t>
            </a:r>
          </a:p>
          <a:p>
            <a:pPr algn="just"/>
            <a:r>
              <a:rPr lang="el-GR" dirty="0" smtClean="0"/>
              <a:t>Η καταγραφή των μη λεκτικών μηνυμάτων και των διαλόγων στο ημερολόγιο μπορεί να αποτελέσει σημαντική πηγή πληροφόρησης για το κλίμα που έχει διαμορφωθεί στην τάξη και να δώσει πληροφορίες. </a:t>
            </a:r>
            <a:endParaRPr lang="el-GR" dirty="0"/>
          </a:p>
        </p:txBody>
      </p:sp>
    </p:spTree>
    <p:extLst>
      <p:ext uri="{BB962C8B-B14F-4D97-AF65-F5344CB8AC3E}">
        <p14:creationId xmlns:p14="http://schemas.microsoft.com/office/powerpoint/2010/main" val="13059326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45" presetClass="entr" presetSubtype="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fade">
                                      <p:cBhvr>
                                        <p:cTn id="12" dur="2000"/>
                                        <p:tgtEl>
                                          <p:spTgt spid="3">
                                            <p:txEl>
                                              <p:pRg st="0" end="0"/>
                                            </p:txEl>
                                          </p:spTgt>
                                        </p:tgtEl>
                                      </p:cBhvr>
                                    </p:animEffect>
                                    <p:anim calcmode="lin" valueType="num">
                                      <p:cBhvr>
                                        <p:cTn id="13" dur="2000" fill="hold"/>
                                        <p:tgtEl>
                                          <p:spTgt spid="3">
                                            <p:txEl>
                                              <p:pRg st="0" end="0"/>
                                            </p:txEl>
                                          </p:spTgt>
                                        </p:tgtEl>
                                        <p:attrNameLst>
                                          <p:attrName>ppt_w</p:attrName>
                                        </p:attrNameLst>
                                      </p:cBhvr>
                                      <p:tavLst>
                                        <p:tav tm="0" fmla="#ppt_w*sin(2.5*pi*$)">
                                          <p:val>
                                            <p:fltVal val="0"/>
                                          </p:val>
                                        </p:tav>
                                        <p:tav tm="100000">
                                          <p:val>
                                            <p:fltVal val="1"/>
                                          </p:val>
                                        </p:tav>
                                      </p:tavLst>
                                    </p:anim>
                                    <p:anim calcmode="lin" valueType="num">
                                      <p:cBhvr>
                                        <p:cTn id="14" dur="2000" fill="hold"/>
                                        <p:tgtEl>
                                          <p:spTgt spid="3">
                                            <p:txEl>
                                              <p:pRg st="0" end="0"/>
                                            </p:txEl>
                                          </p:spTgt>
                                        </p:tgtEl>
                                        <p:attrNameLst>
                                          <p:attrName>ppt_h</p:attrName>
                                        </p:attrNameLst>
                                      </p:cBhvr>
                                      <p:tavLst>
                                        <p:tav tm="0">
                                          <p:val>
                                            <p:strVal val="#ppt_h"/>
                                          </p:val>
                                        </p:tav>
                                        <p:tav tm="100000">
                                          <p:val>
                                            <p:strVal val="#ppt_h"/>
                                          </p:val>
                                        </p:tav>
                                      </p:tavLst>
                                    </p:anim>
                                  </p:childTnLst>
                                </p:cTn>
                              </p:par>
                            </p:childTnLst>
                          </p:cTn>
                        </p:par>
                      </p:childTnLst>
                    </p:cTn>
                  </p:par>
                  <p:par>
                    <p:cTn id="15" fill="hold">
                      <p:stCondLst>
                        <p:cond delay="indefinite"/>
                      </p:stCondLst>
                      <p:childTnLst>
                        <p:par>
                          <p:cTn id="16" fill="hold">
                            <p:stCondLst>
                              <p:cond delay="0"/>
                            </p:stCondLst>
                            <p:childTnLst>
                              <p:par>
                                <p:cTn id="17" presetID="45" presetClass="entr" presetSubtype="0" fill="hold" grpId="0" nodeType="clickEffect">
                                  <p:stCondLst>
                                    <p:cond delay="0"/>
                                  </p:stCondLst>
                                  <p:childTnLst>
                                    <p:set>
                                      <p:cBhvr>
                                        <p:cTn id="18" dur="1" fill="hold">
                                          <p:stCondLst>
                                            <p:cond delay="0"/>
                                          </p:stCondLst>
                                        </p:cTn>
                                        <p:tgtEl>
                                          <p:spTgt spid="3">
                                            <p:txEl>
                                              <p:pRg st="1" end="1"/>
                                            </p:txEl>
                                          </p:spTgt>
                                        </p:tgtEl>
                                        <p:attrNameLst>
                                          <p:attrName>style.visibility</p:attrName>
                                        </p:attrNameLst>
                                      </p:cBhvr>
                                      <p:to>
                                        <p:strVal val="visible"/>
                                      </p:to>
                                    </p:set>
                                    <p:animEffect transition="in" filter="fade">
                                      <p:cBhvr>
                                        <p:cTn id="19" dur="2000"/>
                                        <p:tgtEl>
                                          <p:spTgt spid="3">
                                            <p:txEl>
                                              <p:pRg st="1" end="1"/>
                                            </p:txEl>
                                          </p:spTgt>
                                        </p:tgtEl>
                                      </p:cBhvr>
                                    </p:animEffect>
                                    <p:anim calcmode="lin" valueType="num">
                                      <p:cBhvr>
                                        <p:cTn id="20" dur="2000" fill="hold"/>
                                        <p:tgtEl>
                                          <p:spTgt spid="3">
                                            <p:txEl>
                                              <p:pRg st="1" end="1"/>
                                            </p:txEl>
                                          </p:spTgt>
                                        </p:tgtEl>
                                        <p:attrNameLst>
                                          <p:attrName>ppt_w</p:attrName>
                                        </p:attrNameLst>
                                      </p:cBhvr>
                                      <p:tavLst>
                                        <p:tav tm="0" fmla="#ppt_w*sin(2.5*pi*$)">
                                          <p:val>
                                            <p:fltVal val="0"/>
                                          </p:val>
                                        </p:tav>
                                        <p:tav tm="100000">
                                          <p:val>
                                            <p:fltVal val="1"/>
                                          </p:val>
                                        </p:tav>
                                      </p:tavLst>
                                    </p:anim>
                                    <p:anim calcmode="lin" valueType="num">
                                      <p:cBhvr>
                                        <p:cTn id="21" dur="2000" fill="hold"/>
                                        <p:tgtEl>
                                          <p:spTgt spid="3">
                                            <p:txEl>
                                              <p:pRg st="1" end="1"/>
                                            </p:txEl>
                                          </p:spTgt>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dirty="0" smtClean="0"/>
              <a:t>Ο ρόλος του ημερολογίου </a:t>
            </a:r>
            <a:endParaRPr lang="el-GR" dirty="0"/>
          </a:p>
        </p:txBody>
      </p:sp>
      <p:sp>
        <p:nvSpPr>
          <p:cNvPr id="3" name="Θέση περιεχομένου 2"/>
          <p:cNvSpPr>
            <a:spLocks noGrp="1"/>
          </p:cNvSpPr>
          <p:nvPr>
            <p:ph idx="1"/>
          </p:nvPr>
        </p:nvSpPr>
        <p:spPr/>
        <p:txBody>
          <a:bodyPr>
            <a:normAutofit lnSpcReduction="10000"/>
          </a:bodyPr>
          <a:lstStyle/>
          <a:p>
            <a:pPr algn="just">
              <a:buFont typeface="Wingdings" panose="05000000000000000000" pitchFamily="2" charset="2"/>
              <a:buChar char="ü"/>
            </a:pPr>
            <a:r>
              <a:rPr lang="el-GR" dirty="0" smtClean="0"/>
              <a:t>Στο περιγραφικό μέρος του ημερολογίου είναι σημαντικό οι περιγραφές να είναι λεπτομερείς και όσο γίνεται πιο «ζωντανές» και απαλλαγμένες από αξιολογικά στοιχεία ή χαρακτηρισμούς.</a:t>
            </a:r>
          </a:p>
          <a:p>
            <a:pPr algn="just">
              <a:buFont typeface="Wingdings" panose="05000000000000000000" pitchFamily="2" charset="2"/>
              <a:buChar char="ü"/>
            </a:pPr>
            <a:r>
              <a:rPr lang="el-GR" dirty="0" smtClean="0"/>
              <a:t>Οι περιγραφές είναι αυτές που επιτρέπουν να επιστρέφετε σε αυτές εμβαθύνοντας περισσότερο στους σχολιασμούς σας, καθώς η ερευνητική σας οπτική εξελίσσεται.</a:t>
            </a:r>
          </a:p>
          <a:p>
            <a:pPr algn="just">
              <a:buFont typeface="Wingdings" panose="05000000000000000000" pitchFamily="2" charset="2"/>
              <a:buChar char="ü"/>
            </a:pPr>
            <a:r>
              <a:rPr lang="el-GR" i="1" dirty="0" smtClean="0"/>
              <a:t>«Σε όλα τα περιγραφικά κείμενα η λεπτομέρεια είναι πιο σημαντική από την περίληψη, το ειδικό είναι πιο σημαντικό από το γενικό και η καταγραφή μιας δραστηριότητας είναι πιο σημαντική από την αξιολόγησή της». </a:t>
            </a:r>
            <a:r>
              <a:rPr lang="el-GR" dirty="0" smtClean="0"/>
              <a:t>(</a:t>
            </a:r>
            <a:r>
              <a:rPr lang="en-US" dirty="0" err="1" smtClean="0"/>
              <a:t>Altrichter</a:t>
            </a:r>
            <a:r>
              <a:rPr lang="en-US" dirty="0" smtClean="0"/>
              <a:t> </a:t>
            </a:r>
            <a:r>
              <a:rPr lang="el-GR" dirty="0" smtClean="0"/>
              <a:t>κ.ά., 2001:46). </a:t>
            </a:r>
          </a:p>
          <a:p>
            <a:pPr algn="just">
              <a:buFont typeface="Wingdings" panose="05000000000000000000" pitchFamily="2" charset="2"/>
              <a:buChar char="ü"/>
            </a:pPr>
            <a:r>
              <a:rPr lang="el-GR" dirty="0" smtClean="0"/>
              <a:t>Το ημερολόγιο είναι ένα ιδιωτικό κείμενο που γράφεται αρχικά χωρίς αυτολογοκρισία. Περιέχει προσωπικές καταγραφές, όσο γίνεται λεπτομερείς, αλλά και σκέψεις, συναισθήματα, ερωτήματα, προβληματισμούς. </a:t>
            </a:r>
            <a:endParaRPr lang="el-GR" dirty="0"/>
          </a:p>
        </p:txBody>
      </p:sp>
    </p:spTree>
    <p:extLst>
      <p:ext uri="{BB962C8B-B14F-4D97-AF65-F5344CB8AC3E}">
        <p14:creationId xmlns:p14="http://schemas.microsoft.com/office/powerpoint/2010/main" val="18697524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fade">
                                      <p:cBhvr>
                                        <p:cTn id="12" dur="1000"/>
                                        <p:tgtEl>
                                          <p:spTgt spid="3">
                                            <p:txEl>
                                              <p:pRg st="0" end="0"/>
                                            </p:txEl>
                                          </p:spTgt>
                                        </p:tgtEl>
                                      </p:cBhvr>
                                    </p:animEffect>
                                    <p:anim calcmode="lin" valueType="num">
                                      <p:cBhvr>
                                        <p:cTn id="13"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4"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grpId="0" nodeType="clickEffect">
                                  <p:stCondLst>
                                    <p:cond delay="0"/>
                                  </p:stCondLst>
                                  <p:childTnLst>
                                    <p:set>
                                      <p:cBhvr>
                                        <p:cTn id="18" dur="1" fill="hold">
                                          <p:stCondLst>
                                            <p:cond delay="0"/>
                                          </p:stCondLst>
                                        </p:cTn>
                                        <p:tgtEl>
                                          <p:spTgt spid="3">
                                            <p:txEl>
                                              <p:pRg st="1" end="1"/>
                                            </p:txEl>
                                          </p:spTgt>
                                        </p:tgtEl>
                                        <p:attrNameLst>
                                          <p:attrName>style.visibility</p:attrName>
                                        </p:attrNameLst>
                                      </p:cBhvr>
                                      <p:to>
                                        <p:strVal val="visible"/>
                                      </p:to>
                                    </p:set>
                                    <p:animEffect transition="in" filter="fade">
                                      <p:cBhvr>
                                        <p:cTn id="19" dur="1000"/>
                                        <p:tgtEl>
                                          <p:spTgt spid="3">
                                            <p:txEl>
                                              <p:pRg st="1" end="1"/>
                                            </p:txEl>
                                          </p:spTgt>
                                        </p:tgtEl>
                                      </p:cBhvr>
                                    </p:animEffect>
                                    <p:anim calcmode="lin" valueType="num">
                                      <p:cBhvr>
                                        <p:cTn id="20"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21"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42" presetClass="entr" presetSubtype="0" fill="hold" grpId="0" nodeType="clickEffect">
                                  <p:stCondLst>
                                    <p:cond delay="0"/>
                                  </p:stCondLst>
                                  <p:childTnLst>
                                    <p:set>
                                      <p:cBhvr>
                                        <p:cTn id="25" dur="1" fill="hold">
                                          <p:stCondLst>
                                            <p:cond delay="0"/>
                                          </p:stCondLst>
                                        </p:cTn>
                                        <p:tgtEl>
                                          <p:spTgt spid="3">
                                            <p:txEl>
                                              <p:pRg st="2" end="2"/>
                                            </p:txEl>
                                          </p:spTgt>
                                        </p:tgtEl>
                                        <p:attrNameLst>
                                          <p:attrName>style.visibility</p:attrName>
                                        </p:attrNameLst>
                                      </p:cBhvr>
                                      <p:to>
                                        <p:strVal val="visible"/>
                                      </p:to>
                                    </p:set>
                                    <p:animEffect transition="in" filter="fade">
                                      <p:cBhvr>
                                        <p:cTn id="26" dur="1000"/>
                                        <p:tgtEl>
                                          <p:spTgt spid="3">
                                            <p:txEl>
                                              <p:pRg st="2" end="2"/>
                                            </p:txEl>
                                          </p:spTgt>
                                        </p:tgtEl>
                                      </p:cBhvr>
                                    </p:animEffect>
                                    <p:anim calcmode="lin" valueType="num">
                                      <p:cBhvr>
                                        <p:cTn id="27"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8"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42" presetClass="entr" presetSubtype="0" fill="hold" grpId="0" nodeType="clickEffect">
                                  <p:stCondLst>
                                    <p:cond delay="0"/>
                                  </p:stCondLst>
                                  <p:childTnLst>
                                    <p:set>
                                      <p:cBhvr>
                                        <p:cTn id="32" dur="1" fill="hold">
                                          <p:stCondLst>
                                            <p:cond delay="0"/>
                                          </p:stCondLst>
                                        </p:cTn>
                                        <p:tgtEl>
                                          <p:spTgt spid="3">
                                            <p:txEl>
                                              <p:pRg st="3" end="3"/>
                                            </p:txEl>
                                          </p:spTgt>
                                        </p:tgtEl>
                                        <p:attrNameLst>
                                          <p:attrName>style.visibility</p:attrName>
                                        </p:attrNameLst>
                                      </p:cBhvr>
                                      <p:to>
                                        <p:strVal val="visible"/>
                                      </p:to>
                                    </p:set>
                                    <p:animEffect transition="in" filter="fade">
                                      <p:cBhvr>
                                        <p:cTn id="33" dur="1000"/>
                                        <p:tgtEl>
                                          <p:spTgt spid="3">
                                            <p:txEl>
                                              <p:pRg st="3" end="3"/>
                                            </p:txEl>
                                          </p:spTgt>
                                        </p:tgtEl>
                                      </p:cBhvr>
                                    </p:animEffect>
                                    <p:anim calcmode="lin" valueType="num">
                                      <p:cBhvr>
                                        <p:cTn id="34"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5"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dirty="0" smtClean="0"/>
              <a:t>Ο ρόλος του ημερολογίου </a:t>
            </a:r>
            <a:endParaRPr lang="el-GR" dirty="0"/>
          </a:p>
        </p:txBody>
      </p:sp>
      <p:sp>
        <p:nvSpPr>
          <p:cNvPr id="3" name="Θέση περιεχομένου 2"/>
          <p:cNvSpPr>
            <a:spLocks noGrp="1"/>
          </p:cNvSpPr>
          <p:nvPr>
            <p:ph idx="1"/>
          </p:nvPr>
        </p:nvSpPr>
        <p:spPr/>
        <p:txBody>
          <a:bodyPr/>
          <a:lstStyle/>
          <a:p>
            <a:pPr algn="just">
              <a:buFont typeface="Wingdings" panose="05000000000000000000" pitchFamily="2" charset="2"/>
              <a:buChar char="Ø"/>
            </a:pPr>
            <a:r>
              <a:rPr lang="el-GR" i="1" dirty="0" smtClean="0"/>
              <a:t>Τι αξίζει να καταγράφεται στο ημερολόγιο; </a:t>
            </a:r>
            <a:r>
              <a:rPr lang="el-GR" dirty="0" smtClean="0"/>
              <a:t>Αξίζει να καταγράφετε σε αυτό ό,τι θεωρήσετε σημαντικό, στη βάση των συγκεκριμένων αξόνων παρατήρησης.</a:t>
            </a:r>
          </a:p>
          <a:p>
            <a:pPr algn="just">
              <a:buFont typeface="Wingdings" panose="05000000000000000000" pitchFamily="2" charset="2"/>
              <a:buChar char="Ø"/>
            </a:pPr>
            <a:r>
              <a:rPr lang="el-GR" i="1" dirty="0" smtClean="0"/>
              <a:t>Τι θεωρείται σημαντικό; </a:t>
            </a:r>
            <a:r>
              <a:rPr lang="el-GR" dirty="0" smtClean="0"/>
              <a:t>Κάθε τι που θα προσελκύσει το ενδιαφέρον σας, που θα σας δημιουργήσει ένα συναίσθημα, που θα σας δημιουργήσει μια απορία, ένα ερώτημα ή έναν προβληματισμό ή θα σας οδηγήσει σε πρόσθετες κατανοήσεις σε σχέση με την παρατηρούμενη εκπαιδευτική συνθήκη. </a:t>
            </a:r>
            <a:endParaRPr lang="el-GR" i="1" dirty="0" smtClean="0"/>
          </a:p>
        </p:txBody>
      </p:sp>
    </p:spTree>
    <p:extLst>
      <p:ext uri="{BB962C8B-B14F-4D97-AF65-F5344CB8AC3E}">
        <p14:creationId xmlns:p14="http://schemas.microsoft.com/office/powerpoint/2010/main" val="18177604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0" presetClass="entr" presetSubtype="0" fill="hold" grpId="0" nodeType="click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Effect transition="in" filter="fade">
                                      <p:cBhvr>
                                        <p:cTn id="13" dur="500"/>
                                        <p:tgtEl>
                                          <p:spTgt spid="3">
                                            <p:txEl>
                                              <p:pRg st="0" end="0"/>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grpId="0" nodeType="clickEffect">
                                  <p:stCondLst>
                                    <p:cond delay="0"/>
                                  </p:stCondLst>
                                  <p:childTnLst>
                                    <p:set>
                                      <p:cBhvr>
                                        <p:cTn id="17" dur="1" fill="hold">
                                          <p:stCondLst>
                                            <p:cond delay="0"/>
                                          </p:stCondLst>
                                        </p:cTn>
                                        <p:tgtEl>
                                          <p:spTgt spid="3">
                                            <p:txEl>
                                              <p:pRg st="1" end="1"/>
                                            </p:txEl>
                                          </p:spTgt>
                                        </p:tgtEl>
                                        <p:attrNameLst>
                                          <p:attrName>style.visibility</p:attrName>
                                        </p:attrNameLst>
                                      </p:cBhvr>
                                      <p:to>
                                        <p:strVal val="visible"/>
                                      </p:to>
                                    </p:set>
                                    <p:animEffect transition="in" filter="fade">
                                      <p:cBhvr>
                                        <p:cTn id="18"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dirty="0" smtClean="0"/>
              <a:t>Η εξέλιξη του ημερολογίου </a:t>
            </a:r>
            <a:endParaRPr lang="el-GR" dirty="0"/>
          </a:p>
        </p:txBody>
      </p:sp>
      <p:sp>
        <p:nvSpPr>
          <p:cNvPr id="3" name="Θέση περιεχομένου 2"/>
          <p:cNvSpPr>
            <a:spLocks noGrp="1"/>
          </p:cNvSpPr>
          <p:nvPr>
            <p:ph idx="1"/>
          </p:nvPr>
        </p:nvSpPr>
        <p:spPr/>
        <p:txBody>
          <a:bodyPr/>
          <a:lstStyle/>
          <a:p>
            <a:pPr algn="just">
              <a:buFont typeface="Wingdings" panose="05000000000000000000" pitchFamily="2" charset="2"/>
              <a:buChar char="Ø"/>
            </a:pPr>
            <a:r>
              <a:rPr lang="el-GR" dirty="0" smtClean="0"/>
              <a:t>Το ημερολόγιο εξελίσσεται καθώς εξελίσσεται η ερευνητική σας οπτική και διευρύνεται η θεωρητική σας ευαισθησία (</a:t>
            </a:r>
            <a:r>
              <a:rPr lang="el-GR" dirty="0" err="1" smtClean="0"/>
              <a:t>Τσιώλης</a:t>
            </a:r>
            <a:r>
              <a:rPr lang="el-GR" dirty="0" smtClean="0"/>
              <a:t>, 2014).</a:t>
            </a:r>
          </a:p>
          <a:p>
            <a:pPr algn="just">
              <a:buFont typeface="Wingdings" panose="05000000000000000000" pitchFamily="2" charset="2"/>
              <a:buChar char="Ø"/>
            </a:pPr>
            <a:r>
              <a:rPr lang="el-GR" dirty="0" smtClean="0"/>
              <a:t>Η θεωρητική ευαισθησία αναπτύσσεται καθώς προσεγγίζετε όλο και ευρύτερη σχετική βιβλιογραφία και εμβαθύνετε όλο και περισσότερο στους προβληματισμούς σας. Έχοντας περισσότερο προσεγγίσει ζητήματα στο επίπεδο της θεωρίας, παρατηρείτε με διαφορετικό τρόπο, αφού πληθώρα πραγμάτων περνούν απαρατήρητα αν δεν έχουμε τη θεωρία να τα ερμηνεύσουμε</a:t>
            </a:r>
            <a:r>
              <a:rPr lang="en-US" dirty="0" smtClean="0"/>
              <a:t>. </a:t>
            </a:r>
            <a:endParaRPr lang="el-GR" dirty="0"/>
          </a:p>
          <a:p>
            <a:pPr algn="just">
              <a:buFont typeface="Wingdings" panose="05000000000000000000" pitchFamily="2" charset="2"/>
              <a:buChar char="Ø"/>
            </a:pPr>
            <a:r>
              <a:rPr lang="el-GR" dirty="0"/>
              <a:t>Η καταγραφή του ημερολογίου μπορεί να διευκολυνθεί από ερωτήματα που μπορεί να τίθενται με βάση τους άξονες παρατήρησης ή τα θέματα προς διερεύνηση.</a:t>
            </a:r>
          </a:p>
          <a:p>
            <a:pPr algn="just">
              <a:buFont typeface="Wingdings" panose="05000000000000000000" pitchFamily="2" charset="2"/>
              <a:buChar char="Ø"/>
            </a:pPr>
            <a:endParaRPr lang="el-GR" dirty="0" smtClean="0"/>
          </a:p>
        </p:txBody>
      </p:sp>
    </p:spTree>
    <p:extLst>
      <p:ext uri="{BB962C8B-B14F-4D97-AF65-F5344CB8AC3E}">
        <p14:creationId xmlns:p14="http://schemas.microsoft.com/office/powerpoint/2010/main" val="12909562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49" presetClass="entr" presetSubtype="0" decel="100000" fill="hold" grpId="0" nodeType="click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 calcmode="lin" valueType="num">
                                      <p:cBhvr>
                                        <p:cTn id="13" dur="500" fill="hold"/>
                                        <p:tgtEl>
                                          <p:spTgt spid="3">
                                            <p:txEl>
                                              <p:pRg st="0" end="0"/>
                                            </p:txEl>
                                          </p:spTgt>
                                        </p:tgtEl>
                                        <p:attrNameLst>
                                          <p:attrName>ppt_w</p:attrName>
                                        </p:attrNameLst>
                                      </p:cBhvr>
                                      <p:tavLst>
                                        <p:tav tm="0">
                                          <p:val>
                                            <p:fltVal val="0"/>
                                          </p:val>
                                        </p:tav>
                                        <p:tav tm="100000">
                                          <p:val>
                                            <p:strVal val="#ppt_w"/>
                                          </p:val>
                                        </p:tav>
                                      </p:tavLst>
                                    </p:anim>
                                    <p:anim calcmode="lin" valueType="num">
                                      <p:cBhvr>
                                        <p:cTn id="14" dur="500" fill="hold"/>
                                        <p:tgtEl>
                                          <p:spTgt spid="3">
                                            <p:txEl>
                                              <p:pRg st="0" end="0"/>
                                            </p:txEl>
                                          </p:spTgt>
                                        </p:tgtEl>
                                        <p:attrNameLst>
                                          <p:attrName>ppt_h</p:attrName>
                                        </p:attrNameLst>
                                      </p:cBhvr>
                                      <p:tavLst>
                                        <p:tav tm="0">
                                          <p:val>
                                            <p:fltVal val="0"/>
                                          </p:val>
                                        </p:tav>
                                        <p:tav tm="100000">
                                          <p:val>
                                            <p:strVal val="#ppt_h"/>
                                          </p:val>
                                        </p:tav>
                                      </p:tavLst>
                                    </p:anim>
                                    <p:anim calcmode="lin" valueType="num">
                                      <p:cBhvr>
                                        <p:cTn id="15" dur="500" fill="hold"/>
                                        <p:tgtEl>
                                          <p:spTgt spid="3">
                                            <p:txEl>
                                              <p:pRg st="0" end="0"/>
                                            </p:txEl>
                                          </p:spTgt>
                                        </p:tgtEl>
                                        <p:attrNameLst>
                                          <p:attrName>style.rotation</p:attrName>
                                        </p:attrNameLst>
                                      </p:cBhvr>
                                      <p:tavLst>
                                        <p:tav tm="0">
                                          <p:val>
                                            <p:fltVal val="360"/>
                                          </p:val>
                                        </p:tav>
                                        <p:tav tm="100000">
                                          <p:val>
                                            <p:fltVal val="0"/>
                                          </p:val>
                                        </p:tav>
                                      </p:tavLst>
                                    </p:anim>
                                    <p:animEffect transition="in" filter="fade">
                                      <p:cBhvr>
                                        <p:cTn id="16" dur="500"/>
                                        <p:tgtEl>
                                          <p:spTgt spid="3">
                                            <p:txEl>
                                              <p:pRg st="0" end="0"/>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49" presetClass="entr" presetSubtype="0" decel="100000" fill="hold" grpId="0" nodeType="clickEffect">
                                  <p:stCondLst>
                                    <p:cond delay="0"/>
                                  </p:stCondLst>
                                  <p:childTnLst>
                                    <p:set>
                                      <p:cBhvr>
                                        <p:cTn id="20" dur="1" fill="hold">
                                          <p:stCondLst>
                                            <p:cond delay="0"/>
                                          </p:stCondLst>
                                        </p:cTn>
                                        <p:tgtEl>
                                          <p:spTgt spid="3">
                                            <p:txEl>
                                              <p:pRg st="1" end="1"/>
                                            </p:txEl>
                                          </p:spTgt>
                                        </p:tgtEl>
                                        <p:attrNameLst>
                                          <p:attrName>style.visibility</p:attrName>
                                        </p:attrNameLst>
                                      </p:cBhvr>
                                      <p:to>
                                        <p:strVal val="visible"/>
                                      </p:to>
                                    </p:set>
                                    <p:anim calcmode="lin" valueType="num">
                                      <p:cBhvr>
                                        <p:cTn id="21" dur="500" fill="hold"/>
                                        <p:tgtEl>
                                          <p:spTgt spid="3">
                                            <p:txEl>
                                              <p:pRg st="1" end="1"/>
                                            </p:txEl>
                                          </p:spTgt>
                                        </p:tgtEl>
                                        <p:attrNameLst>
                                          <p:attrName>ppt_w</p:attrName>
                                        </p:attrNameLst>
                                      </p:cBhvr>
                                      <p:tavLst>
                                        <p:tav tm="0">
                                          <p:val>
                                            <p:fltVal val="0"/>
                                          </p:val>
                                        </p:tav>
                                        <p:tav tm="100000">
                                          <p:val>
                                            <p:strVal val="#ppt_w"/>
                                          </p:val>
                                        </p:tav>
                                      </p:tavLst>
                                    </p:anim>
                                    <p:anim calcmode="lin" valueType="num">
                                      <p:cBhvr>
                                        <p:cTn id="22" dur="500" fill="hold"/>
                                        <p:tgtEl>
                                          <p:spTgt spid="3">
                                            <p:txEl>
                                              <p:pRg st="1" end="1"/>
                                            </p:txEl>
                                          </p:spTgt>
                                        </p:tgtEl>
                                        <p:attrNameLst>
                                          <p:attrName>ppt_h</p:attrName>
                                        </p:attrNameLst>
                                      </p:cBhvr>
                                      <p:tavLst>
                                        <p:tav tm="0">
                                          <p:val>
                                            <p:fltVal val="0"/>
                                          </p:val>
                                        </p:tav>
                                        <p:tav tm="100000">
                                          <p:val>
                                            <p:strVal val="#ppt_h"/>
                                          </p:val>
                                        </p:tav>
                                      </p:tavLst>
                                    </p:anim>
                                    <p:anim calcmode="lin" valueType="num">
                                      <p:cBhvr>
                                        <p:cTn id="23" dur="500" fill="hold"/>
                                        <p:tgtEl>
                                          <p:spTgt spid="3">
                                            <p:txEl>
                                              <p:pRg st="1" end="1"/>
                                            </p:txEl>
                                          </p:spTgt>
                                        </p:tgtEl>
                                        <p:attrNameLst>
                                          <p:attrName>style.rotation</p:attrName>
                                        </p:attrNameLst>
                                      </p:cBhvr>
                                      <p:tavLst>
                                        <p:tav tm="0">
                                          <p:val>
                                            <p:fltVal val="360"/>
                                          </p:val>
                                        </p:tav>
                                        <p:tav tm="100000">
                                          <p:val>
                                            <p:fltVal val="0"/>
                                          </p:val>
                                        </p:tav>
                                      </p:tavLst>
                                    </p:anim>
                                    <p:animEffect transition="in" filter="fade">
                                      <p:cBhvr>
                                        <p:cTn id="24" dur="500"/>
                                        <p:tgtEl>
                                          <p:spTgt spid="3">
                                            <p:txEl>
                                              <p:pRg st="1" end="1"/>
                                            </p:txEl>
                                          </p:spTgt>
                                        </p:tgtEl>
                                      </p:cBhvr>
                                    </p:animEffect>
                                  </p:childTnLst>
                                </p:cTn>
                              </p:par>
                            </p:childTnLst>
                          </p:cTn>
                        </p:par>
                      </p:childTnLst>
                    </p:cTn>
                  </p:par>
                  <p:par>
                    <p:cTn id="25" fill="hold">
                      <p:stCondLst>
                        <p:cond delay="indefinite"/>
                      </p:stCondLst>
                      <p:childTnLst>
                        <p:par>
                          <p:cTn id="26" fill="hold">
                            <p:stCondLst>
                              <p:cond delay="0"/>
                            </p:stCondLst>
                            <p:childTnLst>
                              <p:par>
                                <p:cTn id="27" presetID="49" presetClass="entr" presetSubtype="0" decel="100000" fill="hold" grpId="0" nodeType="clickEffect">
                                  <p:stCondLst>
                                    <p:cond delay="0"/>
                                  </p:stCondLst>
                                  <p:childTnLst>
                                    <p:set>
                                      <p:cBhvr>
                                        <p:cTn id="28" dur="1" fill="hold">
                                          <p:stCondLst>
                                            <p:cond delay="0"/>
                                          </p:stCondLst>
                                        </p:cTn>
                                        <p:tgtEl>
                                          <p:spTgt spid="3">
                                            <p:txEl>
                                              <p:pRg st="2" end="2"/>
                                            </p:txEl>
                                          </p:spTgt>
                                        </p:tgtEl>
                                        <p:attrNameLst>
                                          <p:attrName>style.visibility</p:attrName>
                                        </p:attrNameLst>
                                      </p:cBhvr>
                                      <p:to>
                                        <p:strVal val="visible"/>
                                      </p:to>
                                    </p:set>
                                    <p:anim calcmode="lin" valueType="num">
                                      <p:cBhvr>
                                        <p:cTn id="29" dur="500" fill="hold"/>
                                        <p:tgtEl>
                                          <p:spTgt spid="3">
                                            <p:txEl>
                                              <p:pRg st="2" end="2"/>
                                            </p:txEl>
                                          </p:spTgt>
                                        </p:tgtEl>
                                        <p:attrNameLst>
                                          <p:attrName>ppt_w</p:attrName>
                                        </p:attrNameLst>
                                      </p:cBhvr>
                                      <p:tavLst>
                                        <p:tav tm="0">
                                          <p:val>
                                            <p:fltVal val="0"/>
                                          </p:val>
                                        </p:tav>
                                        <p:tav tm="100000">
                                          <p:val>
                                            <p:strVal val="#ppt_w"/>
                                          </p:val>
                                        </p:tav>
                                      </p:tavLst>
                                    </p:anim>
                                    <p:anim calcmode="lin" valueType="num">
                                      <p:cBhvr>
                                        <p:cTn id="30" dur="500" fill="hold"/>
                                        <p:tgtEl>
                                          <p:spTgt spid="3">
                                            <p:txEl>
                                              <p:pRg st="2" end="2"/>
                                            </p:txEl>
                                          </p:spTgt>
                                        </p:tgtEl>
                                        <p:attrNameLst>
                                          <p:attrName>ppt_h</p:attrName>
                                        </p:attrNameLst>
                                      </p:cBhvr>
                                      <p:tavLst>
                                        <p:tav tm="0">
                                          <p:val>
                                            <p:fltVal val="0"/>
                                          </p:val>
                                        </p:tav>
                                        <p:tav tm="100000">
                                          <p:val>
                                            <p:strVal val="#ppt_h"/>
                                          </p:val>
                                        </p:tav>
                                      </p:tavLst>
                                    </p:anim>
                                    <p:anim calcmode="lin" valueType="num">
                                      <p:cBhvr>
                                        <p:cTn id="31" dur="500" fill="hold"/>
                                        <p:tgtEl>
                                          <p:spTgt spid="3">
                                            <p:txEl>
                                              <p:pRg st="2" end="2"/>
                                            </p:txEl>
                                          </p:spTgt>
                                        </p:tgtEl>
                                        <p:attrNameLst>
                                          <p:attrName>style.rotation</p:attrName>
                                        </p:attrNameLst>
                                      </p:cBhvr>
                                      <p:tavLst>
                                        <p:tav tm="0">
                                          <p:val>
                                            <p:fltVal val="360"/>
                                          </p:val>
                                        </p:tav>
                                        <p:tav tm="100000">
                                          <p:val>
                                            <p:fltVal val="0"/>
                                          </p:val>
                                        </p:tav>
                                      </p:tavLst>
                                    </p:anim>
                                    <p:animEffect transition="in" filter="fade">
                                      <p:cBhvr>
                                        <p:cTn id="32"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dirty="0" smtClean="0"/>
              <a:t>Η εξέλιξη του ημερολογίου </a:t>
            </a:r>
            <a:endParaRPr lang="el-GR" dirty="0"/>
          </a:p>
        </p:txBody>
      </p:sp>
      <p:sp>
        <p:nvSpPr>
          <p:cNvPr id="3" name="Θέση περιεχομένου 2"/>
          <p:cNvSpPr>
            <a:spLocks noGrp="1"/>
          </p:cNvSpPr>
          <p:nvPr>
            <p:ph idx="1"/>
          </p:nvPr>
        </p:nvSpPr>
        <p:spPr/>
        <p:txBody>
          <a:bodyPr>
            <a:normAutofit lnSpcReduction="10000"/>
          </a:bodyPr>
          <a:lstStyle/>
          <a:p>
            <a:pPr marL="0" indent="0" algn="just">
              <a:buNone/>
            </a:pPr>
            <a:r>
              <a:rPr lang="el-GR" dirty="0" smtClean="0"/>
              <a:t>Για παράδειγμα παρατηρώντας την ανάπτυξη της μαθησιακής διαδικασίας, βοηθητικά για την παρατήρηση και τις καταγραφές σας θα μπορούσαν να είναι τα παρακάτω ερωτήματα: </a:t>
            </a:r>
          </a:p>
          <a:p>
            <a:pPr algn="just">
              <a:buFont typeface="Arial" panose="020B0604020202020204" pitchFamily="34" charset="0"/>
              <a:buChar char="•"/>
            </a:pPr>
            <a:r>
              <a:rPr lang="el-GR" dirty="0" smtClean="0"/>
              <a:t>Σε ποια αντίληψη για τη μάθηση, που συνδέεται με ποια θεωρία, φαίνεται να παραπέμπουν οι δραστηριότητες που αναπτύσσονται;</a:t>
            </a:r>
          </a:p>
          <a:p>
            <a:pPr algn="just">
              <a:buFont typeface="Arial" panose="020B0604020202020204" pitchFamily="34" charset="0"/>
              <a:buChar char="•"/>
            </a:pPr>
            <a:r>
              <a:rPr lang="el-GR" dirty="0" smtClean="0"/>
              <a:t>Ποιοι είναι οι μαθησιακοί στόχοι που φαίνεται να έχουν οι δραστηριότητες και πώς επιδιώκονται; </a:t>
            </a:r>
          </a:p>
          <a:p>
            <a:pPr algn="just">
              <a:buFont typeface="Arial" panose="020B0604020202020204" pitchFamily="34" charset="0"/>
              <a:buChar char="•"/>
            </a:pPr>
            <a:r>
              <a:rPr lang="el-GR" dirty="0" smtClean="0"/>
              <a:t>Ενθαρρύνουν οι προτεινόμενες δραστηριότητες διαδικασίες σκέψης;</a:t>
            </a:r>
          </a:p>
          <a:p>
            <a:pPr algn="just">
              <a:buFont typeface="Arial" panose="020B0604020202020204" pitchFamily="34" charset="0"/>
              <a:buChar char="•"/>
            </a:pPr>
            <a:r>
              <a:rPr lang="el-GR" dirty="0" smtClean="0"/>
              <a:t>Αποσκοπούν οι προτεινόμενες δραστηριότητες στην ενεργοποίηση της συμμετοχής όλων των παιδιών σε διαδικασίες επίλυσης προβλήματος ή απαιτούν «ορθή εκτέλεση» οδηγιών και κυρίως στοχεύουν στην ανάπτυξη δεξιοτήτων τεχνικού χαρακτήρα. </a:t>
            </a:r>
          </a:p>
          <a:p>
            <a:pPr marL="0" indent="0" algn="just">
              <a:buNone/>
            </a:pPr>
            <a:endParaRPr lang="el-GR" dirty="0"/>
          </a:p>
        </p:txBody>
      </p:sp>
    </p:spTree>
    <p:extLst>
      <p:ext uri="{BB962C8B-B14F-4D97-AF65-F5344CB8AC3E}">
        <p14:creationId xmlns:p14="http://schemas.microsoft.com/office/powerpoint/2010/main" val="31007533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53" presetClass="entr" presetSubtype="16"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 calcmode="lin" valueType="num">
                                      <p:cBhvr>
                                        <p:cTn id="12" dur="500" fill="hold"/>
                                        <p:tgtEl>
                                          <p:spTgt spid="3">
                                            <p:txEl>
                                              <p:pRg st="0" end="0"/>
                                            </p:txEl>
                                          </p:spTgt>
                                        </p:tgtEl>
                                        <p:attrNameLst>
                                          <p:attrName>ppt_w</p:attrName>
                                        </p:attrNameLst>
                                      </p:cBhvr>
                                      <p:tavLst>
                                        <p:tav tm="0">
                                          <p:val>
                                            <p:fltVal val="0"/>
                                          </p:val>
                                        </p:tav>
                                        <p:tav tm="100000">
                                          <p:val>
                                            <p:strVal val="#ppt_w"/>
                                          </p:val>
                                        </p:tav>
                                      </p:tavLst>
                                    </p:anim>
                                    <p:anim calcmode="lin" valueType="num">
                                      <p:cBhvr>
                                        <p:cTn id="13" dur="500" fill="hold"/>
                                        <p:tgtEl>
                                          <p:spTgt spid="3">
                                            <p:txEl>
                                              <p:pRg st="0" end="0"/>
                                            </p:txEl>
                                          </p:spTgt>
                                        </p:tgtEl>
                                        <p:attrNameLst>
                                          <p:attrName>ppt_h</p:attrName>
                                        </p:attrNameLst>
                                      </p:cBhvr>
                                      <p:tavLst>
                                        <p:tav tm="0">
                                          <p:val>
                                            <p:fltVal val="0"/>
                                          </p:val>
                                        </p:tav>
                                        <p:tav tm="100000">
                                          <p:val>
                                            <p:strVal val="#ppt_h"/>
                                          </p:val>
                                        </p:tav>
                                      </p:tavLst>
                                    </p:anim>
                                    <p:animEffect transition="in" filter="fade">
                                      <p:cBhvr>
                                        <p:cTn id="14" dur="500"/>
                                        <p:tgtEl>
                                          <p:spTgt spid="3">
                                            <p:txEl>
                                              <p:pRg st="0" end="0"/>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53" presetClass="entr" presetSubtype="16" fill="hold" grpId="0" nodeType="clickEffect">
                                  <p:stCondLst>
                                    <p:cond delay="0"/>
                                  </p:stCondLst>
                                  <p:childTnLst>
                                    <p:set>
                                      <p:cBhvr>
                                        <p:cTn id="18" dur="1" fill="hold">
                                          <p:stCondLst>
                                            <p:cond delay="0"/>
                                          </p:stCondLst>
                                        </p:cTn>
                                        <p:tgtEl>
                                          <p:spTgt spid="3">
                                            <p:txEl>
                                              <p:pRg st="1" end="1"/>
                                            </p:txEl>
                                          </p:spTgt>
                                        </p:tgtEl>
                                        <p:attrNameLst>
                                          <p:attrName>style.visibility</p:attrName>
                                        </p:attrNameLst>
                                      </p:cBhvr>
                                      <p:to>
                                        <p:strVal val="visible"/>
                                      </p:to>
                                    </p:set>
                                    <p:anim calcmode="lin" valueType="num">
                                      <p:cBhvr>
                                        <p:cTn id="19" dur="500" fill="hold"/>
                                        <p:tgtEl>
                                          <p:spTgt spid="3">
                                            <p:txEl>
                                              <p:pRg st="1" end="1"/>
                                            </p:txEl>
                                          </p:spTgt>
                                        </p:tgtEl>
                                        <p:attrNameLst>
                                          <p:attrName>ppt_w</p:attrName>
                                        </p:attrNameLst>
                                      </p:cBhvr>
                                      <p:tavLst>
                                        <p:tav tm="0">
                                          <p:val>
                                            <p:fltVal val="0"/>
                                          </p:val>
                                        </p:tav>
                                        <p:tav tm="100000">
                                          <p:val>
                                            <p:strVal val="#ppt_w"/>
                                          </p:val>
                                        </p:tav>
                                      </p:tavLst>
                                    </p:anim>
                                    <p:anim calcmode="lin" valueType="num">
                                      <p:cBhvr>
                                        <p:cTn id="20" dur="500" fill="hold"/>
                                        <p:tgtEl>
                                          <p:spTgt spid="3">
                                            <p:txEl>
                                              <p:pRg st="1" end="1"/>
                                            </p:txEl>
                                          </p:spTgt>
                                        </p:tgtEl>
                                        <p:attrNameLst>
                                          <p:attrName>ppt_h</p:attrName>
                                        </p:attrNameLst>
                                      </p:cBhvr>
                                      <p:tavLst>
                                        <p:tav tm="0">
                                          <p:val>
                                            <p:fltVal val="0"/>
                                          </p:val>
                                        </p:tav>
                                        <p:tav tm="100000">
                                          <p:val>
                                            <p:strVal val="#ppt_h"/>
                                          </p:val>
                                        </p:tav>
                                      </p:tavLst>
                                    </p:anim>
                                    <p:animEffect transition="in" filter="fade">
                                      <p:cBhvr>
                                        <p:cTn id="21" dur="500"/>
                                        <p:tgtEl>
                                          <p:spTgt spid="3">
                                            <p:txEl>
                                              <p:pRg st="1" end="1"/>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53" presetClass="entr" presetSubtype="16" fill="hold" grpId="0" nodeType="clickEffect">
                                  <p:stCondLst>
                                    <p:cond delay="0"/>
                                  </p:stCondLst>
                                  <p:childTnLst>
                                    <p:set>
                                      <p:cBhvr>
                                        <p:cTn id="25" dur="1" fill="hold">
                                          <p:stCondLst>
                                            <p:cond delay="0"/>
                                          </p:stCondLst>
                                        </p:cTn>
                                        <p:tgtEl>
                                          <p:spTgt spid="3">
                                            <p:txEl>
                                              <p:pRg st="2" end="2"/>
                                            </p:txEl>
                                          </p:spTgt>
                                        </p:tgtEl>
                                        <p:attrNameLst>
                                          <p:attrName>style.visibility</p:attrName>
                                        </p:attrNameLst>
                                      </p:cBhvr>
                                      <p:to>
                                        <p:strVal val="visible"/>
                                      </p:to>
                                    </p:set>
                                    <p:anim calcmode="lin" valueType="num">
                                      <p:cBhvr>
                                        <p:cTn id="26" dur="500" fill="hold"/>
                                        <p:tgtEl>
                                          <p:spTgt spid="3">
                                            <p:txEl>
                                              <p:pRg st="2" end="2"/>
                                            </p:txEl>
                                          </p:spTgt>
                                        </p:tgtEl>
                                        <p:attrNameLst>
                                          <p:attrName>ppt_w</p:attrName>
                                        </p:attrNameLst>
                                      </p:cBhvr>
                                      <p:tavLst>
                                        <p:tav tm="0">
                                          <p:val>
                                            <p:fltVal val="0"/>
                                          </p:val>
                                        </p:tav>
                                        <p:tav tm="100000">
                                          <p:val>
                                            <p:strVal val="#ppt_w"/>
                                          </p:val>
                                        </p:tav>
                                      </p:tavLst>
                                    </p:anim>
                                    <p:anim calcmode="lin" valueType="num">
                                      <p:cBhvr>
                                        <p:cTn id="27" dur="500" fill="hold"/>
                                        <p:tgtEl>
                                          <p:spTgt spid="3">
                                            <p:txEl>
                                              <p:pRg st="2" end="2"/>
                                            </p:txEl>
                                          </p:spTgt>
                                        </p:tgtEl>
                                        <p:attrNameLst>
                                          <p:attrName>ppt_h</p:attrName>
                                        </p:attrNameLst>
                                      </p:cBhvr>
                                      <p:tavLst>
                                        <p:tav tm="0">
                                          <p:val>
                                            <p:fltVal val="0"/>
                                          </p:val>
                                        </p:tav>
                                        <p:tav tm="100000">
                                          <p:val>
                                            <p:strVal val="#ppt_h"/>
                                          </p:val>
                                        </p:tav>
                                      </p:tavLst>
                                    </p:anim>
                                    <p:animEffect transition="in" filter="fade">
                                      <p:cBhvr>
                                        <p:cTn id="28" dur="500"/>
                                        <p:tgtEl>
                                          <p:spTgt spid="3">
                                            <p:txEl>
                                              <p:pRg st="2" end="2"/>
                                            </p:txEl>
                                          </p:spTgt>
                                        </p:tgtEl>
                                      </p:cBhvr>
                                    </p:animEffect>
                                  </p:childTnLst>
                                </p:cTn>
                              </p:par>
                            </p:childTnLst>
                          </p:cTn>
                        </p:par>
                      </p:childTnLst>
                    </p:cTn>
                  </p:par>
                  <p:par>
                    <p:cTn id="29" fill="hold">
                      <p:stCondLst>
                        <p:cond delay="indefinite"/>
                      </p:stCondLst>
                      <p:childTnLst>
                        <p:par>
                          <p:cTn id="30" fill="hold">
                            <p:stCondLst>
                              <p:cond delay="0"/>
                            </p:stCondLst>
                            <p:childTnLst>
                              <p:par>
                                <p:cTn id="31" presetID="53" presetClass="entr" presetSubtype="16" fill="hold" grpId="0" nodeType="clickEffect">
                                  <p:stCondLst>
                                    <p:cond delay="0"/>
                                  </p:stCondLst>
                                  <p:childTnLst>
                                    <p:set>
                                      <p:cBhvr>
                                        <p:cTn id="32" dur="1" fill="hold">
                                          <p:stCondLst>
                                            <p:cond delay="0"/>
                                          </p:stCondLst>
                                        </p:cTn>
                                        <p:tgtEl>
                                          <p:spTgt spid="3">
                                            <p:txEl>
                                              <p:pRg st="3" end="3"/>
                                            </p:txEl>
                                          </p:spTgt>
                                        </p:tgtEl>
                                        <p:attrNameLst>
                                          <p:attrName>style.visibility</p:attrName>
                                        </p:attrNameLst>
                                      </p:cBhvr>
                                      <p:to>
                                        <p:strVal val="visible"/>
                                      </p:to>
                                    </p:set>
                                    <p:anim calcmode="lin" valueType="num">
                                      <p:cBhvr>
                                        <p:cTn id="33" dur="500" fill="hold"/>
                                        <p:tgtEl>
                                          <p:spTgt spid="3">
                                            <p:txEl>
                                              <p:pRg st="3" end="3"/>
                                            </p:txEl>
                                          </p:spTgt>
                                        </p:tgtEl>
                                        <p:attrNameLst>
                                          <p:attrName>ppt_w</p:attrName>
                                        </p:attrNameLst>
                                      </p:cBhvr>
                                      <p:tavLst>
                                        <p:tav tm="0">
                                          <p:val>
                                            <p:fltVal val="0"/>
                                          </p:val>
                                        </p:tav>
                                        <p:tav tm="100000">
                                          <p:val>
                                            <p:strVal val="#ppt_w"/>
                                          </p:val>
                                        </p:tav>
                                      </p:tavLst>
                                    </p:anim>
                                    <p:anim calcmode="lin" valueType="num">
                                      <p:cBhvr>
                                        <p:cTn id="34" dur="500" fill="hold"/>
                                        <p:tgtEl>
                                          <p:spTgt spid="3">
                                            <p:txEl>
                                              <p:pRg st="3" end="3"/>
                                            </p:txEl>
                                          </p:spTgt>
                                        </p:tgtEl>
                                        <p:attrNameLst>
                                          <p:attrName>ppt_h</p:attrName>
                                        </p:attrNameLst>
                                      </p:cBhvr>
                                      <p:tavLst>
                                        <p:tav tm="0">
                                          <p:val>
                                            <p:fltVal val="0"/>
                                          </p:val>
                                        </p:tav>
                                        <p:tav tm="100000">
                                          <p:val>
                                            <p:strVal val="#ppt_h"/>
                                          </p:val>
                                        </p:tav>
                                      </p:tavLst>
                                    </p:anim>
                                    <p:animEffect transition="in" filter="fade">
                                      <p:cBhvr>
                                        <p:cTn id="35" dur="500"/>
                                        <p:tgtEl>
                                          <p:spTgt spid="3">
                                            <p:txEl>
                                              <p:pRg st="3" end="3"/>
                                            </p:txEl>
                                          </p:spTgt>
                                        </p:tgtEl>
                                      </p:cBhvr>
                                    </p:animEffect>
                                  </p:childTnLst>
                                </p:cTn>
                              </p:par>
                            </p:childTnLst>
                          </p:cTn>
                        </p:par>
                      </p:childTnLst>
                    </p:cTn>
                  </p:par>
                  <p:par>
                    <p:cTn id="36" fill="hold">
                      <p:stCondLst>
                        <p:cond delay="indefinite"/>
                      </p:stCondLst>
                      <p:childTnLst>
                        <p:par>
                          <p:cTn id="37" fill="hold">
                            <p:stCondLst>
                              <p:cond delay="0"/>
                            </p:stCondLst>
                            <p:childTnLst>
                              <p:par>
                                <p:cTn id="38" presetID="53" presetClass="entr" presetSubtype="16" fill="hold" grpId="0" nodeType="clickEffect">
                                  <p:stCondLst>
                                    <p:cond delay="0"/>
                                  </p:stCondLst>
                                  <p:childTnLst>
                                    <p:set>
                                      <p:cBhvr>
                                        <p:cTn id="39" dur="1" fill="hold">
                                          <p:stCondLst>
                                            <p:cond delay="0"/>
                                          </p:stCondLst>
                                        </p:cTn>
                                        <p:tgtEl>
                                          <p:spTgt spid="3">
                                            <p:txEl>
                                              <p:pRg st="4" end="4"/>
                                            </p:txEl>
                                          </p:spTgt>
                                        </p:tgtEl>
                                        <p:attrNameLst>
                                          <p:attrName>style.visibility</p:attrName>
                                        </p:attrNameLst>
                                      </p:cBhvr>
                                      <p:to>
                                        <p:strVal val="visible"/>
                                      </p:to>
                                    </p:set>
                                    <p:anim calcmode="lin" valueType="num">
                                      <p:cBhvr>
                                        <p:cTn id="40" dur="500" fill="hold"/>
                                        <p:tgtEl>
                                          <p:spTgt spid="3">
                                            <p:txEl>
                                              <p:pRg st="4" end="4"/>
                                            </p:txEl>
                                          </p:spTgt>
                                        </p:tgtEl>
                                        <p:attrNameLst>
                                          <p:attrName>ppt_w</p:attrName>
                                        </p:attrNameLst>
                                      </p:cBhvr>
                                      <p:tavLst>
                                        <p:tav tm="0">
                                          <p:val>
                                            <p:fltVal val="0"/>
                                          </p:val>
                                        </p:tav>
                                        <p:tav tm="100000">
                                          <p:val>
                                            <p:strVal val="#ppt_w"/>
                                          </p:val>
                                        </p:tav>
                                      </p:tavLst>
                                    </p:anim>
                                    <p:anim calcmode="lin" valueType="num">
                                      <p:cBhvr>
                                        <p:cTn id="41" dur="500" fill="hold"/>
                                        <p:tgtEl>
                                          <p:spTgt spid="3">
                                            <p:txEl>
                                              <p:pRg st="4" end="4"/>
                                            </p:txEl>
                                          </p:spTgt>
                                        </p:tgtEl>
                                        <p:attrNameLst>
                                          <p:attrName>ppt_h</p:attrName>
                                        </p:attrNameLst>
                                      </p:cBhvr>
                                      <p:tavLst>
                                        <p:tav tm="0">
                                          <p:val>
                                            <p:fltVal val="0"/>
                                          </p:val>
                                        </p:tav>
                                        <p:tav tm="100000">
                                          <p:val>
                                            <p:strVal val="#ppt_h"/>
                                          </p:val>
                                        </p:tav>
                                      </p:tavLst>
                                    </p:anim>
                                    <p:animEffect transition="in" filter="fade">
                                      <p:cBhvr>
                                        <p:cTn id="42"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dirty="0" smtClean="0"/>
              <a:t>Η εξέλιξη του ημερολογίου </a:t>
            </a:r>
            <a:endParaRPr lang="el-GR" dirty="0"/>
          </a:p>
        </p:txBody>
      </p:sp>
      <p:sp>
        <p:nvSpPr>
          <p:cNvPr id="3" name="Θέση περιεχομένου 2"/>
          <p:cNvSpPr>
            <a:spLocks noGrp="1"/>
          </p:cNvSpPr>
          <p:nvPr>
            <p:ph idx="1"/>
          </p:nvPr>
        </p:nvSpPr>
        <p:spPr/>
        <p:txBody>
          <a:bodyPr/>
          <a:lstStyle/>
          <a:p>
            <a:pPr algn="just">
              <a:buFont typeface="Arial" panose="020B0604020202020204" pitchFamily="34" charset="0"/>
              <a:buChar char="•"/>
            </a:pPr>
            <a:r>
              <a:rPr lang="el-GR" dirty="0" smtClean="0"/>
              <a:t>Έχουν όλα τα παιδιά ευκαιρίες και περιθώριο συμμετοχής στα δρώμενα της τάξης, λαμβάνονται υπόψη βιώματα, προηγούμενες γνώσεις και εμπειρίες τους ή η μαθησιακή διαδικασία απευθύνεται μόνο σε όσους μπορούν για διάφορους λόγους που έχουν διαμορφωθεί έξω από το σχολείο να την παρακολουθήσουν; </a:t>
            </a:r>
          </a:p>
          <a:p>
            <a:pPr algn="just">
              <a:buFont typeface="Arial" panose="020B0604020202020204" pitchFamily="34" charset="0"/>
              <a:buChar char="•"/>
            </a:pPr>
            <a:r>
              <a:rPr lang="el-GR" dirty="0" smtClean="0"/>
              <a:t>Ποιος κυρίως ρωτά σε αυτή την τάξη, η εκπαιδευτικός ή τα παιδιά; Τι ρωτούν και πως ανταποκρίνονται οι ερωτώμενοι; </a:t>
            </a:r>
          </a:p>
          <a:p>
            <a:pPr algn="just">
              <a:buFont typeface="Arial" panose="020B0604020202020204" pitchFamily="34" charset="0"/>
              <a:buChar char="•"/>
            </a:pPr>
            <a:r>
              <a:rPr lang="el-GR" dirty="0" smtClean="0"/>
              <a:t>Οι προτεινόμενες στα παιδιά δραστηριότητες λαμβάνουν </a:t>
            </a:r>
            <a:r>
              <a:rPr lang="el-GR" smtClean="0"/>
              <a:t>υπόψη προηγούμενες </a:t>
            </a:r>
            <a:r>
              <a:rPr lang="el-GR" dirty="0" smtClean="0"/>
              <a:t>γνώσεις, βιώματα ή και εμπειρίες τους; Επιτρέπουν στα παιδιά να καταθέσουν γνώσεις που έχουν προσεγγίσει εκτός σχολικού πλαισίου;</a:t>
            </a:r>
          </a:p>
        </p:txBody>
      </p:sp>
    </p:spTree>
    <p:extLst>
      <p:ext uri="{BB962C8B-B14F-4D97-AF65-F5344CB8AC3E}">
        <p14:creationId xmlns:p14="http://schemas.microsoft.com/office/powerpoint/2010/main" val="15070639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 calcmode="lin" valueType="num">
                                      <p:cBhvr additive="base">
                                        <p:cTn id="12"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13"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 presetClass="entr" presetSubtype="4" fill="hold" grpId="0" nodeType="clickEffect">
                                  <p:stCondLst>
                                    <p:cond delay="0"/>
                                  </p:stCondLst>
                                  <p:childTnLst>
                                    <p:set>
                                      <p:cBhvr>
                                        <p:cTn id="17" dur="1" fill="hold">
                                          <p:stCondLst>
                                            <p:cond delay="0"/>
                                          </p:stCondLst>
                                        </p:cTn>
                                        <p:tgtEl>
                                          <p:spTgt spid="3">
                                            <p:txEl>
                                              <p:pRg st="1" end="1"/>
                                            </p:txEl>
                                          </p:spTgt>
                                        </p:tgtEl>
                                        <p:attrNameLst>
                                          <p:attrName>style.visibility</p:attrName>
                                        </p:attrNameLst>
                                      </p:cBhvr>
                                      <p:to>
                                        <p:strVal val="visible"/>
                                      </p:to>
                                    </p:set>
                                    <p:anim calcmode="lin" valueType="num">
                                      <p:cBhvr additive="base">
                                        <p:cTn id="18"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9"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2" presetClass="entr" presetSubtype="4" fill="hold" grpId="0" nodeType="clickEffect">
                                  <p:stCondLst>
                                    <p:cond delay="0"/>
                                  </p:stCondLst>
                                  <p:childTnLst>
                                    <p:set>
                                      <p:cBhvr>
                                        <p:cTn id="23" dur="1" fill="hold">
                                          <p:stCondLst>
                                            <p:cond delay="0"/>
                                          </p:stCondLst>
                                        </p:cTn>
                                        <p:tgtEl>
                                          <p:spTgt spid="3">
                                            <p:txEl>
                                              <p:pRg st="2" end="2"/>
                                            </p:txEl>
                                          </p:spTgt>
                                        </p:tgtEl>
                                        <p:attrNameLst>
                                          <p:attrName>style.visibility</p:attrName>
                                        </p:attrNameLst>
                                      </p:cBhvr>
                                      <p:to>
                                        <p:strVal val="visible"/>
                                      </p:to>
                                    </p:set>
                                    <p:anim calcmode="lin" valueType="num">
                                      <p:cBhvr additive="base">
                                        <p:cTn id="24"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5"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dirty="0" smtClean="0"/>
              <a:t>Η εξέλιξη του ημερολογίου </a:t>
            </a:r>
            <a:endParaRPr lang="el-GR" dirty="0"/>
          </a:p>
        </p:txBody>
      </p:sp>
      <p:sp>
        <p:nvSpPr>
          <p:cNvPr id="3" name="Θέση περιεχομένου 2"/>
          <p:cNvSpPr>
            <a:spLocks noGrp="1"/>
          </p:cNvSpPr>
          <p:nvPr>
            <p:ph idx="1"/>
          </p:nvPr>
        </p:nvSpPr>
        <p:spPr/>
        <p:txBody>
          <a:bodyPr/>
          <a:lstStyle/>
          <a:p>
            <a:pPr algn="just"/>
            <a:r>
              <a:rPr lang="el-GR" dirty="0" smtClean="0"/>
              <a:t>Οι σχολιασμοί και η ερμηνεία είναι ζητούμενο να αξιοποιούν τη θεωρία.</a:t>
            </a:r>
          </a:p>
          <a:p>
            <a:pPr marL="0" indent="0" algn="just">
              <a:buNone/>
            </a:pPr>
            <a:r>
              <a:rPr lang="el-GR" dirty="0" smtClean="0"/>
              <a:t>Η ποιότητα του ημερολογίου εξαρτάται από: </a:t>
            </a:r>
          </a:p>
          <a:p>
            <a:pPr algn="just">
              <a:buFont typeface="Wingdings" panose="05000000000000000000" pitchFamily="2" charset="2"/>
              <a:buChar char="§"/>
            </a:pPr>
            <a:r>
              <a:rPr lang="el-GR" dirty="0" smtClean="0"/>
              <a:t>Τον βαθμό συναισθηματικής απεμπλοκής του παρατηρητή.</a:t>
            </a:r>
          </a:p>
          <a:p>
            <a:pPr algn="just">
              <a:buFont typeface="Wingdings" panose="05000000000000000000" pitchFamily="2" charset="2"/>
              <a:buChar char="§"/>
            </a:pPr>
            <a:r>
              <a:rPr lang="el-GR" dirty="0" smtClean="0"/>
              <a:t>Τη συσχέτιση των στοιχείων που καταγράφονται με τους άξονες παρατήρησης.</a:t>
            </a:r>
          </a:p>
          <a:p>
            <a:pPr algn="just">
              <a:buFont typeface="Wingdings" panose="05000000000000000000" pitchFamily="2" charset="2"/>
              <a:buChar char="§"/>
            </a:pPr>
            <a:r>
              <a:rPr lang="el-GR" dirty="0" smtClean="0"/>
              <a:t>Την ποιότητα της καταγραφής: η λεπτομερής αναλυτική καταγραφή προσφέρει σημαντική τεκμηρίωση.</a:t>
            </a:r>
          </a:p>
          <a:p>
            <a:pPr algn="just">
              <a:buFont typeface="Wingdings" panose="05000000000000000000" pitchFamily="2" charset="2"/>
              <a:buChar char="§"/>
            </a:pPr>
            <a:endParaRPr lang="el-GR" dirty="0" smtClean="0"/>
          </a:p>
          <a:p>
            <a:pPr lvl="0" algn="just">
              <a:buClr>
                <a:srgbClr val="5FCBEF"/>
              </a:buClr>
            </a:pPr>
            <a:r>
              <a:rPr lang="el-GR" dirty="0">
                <a:solidFill>
                  <a:prstClr val="black">
                    <a:lumMod val="75000"/>
                    <a:lumOff val="25000"/>
                  </a:prstClr>
                </a:solidFill>
              </a:rPr>
              <a:t>Για την όλο και μεγαλύτερη εμβάθυνση σε ζητήματα διδακτικής πράξης σημαντική είναι η ενεργή εμπλοκή του παρατηρητή και η όλο και συστηματικότερη μελέτη της παιδαγωγικής θεωρίας. </a:t>
            </a:r>
          </a:p>
          <a:p>
            <a:pPr algn="just">
              <a:buFont typeface="Wingdings" panose="05000000000000000000" pitchFamily="2" charset="2"/>
              <a:buChar char="§"/>
            </a:pPr>
            <a:endParaRPr lang="el-GR" dirty="0"/>
          </a:p>
        </p:txBody>
      </p:sp>
    </p:spTree>
    <p:extLst>
      <p:ext uri="{BB962C8B-B14F-4D97-AF65-F5344CB8AC3E}">
        <p14:creationId xmlns:p14="http://schemas.microsoft.com/office/powerpoint/2010/main" val="436233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5" presetClass="entr" presetSubtype="10" fill="hold" grpId="0"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Effect transition="in" filter="checkerboard(across)">
                                      <p:cBhvr>
                                        <p:cTn id="14" dur="500"/>
                                        <p:tgtEl>
                                          <p:spTgt spid="3">
                                            <p:txEl>
                                              <p:pRg st="0" end="0"/>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5" presetClass="entr" presetSubtype="10" fill="hold" grpId="0" nodeType="clickEffect">
                                  <p:stCondLst>
                                    <p:cond delay="0"/>
                                  </p:stCondLst>
                                  <p:childTnLst>
                                    <p:set>
                                      <p:cBhvr>
                                        <p:cTn id="18" dur="1" fill="hold">
                                          <p:stCondLst>
                                            <p:cond delay="0"/>
                                          </p:stCondLst>
                                        </p:cTn>
                                        <p:tgtEl>
                                          <p:spTgt spid="3">
                                            <p:txEl>
                                              <p:pRg st="1" end="1"/>
                                            </p:txEl>
                                          </p:spTgt>
                                        </p:tgtEl>
                                        <p:attrNameLst>
                                          <p:attrName>style.visibility</p:attrName>
                                        </p:attrNameLst>
                                      </p:cBhvr>
                                      <p:to>
                                        <p:strVal val="visible"/>
                                      </p:to>
                                    </p:set>
                                    <p:animEffect transition="in" filter="checkerboard(across)">
                                      <p:cBhvr>
                                        <p:cTn id="19" dur="500"/>
                                        <p:tgtEl>
                                          <p:spTgt spid="3">
                                            <p:txEl>
                                              <p:pRg st="1" end="1"/>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5" presetClass="entr" presetSubtype="10" fill="hold" grpId="0" nodeType="clickEffect">
                                  <p:stCondLst>
                                    <p:cond delay="0"/>
                                  </p:stCondLst>
                                  <p:childTnLst>
                                    <p:set>
                                      <p:cBhvr>
                                        <p:cTn id="23" dur="1" fill="hold">
                                          <p:stCondLst>
                                            <p:cond delay="0"/>
                                          </p:stCondLst>
                                        </p:cTn>
                                        <p:tgtEl>
                                          <p:spTgt spid="3">
                                            <p:txEl>
                                              <p:pRg st="2" end="2"/>
                                            </p:txEl>
                                          </p:spTgt>
                                        </p:tgtEl>
                                        <p:attrNameLst>
                                          <p:attrName>style.visibility</p:attrName>
                                        </p:attrNameLst>
                                      </p:cBhvr>
                                      <p:to>
                                        <p:strVal val="visible"/>
                                      </p:to>
                                    </p:set>
                                    <p:animEffect transition="in" filter="checkerboard(across)">
                                      <p:cBhvr>
                                        <p:cTn id="24" dur="500"/>
                                        <p:tgtEl>
                                          <p:spTgt spid="3">
                                            <p:txEl>
                                              <p:pRg st="2" end="2"/>
                                            </p:txEl>
                                          </p:spTgt>
                                        </p:tgtEl>
                                      </p:cBhvr>
                                    </p:animEffect>
                                  </p:childTnLst>
                                </p:cTn>
                              </p:par>
                            </p:childTnLst>
                          </p:cTn>
                        </p:par>
                      </p:childTnLst>
                    </p:cTn>
                  </p:par>
                  <p:par>
                    <p:cTn id="25" fill="hold">
                      <p:stCondLst>
                        <p:cond delay="indefinite"/>
                      </p:stCondLst>
                      <p:childTnLst>
                        <p:par>
                          <p:cTn id="26" fill="hold">
                            <p:stCondLst>
                              <p:cond delay="0"/>
                            </p:stCondLst>
                            <p:childTnLst>
                              <p:par>
                                <p:cTn id="27" presetID="5" presetClass="entr" presetSubtype="10" fill="hold" grpId="0" nodeType="clickEffect">
                                  <p:stCondLst>
                                    <p:cond delay="0"/>
                                  </p:stCondLst>
                                  <p:childTnLst>
                                    <p:set>
                                      <p:cBhvr>
                                        <p:cTn id="28" dur="1" fill="hold">
                                          <p:stCondLst>
                                            <p:cond delay="0"/>
                                          </p:stCondLst>
                                        </p:cTn>
                                        <p:tgtEl>
                                          <p:spTgt spid="3">
                                            <p:txEl>
                                              <p:pRg st="3" end="3"/>
                                            </p:txEl>
                                          </p:spTgt>
                                        </p:tgtEl>
                                        <p:attrNameLst>
                                          <p:attrName>style.visibility</p:attrName>
                                        </p:attrNameLst>
                                      </p:cBhvr>
                                      <p:to>
                                        <p:strVal val="visible"/>
                                      </p:to>
                                    </p:set>
                                    <p:animEffect transition="in" filter="checkerboard(across)">
                                      <p:cBhvr>
                                        <p:cTn id="29" dur="500"/>
                                        <p:tgtEl>
                                          <p:spTgt spid="3">
                                            <p:txEl>
                                              <p:pRg st="3" end="3"/>
                                            </p:txEl>
                                          </p:spTgt>
                                        </p:tgtEl>
                                      </p:cBhvr>
                                    </p:animEffect>
                                  </p:childTnLst>
                                </p:cTn>
                              </p:par>
                            </p:childTnLst>
                          </p:cTn>
                        </p:par>
                      </p:childTnLst>
                    </p:cTn>
                  </p:par>
                  <p:par>
                    <p:cTn id="30" fill="hold">
                      <p:stCondLst>
                        <p:cond delay="indefinite"/>
                      </p:stCondLst>
                      <p:childTnLst>
                        <p:par>
                          <p:cTn id="31" fill="hold">
                            <p:stCondLst>
                              <p:cond delay="0"/>
                            </p:stCondLst>
                            <p:childTnLst>
                              <p:par>
                                <p:cTn id="32" presetID="5" presetClass="entr" presetSubtype="10" fill="hold" grpId="0" nodeType="clickEffect">
                                  <p:stCondLst>
                                    <p:cond delay="0"/>
                                  </p:stCondLst>
                                  <p:childTnLst>
                                    <p:set>
                                      <p:cBhvr>
                                        <p:cTn id="33" dur="1" fill="hold">
                                          <p:stCondLst>
                                            <p:cond delay="0"/>
                                          </p:stCondLst>
                                        </p:cTn>
                                        <p:tgtEl>
                                          <p:spTgt spid="3">
                                            <p:txEl>
                                              <p:pRg st="4" end="4"/>
                                            </p:txEl>
                                          </p:spTgt>
                                        </p:tgtEl>
                                        <p:attrNameLst>
                                          <p:attrName>style.visibility</p:attrName>
                                        </p:attrNameLst>
                                      </p:cBhvr>
                                      <p:to>
                                        <p:strVal val="visible"/>
                                      </p:to>
                                    </p:set>
                                    <p:animEffect transition="in" filter="checkerboard(across)">
                                      <p:cBhvr>
                                        <p:cTn id="34" dur="500"/>
                                        <p:tgtEl>
                                          <p:spTgt spid="3">
                                            <p:txEl>
                                              <p:pRg st="4" end="4"/>
                                            </p:txEl>
                                          </p:spTgt>
                                        </p:tgtEl>
                                      </p:cBhvr>
                                    </p:animEffect>
                                  </p:childTnLst>
                                </p:cTn>
                              </p:par>
                            </p:childTnLst>
                          </p:cTn>
                        </p:par>
                      </p:childTnLst>
                    </p:cTn>
                  </p:par>
                  <p:par>
                    <p:cTn id="35" fill="hold">
                      <p:stCondLst>
                        <p:cond delay="indefinite"/>
                      </p:stCondLst>
                      <p:childTnLst>
                        <p:par>
                          <p:cTn id="36" fill="hold">
                            <p:stCondLst>
                              <p:cond delay="0"/>
                            </p:stCondLst>
                            <p:childTnLst>
                              <p:par>
                                <p:cTn id="37" presetID="5" presetClass="entr" presetSubtype="10" fill="hold" grpId="0" nodeType="clickEffect">
                                  <p:stCondLst>
                                    <p:cond delay="0"/>
                                  </p:stCondLst>
                                  <p:childTnLst>
                                    <p:set>
                                      <p:cBhvr>
                                        <p:cTn id="38" dur="1" fill="hold">
                                          <p:stCondLst>
                                            <p:cond delay="0"/>
                                          </p:stCondLst>
                                        </p:cTn>
                                        <p:tgtEl>
                                          <p:spTgt spid="3">
                                            <p:txEl>
                                              <p:pRg st="6" end="6"/>
                                            </p:txEl>
                                          </p:spTgt>
                                        </p:tgtEl>
                                        <p:attrNameLst>
                                          <p:attrName>style.visibility</p:attrName>
                                        </p:attrNameLst>
                                      </p:cBhvr>
                                      <p:to>
                                        <p:strVal val="visible"/>
                                      </p:to>
                                    </p:set>
                                    <p:animEffect transition="in" filter="checkerboard(across)">
                                      <p:cBhvr>
                                        <p:cTn id="39"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dirty="0" smtClean="0"/>
              <a:t>Βιβλιογραφία </a:t>
            </a:r>
            <a:endParaRPr lang="el-GR" dirty="0"/>
          </a:p>
        </p:txBody>
      </p:sp>
      <p:sp>
        <p:nvSpPr>
          <p:cNvPr id="3" name="Θέση περιεχομένου 2"/>
          <p:cNvSpPr>
            <a:spLocks noGrp="1"/>
          </p:cNvSpPr>
          <p:nvPr>
            <p:ph idx="1"/>
          </p:nvPr>
        </p:nvSpPr>
        <p:spPr/>
        <p:txBody>
          <a:bodyPr/>
          <a:lstStyle/>
          <a:p>
            <a:pPr algn="just">
              <a:buFont typeface="Arial" panose="020B0604020202020204" pitchFamily="34" charset="0"/>
              <a:buChar char="•"/>
            </a:pPr>
            <a:r>
              <a:rPr lang="en-US" dirty="0" err="1" smtClean="0"/>
              <a:t>Altrichter</a:t>
            </a:r>
            <a:r>
              <a:rPr lang="en-US" dirty="0" smtClean="0"/>
              <a:t>, H., </a:t>
            </a:r>
            <a:r>
              <a:rPr lang="en-US" dirty="0" err="1" smtClean="0"/>
              <a:t>Posch</a:t>
            </a:r>
            <a:r>
              <a:rPr lang="en-US" dirty="0" smtClean="0"/>
              <a:t>, P., </a:t>
            </a:r>
            <a:r>
              <a:rPr lang="en-US" dirty="0" err="1" smtClean="0"/>
              <a:t>Somekh</a:t>
            </a:r>
            <a:r>
              <a:rPr lang="en-US" dirty="0" smtClean="0"/>
              <a:t>, Br. (2001). </a:t>
            </a:r>
            <a:r>
              <a:rPr lang="el-GR" dirty="0" smtClean="0"/>
              <a:t>Οι εκπαιδευτικοί ερευνούν το έργο τους. Μια εισαγωγή στις μεθόδους έρευνας και δράσης, </a:t>
            </a:r>
            <a:r>
              <a:rPr lang="el-GR" dirty="0" err="1" smtClean="0"/>
              <a:t>μτφρ</a:t>
            </a:r>
            <a:r>
              <a:rPr lang="el-GR" dirty="0" smtClean="0"/>
              <a:t>. Μ. Δεληγιάννη. Αθήνα: Μεταίχμιο.</a:t>
            </a:r>
          </a:p>
          <a:p>
            <a:pPr algn="just">
              <a:buFont typeface="Arial" panose="020B0604020202020204" pitchFamily="34" charset="0"/>
              <a:buChar char="•"/>
            </a:pPr>
            <a:r>
              <a:rPr lang="el-GR" dirty="0" err="1" smtClean="0"/>
              <a:t>Δαφέρμου</a:t>
            </a:r>
            <a:r>
              <a:rPr lang="el-GR" dirty="0" smtClean="0"/>
              <a:t>, Χ., Κουλούρη, Π. &amp; </a:t>
            </a:r>
            <a:r>
              <a:rPr lang="el-GR" dirty="0" err="1" smtClean="0"/>
              <a:t>Μπασαγιάννη</a:t>
            </a:r>
            <a:r>
              <a:rPr lang="el-GR" dirty="0" smtClean="0"/>
              <a:t>, Ελ. (2006). Οδηγός Νηπιαγωγού. Εκπαιδευτικοί Σχεδιασμοί. Δημιουργικά Περιβάλλοντα Μάθησης. ΥΠΕΠΘ-ΠΙ, Αθήνα: ΟΕΔΒ.</a:t>
            </a:r>
          </a:p>
          <a:p>
            <a:pPr algn="just">
              <a:buFont typeface="Arial" panose="020B0604020202020204" pitchFamily="34" charset="0"/>
              <a:buChar char="•"/>
            </a:pPr>
            <a:r>
              <a:rPr lang="en-US" dirty="0" smtClean="0"/>
              <a:t>Edwards, C., </a:t>
            </a:r>
            <a:r>
              <a:rPr lang="en-US" dirty="0" err="1" smtClean="0"/>
              <a:t>Candini</a:t>
            </a:r>
            <a:r>
              <a:rPr lang="en-US" dirty="0" smtClean="0"/>
              <a:t>, C., Forman, G. (2000), Reggio Emilia</a:t>
            </a:r>
            <a:r>
              <a:rPr lang="el-GR" dirty="0" smtClean="0"/>
              <a:t>: Οι χίλιες γλώσσες των παιδιών προσχολικής ηλικίας, </a:t>
            </a:r>
            <a:r>
              <a:rPr lang="el-GR" dirty="0" err="1" smtClean="0"/>
              <a:t>επιμ</a:t>
            </a:r>
            <a:r>
              <a:rPr lang="el-GR" dirty="0" smtClean="0"/>
              <a:t>. Ε. </a:t>
            </a:r>
            <a:r>
              <a:rPr lang="el-GR" dirty="0" err="1" smtClean="0"/>
              <a:t>Κουτσουβάνου</a:t>
            </a:r>
            <a:r>
              <a:rPr lang="el-GR" dirty="0" smtClean="0"/>
              <a:t>. Αθήνα: Πατάκης. </a:t>
            </a:r>
          </a:p>
          <a:p>
            <a:pPr algn="just">
              <a:buFont typeface="Arial" panose="020B0604020202020204" pitchFamily="34" charset="0"/>
              <a:buChar char="•"/>
            </a:pPr>
            <a:r>
              <a:rPr lang="el-GR" dirty="0" smtClean="0"/>
              <a:t>Κατή, Δ. (2009). Γλώσσα και επικοινωνία στο παιδί. Αθήνα: Οδυσσέας. </a:t>
            </a:r>
          </a:p>
          <a:p>
            <a:pPr>
              <a:buFont typeface="Arial" panose="020B0604020202020204" pitchFamily="34" charset="0"/>
              <a:buChar char="•"/>
            </a:pPr>
            <a:r>
              <a:rPr lang="el-GR" dirty="0" err="1" smtClean="0"/>
              <a:t>Τσιώλης</a:t>
            </a:r>
            <a:r>
              <a:rPr lang="el-GR" dirty="0" smtClean="0"/>
              <a:t>, Γ. (2014). Μέθοδοι και τεχνικές ανάλυσης στην ποιοτική κοινωνική έρευνα. Αθήνα: Κριτική. </a:t>
            </a:r>
            <a:endParaRPr lang="el-GR" dirty="0"/>
          </a:p>
        </p:txBody>
      </p:sp>
    </p:spTree>
    <p:extLst>
      <p:ext uri="{BB962C8B-B14F-4D97-AF65-F5344CB8AC3E}">
        <p14:creationId xmlns:p14="http://schemas.microsoft.com/office/powerpoint/2010/main" val="18777221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wipe(down)">
                                      <p:cBhvr>
                                        <p:cTn id="12" dur="5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wipe(down)">
                                      <p:cBhvr>
                                        <p:cTn id="17" dur="500"/>
                                        <p:tgtEl>
                                          <p:spTgt spid="3">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Effect transition="in" filter="wipe(down)">
                                      <p:cBhvr>
                                        <p:cTn id="22" dur="500"/>
                                        <p:tgtEl>
                                          <p:spTgt spid="3">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grpId="0" nodeType="clickEffect">
                                  <p:stCondLst>
                                    <p:cond delay="0"/>
                                  </p:stCondLst>
                                  <p:childTnLst>
                                    <p:set>
                                      <p:cBhvr>
                                        <p:cTn id="26" dur="1" fill="hold">
                                          <p:stCondLst>
                                            <p:cond delay="0"/>
                                          </p:stCondLst>
                                        </p:cTn>
                                        <p:tgtEl>
                                          <p:spTgt spid="3">
                                            <p:txEl>
                                              <p:pRg st="3" end="3"/>
                                            </p:txEl>
                                          </p:spTgt>
                                        </p:tgtEl>
                                        <p:attrNameLst>
                                          <p:attrName>style.visibility</p:attrName>
                                        </p:attrNameLst>
                                      </p:cBhvr>
                                      <p:to>
                                        <p:strVal val="visible"/>
                                      </p:to>
                                    </p:set>
                                    <p:animEffect transition="in" filter="wipe(down)">
                                      <p:cBhvr>
                                        <p:cTn id="27" dur="500"/>
                                        <p:tgtEl>
                                          <p:spTgt spid="3">
                                            <p:txEl>
                                              <p:p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4" fill="hold" grpId="0" nodeType="clickEffect">
                                  <p:stCondLst>
                                    <p:cond delay="0"/>
                                  </p:stCondLst>
                                  <p:childTnLst>
                                    <p:set>
                                      <p:cBhvr>
                                        <p:cTn id="31" dur="1" fill="hold">
                                          <p:stCondLst>
                                            <p:cond delay="0"/>
                                          </p:stCondLst>
                                        </p:cTn>
                                        <p:tgtEl>
                                          <p:spTgt spid="3">
                                            <p:txEl>
                                              <p:pRg st="4" end="4"/>
                                            </p:txEl>
                                          </p:spTgt>
                                        </p:tgtEl>
                                        <p:attrNameLst>
                                          <p:attrName>style.visibility</p:attrName>
                                        </p:attrNameLst>
                                      </p:cBhvr>
                                      <p:to>
                                        <p:strVal val="visible"/>
                                      </p:to>
                                    </p:set>
                                    <p:animEffect transition="in" filter="wipe(down)">
                                      <p:cBhvr>
                                        <p:cTn id="32"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theme/theme1.xml><?xml version="1.0" encoding="utf-8"?>
<a:theme xmlns:a="http://schemas.openxmlformats.org/drawingml/2006/main" name="Όψη">
  <a:themeElements>
    <a:clrScheme name="Facet">
      <a:dk1>
        <a:sysClr val="windowText" lastClr="000000"/>
      </a:dk1>
      <a:lt1>
        <a:sysClr val="window" lastClr="FFFFFF"/>
      </a:lt1>
      <a:dk2>
        <a:srgbClr val="2C3C43"/>
      </a:dk2>
      <a:lt2>
        <a:srgbClr val="EBEBEB"/>
      </a:lt2>
      <a:accent1>
        <a:srgbClr val="5FCBEF"/>
      </a:accent1>
      <a:accent2>
        <a:srgbClr val="2E83C3"/>
      </a:accent2>
      <a:accent3>
        <a:srgbClr val="42D0A2"/>
      </a:accent3>
      <a:accent4>
        <a:srgbClr val="2E946B"/>
      </a:accent4>
      <a:accent5>
        <a:srgbClr val="42B051"/>
      </a:accent5>
      <a:accent6>
        <a:srgbClr val="96D141"/>
      </a:accent6>
      <a:hlink>
        <a:srgbClr val="3FCDE7"/>
      </a:hlink>
      <a:folHlink>
        <a:srgbClr val="A9D3E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0B5AB586-D108-4FC1-8368-649FE654B894}"/>
    </a:ext>
  </a:extLst>
</a:theme>
</file>

<file path=docProps/app.xml><?xml version="1.0" encoding="utf-8"?>
<Properties xmlns="http://schemas.openxmlformats.org/officeDocument/2006/extended-properties" xmlns:vt="http://schemas.openxmlformats.org/officeDocument/2006/docPropsVTypes">
  <Template>Facet</Template>
  <TotalTime>723</TotalTime>
  <Words>2293</Words>
  <Application>Microsoft Office PowerPoint</Application>
  <PresentationFormat>Ευρεία οθόνη</PresentationFormat>
  <Paragraphs>120</Paragraphs>
  <Slides>26</Slides>
  <Notes>0</Notes>
  <HiddenSlides>0</HiddenSlides>
  <MMClips>0</MMClips>
  <ScaleCrop>false</ScaleCrop>
  <HeadingPairs>
    <vt:vector size="6" baseType="variant">
      <vt:variant>
        <vt:lpstr>Γραμματοσειρές που χρησιμοποιούνται</vt:lpstr>
      </vt:variant>
      <vt:variant>
        <vt:i4>4</vt:i4>
      </vt:variant>
      <vt:variant>
        <vt:lpstr>Θέμα</vt:lpstr>
      </vt:variant>
      <vt:variant>
        <vt:i4>1</vt:i4>
      </vt:variant>
      <vt:variant>
        <vt:lpstr>Τίτλοι διαφανειών</vt:lpstr>
      </vt:variant>
      <vt:variant>
        <vt:i4>26</vt:i4>
      </vt:variant>
    </vt:vector>
  </HeadingPairs>
  <TitlesOfParts>
    <vt:vector size="31" baseType="lpstr">
      <vt:lpstr>Arial</vt:lpstr>
      <vt:lpstr>Trebuchet MS</vt:lpstr>
      <vt:lpstr>Wingdings</vt:lpstr>
      <vt:lpstr>Wingdings 3</vt:lpstr>
      <vt:lpstr>Όψη</vt:lpstr>
      <vt:lpstr>Παρατήρηση και καταγραφή</vt:lpstr>
      <vt:lpstr>Μεθοδολογία καταγραφής ενός κρίσιμου συμβάντος στην τάξη </vt:lpstr>
      <vt:lpstr>Κρίσιμα συμβάντα και άξονες παρατήρησης</vt:lpstr>
      <vt:lpstr>Κρίσιμα συμβάντα και άξονες παρατήρησης</vt:lpstr>
      <vt:lpstr>Αξιοποίηση της θεωρίας </vt:lpstr>
      <vt:lpstr>Αξιοποίηση της θεωρίας</vt:lpstr>
      <vt:lpstr>Αξιοποίηση της θεωρίας</vt:lpstr>
      <vt:lpstr>Αξιοποίηση της θεωρίας </vt:lpstr>
      <vt:lpstr>Ο ρόλος του ημερολογίου </vt:lpstr>
      <vt:lpstr>Ο ρόλος του ημερολογίου </vt:lpstr>
      <vt:lpstr>Ο ρόλος του ημερολογίου </vt:lpstr>
      <vt:lpstr>Ο ρόλος του ημερολογίου</vt:lpstr>
      <vt:lpstr>Ο ρόλος του ημερολογίου </vt:lpstr>
      <vt:lpstr>Ο ρόλος του ημερολογίου </vt:lpstr>
      <vt:lpstr>Ο ρόλος του ημερολογίου </vt:lpstr>
      <vt:lpstr>Ο ρόλος του ημερολογίου </vt:lpstr>
      <vt:lpstr>Ο ρόλος του ημερολογίου </vt:lpstr>
      <vt:lpstr>Ο ρόλος του ημερολογίου</vt:lpstr>
      <vt:lpstr>Ο ρόλος του ημερολογίου </vt:lpstr>
      <vt:lpstr>Ο ρόλος του ημερολογίου </vt:lpstr>
      <vt:lpstr>Ο ρόλος του ημερολογίου </vt:lpstr>
      <vt:lpstr>Η εξέλιξη του ημερολογίου </vt:lpstr>
      <vt:lpstr>Η εξέλιξη του ημερολογίου </vt:lpstr>
      <vt:lpstr>Η εξέλιξη του ημερολογίου </vt:lpstr>
      <vt:lpstr>Η εξέλιξη του ημερολογίου </vt:lpstr>
      <vt:lpstr>Βιβλιογραφία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Παρατήρηση και καταγραφή</dc:title>
  <dc:creator>Χριστίνα Αγγελοπούλου</dc:creator>
  <cp:lastModifiedBy>Χριστίνα Αγγελοπούλου</cp:lastModifiedBy>
  <cp:revision>90</cp:revision>
  <dcterms:created xsi:type="dcterms:W3CDTF">2026-04-07T16:50:20Z</dcterms:created>
  <dcterms:modified xsi:type="dcterms:W3CDTF">2026-05-03T10:23:58Z</dcterms:modified>
</cp:coreProperties>
</file>