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dirty="0" smtClean="0"/>
              <a:t>Παρατήρηση και καταγραφή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l-GR" dirty="0" smtClean="0"/>
              <a:t>Παπαδημητρίου Σταματίνα</a:t>
            </a:r>
          </a:p>
          <a:p>
            <a:pPr algn="ctr"/>
            <a:r>
              <a:rPr lang="el-GR" dirty="0" smtClean="0"/>
              <a:t>2026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3043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 smtClean="0"/>
              <a:t>1</a:t>
            </a:r>
            <a:r>
              <a:rPr lang="el-GR" b="1" dirty="0"/>
              <a:t>). Σεβασμός προς τα άτομα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Διασφάλιση της αξιοπρέπειας και των δικαιωμάτων των ατόμων που παρατηρούνται.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Αποφυγή οποιουδήποτε χαρακτηρισμού.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Ευγενική και διακριτική συμπεριφορά. 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Κατά την παρατήρηση ενός παιδιού που δυσκολεύεται να συμμετέχει στο παιχνίδι.</a:t>
            </a:r>
          </a:p>
          <a:p>
            <a:pPr marL="0" indent="0" algn="just">
              <a:buNone/>
            </a:pPr>
            <a:r>
              <a:rPr lang="el-GR" dirty="0"/>
              <a:t>«Το παιδί είναι αντικοινωνικό». </a:t>
            </a:r>
          </a:p>
          <a:p>
            <a:pPr marL="0" indent="0" algn="just">
              <a:buNone/>
            </a:pPr>
            <a:r>
              <a:rPr lang="el-GR" dirty="0"/>
              <a:t>«Το παιδί παραμένει μόνο του κατά τη διάρκεια του ομαδικού παιχνιδιού για δέκα λεπτά». </a:t>
            </a:r>
          </a:p>
          <a:p>
            <a:endParaRPr lang="el-GR" dirty="0"/>
          </a:p>
        </p:txBody>
      </p:sp>
      <p:sp>
        <p:nvSpPr>
          <p:cNvPr id="4" name="Πολλαπλασιασμός 3"/>
          <p:cNvSpPr/>
          <p:nvPr/>
        </p:nvSpPr>
        <p:spPr>
          <a:xfrm>
            <a:off x="3944983" y="4715691"/>
            <a:ext cx="783771" cy="418012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Γελαστό πρόσωπο 4"/>
          <p:cNvSpPr/>
          <p:nvPr/>
        </p:nvSpPr>
        <p:spPr>
          <a:xfrm>
            <a:off x="1672046" y="5460274"/>
            <a:ext cx="496388" cy="37882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817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2). Εχεμύθεια και εμπιστευτικότητα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Μη κοινοποίηση προσωπικών δεδομένων.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err="1"/>
              <a:t>Ανωνυμοποίηση</a:t>
            </a:r>
            <a:r>
              <a:rPr lang="el-GR" dirty="0"/>
              <a:t> στοιχείων στις καταγραφές.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Χρήση των πληροφοριών μόνο για εκπαιδευτικούς σκοπούς.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208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3). Αντικειμενικότητα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Καταγραφή γεγονότων χωρίς προσωπικές κρίσεις ή προκαταλήψεις.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Διαχωρισμός παρατήρησης από ερμηνεία.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Αποφυγή υπερβολών ή αλλοίωσης δεδομένων. 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«Το παιδί είναι κακομαθημένο και δεν ακούει». </a:t>
            </a:r>
          </a:p>
          <a:p>
            <a:pPr marL="0" indent="0" algn="just">
              <a:buNone/>
            </a:pPr>
            <a:r>
              <a:rPr lang="el-GR" dirty="0"/>
              <a:t>«Το παιδί δεν ανταποκρίθηκε σε 3 οδηγίες της παιδαγωγού μέσα σε 5 λεπτά». </a:t>
            </a:r>
          </a:p>
          <a:p>
            <a:pPr marL="0" indent="0" algn="just">
              <a:buNone/>
            </a:pPr>
            <a:endParaRPr lang="el-GR" dirty="0"/>
          </a:p>
        </p:txBody>
      </p:sp>
      <p:sp>
        <p:nvSpPr>
          <p:cNvPr id="4" name="Πολλαπλασιασμός 3"/>
          <p:cNvSpPr/>
          <p:nvPr/>
        </p:nvSpPr>
        <p:spPr>
          <a:xfrm>
            <a:off x="6858000" y="3748278"/>
            <a:ext cx="822960" cy="444899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Γελαστό πρόσωπο 4"/>
          <p:cNvSpPr/>
          <p:nvPr/>
        </p:nvSpPr>
        <p:spPr>
          <a:xfrm>
            <a:off x="8927366" y="4100975"/>
            <a:ext cx="693271" cy="64046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484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4). Ακρίβεια και πληρότητα καταγραφής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Σαφής, λεπτομερής και οργανωμένη καταγραφή.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Χρήση κατάλληλων εργαλείων (ημερολόγια, φύλλα παρατήρησης κ.λπ.)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Καταγραφή σε πραγματικό χρόνο ή άμεσα μετά την παρατήρηση.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«Το παιδί έπαιξε λίγο». </a:t>
            </a:r>
          </a:p>
          <a:p>
            <a:pPr marL="0" indent="0" algn="just">
              <a:buNone/>
            </a:pPr>
            <a:r>
              <a:rPr lang="el-GR" dirty="0"/>
              <a:t>«Το παιδί ασχολήθηκε με τα τουβλάκια για 7 λεπτά και στη συνέχεια μετακινήθηκε στη γωνιά ζωγραφικής». </a:t>
            </a:r>
          </a:p>
          <a:p>
            <a:pPr marL="0" indent="0" algn="just">
              <a:buNone/>
            </a:pPr>
            <a:endParaRPr lang="el-GR" dirty="0"/>
          </a:p>
        </p:txBody>
      </p:sp>
      <p:sp>
        <p:nvSpPr>
          <p:cNvPr id="4" name="Πολλαπλασιασμός 3"/>
          <p:cNvSpPr/>
          <p:nvPr/>
        </p:nvSpPr>
        <p:spPr>
          <a:xfrm>
            <a:off x="4485811" y="3774404"/>
            <a:ext cx="979714" cy="43183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Γελαστό πρόσωπο 4"/>
          <p:cNvSpPr/>
          <p:nvPr/>
        </p:nvSpPr>
        <p:spPr>
          <a:xfrm>
            <a:off x="4967856" y="4545875"/>
            <a:ext cx="731520" cy="47026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085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5). Συναίνεση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Ενημέρωση των συμμετεχόντων.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Λήψη συγκατάθεσης.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Ενημερώνεται η υπεύθυνη παιδαγωγός για την παρατήρηση και δεν γίνεται συζήτηση μπροστά σε άλλα άτομα ή παιδιά. 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4395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6). Επαγγελματική στάση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Τήρηση κανόνων του χώρου.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Συνέπεια και υπευθυνότητα.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Τήρηση ωραρίου και οδηγιών της δομής. </a:t>
            </a:r>
          </a:p>
          <a:p>
            <a:pPr marL="0" indent="0" algn="just">
              <a:buNone/>
            </a:pPr>
            <a:r>
              <a:rPr lang="el-GR" dirty="0"/>
              <a:t>Να μην γίνεται χρήση κινητού κατά την παρατήρηση.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5272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7). Μη </a:t>
            </a:r>
            <a:r>
              <a:rPr lang="el-GR" b="1" dirty="0" err="1"/>
              <a:t>παρεμβατικότητα</a:t>
            </a:r>
            <a:endParaRPr lang="el-GR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Ο παρατηρητής δεν επηρεάζει τη φυσική ροή των γεγονότων.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Αποφυγή παρέμβασης εκτός αν υπάρχει σοβαρός λόγος.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Παρατηρείς δύο παιδιά που μαλώνουν για ένα παιχνίδι.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Παρεμβαίνεις άμεσα χωρίς λόγο.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Παρατηρείς πρώτα πώς διαχειρίζονται την κατάσταση και επεμβαίνεις μόνο αν υπάρχει κίνδυνος. </a:t>
            </a:r>
          </a:p>
          <a:p>
            <a:pPr marL="0" indent="0" algn="just">
              <a:buNone/>
            </a:pPr>
            <a:endParaRPr lang="el-GR" dirty="0"/>
          </a:p>
        </p:txBody>
      </p:sp>
      <p:sp>
        <p:nvSpPr>
          <p:cNvPr id="4" name="Πολλαπλασιασμός 3"/>
          <p:cNvSpPr/>
          <p:nvPr/>
        </p:nvSpPr>
        <p:spPr>
          <a:xfrm>
            <a:off x="4427029" y="3702558"/>
            <a:ext cx="770708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Γελαστό πρόσωπο 4"/>
          <p:cNvSpPr/>
          <p:nvPr/>
        </p:nvSpPr>
        <p:spPr>
          <a:xfrm>
            <a:off x="3174274" y="4493623"/>
            <a:ext cx="718457" cy="4572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386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Κώδικας δεοντολογίας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dirty="0"/>
              <a:t>8). Αυτογνωσία και </a:t>
            </a:r>
            <a:r>
              <a:rPr lang="el-GR" b="1" dirty="0" err="1"/>
              <a:t>αναστοχασμός</a:t>
            </a:r>
            <a:endParaRPr lang="el-GR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Αναγνώριση προσωπικών προκαταλήψεων.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Κριτική αξιολόγηση της ίδιας της παρατήρησης.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Συνεχής βελτίωση δεξιοτήτων.</a:t>
            </a:r>
          </a:p>
          <a:p>
            <a:pPr marL="0" indent="0" algn="just">
              <a:buNone/>
            </a:pPr>
            <a:r>
              <a:rPr lang="el-GR" dirty="0">
                <a:solidFill>
                  <a:schemeClr val="accent2">
                    <a:lumMod val="75000"/>
                  </a:schemeClr>
                </a:solidFill>
              </a:rPr>
              <a:t>Παράδειγμα: </a:t>
            </a:r>
            <a:r>
              <a:rPr lang="el-GR" dirty="0"/>
              <a:t>Μετά την καταγραφή:</a:t>
            </a:r>
          </a:p>
          <a:p>
            <a:pPr marL="0" indent="0" algn="just">
              <a:buNone/>
            </a:pPr>
            <a:r>
              <a:rPr lang="el-GR" dirty="0"/>
              <a:t>Σκέφτεσαι: «Μήπως επηρεάστηκα επειδή το παιδί μου φάνηκε ανήσυχο;»</a:t>
            </a:r>
          </a:p>
          <a:p>
            <a:pPr marL="0" indent="0" algn="just">
              <a:buNone/>
            </a:pPr>
            <a:r>
              <a:rPr lang="el-GR" dirty="0"/>
              <a:t>Αναγνωρίζεις πιθανές προκαταλήψεις.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0199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Οργάνωση Καταγραφών σε Ατομικό Φάκελο Παιδιού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Η παρατήρηση και η καταγραφή αποτελούν βασικά εργαλεία για τους παιδαγωγούς. Μέσα από αυτές: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Κατανοούμε την ανάπτυξη του παιδιού.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Εντοπίζουμε ανάγκες και δυσκολίες.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Σχεδιάζουμε κατάλληλες παιδαγωγικές παρεμβάσεις.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772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Ατομικός Φάκελος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i="1" dirty="0" smtClean="0"/>
              <a:t>Τι είναι ο Ατομικός Φάκελος Παιδιού;</a:t>
            </a:r>
          </a:p>
          <a:p>
            <a:pPr marL="0" indent="0" algn="just">
              <a:buNone/>
            </a:pPr>
            <a:r>
              <a:rPr lang="el-GR" dirty="0" smtClean="0"/>
              <a:t>Ο ατομικός φάκελος είναι ένας οργανωμένος χώρος (έντυπος ή ψηφιακός) όπου συγκεντρώνονται όλες οι πληροφορίες που αφορούν κάθε παιδί ξεχωριστά. Αυτός περιλαμβάνει: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Στοιχεία ταυτότητας.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Παρατηρήσεις.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Αξιολογήσεις.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Δείγματα εργασιών.</a:t>
            </a:r>
          </a:p>
        </p:txBody>
      </p:sp>
    </p:spTree>
    <p:extLst>
      <p:ext uri="{BB962C8B-B14F-4D97-AF65-F5344CB8AC3E}">
        <p14:creationId xmlns:p14="http://schemas.microsoft.com/office/powerpoint/2010/main" val="65754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Σκοπός του Ατομικού Φακέλου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Ο σκοπός του Ατομικού Φακέλου του Παιδιού είναι: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Η παρακολούθηση της εξέλιξης του παιδιού.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Η εξατομικευμένη προσέγγιση.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Η επικοινωνία με τους γονείς.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l-GR" dirty="0" smtClean="0"/>
              <a:t>Η συνεργασία με άλλους επαγγελματίες.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235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περιεχόμενο του Φακέλου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l-GR" b="1" u="sng" dirty="0" smtClean="0"/>
              <a:t>Βασικά στοιχεία: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Όνομα του παιδιού.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Ημερομηνία γέννησης.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Πληροφορίες που μας έχουν δοθεί από την οικογένεια.</a:t>
            </a:r>
          </a:p>
          <a:p>
            <a:pPr marL="0" indent="0" algn="just">
              <a:buNone/>
            </a:pPr>
            <a:r>
              <a:rPr lang="el-GR" b="1" u="sng" dirty="0" smtClean="0"/>
              <a:t>Καταγραφές παρατήρησης: </a:t>
            </a:r>
          </a:p>
          <a:p>
            <a:pPr marL="0" indent="0" algn="just">
              <a:buNone/>
            </a:pPr>
            <a:r>
              <a:rPr lang="el-GR" dirty="0" smtClean="0"/>
              <a:t>Η παρατήρηση και οι καθημερινές σημειώσεις της παιδαγωγού για το παιδί.</a:t>
            </a:r>
          </a:p>
        </p:txBody>
      </p:sp>
    </p:spTree>
    <p:extLst>
      <p:ext uri="{BB962C8B-B14F-4D97-AF65-F5344CB8AC3E}">
        <p14:creationId xmlns:p14="http://schemas.microsoft.com/office/powerpoint/2010/main" val="12931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περιεχόμενο του Φακέλου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b="1" u="sng" dirty="0"/>
              <a:t>Τομείς ανάπτυξης: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Κινητική ανάπτυξη.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Γλωσσική ανάπτυξη.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err="1"/>
              <a:t>Κοινωνικο</a:t>
            </a:r>
            <a:r>
              <a:rPr lang="el-GR" dirty="0"/>
              <a:t>-συναισθηματική ανάπτυξη.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>Γνωστική ανάπτυξη. </a:t>
            </a:r>
          </a:p>
          <a:p>
            <a:pPr marL="0" indent="0" algn="just">
              <a:buNone/>
            </a:pPr>
            <a:r>
              <a:rPr lang="el-GR" dirty="0"/>
              <a:t> </a:t>
            </a:r>
            <a:r>
              <a:rPr lang="el-GR" b="1" u="sng" dirty="0" smtClean="0"/>
              <a:t>Δείγματα: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Ζωγραφιές.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Κατασκευές.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Φωτογραφίες δραστηριοτήτων.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dirty="0"/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7748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Τρόποι Οργάνωσης του Φακέλου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Χρονολογική σειρά.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Κατά θεματική ενότητα.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l-GR" dirty="0" smtClean="0"/>
              <a:t>Συνδυασμός και των δύο.</a:t>
            </a:r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r>
              <a:rPr lang="el-GR" dirty="0" smtClean="0"/>
              <a:t>Προτεινόμενη δομή φακέλου: 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Προσωπικά στοιχεία.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Παρατηρήσεις.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Αξιολογήσεις.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Δείγματα εργασιών.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8754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Αρχές σωστής Καταγραφής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el-GR" dirty="0" smtClean="0"/>
              <a:t>Αντικειμενικότητα (χωρίς προσωπικές κρίσεις).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l-GR" dirty="0" smtClean="0"/>
              <a:t>Σαφήνεια και ακρίβεια.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l-GR" dirty="0" smtClean="0"/>
              <a:t>Συστηματικότητα.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el-GR" dirty="0" smtClean="0"/>
              <a:t>Εμπιστευτικότητα.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4478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Ρόλος του παιδαγωγού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Ο παιδαγωγός θα πρέπει να: </a:t>
            </a:r>
          </a:p>
          <a:p>
            <a:pPr algn="just"/>
            <a:r>
              <a:rPr lang="el-GR" dirty="0" smtClean="0"/>
              <a:t>Παρατηρεί καθημερινά τα παιδιά.</a:t>
            </a:r>
          </a:p>
          <a:p>
            <a:pPr algn="just"/>
            <a:r>
              <a:rPr lang="el-GR" dirty="0" smtClean="0"/>
              <a:t>Καταγράφει σημαντικά γεγονότα.</a:t>
            </a:r>
          </a:p>
          <a:p>
            <a:pPr algn="just"/>
            <a:r>
              <a:rPr lang="el-GR" dirty="0" smtClean="0"/>
              <a:t>Συνεργάζεται με τους υπόλοιπους παιδαγωγούς.</a:t>
            </a:r>
          </a:p>
          <a:p>
            <a:pPr algn="just"/>
            <a:r>
              <a:rPr lang="el-GR" dirty="0" smtClean="0"/>
              <a:t>Συμβάλλει στην ενημέρωση του ατομικού φακέλου.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945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Σημασία της οργάνωσης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Η σωστή οργάνωση του φακέλου: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Εξοικονομεί χρόνο.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Διευκολύνει την αναζήτηση πληροφοριών.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Προάγει την επαγγελματικότητα.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Βελτιώνει την ποιότητα φροντίδας.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7700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i="1" dirty="0" smtClean="0"/>
              <a:t>«Ο Νίκος, 3 ετών, κατά τη διάρκεια του ελεύθερου παιχνιδιού παίζει με τουβλάκια. Προσπαθεί να φτιάξει έναν πύργο, αλλά όταν πέφτει θυμώνει και πετάει τα τουβλάκια. Στη συνέχεια απομακρύνεται από την ομάδα». </a:t>
            </a:r>
          </a:p>
          <a:p>
            <a:pPr marL="0" indent="0" algn="just">
              <a:buNone/>
            </a:pPr>
            <a:r>
              <a:rPr lang="el-GR" dirty="0" smtClean="0"/>
              <a:t>Οργανώστε έναν μικρό φάκελο με: 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Στοιχεία παιδιού (υποθετικά).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Την καταγραφή.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Τον τομέα ανάπτυξης. </a:t>
            </a:r>
          </a:p>
          <a:p>
            <a:pPr algn="just">
              <a:buFont typeface="+mj-lt"/>
              <a:buAutoNum type="arabicPeriod"/>
            </a:pPr>
            <a:r>
              <a:rPr lang="el-GR" dirty="0" smtClean="0"/>
              <a:t>Μια σύντομη παιδαγωγική πρόταση. 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6756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Συμπεράσματα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Η τήρηση ατομικού φακέλου για κάθε παιδί: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dirty="0" smtClean="0"/>
              <a:t>Είναι απαραίτητη στην προσχολική αγωγή.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dirty="0" smtClean="0"/>
              <a:t>Υποστηρίζει την ανάπτυξη του παιδιού.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el-GR" dirty="0" smtClean="0"/>
              <a:t>Ενισχύει τη συνεργασία σχολείου- οικογένειας.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8657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132</TotalTime>
  <Words>751</Words>
  <Application>Microsoft Office PowerPoint</Application>
  <PresentationFormat>Ευρεία οθόνη</PresentationFormat>
  <Paragraphs>130</Paragraphs>
  <Slides>20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6" baseType="lpstr">
      <vt:lpstr>Arial</vt:lpstr>
      <vt:lpstr>Courier New</vt:lpstr>
      <vt:lpstr>Trebuchet MS</vt:lpstr>
      <vt:lpstr>Wingdings</vt:lpstr>
      <vt:lpstr>Wingdings 3</vt:lpstr>
      <vt:lpstr>Όψη</vt:lpstr>
      <vt:lpstr>Παρατήρηση και καταγραφή</vt:lpstr>
      <vt:lpstr>Κώδικας δεοντολογίας </vt:lpstr>
      <vt:lpstr>Κώδικας δεοντολογίας</vt:lpstr>
      <vt:lpstr>Κώδικας δεοντολογίας</vt:lpstr>
      <vt:lpstr>Κώδικας δεοντολογίας</vt:lpstr>
      <vt:lpstr>Κώδικας δεοντολογίας </vt:lpstr>
      <vt:lpstr>Κώδικας δεοντολογίας </vt:lpstr>
      <vt:lpstr>Κώδικας δεοντολογίας </vt:lpstr>
      <vt:lpstr>Κώδικας δεοντολογίας </vt:lpstr>
      <vt:lpstr>Οργάνωση Καταγραφών σε Ατομικό Φάκελο Παιδιού </vt:lpstr>
      <vt:lpstr>Ατομικός Φάκελος</vt:lpstr>
      <vt:lpstr>Σκοπός του Ατομικού Φακέλου </vt:lpstr>
      <vt:lpstr>Το περιεχόμενο του Φακέλου </vt:lpstr>
      <vt:lpstr>Το περιεχόμενο του Φακέλου </vt:lpstr>
      <vt:lpstr>Τρόποι Οργάνωσης του Φακέλου </vt:lpstr>
      <vt:lpstr>Αρχές σωστής Καταγραφής </vt:lpstr>
      <vt:lpstr>Ρόλος του παιδαγωγού</vt:lpstr>
      <vt:lpstr>Σημασία της οργάνωσης </vt:lpstr>
      <vt:lpstr>Σκέφτομαι και λέω…</vt:lpstr>
      <vt:lpstr>Συμπεράσματα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Παρατήρηση και καταγραφή</dc:title>
  <dc:creator>Χριστίνα Αγγελοπούλου</dc:creator>
  <cp:lastModifiedBy>Χριστίνα Αγγελοπούλου</cp:lastModifiedBy>
  <cp:revision>25</cp:revision>
  <dcterms:created xsi:type="dcterms:W3CDTF">2026-04-10T13:30:48Z</dcterms:created>
  <dcterms:modified xsi:type="dcterms:W3CDTF">2026-05-03T11:08:23Z</dcterms:modified>
</cp:coreProperties>
</file>