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94660"/>
  </p:normalViewPr>
  <p:slideViewPr>
    <p:cSldViewPr snapToGrid="0">
      <p:cViewPr varScale="1">
        <p:scale>
          <a:sx n="73" d="100"/>
          <a:sy n="73" d="100"/>
        </p:scale>
        <p:origin x="6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l-GR" dirty="0" smtClean="0"/>
              <a:t>Παρατήρηση και καταγραφή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l-GR" dirty="0" smtClean="0"/>
              <a:t>Παπαδημητρίου Σταματίνα</a:t>
            </a:r>
          </a:p>
          <a:p>
            <a:pPr algn="ctr"/>
            <a:r>
              <a:rPr lang="el-GR" dirty="0" smtClean="0"/>
              <a:t>2026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9869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Σχάρες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 smtClean="0"/>
              <a:t>Οι σχάρες παρατήρησης είναι εργαλεία οργανωμένης καταγραφής συγκεκριμένων συμπεριφορών ή δεξιοτήτων. </a:t>
            </a:r>
          </a:p>
          <a:p>
            <a:pPr marL="0" indent="0" algn="just">
              <a:buNone/>
            </a:pPr>
            <a:r>
              <a:rPr lang="el-GR" dirty="0" smtClean="0"/>
              <a:t>Οι σχάρες παρατήρησης περιλαμβάνουν: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Κριτήρια.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Συμπεριφορές.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Συχνότητα εμφάνισης.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Βαθμό επίτευξης.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7523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Χρήση σχαρών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Οι σχάρες παρατήρησης βοηθούν: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Στην οργάνωση πληροφοριών.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Στην αντικειμενική αξιολόγηση.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Στη σύγκριση παρατηρήσεων.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Στην παρακολούθηση εξέλιξης του παιδιού.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Στην επικοινωνία με γονείς και ειδικούς.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351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Χαρακτηριστικά σχάρας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Απλή.</a:t>
            </a:r>
          </a:p>
          <a:p>
            <a:r>
              <a:rPr lang="el-GR" dirty="0" smtClean="0"/>
              <a:t>Κατανοητή.</a:t>
            </a:r>
          </a:p>
          <a:p>
            <a:r>
              <a:rPr lang="el-GR" dirty="0" err="1" smtClean="0"/>
              <a:t>Στοχευμένη</a:t>
            </a:r>
            <a:r>
              <a:rPr lang="el-GR" dirty="0" smtClean="0"/>
              <a:t>.</a:t>
            </a:r>
          </a:p>
          <a:p>
            <a:r>
              <a:rPr lang="el-GR" dirty="0" err="1" smtClean="0"/>
              <a:t>Παρατηρήσιμη</a:t>
            </a:r>
            <a:r>
              <a:rPr lang="el-GR" dirty="0" smtClean="0"/>
              <a:t>.</a:t>
            </a:r>
          </a:p>
          <a:p>
            <a:r>
              <a:rPr lang="el-GR" dirty="0" smtClean="0"/>
              <a:t>Αντικειμενική.</a:t>
            </a:r>
          </a:p>
          <a:p>
            <a:r>
              <a:rPr lang="el-GR" dirty="0" smtClean="0"/>
              <a:t>Χρήσιμη στην πράξη.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6366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Είδη σχαρών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/>
            </a:pPr>
            <a:r>
              <a:rPr lang="el-GR" b="1" dirty="0" smtClean="0"/>
              <a:t>Κλίμακες ελέγχου </a:t>
            </a:r>
            <a:r>
              <a:rPr lang="en-US" b="1" dirty="0" smtClean="0"/>
              <a:t>(Checklists)</a:t>
            </a:r>
          </a:p>
          <a:p>
            <a:pPr marL="0" indent="0" algn="just">
              <a:buNone/>
            </a:pPr>
            <a:r>
              <a:rPr lang="el-GR" dirty="0" smtClean="0"/>
              <a:t>Καταγραφή παρουσίας ή απουσίας της συμπεριφοράς. </a:t>
            </a:r>
            <a:endParaRPr lang="en-US" dirty="0" smtClean="0"/>
          </a:p>
          <a:p>
            <a:pPr marL="0" indent="0" algn="just">
              <a:buNone/>
            </a:pPr>
            <a:r>
              <a:rPr lang="el-GR" dirty="0" smtClean="0"/>
              <a:t>Παράδειγμα:  </a:t>
            </a:r>
            <a:endParaRPr lang="el-GR" dirty="0"/>
          </a:p>
        </p:txBody>
      </p:sp>
      <p:graphicFrame>
        <p:nvGraphicFramePr>
          <p:cNvPr id="5" name="Πίνακας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430107"/>
              </p:ext>
            </p:extLst>
          </p:nvPr>
        </p:nvGraphicFramePr>
        <p:xfrm>
          <a:off x="677335" y="3605348"/>
          <a:ext cx="8727921" cy="17504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9307">
                  <a:extLst>
                    <a:ext uri="{9D8B030D-6E8A-4147-A177-3AD203B41FA5}">
                      <a16:colId xmlns:a16="http://schemas.microsoft.com/office/drawing/2014/main" val="3038911324"/>
                    </a:ext>
                  </a:extLst>
                </a:gridCol>
                <a:gridCol w="2909307">
                  <a:extLst>
                    <a:ext uri="{9D8B030D-6E8A-4147-A177-3AD203B41FA5}">
                      <a16:colId xmlns:a16="http://schemas.microsoft.com/office/drawing/2014/main" val="1052180859"/>
                    </a:ext>
                  </a:extLst>
                </a:gridCol>
                <a:gridCol w="2909307">
                  <a:extLst>
                    <a:ext uri="{9D8B030D-6E8A-4147-A177-3AD203B41FA5}">
                      <a16:colId xmlns:a16="http://schemas.microsoft.com/office/drawing/2014/main" val="893377215"/>
                    </a:ext>
                  </a:extLst>
                </a:gridCol>
              </a:tblGrid>
              <a:tr h="583474">
                <a:tc>
                  <a:txBody>
                    <a:bodyPr/>
                    <a:lstStyle/>
                    <a:p>
                      <a:r>
                        <a:rPr lang="el-GR" dirty="0" smtClean="0"/>
                        <a:t>Συμπεριφορά</a:t>
                      </a:r>
                      <a:r>
                        <a:rPr lang="el-GR" baseline="0" dirty="0" smtClean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Ναι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Όχι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851768"/>
                  </a:ext>
                </a:extLst>
              </a:tr>
              <a:tr h="583474">
                <a:tc>
                  <a:txBody>
                    <a:bodyPr/>
                    <a:lstStyle/>
                    <a:p>
                      <a:r>
                        <a:rPr lang="el-GR" dirty="0" smtClean="0"/>
                        <a:t>Μοιράζεται παιχνίδια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481879"/>
                  </a:ext>
                </a:extLst>
              </a:tr>
              <a:tr h="583474">
                <a:tc>
                  <a:txBody>
                    <a:bodyPr/>
                    <a:lstStyle/>
                    <a:p>
                      <a:r>
                        <a:rPr lang="el-GR" dirty="0" smtClean="0"/>
                        <a:t>Συμμετέχει</a:t>
                      </a:r>
                      <a:r>
                        <a:rPr lang="el-GR" baseline="0" dirty="0" smtClean="0"/>
                        <a:t> στην ομάδα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060880"/>
                  </a:ext>
                </a:extLst>
              </a:tr>
            </a:tbl>
          </a:graphicData>
        </a:graphic>
      </p:graphicFrame>
      <p:sp>
        <p:nvSpPr>
          <p:cNvPr id="6" name="Αστέρι 5 ακτινών 5"/>
          <p:cNvSpPr/>
          <p:nvPr/>
        </p:nvSpPr>
        <p:spPr>
          <a:xfrm>
            <a:off x="4427028" y="4258490"/>
            <a:ext cx="548640" cy="44413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Αστέρι 5 ακτινών 6"/>
          <p:cNvSpPr/>
          <p:nvPr/>
        </p:nvSpPr>
        <p:spPr>
          <a:xfrm>
            <a:off x="7328262" y="4807131"/>
            <a:ext cx="457200" cy="45719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153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Είδη σχαρών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 startAt="2"/>
            </a:pPr>
            <a:r>
              <a:rPr lang="el-GR" b="1" dirty="0" smtClean="0"/>
              <a:t>Κλίμακα Αξιολόγησης</a:t>
            </a:r>
          </a:p>
          <a:p>
            <a:pPr marL="0" indent="0" algn="just">
              <a:buNone/>
            </a:pPr>
            <a:r>
              <a:rPr lang="el-GR" dirty="0" smtClean="0"/>
              <a:t>Μετρά τον βαθμό ή τη συχνότητα μιας συμπεριφοράς. </a:t>
            </a:r>
          </a:p>
          <a:p>
            <a:pPr marL="0" indent="0" algn="just">
              <a:buNone/>
            </a:pPr>
            <a:r>
              <a:rPr lang="el-GR" dirty="0" smtClean="0"/>
              <a:t>Παράδειγμα: </a:t>
            </a:r>
          </a:p>
          <a:p>
            <a:pPr marL="0" indent="0" algn="just">
              <a:buNone/>
            </a:pPr>
            <a:endParaRPr lang="el-GR" dirty="0"/>
          </a:p>
        </p:txBody>
      </p:sp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882443"/>
              </p:ext>
            </p:extLst>
          </p:nvPr>
        </p:nvGraphicFramePr>
        <p:xfrm>
          <a:off x="770707" y="3409872"/>
          <a:ext cx="794722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2">
                  <a:extLst>
                    <a:ext uri="{9D8B030D-6E8A-4147-A177-3AD203B41FA5}">
                      <a16:colId xmlns:a16="http://schemas.microsoft.com/office/drawing/2014/main" val="691524042"/>
                    </a:ext>
                  </a:extLst>
                </a:gridCol>
                <a:gridCol w="1441526">
                  <a:extLst>
                    <a:ext uri="{9D8B030D-6E8A-4147-A177-3AD203B41FA5}">
                      <a16:colId xmlns:a16="http://schemas.microsoft.com/office/drawing/2014/main" val="2931124799"/>
                    </a:ext>
                  </a:extLst>
                </a:gridCol>
                <a:gridCol w="1589444">
                  <a:extLst>
                    <a:ext uri="{9D8B030D-6E8A-4147-A177-3AD203B41FA5}">
                      <a16:colId xmlns:a16="http://schemas.microsoft.com/office/drawing/2014/main" val="2937808900"/>
                    </a:ext>
                  </a:extLst>
                </a:gridCol>
                <a:gridCol w="1589444">
                  <a:extLst>
                    <a:ext uri="{9D8B030D-6E8A-4147-A177-3AD203B41FA5}">
                      <a16:colId xmlns:a16="http://schemas.microsoft.com/office/drawing/2014/main" val="4224025074"/>
                    </a:ext>
                  </a:extLst>
                </a:gridCol>
                <a:gridCol w="1589444">
                  <a:extLst>
                    <a:ext uri="{9D8B030D-6E8A-4147-A177-3AD203B41FA5}">
                      <a16:colId xmlns:a16="http://schemas.microsoft.com/office/drawing/2014/main" val="1468138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Συμπεριφορά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Ποτέ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Μερικές φορές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Συχνά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Πάντα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3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Συνεργάζεται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71112"/>
                  </a:ext>
                </a:extLst>
              </a:tr>
            </a:tbl>
          </a:graphicData>
        </a:graphic>
      </p:graphicFrame>
      <p:sp>
        <p:nvSpPr>
          <p:cNvPr id="5" name="Αστέρι 5 ακτινών 4"/>
          <p:cNvSpPr/>
          <p:nvPr/>
        </p:nvSpPr>
        <p:spPr>
          <a:xfrm>
            <a:off x="4249271" y="3915332"/>
            <a:ext cx="497541" cy="512577"/>
          </a:xfrm>
          <a:prstGeom prst="star5">
            <a:avLst>
              <a:gd name="adj" fmla="val 11979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824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Είδη σχαρών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77334" y="2214376"/>
            <a:ext cx="8596668" cy="3880773"/>
          </a:xfrm>
        </p:spPr>
        <p:txBody>
          <a:bodyPr/>
          <a:lstStyle/>
          <a:p>
            <a:pPr algn="just">
              <a:buFont typeface="+mj-lt"/>
              <a:buAutoNum type="arabicPeriod" startAt="3"/>
            </a:pPr>
            <a:r>
              <a:rPr lang="el-GR" b="1" dirty="0" smtClean="0"/>
              <a:t>Αναλυτική σχάρα αξιολόγησης </a:t>
            </a:r>
          </a:p>
          <a:p>
            <a:pPr marL="0" indent="0" algn="just">
              <a:buNone/>
            </a:pPr>
            <a:r>
              <a:rPr lang="el-GR" dirty="0" smtClean="0"/>
              <a:t>Περιγράφει επίπεδα επίδοσης με συγκεκριμένα κριτήρια.</a:t>
            </a:r>
          </a:p>
          <a:p>
            <a:pPr marL="0" indent="0" algn="just">
              <a:buNone/>
            </a:pPr>
            <a:r>
              <a:rPr lang="el-GR" dirty="0" smtClean="0"/>
              <a:t>Παράδειγμα: </a:t>
            </a:r>
          </a:p>
          <a:p>
            <a:pPr marL="0" indent="0" algn="just">
              <a:buNone/>
            </a:pPr>
            <a:endParaRPr lang="el-GR" dirty="0"/>
          </a:p>
        </p:txBody>
      </p:sp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999230"/>
              </p:ext>
            </p:extLst>
          </p:nvPr>
        </p:nvGraphicFramePr>
        <p:xfrm>
          <a:off x="677334" y="3509684"/>
          <a:ext cx="8128000" cy="1375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402987948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3622449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0806059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9705730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737635178"/>
                    </a:ext>
                  </a:extLst>
                </a:gridCol>
              </a:tblGrid>
              <a:tr h="735513">
                <a:tc>
                  <a:txBody>
                    <a:bodyPr/>
                    <a:lstStyle/>
                    <a:p>
                      <a:r>
                        <a:rPr lang="el-GR" dirty="0" smtClean="0"/>
                        <a:t>Συμπεριφορά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Άριστα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Πολύ καλά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Καλά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Χρειάζεται βελτίωση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515458"/>
                  </a:ext>
                </a:extLst>
              </a:tr>
              <a:tr h="541957">
                <a:tc>
                  <a:txBody>
                    <a:bodyPr/>
                    <a:lstStyle/>
                    <a:p>
                      <a:r>
                        <a:rPr lang="el-GR" dirty="0" smtClean="0"/>
                        <a:t>Κατανοεί τις οδηγίες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95886"/>
                  </a:ext>
                </a:extLst>
              </a:tr>
            </a:tbl>
          </a:graphicData>
        </a:graphic>
      </p:graphicFrame>
      <p:sp>
        <p:nvSpPr>
          <p:cNvPr id="5" name="Αστέρι 5 ακτινών 4"/>
          <p:cNvSpPr/>
          <p:nvPr/>
        </p:nvSpPr>
        <p:spPr>
          <a:xfrm>
            <a:off x="2635624" y="4309405"/>
            <a:ext cx="739588" cy="575872"/>
          </a:xfrm>
          <a:prstGeom prst="star5">
            <a:avLst>
              <a:gd name="adj" fmla="val 29148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005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Είδη σχαρών παρατήρησης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 startAt="4"/>
            </a:pPr>
            <a:r>
              <a:rPr lang="el-GR" b="1" dirty="0" smtClean="0"/>
              <a:t>Περιγραφική σχάρα παρατήρησης </a:t>
            </a:r>
          </a:p>
          <a:p>
            <a:pPr marL="0" indent="0" algn="just">
              <a:buNone/>
            </a:pPr>
            <a:r>
              <a:rPr lang="el-GR" dirty="0" smtClean="0"/>
              <a:t>Περιλαμβάνει σύντομες ποιοτικές περιγραφές ή σχόλια και χρησιμοποιείται όταν χρειάζεται πιο λεπτομερής εικόνα της συμπεριφοράς.</a:t>
            </a:r>
          </a:p>
          <a:p>
            <a:pPr marL="0" indent="0" algn="just">
              <a:buNone/>
            </a:pPr>
            <a:r>
              <a:rPr lang="el-GR" dirty="0" smtClean="0"/>
              <a:t>Παράδειγμα: </a:t>
            </a:r>
          </a:p>
          <a:p>
            <a:pPr marL="0" indent="0" algn="just">
              <a:buNone/>
            </a:pPr>
            <a:r>
              <a:rPr lang="el-GR" dirty="0" smtClean="0"/>
              <a:t>Παρατήρηση παιδιού στην </a:t>
            </a:r>
            <a:r>
              <a:rPr lang="el-GR" dirty="0" err="1" smtClean="0"/>
              <a:t>παρεούλα</a:t>
            </a:r>
            <a:r>
              <a:rPr lang="el-GR" dirty="0" smtClean="0"/>
              <a:t> </a:t>
            </a:r>
          </a:p>
          <a:p>
            <a:pPr marL="0" indent="0" algn="just">
              <a:buNone/>
            </a:pPr>
            <a:endParaRPr lang="el-GR" dirty="0"/>
          </a:p>
        </p:txBody>
      </p:sp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748090"/>
              </p:ext>
            </p:extLst>
          </p:nvPr>
        </p:nvGraphicFramePr>
        <p:xfrm>
          <a:off x="677334" y="4269689"/>
          <a:ext cx="8128000" cy="155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93541002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124406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Ημερομηνία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Παρατήρηση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32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15/5/2026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Η Μαρία συμμετείχε στη συζήτηση, σήκωνε το χέρι της και απαντούσε με ενθουσιασμό.</a:t>
                      </a:r>
                      <a:r>
                        <a:rPr lang="el-GR" baseline="0" dirty="0" smtClean="0"/>
                        <a:t> Έδειξε ενδιαφέρον όταν άκουγε τα άλλα παιδιά.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5976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49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Είδη σχαρών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 startAt="5"/>
            </a:pPr>
            <a:r>
              <a:rPr lang="el-GR" b="1" dirty="0" err="1" smtClean="0"/>
              <a:t>Χρονοδειγματική</a:t>
            </a:r>
            <a:r>
              <a:rPr lang="el-GR" b="1" dirty="0" smtClean="0"/>
              <a:t> σχάρα </a:t>
            </a:r>
          </a:p>
          <a:p>
            <a:pPr marL="0" indent="0" algn="just">
              <a:buNone/>
            </a:pPr>
            <a:r>
              <a:rPr lang="el-GR" dirty="0" smtClean="0"/>
              <a:t>Καταγραφή συμπεριφοράς σε συγκεκριμένα χρονικά διαστήματα. </a:t>
            </a:r>
          </a:p>
          <a:p>
            <a:pPr marL="0" indent="0" algn="just">
              <a:buNone/>
            </a:pPr>
            <a:r>
              <a:rPr lang="el-GR" dirty="0" smtClean="0"/>
              <a:t>Παράδειγμα: </a:t>
            </a:r>
          </a:p>
          <a:p>
            <a:pPr marL="0" indent="0" algn="just">
              <a:buNone/>
            </a:pPr>
            <a:r>
              <a:rPr lang="el-GR" dirty="0" smtClean="0"/>
              <a:t>Παρατήρηση συγκέντρωσης παιδιού κατά τη δραστηριότητα</a:t>
            </a:r>
          </a:p>
          <a:p>
            <a:pPr marL="0" indent="0" algn="just">
              <a:buNone/>
            </a:pPr>
            <a:endParaRPr lang="el-GR" dirty="0" smtClean="0"/>
          </a:p>
        </p:txBody>
      </p:sp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607539"/>
              </p:ext>
            </p:extLst>
          </p:nvPr>
        </p:nvGraphicFramePr>
        <p:xfrm>
          <a:off x="677334" y="3839384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7898878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1800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Ώρα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Παραμένει συγκεντρωμένο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36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10:00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18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10:05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48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10:10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17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10:15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51362"/>
                  </a:ext>
                </a:extLst>
              </a:tr>
            </a:tbl>
          </a:graphicData>
        </a:graphic>
      </p:graphicFrame>
      <p:sp>
        <p:nvSpPr>
          <p:cNvPr id="5" name="Πολλαπλασιασμός 4"/>
          <p:cNvSpPr/>
          <p:nvPr/>
        </p:nvSpPr>
        <p:spPr>
          <a:xfrm>
            <a:off x="5311588" y="4948518"/>
            <a:ext cx="591669" cy="389964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Αστέρι 5 ακτινών 5"/>
          <p:cNvSpPr/>
          <p:nvPr/>
        </p:nvSpPr>
        <p:spPr>
          <a:xfrm>
            <a:off x="5311588" y="4232587"/>
            <a:ext cx="403412" cy="322729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Αστέρι 5 ακτινών 6"/>
          <p:cNvSpPr/>
          <p:nvPr/>
        </p:nvSpPr>
        <p:spPr>
          <a:xfrm>
            <a:off x="5325037" y="4600740"/>
            <a:ext cx="389963" cy="29583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Αστέρι 5 ακτινών 7"/>
          <p:cNvSpPr/>
          <p:nvPr/>
        </p:nvSpPr>
        <p:spPr>
          <a:xfrm>
            <a:off x="5325037" y="5338482"/>
            <a:ext cx="578220" cy="35510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649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Είδη σχαρών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+mj-lt"/>
              <a:buAutoNum type="arabicPeriod" startAt="6"/>
            </a:pPr>
            <a:r>
              <a:rPr lang="el-GR" b="1" dirty="0" err="1" smtClean="0"/>
              <a:t>Γεγονοτοκεντρική</a:t>
            </a:r>
            <a:r>
              <a:rPr lang="el-GR" b="1" dirty="0" smtClean="0"/>
              <a:t> σχάρα </a:t>
            </a:r>
          </a:p>
          <a:p>
            <a:pPr marL="0" indent="0" algn="just">
              <a:buNone/>
            </a:pPr>
            <a:r>
              <a:rPr lang="el-GR" dirty="0" smtClean="0"/>
              <a:t>Καταγραφή κάθε φορά που εμφανίζεται συγκεκριμένη συμπεριφορά. </a:t>
            </a:r>
          </a:p>
          <a:p>
            <a:pPr marL="0" indent="0" algn="just">
              <a:buNone/>
            </a:pPr>
            <a:r>
              <a:rPr lang="el-GR" dirty="0" smtClean="0"/>
              <a:t>Παράδειγμα:</a:t>
            </a:r>
          </a:p>
          <a:p>
            <a:pPr marL="0" indent="0" algn="just">
              <a:buNone/>
            </a:pPr>
            <a:r>
              <a:rPr lang="el-GR" dirty="0" smtClean="0"/>
              <a:t>Καταγραφή επιθετικής συμπεριφοράς</a:t>
            </a:r>
          </a:p>
          <a:p>
            <a:pPr marL="0" indent="0" algn="just">
              <a:buNone/>
            </a:pPr>
            <a:endParaRPr lang="el-GR" dirty="0"/>
          </a:p>
        </p:txBody>
      </p:sp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600857"/>
              </p:ext>
            </p:extLst>
          </p:nvPr>
        </p:nvGraphicFramePr>
        <p:xfrm>
          <a:off x="781424" y="3879725"/>
          <a:ext cx="8127999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60762027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11088114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2022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Ώρα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Γεγονός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Αντίδραση παιδαγωγού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47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11:10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Το παιδί έσπρωξες συμμαθητή του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Έγινε συζήτηση και καθοδήγηση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6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11:35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Πήρε παιχνίδι από άλλο παιδί</a:t>
                      </a:r>
                      <a:r>
                        <a:rPr lang="el-GR" baseline="0" dirty="0" smtClean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Υπενθύμιση κανόνων συνεργασίας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821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10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Τομείς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Παρατηρούμε: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Κινητική ανάπτυξη.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Γλωσσική ανάπτυξη.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Κοινωνική συμπεριφορά.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Συναισθηματική έκφραση.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Αυτονομία.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Συγκέντρωση.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9357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Πλεονεκτήματα και περιορισμοί σχαρών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l-GR" b="1" dirty="0" smtClean="0"/>
              <a:t>Πλεονεκτήματα: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Εύκολη χρήση.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Γρήγορη καταγραφή.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Συστηματική παρακολούθηση.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Βοηθούν στην αξιολόγηση προόδου.</a:t>
            </a:r>
          </a:p>
          <a:p>
            <a:pPr marL="0" indent="0" algn="just">
              <a:buNone/>
            </a:pPr>
            <a:r>
              <a:rPr lang="el-GR" b="1" dirty="0" smtClean="0"/>
              <a:t>Δυσκολίες: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Κίνδυνος υποκειμενικότητας.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Περιορισμένη περιγραφή συμπεριφοράς.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Χρειάζεται σωστή εκπαίδευση.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Πιθανότητα λανθασμένης ερμηνείας.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3580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Βήματα δημιουργίας της σχάρας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u="sng" dirty="0" smtClean="0"/>
              <a:t>Βασική ιδέα: </a:t>
            </a:r>
            <a:r>
              <a:rPr lang="el-GR" dirty="0" smtClean="0"/>
              <a:t>«Δεν παρατηρούμε τα πάντα. Παρατηρούμε αυτό που θέλουμε να διερευνήσουμε». </a:t>
            </a:r>
          </a:p>
          <a:p>
            <a:pPr marL="0" indent="0" algn="just">
              <a:buNone/>
            </a:pPr>
            <a:r>
              <a:rPr lang="el-GR" dirty="0" smtClean="0"/>
              <a:t>Η </a:t>
            </a:r>
            <a:r>
              <a:rPr lang="el-GR" b="1" u="sng" dirty="0" smtClean="0"/>
              <a:t>σχάρα παρατήρησης </a:t>
            </a:r>
            <a:r>
              <a:rPr lang="el-GR" dirty="0" smtClean="0"/>
              <a:t>πρέπει να προσαρμόζεται: </a:t>
            </a:r>
          </a:p>
          <a:p>
            <a:pPr algn="just"/>
            <a:r>
              <a:rPr lang="el-GR" dirty="0" smtClean="0"/>
              <a:t>Στην ηλικία του παιδιού.</a:t>
            </a:r>
          </a:p>
          <a:p>
            <a:pPr algn="just"/>
            <a:r>
              <a:rPr lang="el-GR" dirty="0" smtClean="0"/>
              <a:t>Στη δραστηριότητα.</a:t>
            </a:r>
          </a:p>
          <a:p>
            <a:pPr algn="just"/>
            <a:r>
              <a:rPr lang="el-GR" dirty="0" smtClean="0"/>
              <a:t>Στον στόχο της παρατήρησης. </a:t>
            </a:r>
            <a:endParaRPr lang="el-GR" dirty="0"/>
          </a:p>
          <a:p>
            <a:pPr algn="just"/>
            <a:r>
              <a:rPr lang="el-GR" dirty="0" smtClean="0"/>
              <a:t>Στη συμπεριφορά που μας ενδιαφέρει.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0307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Βήματα δημιουργίας σχάρας παρατήρησης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Πριν φτιάξω μια σχάρα παρατήρησης σκέφτομαι: 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l-GR" dirty="0" smtClean="0"/>
              <a:t>Τι θέλω να παρατηρήσω;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l-GR" dirty="0" smtClean="0"/>
              <a:t>Γιατί το παρατηρώ;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l-GR" dirty="0" smtClean="0"/>
              <a:t>Σε ποιο πλαίσιο;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l-GR" dirty="0" smtClean="0"/>
              <a:t>Ποιες συμπεριφορές δείχνουν αυτό που ψάχνω;</a:t>
            </a:r>
          </a:p>
          <a:p>
            <a:pPr marL="400050" indent="-400050" algn="just">
              <a:buFont typeface="+mj-lt"/>
              <a:buAutoNum type="romanUcPeriod"/>
            </a:pPr>
            <a:r>
              <a:rPr lang="el-GR" dirty="0" smtClean="0"/>
              <a:t>Πώς θα τις καταγράψω;</a:t>
            </a:r>
          </a:p>
          <a:p>
            <a:pPr marL="0" indent="0" algn="just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8666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Βήματα δημιουργίας σχάρας παρατήρησης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Η σχάρα: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Έχει σαφή στόχο.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Περιγράφει </a:t>
            </a:r>
            <a:r>
              <a:rPr lang="el-GR" dirty="0" err="1" smtClean="0"/>
              <a:t>παρατηρήσιμες</a:t>
            </a:r>
            <a:r>
              <a:rPr lang="el-GR" dirty="0" smtClean="0"/>
              <a:t> συμπεριφορές.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Είναι σύντομη και λειτουργική.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dirty="0"/>
          </a:p>
          <a:p>
            <a:pPr marL="0" indent="0" algn="just">
              <a:buNone/>
            </a:pPr>
            <a:r>
              <a:rPr lang="el-GR" dirty="0" smtClean="0"/>
              <a:t>Η σωστή σχάρα δεν είναι η πιο μεγάλη αλλά αυτή που απαντά στον στόχο της παρατήρησης. </a:t>
            </a:r>
          </a:p>
        </p:txBody>
      </p:sp>
    </p:spTree>
    <p:extLst>
      <p:ext uri="{BB962C8B-B14F-4D97-AF65-F5344CB8AC3E}">
        <p14:creationId xmlns:p14="http://schemas.microsoft.com/office/powerpoint/2010/main" val="400367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5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50" autoRev="1" fill="remov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2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autoRev="1" fill="remov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l-GR" dirty="0" smtClean="0"/>
          </a:p>
          <a:p>
            <a:pPr marL="0" indent="0" algn="just">
              <a:buNone/>
            </a:pPr>
            <a:endParaRPr lang="el-GR" dirty="0"/>
          </a:p>
          <a:p>
            <a:pPr marL="0" indent="0" algn="just">
              <a:buNone/>
            </a:pPr>
            <a:endParaRPr lang="el-GR" dirty="0" smtClean="0"/>
          </a:p>
          <a:p>
            <a:pPr marL="0" indent="0" algn="just">
              <a:buNone/>
            </a:pPr>
            <a:endParaRPr lang="el-GR" dirty="0" smtClean="0"/>
          </a:p>
          <a:p>
            <a:pPr marL="0" indent="0" algn="just">
              <a:buNone/>
            </a:pPr>
            <a:r>
              <a:rPr lang="el-GR" dirty="0" smtClean="0"/>
              <a:t>Μπορούμε να χρησιμοποιούμε την ίδια σχάρα παρατήρησης για όλα τα παιδιά και όλες τις δραστηριότητες;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6625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Σκέφτομαι και λέω…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Προσαρμόστε τη σχάρα ώστε να </a:t>
            </a:r>
            <a:r>
              <a:rPr lang="el-GR" dirty="0" smtClean="0"/>
              <a:t>παρατηρεί: </a:t>
            </a:r>
            <a:endParaRPr lang="el-GR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τη συνεργασία,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την επιθετικότητα,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την αυτονομία,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/>
              <a:t>την γλωσσική ανάπτυξη. </a:t>
            </a:r>
          </a:p>
          <a:p>
            <a:pPr marL="0" indent="0" algn="just">
              <a:buNone/>
            </a:pPr>
            <a:r>
              <a:rPr lang="el-GR" dirty="0" smtClean="0"/>
              <a:t> Στο ελεύθερο παιχνίδι στην τάξη </a:t>
            </a:r>
            <a:r>
              <a:rPr lang="el-GR" smtClean="0"/>
              <a:t>ενός παιδιού 3,5 ετών</a:t>
            </a:r>
            <a:endParaRPr lang="el-GR" dirty="0" smtClean="0"/>
          </a:p>
          <a:p>
            <a:pPr marL="0" indent="0" algn="just">
              <a:buNone/>
            </a:pPr>
            <a:endParaRPr lang="el-GR" dirty="0"/>
          </a:p>
        </p:txBody>
      </p:sp>
      <p:graphicFrame>
        <p:nvGraphicFramePr>
          <p:cNvPr id="4" name="Πίνακας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642511"/>
              </p:ext>
            </p:extLst>
          </p:nvPr>
        </p:nvGraphicFramePr>
        <p:xfrm>
          <a:off x="677334" y="4705460"/>
          <a:ext cx="8127999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4248028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494360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7063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Συμπεριφορά</a:t>
                      </a:r>
                      <a:r>
                        <a:rPr lang="el-GR" baseline="0" dirty="0" smtClean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Ναι</a:t>
                      </a:r>
                      <a:r>
                        <a:rPr lang="el-GR" baseline="0" dirty="0" smtClean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Όχι 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66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Παίζει με άλλα παιδιά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476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Συμμετέχει στη δραστηριότητα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57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/>
                        <a:t>Μιλά με συμμαθητές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2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33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Συμπέρασμα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l-GR" dirty="0" smtClean="0"/>
              <a:t>Οι σχάρες παρατήρησης βοηθούν τον παιδαγωγό να καταγράφει αντικειμενικά τη συμπεριφορά και την ανάπτυξη των παιδιών, ώστε να οργανώνει καλύτερα τις παιδαγωγικές δραστηριότητες και να συνεργάζεται αποτελεσματικά με γονείς και ειδικούς.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2984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Όψη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183</TotalTime>
  <Words>558</Words>
  <Application>Microsoft Office PowerPoint</Application>
  <PresentationFormat>Ευρεία οθόνη</PresentationFormat>
  <Paragraphs>148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2" baseType="lpstr">
      <vt:lpstr>Arial</vt:lpstr>
      <vt:lpstr>Trebuchet MS</vt:lpstr>
      <vt:lpstr>Wingdings 3</vt:lpstr>
      <vt:lpstr>Όψη</vt:lpstr>
      <vt:lpstr>Παρατήρηση και καταγραφή</vt:lpstr>
      <vt:lpstr>Σχάρες παρατήρησης </vt:lpstr>
      <vt:lpstr>Χρήση σχαρών παρατήρησης </vt:lpstr>
      <vt:lpstr>Χαρακτηριστικά σχάρας παρατήρησης </vt:lpstr>
      <vt:lpstr>Είδη σχαρών παρατήρησης </vt:lpstr>
      <vt:lpstr>Είδη σχαρών παρατήρησης </vt:lpstr>
      <vt:lpstr>Είδη σχαρών παρατήρησης </vt:lpstr>
      <vt:lpstr>Είδη σχαρών παρατήρησης</vt:lpstr>
      <vt:lpstr>Είδη σχαρών παρατήρησης </vt:lpstr>
      <vt:lpstr>Είδη σχαρών παρατήρησης </vt:lpstr>
      <vt:lpstr>Τομείς παρατήρησης </vt:lpstr>
      <vt:lpstr>Πλεονεκτήματα και περιορισμοί σχαρών </vt:lpstr>
      <vt:lpstr>Βήματα δημιουργίας της σχάρας παρατήρησης </vt:lpstr>
      <vt:lpstr>Βήματα δημιουργίας σχάρας παρατήρησης </vt:lpstr>
      <vt:lpstr>Βήματα δημιουργίας σχάρας παρατήρησης</vt:lpstr>
      <vt:lpstr>Σκέφτομαι και λέω…</vt:lpstr>
      <vt:lpstr>Σκέφτομαι και λέω… </vt:lpstr>
      <vt:lpstr>Συμπέρασμα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Παρατήρηση και καταγραφή</dc:title>
  <dc:creator>Χριστίνα Αγγελοπούλου</dc:creator>
  <cp:lastModifiedBy>Χριστίνα Αγγελοπούλου</cp:lastModifiedBy>
  <cp:revision>28</cp:revision>
  <dcterms:created xsi:type="dcterms:W3CDTF">2026-05-13T13:59:28Z</dcterms:created>
  <dcterms:modified xsi:type="dcterms:W3CDTF">2026-05-17T11:42:37Z</dcterms:modified>
</cp:coreProperties>
</file>