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l-GR" dirty="0" smtClean="0"/>
              <a:t>Παιδική Λογοτεχνία 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l-GR" dirty="0" smtClean="0"/>
              <a:t>Παπαδημητρίου Σταματίνα</a:t>
            </a:r>
          </a:p>
          <a:p>
            <a:pPr algn="ctr"/>
            <a:r>
              <a:rPr lang="el-GR" dirty="0" smtClean="0"/>
              <a:t>2026-2027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7091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l-GR" dirty="0" smtClean="0"/>
              <a:t>Αξία του παραμυθιού στην εκπαίδευση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l-GR" dirty="0" smtClean="0"/>
              <a:t>Ενδεικτικά: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Επικοινωνία,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Ιδέες,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Μεταφορά πληροφοριών,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Φαντασία,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Προφορικός λόγος,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Κοινωνικοποίηση,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Εμπλουτισμός εμπειριών,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Ψυχαγωγία,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Κατανόηση κειμένου,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Καλλιέργεια </a:t>
            </a:r>
            <a:r>
              <a:rPr lang="el-GR" dirty="0" err="1" smtClean="0"/>
              <a:t>φιλαναγνωσίας</a:t>
            </a:r>
            <a:r>
              <a:rPr lang="el-GR" dirty="0" smtClean="0"/>
              <a:t> κ.ά. (</a:t>
            </a:r>
            <a:r>
              <a:rPr lang="el-GR" dirty="0" err="1" smtClean="0"/>
              <a:t>Μαλαφάντης</a:t>
            </a:r>
            <a:r>
              <a:rPr lang="el-GR" dirty="0" smtClean="0"/>
              <a:t>, 2011).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2268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Κριτήρια επιλογής ενός παραμυθιού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/>
            </a:pPr>
            <a:r>
              <a:rPr lang="el-GR" b="1" dirty="0" err="1" smtClean="0"/>
              <a:t>Καταλληλότητα</a:t>
            </a:r>
            <a:r>
              <a:rPr lang="el-GR" b="1" dirty="0" smtClean="0"/>
              <a:t> ως προς την ηλικία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Το παραμύθι πρέπει να ανταποκρίνεται στην ηλικία και στο αναπτυξιακό επίπεδο των παιδιών.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Για τα βρέφη και πολύ μικρά παιδιά προτιμούμε σύντομα κείμενα, επαναλήψεις, ρυθμό, ήχους και εικόνες.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Για παιδιά προσχολικής ηλικίας μπορούμε να επιλέξουμε ιστορίες με πιο σύνθετη πλοκή και περισσότερους χαρακτήρες.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86599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επιλογής ενός παραμυθιού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 startAt="2"/>
            </a:pPr>
            <a:r>
              <a:rPr lang="el-GR" b="1" dirty="0" smtClean="0"/>
              <a:t>Παιδαγωγικός </a:t>
            </a:r>
            <a:r>
              <a:rPr lang="el-GR" b="1" dirty="0"/>
              <a:t>σκοπός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Ανάπτυξη της γλώσσας και εμπλουτισμό του λεξιλογίου.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Καλλιέργεια της φαντασίας και της δημιουργικότητας</a:t>
            </a:r>
            <a:r>
              <a:rPr lang="el-GR" dirty="0" smtClean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Ανάπτυξη της συναισθηματικής νοημοσύνης.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Ενίσχυση της συνεργασίας, της φιλίας και της </a:t>
            </a:r>
            <a:r>
              <a:rPr lang="el-GR" dirty="0" err="1" smtClean="0"/>
              <a:t>ενσυναίσθησης</a:t>
            </a:r>
            <a:r>
              <a:rPr lang="el-GR" dirty="0" smtClean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Εξοικείωση με καθημερινές συνήθειες όπως φαγητό, ύπνος, υγιεινή.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33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επιλογής ενός παραμυθιού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Font typeface="+mj-lt"/>
              <a:buAutoNum type="arabicPeriod" startAt="3"/>
            </a:pPr>
            <a:r>
              <a:rPr lang="el-GR" b="1" dirty="0" smtClean="0"/>
              <a:t>Ποιότητα και περιεχόμενο της ιστορίας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Να έχει κατανοητή πλοκή και σαφή εξέλιξη.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Να περιλαμβάνει ενδιαφέροντες χαρακτήρες και καταστάσεις που μπορούν να κατανοήσουν τα παιδιά.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Ζωντανοί χαρακτήρες και ιστορία που προσφέρει ευχαρίστηση, συγκίνηση, χιούμορ ή έκπληξη.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Να αποφεύγει τα στερεότυπα</a:t>
            </a:r>
            <a:r>
              <a:rPr lang="el-GR" dirty="0"/>
              <a:t> </a:t>
            </a:r>
            <a:r>
              <a:rPr lang="el-GR" dirty="0" smtClean="0"/>
              <a:t>και τα προσβλητικά μηνύματα. </a:t>
            </a:r>
          </a:p>
          <a:p>
            <a:pPr algn="just">
              <a:buFont typeface="+mj-lt"/>
              <a:buAutoNum type="arabicPeriod" startAt="4"/>
            </a:pPr>
            <a:r>
              <a:rPr lang="el-GR" b="1" dirty="0" smtClean="0"/>
              <a:t> Γλωσσική </a:t>
            </a:r>
            <a:r>
              <a:rPr lang="el-GR" b="1" dirty="0" err="1" smtClean="0"/>
              <a:t>καταλληλότητα</a:t>
            </a:r>
            <a:endParaRPr lang="el-GR" b="1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Απλή και κατανοητή γλώσσα.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Επαναλήψεις, ομοιοκαταληξίες, ήχους και διαλόγους όπου ενδείκνυται.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Ευκαιρίες για ερωτήσεις, συζήτηση και συμμετοχή των παιδιών.</a:t>
            </a:r>
          </a:p>
          <a:p>
            <a:pPr marL="0" indent="0" algn="just">
              <a:buNone/>
            </a:pPr>
            <a:r>
              <a:rPr lang="el-GR" dirty="0" smtClean="0"/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9271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επιλογής ενός παραμυθιού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 startAt="5"/>
            </a:pPr>
            <a:r>
              <a:rPr lang="el-GR" b="1" dirty="0" smtClean="0"/>
              <a:t>Εικονογράφηση και υλικό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Εικόνες σαφείς, ελκυστικές και κατάλληλες για την ηλικία.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Το βιβλίο να είναι ανθεκτικό και ασφαλή για τη συγκεκριμένη ηλικία.</a:t>
            </a:r>
          </a:p>
          <a:p>
            <a:pPr marL="0" indent="0" algn="just">
              <a:buNone/>
            </a:pPr>
            <a:endParaRPr lang="el-GR" dirty="0" smtClean="0"/>
          </a:p>
          <a:p>
            <a:pPr algn="just">
              <a:buFont typeface="+mj-lt"/>
              <a:buAutoNum type="arabicPeriod" startAt="6"/>
            </a:pPr>
            <a:r>
              <a:rPr lang="el-GR" b="1" dirty="0" smtClean="0"/>
              <a:t> Θεματολογία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Σύνδεση με τις εμπειρίες, τις ανάγκες και τα ενδιαφέροντα των παιδιών.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Οικείες καταστάσεις και να συνδέεται με την καθημερινή ζωή των παιδιών.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317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επιλογής ενός παραμυθιού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 startAt="7"/>
            </a:pPr>
            <a:r>
              <a:rPr lang="el-GR" b="1" dirty="0" smtClean="0"/>
              <a:t>Συναισθηματική και κοινωνική ανάπτυξη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Αναγνώριση </a:t>
            </a:r>
            <a:r>
              <a:rPr lang="el-GR" dirty="0" smtClean="0"/>
              <a:t>και </a:t>
            </a:r>
            <a:r>
              <a:rPr lang="el-GR" dirty="0" smtClean="0"/>
              <a:t>έκφραση συναισθημάτων.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Ενίσχυση της </a:t>
            </a:r>
            <a:r>
              <a:rPr lang="el-GR" dirty="0" err="1" smtClean="0"/>
              <a:t>ενσυναίσθησης</a:t>
            </a:r>
            <a:r>
              <a:rPr lang="el-GR" dirty="0" smtClean="0"/>
              <a:t> και </a:t>
            </a:r>
            <a:r>
              <a:rPr lang="el-GR" dirty="0"/>
              <a:t>ο</a:t>
            </a:r>
            <a:r>
              <a:rPr lang="el-GR" dirty="0" smtClean="0"/>
              <a:t> σεβασμός στη διαφορετικότητα.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Παρουσίαση θετικών πρότυπων συμπεριφοράς χωρίς να επιβάλλει με διδακτικό τρόπο συγκεκριμένα συμπεράσματα.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Να αντιμετωπίζει με ευαισθησία θέματα όπως ο φόβος, η ζήλια, η απώλεια και η αποδοχή.</a:t>
            </a:r>
          </a:p>
          <a:p>
            <a:pPr algn="just">
              <a:buFont typeface="+mj-lt"/>
              <a:buAutoNum type="arabicPeriod" startAt="8"/>
            </a:pPr>
            <a:r>
              <a:rPr lang="el-GR" b="1" dirty="0" smtClean="0"/>
              <a:t>Δομή, πλοκή και διάρκεια</a:t>
            </a:r>
          </a:p>
          <a:p>
            <a:pPr algn="just">
              <a:buFont typeface="+mj-lt"/>
              <a:buAutoNum type="arabicPeriod" startAt="8"/>
            </a:pPr>
            <a:r>
              <a:rPr lang="el-GR" b="1" dirty="0" smtClean="0"/>
              <a:t>Δυνατότητες αξιοποίηση στην πράξη 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421669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λέω…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+mj-lt"/>
              <a:buAutoNum type="arabicPeriod"/>
            </a:pPr>
            <a:r>
              <a:rPr lang="el-GR" dirty="0" smtClean="0"/>
              <a:t>«Ένα παιδί ηλικίας 4 ετών που θέλουμε να ενισχύσουμε την αυτοπεποίθηση του».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«Για την ανάπτυξη της παρατηρητικότητας και της λεπτής κινητικότητας ενός παιδιού». 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«</a:t>
            </a:r>
            <a:r>
              <a:rPr lang="el-GR" dirty="0"/>
              <a:t>Έ</a:t>
            </a:r>
            <a:r>
              <a:rPr lang="el-GR" dirty="0" smtClean="0"/>
              <a:t>να παιδί ηλικίας 5 ετών που θέλουμε να αναγνωρίζει τα συναισθήματα».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«</a:t>
            </a:r>
            <a:r>
              <a:rPr lang="el-GR" dirty="0"/>
              <a:t>Έ</a:t>
            </a:r>
            <a:r>
              <a:rPr lang="el-GR" dirty="0" smtClean="0"/>
              <a:t>να παιδί 2 ετών να τραβήξει την προσοχή η εικονογράφηση». 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«</a:t>
            </a:r>
            <a:r>
              <a:rPr lang="el-GR" dirty="0"/>
              <a:t>Έ</a:t>
            </a:r>
            <a:r>
              <a:rPr lang="el-GR" dirty="0" smtClean="0"/>
              <a:t>να παιδί 1 έτους ώστε να γνωρίσει τα ζώα του δάσους».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«Ένα βιβλίο που λειτουργεί και ως παιχνίδι για παιδί 2 ετών». 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«Ένα παιδί ηλικίας 6 ετών ώστε να μάθει βασικές έννοιες μέσα από ένα </a:t>
            </a:r>
            <a:r>
              <a:rPr lang="el-GR" dirty="0" err="1" smtClean="0"/>
              <a:t>διαδραστικό</a:t>
            </a:r>
            <a:r>
              <a:rPr lang="el-GR" dirty="0" smtClean="0"/>
              <a:t> παιχνίδι αντιστοίχισης».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6691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Βιβλιογραφία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 err="1"/>
              <a:t>Μαλαφάντης</a:t>
            </a:r>
            <a:r>
              <a:rPr lang="el-GR" dirty="0"/>
              <a:t>, Κ. (2011). </a:t>
            </a:r>
            <a:r>
              <a:rPr lang="el-GR" i="1" dirty="0"/>
              <a:t>Το παραμύθι στην εκπαίδευση. Ψυχοπαιδαγωγικές διαστάσεις και αξιοποίηση. </a:t>
            </a:r>
            <a:r>
              <a:rPr lang="el-GR" dirty="0" err="1"/>
              <a:t>Ζεφύρι</a:t>
            </a:r>
            <a:r>
              <a:rPr lang="el-GR" dirty="0"/>
              <a:t>: </a:t>
            </a:r>
            <a:r>
              <a:rPr lang="el-GR" dirty="0" err="1"/>
              <a:t>Διάδραση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51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Όψη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253</TotalTime>
  <Words>470</Words>
  <Application>Microsoft Office PowerPoint</Application>
  <PresentationFormat>Ευρεία οθόνη</PresentationFormat>
  <Paragraphs>64</Paragraphs>
  <Slides>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4" baseType="lpstr">
      <vt:lpstr>Arial</vt:lpstr>
      <vt:lpstr>Trebuchet MS</vt:lpstr>
      <vt:lpstr>Wingdings</vt:lpstr>
      <vt:lpstr>Wingdings 3</vt:lpstr>
      <vt:lpstr>Όψη</vt:lpstr>
      <vt:lpstr>Παιδική Λογοτεχνία </vt:lpstr>
      <vt:lpstr>Αξία του παραμυθιού στην εκπαίδευση</vt:lpstr>
      <vt:lpstr>Κριτήρια επιλογής ενός παραμυθιού</vt:lpstr>
      <vt:lpstr>Κριτήρια επιλογής ενός παραμυθιού</vt:lpstr>
      <vt:lpstr>Κριτήρια επιλογής ενός παραμυθιού</vt:lpstr>
      <vt:lpstr>Κριτήρια επιλογής ενός παραμυθιού</vt:lpstr>
      <vt:lpstr>Κριτήρια επιλογής ενός παραμυθιού</vt:lpstr>
      <vt:lpstr>Σκέφτομαι και λέω…</vt:lpstr>
      <vt:lpstr>Βιβλιογραφία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Παιδική Λογοτεχνία</dc:title>
  <dc:creator>Χριστίνα Αγγελοπούλου</dc:creator>
  <cp:lastModifiedBy>Χριστίνα Αγγελοπούλου</cp:lastModifiedBy>
  <cp:revision>26</cp:revision>
  <dcterms:created xsi:type="dcterms:W3CDTF">2026-10-10T11:29:01Z</dcterms:created>
  <dcterms:modified xsi:type="dcterms:W3CDTF">2026-10-15T13:55:10Z</dcterms:modified>
</cp:coreProperties>
</file>