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57" r:id="rId4"/>
    <p:sldId id="283" r:id="rId5"/>
    <p:sldId id="258" r:id="rId6"/>
    <p:sldId id="259" r:id="rId7"/>
    <p:sldId id="267" r:id="rId8"/>
    <p:sldId id="260" r:id="rId9"/>
    <p:sldId id="272" r:id="rId10"/>
    <p:sldId id="268" r:id="rId11"/>
    <p:sldId id="261" r:id="rId12"/>
    <p:sldId id="280" r:id="rId13"/>
    <p:sldId id="287" r:id="rId14"/>
    <p:sldId id="282" r:id="rId15"/>
    <p:sldId id="288" r:id="rId16"/>
    <p:sldId id="289" r:id="rId17"/>
    <p:sldId id="269" r:id="rId18"/>
    <p:sldId id="298" r:id="rId19"/>
    <p:sldId id="299" r:id="rId20"/>
    <p:sldId id="284" r:id="rId21"/>
    <p:sldId id="291" r:id="rId22"/>
    <p:sldId id="290" r:id="rId23"/>
    <p:sldId id="292" r:id="rId24"/>
    <p:sldId id="300" r:id="rId25"/>
    <p:sldId id="262" r:id="rId26"/>
    <p:sldId id="277" r:id="rId27"/>
    <p:sldId id="278" r:id="rId28"/>
    <p:sldId id="294" r:id="rId29"/>
    <p:sldId id="302" r:id="rId30"/>
    <p:sldId id="301" r:id="rId31"/>
    <p:sldId id="273" r:id="rId32"/>
    <p:sldId id="274" r:id="rId33"/>
    <p:sldId id="275" r:id="rId34"/>
    <p:sldId id="279" r:id="rId35"/>
    <p:sldId id="296" r:id="rId36"/>
    <p:sldId id="297" r:id="rId37"/>
    <p:sldId id="271" r:id="rId38"/>
    <p:sldId id="266" r:id="rId39"/>
    <p:sldId id="286" r:id="rId40"/>
    <p:sldId id="295" r:id="rId4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44" autoAdjust="0"/>
    <p:restoredTop sz="94660"/>
  </p:normalViewPr>
  <p:slideViewPr>
    <p:cSldViewPr>
      <p:cViewPr>
        <p:scale>
          <a:sx n="66" d="100"/>
          <a:sy n="66" d="100"/>
        </p:scale>
        <p:origin x="-1464" y="-144"/>
      </p:cViewPr>
      <p:guideLst>
        <p:guide orient="horz" pos="2160"/>
        <p:guide pos="2880"/>
      </p:guideLst>
    </p:cSldViewPr>
  </p:slideViewPr>
  <p:notesTextViewPr>
    <p:cViewPr>
      <p:scale>
        <a:sx n="200" d="100"/>
        <a:sy n="2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Υπότιτλος"/>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7" name="6 - Ευθεία γραμμή σύνδεσης"/>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124AF58-C129-44DC-B23B-7E4FB6F3995F}" type="slidenum">
              <a:rPr lang="el-GR" smtClean="0"/>
              <a:pPr/>
              <a:t>‹#›</a:t>
            </a:fld>
            <a:endParaRPr lang="el-GR"/>
          </a:p>
        </p:txBody>
      </p:sp>
      <p:sp>
        <p:nvSpPr>
          <p:cNvPr id="8" name="7 - Τίτλος"/>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solidFill>
                  <a:schemeClr val="accent3">
                    <a:shade val="75000"/>
                  </a:schemeClr>
                </a:solidFill>
              </a:defRPr>
            </a:lvl1p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a:xfrm>
            <a:off x="4361688" y="1026372"/>
            <a:ext cx="457200" cy="441325"/>
          </a:xfrm>
        </p:spPr>
        <p:txBody>
          <a:bodyPr/>
          <a:lstStyle/>
          <a:p>
            <a:fld id="{6124AF58-C129-44DC-B23B-7E4FB6F3995F}" type="slidenum">
              <a:rPr lang="el-GR" smtClean="0"/>
              <a:pPr/>
              <a:t>‹#›</a:t>
            </a:fld>
            <a:endParaRPr lang="el-GR"/>
          </a:p>
        </p:txBody>
      </p:sp>
      <p:sp>
        <p:nvSpPr>
          <p:cNvPr id="8" name="7 - Θέση περιεχομένου"/>
          <p:cNvSpPr>
            <a:spLocks noGrp="1"/>
          </p:cNvSpPr>
          <p:nvPr>
            <p:ph sz="quarter" idx="1"/>
          </p:nvPr>
        </p:nvSpPr>
        <p:spPr>
          <a:xfrm>
            <a:off x="301752" y="1527048"/>
            <a:ext cx="850392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3" name="12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υποσέλιδου"/>
          <p:cNvSpPr>
            <a:spLocks noGrp="1"/>
          </p:cNvSpPr>
          <p:nvPr>
            <p:ph type="ftr" sz="quarter" idx="11"/>
          </p:nvPr>
        </p:nvSpPr>
        <p:spPr/>
        <p:txBody>
          <a:bodyPr/>
          <a:lstStyle/>
          <a:p>
            <a:endParaRPr lang="el-GR"/>
          </a:p>
        </p:txBody>
      </p:sp>
      <p:sp>
        <p:nvSpPr>
          <p:cNvPr id="4" name="3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8" name="7 - Ευθεία γραμμή σύνδεσης"/>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Έλλειψη"/>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124AF58-C129-44DC-B23B-7E4FB6F3995F}" type="slidenum">
              <a:rPr lang="el-GR" smtClean="0"/>
              <a:pPr/>
              <a:t>‹#›</a:t>
            </a:fld>
            <a:endParaRPr lang="el-GR"/>
          </a:p>
        </p:txBody>
      </p:sp>
      <p:sp>
        <p:nvSpPr>
          <p:cNvPr id="2" name="1 - Τίτλος"/>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301752" y="228600"/>
            <a:ext cx="8534400" cy="758952"/>
          </a:xfrm>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a:xfrm>
            <a:off x="5791200" y="6409944"/>
            <a:ext cx="3044952" cy="365760"/>
          </a:xfrm>
        </p:spPr>
        <p:txBody>
          <a:bodyPr/>
          <a:lstStyle/>
          <a:p>
            <a:fld id="{60BE1751-99BD-4F6B-8CDC-7F177D463FFD}" type="datetimeFigureOut">
              <a:rPr lang="el-GR" smtClean="0"/>
              <a:pPr/>
              <a:t>21/10/2026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6124AF58-C129-44DC-B23B-7E4FB6F3995F}" type="slidenum">
              <a:rPr lang="el-GR" smtClean="0"/>
              <a:pPr/>
              <a:t>‹#›</a:t>
            </a:fld>
            <a:endParaRPr lang="el-GR"/>
          </a:p>
        </p:txBody>
      </p:sp>
      <p:sp>
        <p:nvSpPr>
          <p:cNvPr id="8" name="7 - Ευθεία γραμμή σύνδεσης"/>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Θέση περιεχομένου"/>
          <p:cNvSpPr>
            <a:spLocks noGrp="1"/>
          </p:cNvSpPr>
          <p:nvPr>
            <p:ph sz="half" idx="1"/>
          </p:nvPr>
        </p:nvSpPr>
        <p:spPr>
          <a:xfrm>
            <a:off x="301752" y="1371600"/>
            <a:ext cx="40386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2" name="11 - Θέση περιεχομένου"/>
          <p:cNvSpPr>
            <a:spLocks noGrp="1"/>
          </p:cNvSpPr>
          <p:nvPr>
            <p:ph sz="half" idx="2"/>
          </p:nvPr>
        </p:nvSpPr>
        <p:spPr>
          <a:xfrm>
            <a:off x="4800600" y="1371600"/>
            <a:ext cx="40386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Ορθογώνιο"/>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8" name="7 - Θέση υποσέλιδου"/>
          <p:cNvSpPr>
            <a:spLocks noGrp="1"/>
          </p:cNvSpPr>
          <p:nvPr>
            <p:ph type="ftr" sz="quarter" idx="11"/>
          </p:nvPr>
        </p:nvSpPr>
        <p:spPr>
          <a:xfrm>
            <a:off x="304800" y="6409944"/>
            <a:ext cx="3581400" cy="365760"/>
          </a:xfrm>
        </p:spPr>
        <p:txBody>
          <a:bodyPr/>
          <a:lstStyle/>
          <a:p>
            <a:endParaRPr lang="el-GR"/>
          </a:p>
        </p:txBody>
      </p:sp>
      <p:sp>
        <p:nvSpPr>
          <p:cNvPr id="15" name="14 - Ευθεία γραμμή σύνδεσης"/>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 Θέση περιεχομένου"/>
          <p:cNvSpPr>
            <a:spLocks noGrp="1"/>
          </p:cNvSpPr>
          <p:nvPr>
            <p:ph sz="quarter" idx="2"/>
          </p:nvPr>
        </p:nvSpPr>
        <p:spPr>
          <a:xfrm>
            <a:off x="301752" y="2471383"/>
            <a:ext cx="4041648" cy="3818404"/>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περιεχομένου"/>
          <p:cNvSpPr>
            <a:spLocks noGrp="1"/>
          </p:cNvSpPr>
          <p:nvPr>
            <p:ph sz="quarter" idx="4"/>
          </p:nvPr>
        </p:nvSpPr>
        <p:spPr>
          <a:xfrm>
            <a:off x="4800600" y="2471383"/>
            <a:ext cx="4038600" cy="3822192"/>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Θέση αριθμού διαφάνειας"/>
          <p:cNvSpPr>
            <a:spLocks noGrp="1"/>
          </p:cNvSpPr>
          <p:nvPr>
            <p:ph type="sldNum" sz="quarter" idx="12"/>
          </p:nvPr>
        </p:nvSpPr>
        <p:spPr>
          <a:xfrm>
            <a:off x="4343400" y="1042416"/>
            <a:ext cx="457200" cy="441325"/>
          </a:xfrm>
        </p:spPr>
        <p:txBody>
          <a:bodyPr/>
          <a:lstStyle>
            <a:lvl1pPr algn="ctr">
              <a:defRPr/>
            </a:lvl1pPr>
          </a:lstStyle>
          <a:p>
            <a:fld id="{6124AF58-C129-44DC-B23B-7E4FB6F3995F}" type="slidenum">
              <a:rPr lang="el-GR" smtClean="0"/>
              <a:pPr/>
              <a:t>‹#›</a:t>
            </a:fld>
            <a:endParaRPr lang="el-GR"/>
          </a:p>
        </p:txBody>
      </p:sp>
      <p:sp>
        <p:nvSpPr>
          <p:cNvPr id="23" name="22 - Τίτλος"/>
          <p:cNvSpPr>
            <a:spLocks noGrp="1"/>
          </p:cNvSpPr>
          <p:nvPr>
            <p:ph type="title"/>
          </p:nvPr>
        </p:nvSpPr>
        <p:spPr/>
        <p:txBody>
          <a:bodyPr rtlCol="0" anchor="b" anchorCtr="0"/>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a:xfrm>
            <a:off x="4343400" y="1036020"/>
            <a:ext cx="457200" cy="441325"/>
          </a:xfrm>
        </p:spPr>
        <p:txBody>
          <a:bodyPr/>
          <a:lstStyle/>
          <a:p>
            <a:fld id="{6124AF58-C129-44DC-B23B-7E4FB6F3995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 Ορθογώνιο"/>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a:xfrm>
            <a:off x="4267200" y="6324600"/>
            <a:ext cx="609600" cy="441324"/>
          </a:xfrm>
        </p:spPr>
        <p:txBody>
          <a:bodyPr/>
          <a:lstStyle>
            <a:lvl1pPr>
              <a:defRPr>
                <a:solidFill>
                  <a:srgbClr val="FFFFFF"/>
                </a:solidFill>
              </a:defRPr>
            </a:lvl1pPr>
          </a:lstStyle>
          <a:p>
            <a:fld id="{6124AF58-C129-44DC-B23B-7E4FB6F3995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1"/>
      </p:bgRef>
    </p:bg>
    <p:spTree>
      <p:nvGrpSpPr>
        <p:cNvPr id="1" name=""/>
        <p:cNvGrpSpPr/>
        <p:nvPr/>
      </p:nvGrpSpPr>
      <p:grpSpPr>
        <a:xfrm>
          <a:off x="0" y="0"/>
          <a:ext cx="0" cy="0"/>
          <a:chOff x="0" y="0"/>
          <a:chExt cx="0" cy="0"/>
        </a:xfrm>
      </p:grpSpPr>
      <p:sp>
        <p:nvSpPr>
          <p:cNvPr id="19" name="18 - Ορθογώνιο"/>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8" name="7 - Ορθογώνιο"/>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Θέση περιεχομένου"/>
          <p:cNvSpPr>
            <a:spLocks noGrp="1"/>
          </p:cNvSpPr>
          <p:nvPr>
            <p:ph sz="quarter" idx="1"/>
          </p:nvPr>
        </p:nvSpPr>
        <p:spPr>
          <a:xfrm>
            <a:off x="3124200" y="685800"/>
            <a:ext cx="5638800" cy="54102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124AF58-C129-44DC-B23B-7E4FB6F3995F}" type="slidenum">
              <a:rPr lang="el-GR" smtClean="0"/>
              <a:pPr/>
              <a:t>‹#›</a:t>
            </a:fld>
            <a:endParaRPr lang="el-GR"/>
          </a:p>
        </p:txBody>
      </p:sp>
      <p:sp>
        <p:nvSpPr>
          <p:cNvPr id="21" name="20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6" name="5 - Θέση υποσέλιδου"/>
          <p:cNvSpPr>
            <a:spLocks noGrp="1"/>
          </p:cNvSpPr>
          <p:nvPr>
            <p:ph type="ftr" sz="quarter" idx="11"/>
          </p:nvPr>
        </p:nvSpPr>
        <p:spPr>
          <a:xfrm>
            <a:off x="301752" y="6410848"/>
            <a:ext cx="3383280" cy="365760"/>
          </a:xfrm>
        </p:spPr>
        <p:txBody>
          <a:bodyPr/>
          <a:lstStyle/>
          <a:p>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1" name="20 - Ευθεία γραμμή σύνδεσης"/>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Έλλειψη"/>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371600" y="312738"/>
            <a:ext cx="457200" cy="441325"/>
          </a:xfrm>
        </p:spPr>
        <p:txBody>
          <a:bodyPr/>
          <a:lstStyle/>
          <a:p>
            <a:fld id="{6124AF58-C129-44DC-B23B-7E4FB6F3995F}" type="slidenum">
              <a:rPr lang="el-GR" smtClean="0"/>
              <a:pPr/>
              <a:t>‹#›</a:t>
            </a:fld>
            <a:endParaRPr lang="el-GR"/>
          </a:p>
        </p:txBody>
      </p:sp>
      <p:sp>
        <p:nvSpPr>
          <p:cNvPr id="2" name="1 - Τίτλος"/>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3000375" y="609600"/>
            <a:ext cx="5867400" cy="4267200"/>
          </a:xfrm>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22" name="21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a:xfrm>
            <a:off x="5788152" y="6404984"/>
            <a:ext cx="3044952" cy="365760"/>
          </a:xfrm>
        </p:spPr>
        <p:txBody>
          <a:bodyPr/>
          <a:lstStyle/>
          <a:p>
            <a:fld id="{60BE1751-99BD-4F6B-8CDC-7F177D463FFD}" type="datetimeFigureOut">
              <a:rPr lang="el-GR" smtClean="0"/>
              <a:pPr/>
              <a:t>21/10/2026</a:t>
            </a:fld>
            <a:endParaRPr lang="el-GR"/>
          </a:p>
        </p:txBody>
      </p:sp>
      <p:sp>
        <p:nvSpPr>
          <p:cNvPr id="6" name="5 - Θέση υποσέλιδου"/>
          <p:cNvSpPr>
            <a:spLocks noGrp="1"/>
          </p:cNvSpPr>
          <p:nvPr>
            <p:ph type="ftr" sz="quarter" idx="11"/>
          </p:nvPr>
        </p:nvSpPr>
        <p:spPr>
          <a:xfrm>
            <a:off x="301752" y="6410848"/>
            <a:ext cx="3584448" cy="365760"/>
          </a:xfrm>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6124AF58-C129-44DC-B23B-7E4FB6F3995F}"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Ευθεία γραμμή σύνδεσης"/>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 Έλλειψη"/>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6915912" y="3009901"/>
            <a:ext cx="457200" cy="441325"/>
          </a:xfrm>
        </p:spPr>
        <p:txBody>
          <a:bodyPr/>
          <a:lstStyle/>
          <a:p>
            <a:fld id="{6124AF58-C129-44DC-B23B-7E4FB6F3995F}" type="slidenum">
              <a:rPr lang="el-GR" smtClean="0"/>
              <a:pPr/>
              <a:t>‹#›</a:t>
            </a:fld>
            <a:endParaRPr lang="el-GR"/>
          </a:p>
        </p:txBody>
      </p:sp>
      <p:sp>
        <p:nvSpPr>
          <p:cNvPr id="3" name="2 - Θέση κατακόρυφου κειμένου"/>
          <p:cNvSpPr>
            <a:spLocks noGrp="1"/>
          </p:cNvSpPr>
          <p:nvPr>
            <p:ph type="body" orient="vert" idx="1"/>
          </p:nvPr>
        </p:nvSpPr>
        <p:spPr>
          <a:xfrm>
            <a:off x="304800" y="304800"/>
            <a:ext cx="6553200" cy="5821366"/>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60BE1751-99BD-4F6B-8CDC-7F177D463FFD}" type="datetimeFigureOut">
              <a:rPr lang="el-GR" smtClean="0"/>
              <a:pPr/>
              <a:t>21/10/2026</a:t>
            </a:fld>
            <a:endParaRPr lang="el-GR"/>
          </a:p>
        </p:txBody>
      </p:sp>
      <p:sp>
        <p:nvSpPr>
          <p:cNvPr id="5" name="4 - Θέση υποσέλιδου"/>
          <p:cNvSpPr>
            <a:spLocks noGrp="1"/>
          </p:cNvSpPr>
          <p:nvPr>
            <p:ph type="ftr" sz="quarter" idx="11"/>
          </p:nvPr>
        </p:nvSpPr>
        <p:spPr/>
        <p:txBody>
          <a:bodyPr/>
          <a:lstStyle/>
          <a:p>
            <a:endParaRPr lang="el-GR"/>
          </a:p>
        </p:txBody>
      </p:sp>
      <p:sp>
        <p:nvSpPr>
          <p:cNvPr id="2" name="1 - Κατακόρυφος τίτλος"/>
          <p:cNvSpPr>
            <a:spLocks noGrp="1"/>
          </p:cNvSpPr>
          <p:nvPr>
            <p:ph type="title" orient="vert"/>
          </p:nvPr>
        </p:nvSpPr>
        <p:spPr>
          <a:xfrm>
            <a:off x="7391400" y="304801"/>
            <a:ext cx="1447800" cy="5851525"/>
          </a:xfrm>
        </p:spPr>
        <p:txBody>
          <a:bodyPr vert="eaVert"/>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Θέση ημερομηνίας"/>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60BE1751-99BD-4F6B-8CDC-7F177D463FFD}" type="datetimeFigureOut">
              <a:rPr lang="el-GR" smtClean="0"/>
              <a:pPr/>
              <a:t>21/10/2026</a:t>
            </a:fld>
            <a:endParaRPr lang="el-GR"/>
          </a:p>
        </p:txBody>
      </p:sp>
      <p:sp>
        <p:nvSpPr>
          <p:cNvPr id="3" name="2 - Θέση υποσέλιδου"/>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l-GR"/>
          </a:p>
        </p:txBody>
      </p:sp>
      <p:sp>
        <p:nvSpPr>
          <p:cNvPr id="8" name="7 - Ορθογώνιο"/>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Ευθεία γραμμή σύνδεσης"/>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 Έλλειψη"/>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 Θέση αριθμού διαφάνειας"/>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124AF58-C129-44DC-B23B-7E4FB6F3995F}" type="slidenum">
              <a:rPr lang="el-GR" smtClean="0"/>
              <a:pPr/>
              <a:t>‹#›</a:t>
            </a:fld>
            <a:endParaRPr lang="el-GR"/>
          </a:p>
        </p:txBody>
      </p:sp>
      <p:sp>
        <p:nvSpPr>
          <p:cNvPr id="22" name="21 - Θέση τίτλου"/>
          <p:cNvSpPr>
            <a:spLocks noGrp="1"/>
          </p:cNvSpPr>
          <p:nvPr>
            <p:ph type="title"/>
          </p:nvPr>
        </p:nvSpPr>
        <p:spPr>
          <a:xfrm>
            <a:off x="301752" y="228600"/>
            <a:ext cx="8534400" cy="758952"/>
          </a:xfrm>
          <a:prstGeom prst="rect">
            <a:avLst/>
          </a:prstGeom>
        </p:spPr>
        <p:txBody>
          <a:bodyPr vert="horz" anchor="b">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maxmag.gr/politismos/didaktiko-symvolaio-o-themelios-lithos-tis-paidagogikis-schesi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skasiarxeio.wordpress.com/%CF%83%CE%BF%CF%86%CE%AF%CE%B1-%CE%BB%CE%AC%CF%87%CE%BB%CE%BF%CF%85-%CF%84%CE%BF-%CE%BC%CE%B9%CE%BA%CF%81%CE%BF-%CE%B2%CE%B9%CE%B2%CE%BB%CE%B9%CE%B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youtu.be/smONea9JtDU?si=Ko9n-Odg3o1ar8vd"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QRZPw-9sJtQ?si=UTQvUaQBTKY4vl-x" TargetMode="Externa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genderhood.org/2022/11/02/paramithi-allio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hyperlink" Target="https://youtu.be/kul-g_30HuU?si=LiA5tiT8hadd8jnl" TargetMode="External"/><Relationship Id="rId4" Type="http://schemas.openxmlformats.org/officeDocument/2006/relationships/image" Target="../media/image45.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youtu.be/702fn7aREiM?si=hZq5GYcuTFtI4HHu" TargetMode="Externa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403648" y="4725144"/>
            <a:ext cx="6400800" cy="1752600"/>
          </a:xfrm>
        </p:spPr>
        <p:txBody>
          <a:bodyPr/>
          <a:lstStyle/>
          <a:p>
            <a:r>
              <a:rPr lang="el-GR" cap="none" dirty="0" err="1" smtClean="0"/>
              <a:t>Δαλμάτσου</a:t>
            </a:r>
            <a:r>
              <a:rPr lang="el-GR" cap="none" dirty="0" smtClean="0"/>
              <a:t> Άρτεμις </a:t>
            </a:r>
          </a:p>
          <a:p>
            <a:r>
              <a:rPr lang="el-GR" cap="none" dirty="0" smtClean="0"/>
              <a:t>Νηπιαγωγός</a:t>
            </a:r>
          </a:p>
          <a:p>
            <a:r>
              <a:rPr lang="el-GR" cap="none" dirty="0" smtClean="0"/>
              <a:t>Μ</a:t>
            </a:r>
            <a:r>
              <a:rPr lang="en-US" cap="none" dirty="0" smtClean="0"/>
              <a:t>A </a:t>
            </a:r>
            <a:r>
              <a:rPr lang="el-GR" cap="none" dirty="0" smtClean="0"/>
              <a:t>Διαχείριση της Σχολικής Μονάδας και Δια Βίου Μάθηση</a:t>
            </a:r>
          </a:p>
          <a:p>
            <a:r>
              <a:rPr lang="el-GR" cap="none" dirty="0" smtClean="0"/>
              <a:t>Εξειδίκευση στην Εκπαίδευση Ενηλίκων</a:t>
            </a:r>
            <a:endParaRPr lang="el-GR" cap="none" dirty="0"/>
          </a:p>
        </p:txBody>
      </p:sp>
      <p:sp>
        <p:nvSpPr>
          <p:cNvPr id="2" name="1 - Τίτλος"/>
          <p:cNvSpPr>
            <a:spLocks noGrp="1"/>
          </p:cNvSpPr>
          <p:nvPr>
            <p:ph type="ctrTitle"/>
          </p:nvPr>
        </p:nvSpPr>
        <p:spPr/>
        <p:txBody>
          <a:bodyPr>
            <a:normAutofit/>
          </a:bodyPr>
          <a:lstStyle/>
          <a:p>
            <a:r>
              <a:rPr lang="el-GR" dirty="0" smtClean="0"/>
              <a:t>Παιδική Λογοτεχνία</a:t>
            </a:r>
            <a:br>
              <a:rPr lang="el-GR" dirty="0" smtClean="0"/>
            </a:br>
            <a:r>
              <a:rPr lang="el-GR" sz="2700" dirty="0" smtClean="0"/>
              <a:t>Ειδικότητα: Βοηθός Παιδαγωγών Πρώιμης Παιδικής Ηλικίας</a:t>
            </a:r>
            <a:endParaRPr lang="el-GR" sz="2700" dirty="0"/>
          </a:p>
        </p:txBody>
      </p:sp>
      <p:pic>
        <p:nvPicPr>
          <p:cNvPr id="23554" name="Picture 2" descr="Εικονογραφημένα Βιβλία - Τα καλύτερα Βιβλία για Παιδιά | Psichogios.gr"/>
          <p:cNvPicPr>
            <a:picLocks noChangeAspect="1" noChangeArrowheads="1"/>
          </p:cNvPicPr>
          <p:nvPr/>
        </p:nvPicPr>
        <p:blipFill>
          <a:blip r:embed="rId2" cstate="print"/>
          <a:srcRect/>
          <a:stretch>
            <a:fillRect/>
          </a:stretch>
        </p:blipFill>
        <p:spPr bwMode="auto">
          <a:xfrm>
            <a:off x="481361" y="2492896"/>
            <a:ext cx="8339111" cy="2249978"/>
          </a:xfrm>
          <a:prstGeom prst="ellipse">
            <a:avLst/>
          </a:prstGeom>
          <a:ln>
            <a:noFill/>
          </a:ln>
          <a:effectLst>
            <a:softEdge rad="11250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419872" y="228600"/>
            <a:ext cx="5416280" cy="758952"/>
          </a:xfrm>
        </p:spPr>
        <p:txBody>
          <a:bodyPr/>
          <a:lstStyle/>
          <a:p>
            <a:r>
              <a:rPr lang="el-GR" dirty="0" smtClean="0"/>
              <a:t>Εκπαιδευτικό Συμβόλαιο</a:t>
            </a:r>
            <a:endParaRPr lang="el-GR" dirty="0"/>
          </a:p>
        </p:txBody>
      </p:sp>
      <p:sp>
        <p:nvSpPr>
          <p:cNvPr id="3" name="2 - Θέση περιεχομένου"/>
          <p:cNvSpPr>
            <a:spLocks noGrp="1"/>
          </p:cNvSpPr>
          <p:nvPr>
            <p:ph sz="quarter" idx="1"/>
          </p:nvPr>
        </p:nvSpPr>
        <p:spPr>
          <a:xfrm>
            <a:off x="179512" y="2132856"/>
            <a:ext cx="8964488" cy="4464496"/>
          </a:xfrm>
        </p:spPr>
        <p:txBody>
          <a:bodyPr>
            <a:normAutofit fontScale="85000" lnSpcReduction="20000"/>
          </a:bodyPr>
          <a:lstStyle/>
          <a:p>
            <a:pPr algn="ctr">
              <a:buNone/>
            </a:pPr>
            <a:r>
              <a:rPr lang="el-GR" dirty="0" smtClean="0"/>
              <a:t>Το </a:t>
            </a:r>
            <a:r>
              <a:rPr lang="el-GR" b="1" dirty="0" smtClean="0">
                <a:solidFill>
                  <a:schemeClr val="bg1">
                    <a:lumMod val="95000"/>
                  </a:schemeClr>
                </a:solidFill>
                <a:hlinkClick r:id="rId2"/>
              </a:rPr>
              <a:t>διδακτικό συμβόλαιο</a:t>
            </a:r>
            <a:r>
              <a:rPr lang="el-GR" b="1" dirty="0" smtClean="0">
                <a:solidFill>
                  <a:schemeClr val="bg1">
                    <a:lumMod val="95000"/>
                  </a:schemeClr>
                </a:solidFill>
              </a:rPr>
              <a:t> </a:t>
            </a:r>
            <a:r>
              <a:rPr lang="el-GR" dirty="0" smtClean="0"/>
              <a:t>είναι η φανερή ή σιωπηλή συμφωνία ανάμεσα στον εκπαιδευτικό και τους μαθητές σχετικά με τις αμοιβαίες προσδοκίες, τους ρόλους και τις υποχρεώσεις τους στην τάξη.</a:t>
            </a:r>
          </a:p>
          <a:p>
            <a:pPr algn="ctr">
              <a:buNone/>
            </a:pPr>
            <a:endParaRPr lang="el-GR" b="1" dirty="0" smtClean="0"/>
          </a:p>
          <a:p>
            <a:pPr algn="ctr">
              <a:buNone/>
            </a:pPr>
            <a:r>
              <a:rPr lang="el-GR" b="1" dirty="0" smtClean="0"/>
              <a:t>Βασικά Χαρακτηριστικά</a:t>
            </a:r>
          </a:p>
          <a:p>
            <a:r>
              <a:rPr lang="el-GR" b="1" dirty="0" smtClean="0"/>
              <a:t>Αμοιβαίες υποχρεώσεις:</a:t>
            </a:r>
            <a:r>
              <a:rPr lang="el-GR" dirty="0" smtClean="0"/>
              <a:t> Ορίζει τι περιμένει ο δάσκαλος από τον μαθητή και ο μαθητής από τον δάσκαλο.</a:t>
            </a:r>
          </a:p>
          <a:p>
            <a:r>
              <a:rPr lang="el-GR" b="1" dirty="0" smtClean="0"/>
              <a:t>Άτυπο και σιωπηλό μέρος:</a:t>
            </a:r>
            <a:r>
              <a:rPr lang="el-GR" dirty="0" smtClean="0"/>
              <a:t> Μεγάλο μέρος του δεν είναι γραμμένο, αλλά βασίζεται σε έναν κώδικα συμπεριφοράς και συνήθειες.</a:t>
            </a:r>
          </a:p>
          <a:p>
            <a:r>
              <a:rPr lang="el-GR" b="1" dirty="0" smtClean="0"/>
              <a:t>Εστίαση στη γνώση:</a:t>
            </a:r>
            <a:r>
              <a:rPr lang="el-GR" dirty="0" smtClean="0"/>
              <a:t> Αφορά τον τρόπο με τον οποίο διαχειρίζονται τη μάθηση και το περιεχόμενο της γνώσης.</a:t>
            </a:r>
          </a:p>
          <a:p>
            <a:pPr>
              <a:buNone/>
            </a:pPr>
            <a:endParaRPr lang="el-GR" dirty="0"/>
          </a:p>
        </p:txBody>
      </p:sp>
      <p:pic>
        <p:nvPicPr>
          <p:cNvPr id="29698" name="Picture 2" descr="Δελτίο τύπου συντονισμού ΣΕΠΕ-ΕΛΜΕ - ΣΥΛΛΟΓΟΣ ΕΚΠΑΙΔΕΥΤΙΚΩΝ Π.Ε. &quot;Ο ΠΕΡΙΚΛΗΣ&quot;"/>
          <p:cNvPicPr>
            <a:picLocks noChangeAspect="1" noChangeArrowheads="1"/>
          </p:cNvPicPr>
          <p:nvPr/>
        </p:nvPicPr>
        <p:blipFill>
          <a:blip r:embed="rId3" cstate="print"/>
          <a:srcRect/>
          <a:stretch>
            <a:fillRect/>
          </a:stretch>
        </p:blipFill>
        <p:spPr bwMode="auto">
          <a:xfrm>
            <a:off x="0" y="0"/>
            <a:ext cx="3932337" cy="2060848"/>
          </a:xfrm>
          <a:prstGeom prst="ellipse">
            <a:avLst/>
          </a:prstGeom>
          <a:ln>
            <a:noFill/>
          </a:ln>
          <a:effectLst>
            <a:softEdge rad="112500"/>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Freud</a:t>
            </a:r>
            <a:r>
              <a:rPr lang="el-GR" dirty="0" smtClean="0"/>
              <a:t> και επάγγελμα εκπαιδευτικού</a:t>
            </a:r>
            <a:endParaRPr lang="el-GR" dirty="0"/>
          </a:p>
        </p:txBody>
      </p:sp>
      <p:sp>
        <p:nvSpPr>
          <p:cNvPr id="3" name="2 - Θέση περιεχομένου"/>
          <p:cNvSpPr>
            <a:spLocks noGrp="1"/>
          </p:cNvSpPr>
          <p:nvPr>
            <p:ph sz="quarter" idx="1"/>
          </p:nvPr>
        </p:nvSpPr>
        <p:spPr>
          <a:xfrm>
            <a:off x="0" y="1527048"/>
            <a:ext cx="9144000" cy="3702152"/>
          </a:xfrm>
        </p:spPr>
        <p:txBody>
          <a:bodyPr>
            <a:normAutofit/>
          </a:bodyPr>
          <a:lstStyle/>
          <a:p>
            <a:r>
              <a:rPr lang="el-GR" sz="2600" dirty="0" smtClean="0"/>
              <a:t>Το επάγγελμα του εκπαιδευτικού ανήκει σε ένα από τα 3 αδύνατα επαγγέλματα</a:t>
            </a:r>
          </a:p>
          <a:p>
            <a:r>
              <a:rPr lang="el-GR" sz="2600" dirty="0" smtClean="0"/>
              <a:t>Είναι αδύνατον να το κάνεις τέλεια και να αρέσεις σε όλους</a:t>
            </a:r>
          </a:p>
          <a:p>
            <a:r>
              <a:rPr lang="el-GR" sz="2600" dirty="0" smtClean="0"/>
              <a:t>Σχετίζεται με ανθρώπους- παιδιά/γονείς/συνάδελφοι</a:t>
            </a:r>
          </a:p>
          <a:p>
            <a:r>
              <a:rPr lang="el-GR" sz="2600" dirty="0" smtClean="0"/>
              <a:t>Τα άλλα δύο είναι οι ψυχολόγοι</a:t>
            </a:r>
            <a:r>
              <a:rPr lang="en-US" sz="2600" dirty="0" smtClean="0"/>
              <a:t>/</a:t>
            </a:r>
            <a:r>
              <a:rPr lang="el-GR" sz="2600" dirty="0" smtClean="0"/>
              <a:t>παντός είδους θεραπευτές και οι πολιτικοί</a:t>
            </a:r>
            <a:endParaRPr lang="el-GR" sz="2600" dirty="0"/>
          </a:p>
        </p:txBody>
      </p:sp>
      <p:pic>
        <p:nvPicPr>
          <p:cNvPr id="10242" name="Picture 2" descr="Opinion | Is Sigmund Freud's psychoanalysis due for a comeback?"/>
          <p:cNvPicPr>
            <a:picLocks noChangeAspect="1" noChangeArrowheads="1"/>
          </p:cNvPicPr>
          <p:nvPr/>
        </p:nvPicPr>
        <p:blipFill>
          <a:blip r:embed="rId2" cstate="print"/>
          <a:srcRect l="22538"/>
          <a:stretch>
            <a:fillRect/>
          </a:stretch>
        </p:blipFill>
        <p:spPr bwMode="auto">
          <a:xfrm>
            <a:off x="4716016" y="3501008"/>
            <a:ext cx="3482263" cy="306896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l-GR" b="1" dirty="0" smtClean="0"/>
              <a:t>Εισαγωγή &amp; Σκοπός</a:t>
            </a:r>
            <a:endParaRPr lang="el-GR" dirty="0"/>
          </a:p>
        </p:txBody>
      </p:sp>
      <p:sp>
        <p:nvSpPr>
          <p:cNvPr id="3" name="2 - Θέση περιεχομένου"/>
          <p:cNvSpPr>
            <a:spLocks noGrp="1"/>
          </p:cNvSpPr>
          <p:nvPr>
            <p:ph sz="quarter" idx="1"/>
          </p:nvPr>
        </p:nvSpPr>
        <p:spPr/>
        <p:txBody>
          <a:bodyPr>
            <a:normAutofit fontScale="85000" lnSpcReduction="10000"/>
          </a:bodyPr>
          <a:lstStyle/>
          <a:p>
            <a:r>
              <a:rPr lang="el-GR" b="1" dirty="0" smtClean="0"/>
              <a:t>Τι είναι η Παιδική Λογοτεχνία;</a:t>
            </a:r>
            <a:r>
              <a:rPr lang="el-GR" dirty="0" smtClean="0"/>
              <a:t> Όχι απλώς «παραμύθια», αλλά ένα εργαλείο ανάπτυξης, διασκέδασης και σύνδεσης.</a:t>
            </a:r>
          </a:p>
          <a:p>
            <a:r>
              <a:rPr lang="el-GR" b="1" dirty="0" smtClean="0"/>
              <a:t>Ορισμός:</a:t>
            </a:r>
            <a:r>
              <a:rPr lang="el-GR" dirty="0" smtClean="0"/>
              <a:t> Το σύνολο των λογοτεχνικών έργων (παραμύθια, ποιήματα, ιστορίες) που απευθύνονται σε παιδιά ή υιοθετούνται από αυτά.</a:t>
            </a:r>
          </a:p>
          <a:p>
            <a:r>
              <a:rPr lang="el-GR" b="1" dirty="0" smtClean="0"/>
              <a:t>Ιστορική εξέλιξη:</a:t>
            </a:r>
            <a:r>
              <a:rPr lang="el-GR" dirty="0" smtClean="0"/>
              <a:t> Από την προφορική παράδοση (λαϊκά παραμύθια) στη σύγχρονη εικονογραφημένη παραγωγή.</a:t>
            </a:r>
          </a:p>
          <a:p>
            <a:r>
              <a:rPr lang="el-GR" b="1" dirty="0" smtClean="0"/>
              <a:t>Σκοπός:</a:t>
            </a:r>
            <a:r>
              <a:rPr lang="el-GR" dirty="0" smtClean="0"/>
              <a:t> Δεν είναι μόνο η διασκέδαση, αλλά η ολόπλευρη ανάπτυξη του παιδιού.</a:t>
            </a:r>
          </a:p>
          <a:p>
            <a:r>
              <a:rPr lang="el-GR" b="1" dirty="0" smtClean="0"/>
              <a:t>Ο ρόλος του Βοηθού Παιδαγωγού:</a:t>
            </a:r>
            <a:r>
              <a:rPr lang="el-GR" dirty="0" smtClean="0"/>
              <a:t> είναι ο συνδετικός κρίκος ανάμεσα στο παιδί και το βιβλίο. Είναι υπεύθυνος για τη δημιουργία θετικής στάσης απέναντι στην ανάγνωση (</a:t>
            </a:r>
            <a:r>
              <a:rPr lang="el-GR" dirty="0" err="1" smtClean="0"/>
              <a:t>φιλαναγνωσία</a:t>
            </a:r>
            <a:r>
              <a:rPr lang="el-GR" dirty="0" smtClean="0"/>
              <a:t>).</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Αν ήμουν βιβλίο...</a:t>
            </a:r>
            <a:endParaRPr lang="el-GR" dirty="0"/>
          </a:p>
        </p:txBody>
      </p:sp>
      <p:sp>
        <p:nvSpPr>
          <p:cNvPr id="3" name="2 - Θέση περιεχομένου"/>
          <p:cNvSpPr>
            <a:spLocks noGrp="1"/>
          </p:cNvSpPr>
          <p:nvPr>
            <p:ph sz="quarter" idx="1"/>
          </p:nvPr>
        </p:nvSpPr>
        <p:spPr/>
        <p:txBody>
          <a:bodyPr/>
          <a:lstStyle/>
          <a:p>
            <a:r>
              <a:rPr lang="el-GR" dirty="0" smtClean="0"/>
              <a:t>Παρουσιάστε τον εαυτό σας σύντομα με έναν τίτλο ή/και κείμενο ή/και μια σχετική εικόνα στο βιβλίο που θα σας δοθεί.</a:t>
            </a:r>
          </a:p>
          <a:p>
            <a:r>
              <a:rPr lang="el-GR" dirty="0" smtClean="0"/>
              <a:t>Έχετε 7 λεπτά.</a:t>
            </a:r>
          </a:p>
          <a:p>
            <a:pPr>
              <a:buNone/>
            </a:pPr>
            <a:endParaRPr lang="el-GR" dirty="0"/>
          </a:p>
        </p:txBody>
      </p:sp>
      <p:grpSp>
        <p:nvGrpSpPr>
          <p:cNvPr id="8" name="7 - Ομάδα"/>
          <p:cNvGrpSpPr/>
          <p:nvPr/>
        </p:nvGrpSpPr>
        <p:grpSpPr>
          <a:xfrm>
            <a:off x="1691680" y="3429000"/>
            <a:ext cx="5832648" cy="2880320"/>
            <a:chOff x="1691680" y="3429000"/>
            <a:chExt cx="5832648" cy="2880320"/>
          </a:xfrm>
        </p:grpSpPr>
        <p:sp>
          <p:nvSpPr>
            <p:cNvPr id="5" name="4 - Διπλωμένη γωνία"/>
            <p:cNvSpPr/>
            <p:nvPr/>
          </p:nvSpPr>
          <p:spPr>
            <a:xfrm>
              <a:off x="1691680" y="3429000"/>
              <a:ext cx="5832648" cy="288032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7" name="6 - Ορθογώνιο"/>
            <p:cNvSpPr/>
            <p:nvPr/>
          </p:nvSpPr>
          <p:spPr>
            <a:xfrm>
              <a:off x="1763688" y="3501008"/>
              <a:ext cx="5454352" cy="2677656"/>
            </a:xfrm>
            <a:prstGeom prst="rect">
              <a:avLst/>
            </a:prstGeom>
          </p:spPr>
          <p:txBody>
            <a:bodyPr wrap="square">
              <a:spAutoFit/>
            </a:bodyPr>
            <a:lstStyle/>
            <a:p>
              <a:pPr algn="ctr"/>
              <a:r>
                <a:rPr lang="el-GR"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«Τα παιδιά δεν γεννιούνται με την αγάπη για το βιβλίο. Τη μαθαίνουν από εμάς. Ο βοηθός παιδαγωγού είναι η γέφυρα ανάμεσα στο παιδί και τον μαγικό κόσμο των λέξεων».</a:t>
              </a:r>
              <a:endParaRPr lang="el-GR" sz="28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Μικρά βιβλία</a:t>
            </a:r>
            <a:endParaRPr lang="el-GR" dirty="0"/>
          </a:p>
        </p:txBody>
      </p:sp>
      <p:sp>
        <p:nvSpPr>
          <p:cNvPr id="3" name="2 - Θέση περιεχομένου"/>
          <p:cNvSpPr>
            <a:spLocks noGrp="1"/>
          </p:cNvSpPr>
          <p:nvPr>
            <p:ph sz="quarter" idx="1"/>
          </p:nvPr>
        </p:nvSpPr>
        <p:spPr/>
        <p:txBody>
          <a:bodyPr/>
          <a:lstStyle/>
          <a:p>
            <a:r>
              <a:rPr lang="en-US" dirty="0" err="1" smtClean="0"/>
              <a:t>Célestin</a:t>
            </a:r>
            <a:r>
              <a:rPr lang="en-US" dirty="0" smtClean="0"/>
              <a:t> </a:t>
            </a:r>
            <a:r>
              <a:rPr lang="en-US" dirty="0" err="1" smtClean="0"/>
              <a:t>Freinet</a:t>
            </a:r>
            <a:r>
              <a:rPr lang="el-GR" dirty="0" smtClean="0"/>
              <a:t> </a:t>
            </a:r>
            <a:r>
              <a:rPr lang="el-GR" sz="2000" dirty="0" smtClean="0"/>
              <a:t>(βλ. πληροφορίες στην ιστοσελίδα παρακάτω)</a:t>
            </a:r>
          </a:p>
          <a:p>
            <a:r>
              <a:rPr lang="el-GR" dirty="0" smtClean="0"/>
              <a:t>Διαφοροποιημένη Διδασκαλία</a:t>
            </a:r>
          </a:p>
          <a:p>
            <a:r>
              <a:rPr lang="el-GR" dirty="0" smtClean="0"/>
              <a:t>Συμβάλλει στη σύνδεση διαφορετικών γνωστικών αντικειμένων</a:t>
            </a:r>
          </a:p>
          <a:p>
            <a:r>
              <a:rPr lang="en-US" sz="1400" dirty="0" smtClean="0">
                <a:hlinkClick r:id="rId2"/>
              </a:rPr>
              <a:t>https://skasiarxeio.wordpress.com/%CF%83%CE%BF%CF%86%CE%AF%CE%B1-%CE%BB%CE%AC%CF%87%CE%BB%CE%BF%CF%85-%CF%84%CE%BF-%CE%BC%CE%B9%CE%BA%CF%81%CE%BF-%CE%B2%CE%B9%CE%B2%CE%BB%CE%B9%CE%BF/</a:t>
            </a:r>
            <a:endParaRPr lang="el-GR" sz="1400" dirty="0" smtClean="0"/>
          </a:p>
          <a:p>
            <a:endParaRPr lang="el-GR" dirty="0"/>
          </a:p>
        </p:txBody>
      </p:sp>
      <p:sp>
        <p:nvSpPr>
          <p:cNvPr id="5" name="4 - Στρογγυλεμένο ορθογώνιο"/>
          <p:cNvSpPr/>
          <p:nvPr/>
        </p:nvSpPr>
        <p:spPr>
          <a:xfrm>
            <a:off x="251520" y="4365104"/>
            <a:ext cx="8568952" cy="2304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dirty="0"/>
              <a:t>Οι μαθητές με ένα απλό χαρτί Α4 παράγουν σε πολλά αντίτυπα μικρά 8σέλιδα βιβλιαράκια για να διαβαστούν από τους συμμαθητές τους, τις οικογένειές τους, τους φίλους τους και από άλλες ομάδες συνομήλικων άλλων τάξεων. Οι μαθητές αυτενεργούν, ερευνούν και συνεργάζονται για να δημιουργήσουν ένα έργο που θα δημοσιευτεί – που απευθύνεται σε πραγματικό κοινό.</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Οδηγίες Κατασκευής μικρών βιβλίων</a:t>
            </a:r>
            <a:endParaRPr lang="el-GR" dirty="0"/>
          </a:p>
        </p:txBody>
      </p:sp>
      <p:sp>
        <p:nvSpPr>
          <p:cNvPr id="3" name="2 - Θέση περιεχομένου"/>
          <p:cNvSpPr>
            <a:spLocks noGrp="1"/>
          </p:cNvSpPr>
          <p:nvPr>
            <p:ph sz="quarter" idx="1"/>
          </p:nvPr>
        </p:nvSpPr>
        <p:spPr/>
        <p:txBody>
          <a:bodyPr/>
          <a:lstStyle/>
          <a:p>
            <a:endParaRPr lang="el-GR"/>
          </a:p>
        </p:txBody>
      </p:sp>
      <p:pic>
        <p:nvPicPr>
          <p:cNvPr id="4" name="Picture 2" descr="Το δικό σου &quot;Μικρό Βιβλίο&quot; - Αρχική"/>
          <p:cNvPicPr>
            <a:picLocks noChangeAspect="1" noChangeArrowheads="1"/>
          </p:cNvPicPr>
          <p:nvPr/>
        </p:nvPicPr>
        <p:blipFill>
          <a:blip r:embed="rId2" cstate="print"/>
          <a:srcRect/>
          <a:stretch>
            <a:fillRect/>
          </a:stretch>
        </p:blipFill>
        <p:spPr bwMode="auto">
          <a:xfrm>
            <a:off x="395536" y="1548050"/>
            <a:ext cx="8208912" cy="51404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Μικρό Βιβλίο</a:t>
            </a:r>
            <a:endParaRPr lang="el-GR" dirty="0"/>
          </a:p>
        </p:txBody>
      </p:sp>
      <p:sp>
        <p:nvSpPr>
          <p:cNvPr id="3" name="2 - Θέση περιεχομένου"/>
          <p:cNvSpPr>
            <a:spLocks noGrp="1"/>
          </p:cNvSpPr>
          <p:nvPr>
            <p:ph sz="quarter" idx="1"/>
          </p:nvPr>
        </p:nvSpPr>
        <p:spPr/>
        <p:txBody>
          <a:bodyPr>
            <a:normAutofit/>
          </a:bodyPr>
          <a:lstStyle/>
          <a:p>
            <a:r>
              <a:rPr lang="el-GR" sz="2000" dirty="0" smtClean="0"/>
              <a:t>Σύμφωνα με τον D. </a:t>
            </a:r>
            <a:r>
              <a:rPr lang="el-GR" sz="2000" dirty="0" err="1" smtClean="0"/>
              <a:t>Sénore</a:t>
            </a:r>
            <a:r>
              <a:rPr lang="el-GR" sz="2000" dirty="0" smtClean="0"/>
              <a:t> (2008), το « Μικρό βιβλίο » ...« </a:t>
            </a:r>
            <a:r>
              <a:rPr lang="el-GR" sz="2000" i="1" dirty="0" smtClean="0"/>
              <a:t>είναι ένα μαγικό μέσο για να κινητοποιήσουμε την ενέργεια των μαθητών, ώστε να καταλαβαίνουν το νόημα αυτών που μαθαίνουν στο σχολείο</a:t>
            </a:r>
            <a:r>
              <a:rPr lang="el-GR" sz="2000" dirty="0" smtClean="0"/>
              <a:t>».</a:t>
            </a:r>
          </a:p>
          <a:p>
            <a:r>
              <a:rPr lang="el-GR" sz="2000" dirty="0" smtClean="0"/>
              <a:t>Για τον </a:t>
            </a:r>
            <a:r>
              <a:rPr lang="el-GR" sz="2000" dirty="0" err="1" smtClean="0"/>
              <a:t>Ph</a:t>
            </a:r>
            <a:r>
              <a:rPr lang="el-GR" sz="2000" dirty="0" smtClean="0"/>
              <a:t>. </a:t>
            </a:r>
            <a:r>
              <a:rPr lang="el-GR" sz="2000" dirty="0" err="1" smtClean="0"/>
              <a:t>Meirieu</a:t>
            </a:r>
            <a:r>
              <a:rPr lang="el-GR" sz="2000" dirty="0" smtClean="0"/>
              <a:t> (2008) πρόκειται για ένα δημιουργικό Σχέδιο Εργασίας και μέσα από αυτό... « </a:t>
            </a:r>
            <a:r>
              <a:rPr lang="el-GR" sz="2000" i="1" dirty="0" smtClean="0"/>
              <a:t>ένας μαθητής μπορεί πραγματικά να συμφιλιωθεί με το σχολείο και να μειώσει τις αδυναμίες του. Το σημαντικό είναι να θέλει να πετύχει σε αυτό που κάνει. </a:t>
            </a:r>
            <a:r>
              <a:rPr lang="el-GR" sz="2000" dirty="0" smtClean="0"/>
              <a:t>»</a:t>
            </a:r>
            <a:endParaRPr lang="el-GR" sz="2000" dirty="0"/>
          </a:p>
        </p:txBody>
      </p:sp>
      <p:pic>
        <p:nvPicPr>
          <p:cNvPr id="7170" name="Picture 2" descr="2ο Νηπιαγωγείο Παιανίας - Το δικό σου &quot;Μικρό Βιβλίο&quot;"/>
          <p:cNvPicPr>
            <a:picLocks noChangeAspect="1" noChangeArrowheads="1"/>
          </p:cNvPicPr>
          <p:nvPr/>
        </p:nvPicPr>
        <p:blipFill>
          <a:blip r:embed="rId2" cstate="print"/>
          <a:srcRect t="4941" b="20172"/>
          <a:stretch>
            <a:fillRect/>
          </a:stretch>
        </p:blipFill>
        <p:spPr bwMode="auto">
          <a:xfrm>
            <a:off x="1043608" y="3545632"/>
            <a:ext cx="6408712" cy="320435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l-GR" b="1" dirty="0" smtClean="0"/>
              <a:t>1. Εισαγωγή: Γιατί η Λογοτεχνία στην Προσχολική Ηλικία;</a:t>
            </a:r>
            <a:endParaRPr lang="el-GR" b="1" dirty="0"/>
          </a:p>
        </p:txBody>
      </p:sp>
      <p:sp>
        <p:nvSpPr>
          <p:cNvPr id="3" name="2 - Θέση περιεχομένου"/>
          <p:cNvSpPr>
            <a:spLocks noGrp="1"/>
          </p:cNvSpPr>
          <p:nvPr>
            <p:ph sz="quarter" idx="1"/>
          </p:nvPr>
        </p:nvSpPr>
        <p:spPr/>
        <p:txBody>
          <a:bodyPr>
            <a:normAutofit fontScale="92500" lnSpcReduction="10000"/>
          </a:bodyPr>
          <a:lstStyle/>
          <a:p>
            <a:r>
              <a:rPr lang="el-GR" dirty="0" smtClean="0"/>
              <a:t>Το βιβλίο στα χέρια ενός παιδαγωγού δεν είναι απλό μέσο διασκέδασης, αλλά ένα πανίσχυρο εκπαιδευτικό εργαλείο.</a:t>
            </a:r>
          </a:p>
          <a:p>
            <a:r>
              <a:rPr lang="el-GR" b="1" dirty="0" smtClean="0"/>
              <a:t>Γλωσσική ανάπτυξη:</a:t>
            </a:r>
            <a:r>
              <a:rPr lang="el-GR" dirty="0" smtClean="0"/>
              <a:t> Εμπλουτισμός λεξιλογίου και καλλιέργεια του προφορικού λόγου.</a:t>
            </a:r>
          </a:p>
          <a:p>
            <a:r>
              <a:rPr lang="el-GR" b="1" dirty="0" smtClean="0"/>
              <a:t>Συναισθηματική ωρίμανση:</a:t>
            </a:r>
            <a:r>
              <a:rPr lang="el-GR" dirty="0" smtClean="0"/>
              <a:t> Ταύτιση με ήρωες, διαχείριση φόβων, ανάπτυξη </a:t>
            </a:r>
            <a:r>
              <a:rPr lang="el-GR" dirty="0" err="1" smtClean="0"/>
              <a:t>ενσυναίσθησης</a:t>
            </a:r>
            <a:r>
              <a:rPr lang="el-GR" dirty="0" smtClean="0"/>
              <a:t>.</a:t>
            </a:r>
          </a:p>
          <a:p>
            <a:r>
              <a:rPr lang="el-GR" b="1" dirty="0" smtClean="0"/>
              <a:t>Κοινωνικοποίηση:</a:t>
            </a:r>
            <a:r>
              <a:rPr lang="el-GR" dirty="0" smtClean="0"/>
              <a:t> Επαφή με πανανθρώπινες αξίες (φιλία, μοίρασμα, διαφορετικότητα).</a:t>
            </a:r>
          </a:p>
          <a:p>
            <a:r>
              <a:rPr lang="el-GR" b="1" dirty="0" smtClean="0"/>
              <a:t>Φαντασία &amp; Αισθητική:</a:t>
            </a:r>
            <a:r>
              <a:rPr lang="el-GR" dirty="0" smtClean="0"/>
              <a:t> Καλλιέργεια της δημιουργικής σκέψης μέσω της εικονογράφησης και της πλοκής.</a:t>
            </a:r>
          </a:p>
          <a:p>
            <a:endParaRPr lang="el-GR" dirty="0"/>
          </a:p>
        </p:txBody>
      </p:sp>
      <p:sp>
        <p:nvSpPr>
          <p:cNvPr id="4" name="3 - Ορθογώνιο"/>
          <p:cNvSpPr/>
          <p:nvPr/>
        </p:nvSpPr>
        <p:spPr>
          <a:xfrm>
            <a:off x="1259632" y="6027003"/>
            <a:ext cx="7884368" cy="1815882"/>
          </a:xfrm>
          <a:prstGeom prst="rect">
            <a:avLst/>
          </a:prstGeom>
        </p:spPr>
        <p:txBody>
          <a:bodyPr wrap="square">
            <a:spAutoFit/>
          </a:bodyPr>
          <a:lstStyle/>
          <a:p>
            <a:r>
              <a:rPr lang="en-US" sz="2200" b="1" dirty="0" smtClean="0">
                <a:solidFill>
                  <a:srgbClr val="FF0000"/>
                </a:solidFill>
                <a:hlinkClick r:id="rId2"/>
              </a:rPr>
              <a:t>https://youtu.be/smONea9JtDU?si=Ko9n-Odg3o1ar8vd</a:t>
            </a:r>
            <a:endParaRPr lang="el-GR" sz="2200" b="1" dirty="0" smtClean="0">
              <a:solidFill>
                <a:srgbClr val="FF0000"/>
              </a:solidFill>
            </a:endParaRPr>
          </a:p>
          <a:p>
            <a:endParaRPr lang="el-GR" sz="2200" b="1" dirty="0" smtClean="0"/>
          </a:p>
          <a:p>
            <a:endParaRPr lang="el-GR" sz="2200" b="1" dirty="0" smtClean="0"/>
          </a:p>
          <a:p>
            <a:endParaRPr lang="el-GR" sz="2400" b="1" dirty="0"/>
          </a:p>
        </p:txBody>
      </p:sp>
      <p:pic>
        <p:nvPicPr>
          <p:cNvPr id="19458" name="Picture 2" descr="Video Play Button - Free vector clipart images on creazilla.com"/>
          <p:cNvPicPr>
            <a:picLocks noChangeAspect="1" noChangeArrowheads="1"/>
          </p:cNvPicPr>
          <p:nvPr/>
        </p:nvPicPr>
        <p:blipFill>
          <a:blip r:embed="rId3" cstate="print"/>
          <a:srcRect/>
          <a:stretch>
            <a:fillRect/>
          </a:stretch>
        </p:blipFill>
        <p:spPr bwMode="auto">
          <a:xfrm>
            <a:off x="323528" y="5949280"/>
            <a:ext cx="880698" cy="908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n-US" dirty="0" smtClean="0"/>
              <a:t>2. </a:t>
            </a:r>
            <a:r>
              <a:rPr lang="el-GR" dirty="0" smtClean="0"/>
              <a:t>Είδη Παιδικών Βιβλίων </a:t>
            </a:r>
            <a:r>
              <a:rPr lang="en-US" dirty="0" smtClean="0"/>
              <a:t/>
            </a:r>
            <a:br>
              <a:rPr lang="en-US" dirty="0" smtClean="0"/>
            </a:br>
            <a:r>
              <a:rPr lang="el-GR" dirty="0" smtClean="0"/>
              <a:t>0-3 ετών</a:t>
            </a:r>
            <a:endParaRPr lang="el-GR" dirty="0"/>
          </a:p>
        </p:txBody>
      </p:sp>
      <p:sp>
        <p:nvSpPr>
          <p:cNvPr id="3" name="2 - Θέση περιεχομένου"/>
          <p:cNvSpPr>
            <a:spLocks noGrp="1"/>
          </p:cNvSpPr>
          <p:nvPr>
            <p:ph sz="quarter" idx="1"/>
          </p:nvPr>
        </p:nvSpPr>
        <p:spPr>
          <a:xfrm>
            <a:off x="251520" y="1527048"/>
            <a:ext cx="8892480" cy="5330952"/>
          </a:xfrm>
        </p:spPr>
        <p:txBody>
          <a:bodyPr>
            <a:normAutofit fontScale="85000" lnSpcReduction="10000"/>
          </a:bodyPr>
          <a:lstStyle/>
          <a:p>
            <a:r>
              <a:rPr lang="el-GR" b="1" dirty="0" smtClean="0"/>
              <a:t>Πάνινα βιβλία/Υφασμάτινα</a:t>
            </a:r>
            <a:r>
              <a:rPr lang="en-US" b="1" dirty="0" smtClean="0"/>
              <a:t> </a:t>
            </a:r>
            <a:r>
              <a:rPr lang="el-GR" b="1" dirty="0" smtClean="0"/>
              <a:t>:</a:t>
            </a:r>
            <a:r>
              <a:rPr lang="el-GR" dirty="0" smtClean="0"/>
              <a:t> Για βρέφη και μικρά </a:t>
            </a:r>
            <a:r>
              <a:rPr lang="el-GR" dirty="0" err="1" smtClean="0"/>
              <a:t>προνήπια</a:t>
            </a:r>
            <a:r>
              <a:rPr lang="el-GR" dirty="0" smtClean="0"/>
              <a:t>. Εστιάζουν σε εικόνες και μεμονωμένες λέξεις.</a:t>
            </a:r>
          </a:p>
          <a:p>
            <a:r>
              <a:rPr lang="el-GR" b="1" dirty="0" smtClean="0"/>
              <a:t>Βιβλία που διεγείρουν τις αισθήσεις, </a:t>
            </a:r>
            <a:r>
              <a:rPr lang="el-GR" dirty="0" smtClean="0"/>
              <a:t>όπως αφής με διάφορες υφές (</a:t>
            </a:r>
            <a:r>
              <a:rPr lang="en-US" dirty="0" smtClean="0"/>
              <a:t>touch-and-feel)</a:t>
            </a:r>
            <a:r>
              <a:rPr lang="el-GR" dirty="0" smtClean="0"/>
              <a:t>, βιβλία που φωσφορίζουν (διεγείρουν την όραση), βιβλία με μουσική ή ήχους (διεγείρουν την ακοή)  και βιβλία που μυρίζουν (διεγείρουν την όσφρηση).</a:t>
            </a:r>
          </a:p>
          <a:p>
            <a:r>
              <a:rPr lang="el-GR" b="1" dirty="0" smtClean="0"/>
              <a:t>Ιστοριούλες</a:t>
            </a:r>
          </a:p>
          <a:p>
            <a:r>
              <a:rPr lang="el-GR" b="1" dirty="0" smtClean="0"/>
              <a:t>Βιβλία από σκληρό χαρτόνι (</a:t>
            </a:r>
            <a:r>
              <a:rPr lang="el-GR" b="1" dirty="0" err="1" smtClean="0"/>
              <a:t>Board</a:t>
            </a:r>
            <a:r>
              <a:rPr lang="el-GR" b="1" dirty="0" smtClean="0"/>
              <a:t> </a:t>
            </a:r>
            <a:r>
              <a:rPr lang="el-GR" b="1" dirty="0" err="1" smtClean="0"/>
              <a:t>books</a:t>
            </a:r>
            <a:r>
              <a:rPr lang="el-GR" b="1" dirty="0" smtClean="0"/>
              <a:t>)</a:t>
            </a:r>
          </a:p>
          <a:p>
            <a:r>
              <a:rPr lang="el-GR" b="1" dirty="0" err="1" smtClean="0"/>
              <a:t>Εικονοβιβλία</a:t>
            </a:r>
            <a:r>
              <a:rPr lang="el-GR" b="1" dirty="0" smtClean="0"/>
              <a:t>/Εικονογραφημένα βιβλία (Picture </a:t>
            </a:r>
            <a:r>
              <a:rPr lang="el-GR" b="1" dirty="0" err="1" smtClean="0"/>
              <a:t>books</a:t>
            </a:r>
            <a:r>
              <a:rPr lang="el-GR" b="1" dirty="0" smtClean="0"/>
              <a:t>):</a:t>
            </a:r>
            <a:r>
              <a:rPr lang="el-GR" dirty="0" smtClean="0"/>
              <a:t> Η εικόνα υπερτερεί και η αφήγηση είναι απλή και σύντομη.</a:t>
            </a:r>
          </a:p>
          <a:p>
            <a:r>
              <a:rPr lang="el-GR" i="1" dirty="0" smtClean="0"/>
              <a:t>!Προσοχή: Σε αυτές τις ηλικίες οι δομές της αφήγησης είναι πολύ απλές και σύντομες, ενώ στις ηλικίες 6-18 μηνών εστιάζουμε περισσότερο στην ανάπτυξη του λεξιλογίου και στην ακρόαση σύντομης αφήγησης καθαρά προς εστίαση και ανάπτυξη δραστηριοτήτων.</a:t>
            </a:r>
          </a:p>
          <a:p>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332656"/>
            <a:ext cx="8534400" cy="758952"/>
          </a:xfrm>
        </p:spPr>
        <p:txBody>
          <a:bodyPr>
            <a:normAutofit fontScale="90000"/>
          </a:bodyPr>
          <a:lstStyle/>
          <a:p>
            <a:r>
              <a:rPr lang="el-GR" dirty="0" smtClean="0"/>
              <a:t>Είδη Παιδικών Βιβλίων</a:t>
            </a:r>
            <a:r>
              <a:rPr lang="en-US" dirty="0" smtClean="0"/>
              <a:t/>
            </a:r>
            <a:br>
              <a:rPr lang="en-US" dirty="0" smtClean="0"/>
            </a:br>
            <a:r>
              <a:rPr lang="el-GR" dirty="0" smtClean="0"/>
              <a:t> 3-6 ετών</a:t>
            </a:r>
            <a:endParaRPr lang="el-GR" dirty="0"/>
          </a:p>
        </p:txBody>
      </p:sp>
      <p:sp>
        <p:nvSpPr>
          <p:cNvPr id="3" name="2 - Θέση περιεχομένου"/>
          <p:cNvSpPr>
            <a:spLocks noGrp="1"/>
          </p:cNvSpPr>
          <p:nvPr>
            <p:ph sz="quarter" idx="1"/>
          </p:nvPr>
        </p:nvSpPr>
        <p:spPr>
          <a:xfrm>
            <a:off x="301752" y="1527048"/>
            <a:ext cx="8503920" cy="4854280"/>
          </a:xfrm>
        </p:spPr>
        <p:txBody>
          <a:bodyPr>
            <a:normAutofit fontScale="85000" lnSpcReduction="10000"/>
          </a:bodyPr>
          <a:lstStyle/>
          <a:p>
            <a:r>
              <a:rPr lang="el-GR" b="1" dirty="0" smtClean="0"/>
              <a:t>Ιστορίες</a:t>
            </a:r>
          </a:p>
          <a:p>
            <a:r>
              <a:rPr lang="el-GR" b="1" dirty="0" smtClean="0"/>
              <a:t>Ποίηση &amp; Ρίμες (Τραγουδάκια):</a:t>
            </a:r>
            <a:r>
              <a:rPr lang="el-GR" dirty="0" smtClean="0"/>
              <a:t> Ιδανικά για την ανάπτυξη της ακουστικής προσοχής και του ρυθμού.</a:t>
            </a:r>
          </a:p>
          <a:p>
            <a:r>
              <a:rPr lang="el-GR" b="1" dirty="0" smtClean="0"/>
              <a:t>Βιβλία Γνώσεων:</a:t>
            </a:r>
            <a:r>
              <a:rPr lang="el-GR" dirty="0" smtClean="0"/>
              <a:t> Βιβλία με ειδική θεματολογία για την τέχνη, τη φύση, το περιβάλλον, το διάστημα, τα ζώα, την ιστορία, τις επιστήμες και τον πολιτισμό</a:t>
            </a:r>
            <a:r>
              <a:rPr lang="en-US" dirty="0" smtClean="0"/>
              <a:t>. </a:t>
            </a:r>
            <a:r>
              <a:rPr lang="el-GR" dirty="0" smtClean="0"/>
              <a:t>Δεν έχουν αφήγηση!</a:t>
            </a:r>
          </a:p>
          <a:p>
            <a:r>
              <a:rPr lang="el-GR" b="1" dirty="0" smtClean="0"/>
              <a:t>Παραμύθια (Λαϊκά &amp; Λογοτεχνικά):</a:t>
            </a:r>
            <a:r>
              <a:rPr lang="el-GR" dirty="0" smtClean="0"/>
              <a:t> Μαγικά στοιχεία, ξεκάθαρη δομή (αρχή, μέση, τέλος), ήρωες και διδακτικός χαρακτήρας. Η γλώσσα γραφής  και το λεξιλόγιο είναι πιο προσεγμένο.</a:t>
            </a:r>
          </a:p>
          <a:p>
            <a:r>
              <a:rPr lang="el-GR" dirty="0" smtClean="0"/>
              <a:t>!Προσοχή: Η δομή αφήγησης είναι πιο εκτενής και περίτεχνη, οι ήρωες περισσότεροι, ενώ μπορούμε να υποβάλλουμε και ερωτήματα στα παιδιά. Ουσιαστικά η Παιδική Λογοτεχνία αφορά κατά κύριο λόγο τη συγκεκριμένη ηλικιακή ομάδα.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n-US" dirty="0" smtClean="0"/>
              <a:t>3.1. </a:t>
            </a:r>
            <a:r>
              <a:rPr lang="el-GR" dirty="0" smtClean="0"/>
              <a:t>Ιδιαίτερα είδη παιδικών βιβλίων:</a:t>
            </a:r>
            <a:br>
              <a:rPr lang="el-GR" dirty="0" smtClean="0"/>
            </a:br>
            <a:r>
              <a:rPr lang="en-US" dirty="0" err="1" smtClean="0"/>
              <a:t>Leporello</a:t>
            </a:r>
            <a:r>
              <a:rPr lang="en-US" dirty="0" smtClean="0"/>
              <a:t> books</a:t>
            </a:r>
            <a:r>
              <a:rPr lang="el-GR" dirty="0" smtClean="0"/>
              <a:t>:</a:t>
            </a:r>
            <a:r>
              <a:rPr lang="en-US" dirty="0" smtClean="0"/>
              <a:t> B</a:t>
            </a:r>
            <a:r>
              <a:rPr lang="el-GR" dirty="0" err="1" smtClean="0"/>
              <a:t>ιβλία</a:t>
            </a:r>
            <a:r>
              <a:rPr lang="el-GR" dirty="0" smtClean="0"/>
              <a:t>-ακορντεόν διπλής όψης</a:t>
            </a:r>
            <a:endParaRPr lang="el-GR" dirty="0"/>
          </a:p>
        </p:txBody>
      </p:sp>
      <p:sp>
        <p:nvSpPr>
          <p:cNvPr id="3" name="2 - Θέση περιεχομένου"/>
          <p:cNvSpPr>
            <a:spLocks noGrp="1"/>
          </p:cNvSpPr>
          <p:nvPr>
            <p:ph sz="quarter" idx="1"/>
          </p:nvPr>
        </p:nvSpPr>
        <p:spPr>
          <a:xfrm>
            <a:off x="323528" y="1412776"/>
            <a:ext cx="8503920" cy="4572000"/>
          </a:xfrm>
        </p:spPr>
        <p:txBody>
          <a:bodyPr/>
          <a:lstStyle/>
          <a:p>
            <a:r>
              <a:rPr lang="el-GR" dirty="0" smtClean="0"/>
              <a:t>Τα βιβλία ακορντεόν συναντιούνται και ως </a:t>
            </a:r>
            <a:r>
              <a:rPr lang="en-US" dirty="0" smtClean="0"/>
              <a:t>accordion, concertina, panorama, </a:t>
            </a:r>
            <a:r>
              <a:rPr lang="en-US" dirty="0" err="1" smtClean="0"/>
              <a:t>leporello</a:t>
            </a:r>
            <a:r>
              <a:rPr lang="en-US" dirty="0" smtClean="0"/>
              <a:t> books</a:t>
            </a:r>
            <a:r>
              <a:rPr lang="el-GR" dirty="0" smtClean="0"/>
              <a:t>.</a:t>
            </a:r>
          </a:p>
          <a:p>
            <a:r>
              <a:rPr lang="el-GR" dirty="0" smtClean="0"/>
              <a:t>Ανοιγοκλείνουν με τρόπο ανάλογο ενός ακορντεόν.</a:t>
            </a:r>
          </a:p>
          <a:p>
            <a:r>
              <a:rPr lang="el-GR" dirty="0" smtClean="0"/>
              <a:t>Η φόρμα παρέχει τη δυνατότητα διττής προσέγγισης του </a:t>
            </a:r>
            <a:r>
              <a:rPr lang="el-GR" dirty="0" err="1" smtClean="0"/>
              <a:t>κειμενικού</a:t>
            </a:r>
            <a:r>
              <a:rPr lang="el-GR" dirty="0" smtClean="0"/>
              <a:t> υλικού.</a:t>
            </a:r>
            <a:endParaRPr lang="el-GR" dirty="0"/>
          </a:p>
        </p:txBody>
      </p:sp>
      <p:pic>
        <p:nvPicPr>
          <p:cNvPr id="1026" name="Picture 2" descr="https://www.oanagnostis.gr/wp-content/uploads/2018/04/3366ff88-c0f8-4d57-aefb-0a6ad0b9f715_9.jpg"/>
          <p:cNvPicPr>
            <a:picLocks noChangeAspect="1" noChangeArrowheads="1"/>
          </p:cNvPicPr>
          <p:nvPr/>
        </p:nvPicPr>
        <p:blipFill>
          <a:blip r:embed="rId2" cstate="print"/>
          <a:srcRect/>
          <a:stretch>
            <a:fillRect/>
          </a:stretch>
        </p:blipFill>
        <p:spPr bwMode="auto">
          <a:xfrm>
            <a:off x="3419872" y="3933056"/>
            <a:ext cx="2668284" cy="2705749"/>
          </a:xfrm>
          <a:prstGeom prst="rect">
            <a:avLst/>
          </a:prstGeom>
          <a:noFill/>
        </p:spPr>
      </p:pic>
      <p:pic>
        <p:nvPicPr>
          <p:cNvPr id="1028" name="Picture 4" descr="https://www.oanagnostis.gr/wp-content/uploads/2018/04/ccb99961-2f96-49ef-b77a-a9c986fea968.jpg"/>
          <p:cNvPicPr>
            <a:picLocks noChangeAspect="1" noChangeArrowheads="1"/>
          </p:cNvPicPr>
          <p:nvPr/>
        </p:nvPicPr>
        <p:blipFill>
          <a:blip r:embed="rId3" cstate="print"/>
          <a:srcRect/>
          <a:stretch>
            <a:fillRect/>
          </a:stretch>
        </p:blipFill>
        <p:spPr bwMode="auto">
          <a:xfrm>
            <a:off x="611560" y="3861048"/>
            <a:ext cx="2468022" cy="2753607"/>
          </a:xfrm>
          <a:prstGeom prst="rect">
            <a:avLst/>
          </a:prstGeom>
          <a:noFill/>
        </p:spPr>
      </p:pic>
      <p:pic>
        <p:nvPicPr>
          <p:cNvPr id="1030" name="Picture 6" descr="https://1.bp.blogspot.com/-BlhI5EZSkBI/XuNN0UYr0yI/AAAAAAAAEWI/53GM9B-N-eAwXWWrlZ7CJBGTIRSXa8xZQCLcBGAsYHQ/s1600/%25CE%258C%25CF%2584%25CE%25B1%25CE%25BD%2B%25CE%25BF%2B%25CE%25AE%25CE%25BB%25CE%25B9%25CE%25BF%25CF%2582%2B%25CF%2580%25CE%25AC%25CE%25B5%25CE%25B9%2B%25CE%25B3%25CE%25B9%25CE%25B1%2B%25CF%258D%25CF%2580%25CE%25BD%25CE%25BF.jpg"/>
          <p:cNvPicPr>
            <a:picLocks noChangeAspect="1" noChangeArrowheads="1"/>
          </p:cNvPicPr>
          <p:nvPr/>
        </p:nvPicPr>
        <p:blipFill>
          <a:blip r:embed="rId4" cstate="print"/>
          <a:srcRect/>
          <a:stretch>
            <a:fillRect/>
          </a:stretch>
        </p:blipFill>
        <p:spPr bwMode="auto">
          <a:xfrm>
            <a:off x="6516216" y="3319124"/>
            <a:ext cx="1872208" cy="353887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err="1" smtClean="0"/>
              <a:t>Leporello</a:t>
            </a:r>
            <a:r>
              <a:rPr lang="en-US" dirty="0" smtClean="0"/>
              <a:t> books</a:t>
            </a:r>
            <a:r>
              <a:rPr lang="el-GR" dirty="0" smtClean="0"/>
              <a:t> πώς να τα φτιάξετε</a:t>
            </a:r>
            <a:endParaRPr lang="el-GR" dirty="0"/>
          </a:p>
        </p:txBody>
      </p:sp>
      <p:pic>
        <p:nvPicPr>
          <p:cNvPr id="40962" name="Picture 2" descr="C:\Users\user\Desktop\91b99931162fae46bfbe88e696618764.jpg"/>
          <p:cNvPicPr>
            <a:picLocks noGrp="1" noChangeAspect="1" noChangeArrowheads="1"/>
          </p:cNvPicPr>
          <p:nvPr>
            <p:ph sz="quarter" idx="1"/>
          </p:nvPr>
        </p:nvPicPr>
        <p:blipFill>
          <a:blip r:embed="rId2" cstate="print"/>
          <a:srcRect t="12252"/>
          <a:stretch>
            <a:fillRect/>
          </a:stretch>
        </p:blipFill>
        <p:spPr bwMode="auto">
          <a:xfrm>
            <a:off x="0" y="980728"/>
            <a:ext cx="9144000" cy="587727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n-US" dirty="0" smtClean="0"/>
              <a:t>3.2. </a:t>
            </a:r>
            <a:r>
              <a:rPr lang="el-GR" dirty="0" smtClean="0"/>
              <a:t>Ιδιαίτερα είδη παιδικών βιβλίων:</a:t>
            </a:r>
            <a:br>
              <a:rPr lang="el-GR" dirty="0" smtClean="0"/>
            </a:br>
            <a:r>
              <a:rPr lang="el-GR" dirty="0" smtClean="0"/>
              <a:t>Βιβλία χωρίς λόγια-</a:t>
            </a:r>
            <a:r>
              <a:rPr lang="en-US" dirty="0" smtClean="0"/>
              <a:t>wordless books</a:t>
            </a:r>
            <a:endParaRPr lang="el-GR" dirty="0"/>
          </a:p>
        </p:txBody>
      </p:sp>
      <p:sp>
        <p:nvSpPr>
          <p:cNvPr id="3" name="2 - Θέση περιεχομένου"/>
          <p:cNvSpPr>
            <a:spLocks noGrp="1"/>
          </p:cNvSpPr>
          <p:nvPr>
            <p:ph sz="quarter" idx="1"/>
          </p:nvPr>
        </p:nvSpPr>
        <p:spPr/>
        <p:txBody>
          <a:bodyPr/>
          <a:lstStyle/>
          <a:p>
            <a:r>
              <a:rPr lang="el-GR" dirty="0" smtClean="0"/>
              <a:t>Αφηγούνται μια ιστορία μέσα από μια σειρά εικόνων, όπου κάθε σελίδα αποτελεί τη μονάδα μιας αλληλουχίας γεγονότων. Η αφήγηση κάθε φορά είναι διαφορετική από τα παιδιά.</a:t>
            </a:r>
            <a:endParaRPr lang="el-GR" dirty="0"/>
          </a:p>
        </p:txBody>
      </p:sp>
      <p:pic>
        <p:nvPicPr>
          <p:cNvPr id="13314" name="Picture 2" descr="ΠΕΡΠΑΤΑΜΕ ΜΑΖΙ, ΒΑΝΕΣΑ;"/>
          <p:cNvPicPr>
            <a:picLocks noChangeAspect="1" noChangeArrowheads="1"/>
          </p:cNvPicPr>
          <p:nvPr/>
        </p:nvPicPr>
        <p:blipFill>
          <a:blip r:embed="rId2" cstate="print">
            <a:lum bright="-19000" contrast="19000"/>
          </a:blip>
          <a:srcRect t="9836" b="9836"/>
          <a:stretch>
            <a:fillRect/>
          </a:stretch>
        </p:blipFill>
        <p:spPr bwMode="auto">
          <a:xfrm>
            <a:off x="5652120" y="3284984"/>
            <a:ext cx="2949242" cy="3168352"/>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3316" name="Picture 4" descr="ΠΕΡΠΑΤΑΜΕ ΜΑΖΙ, ΒΑΝΕΣΑ; - Βιβλιοπωλεία Εκδόσεις Μαλλιάρης Παιδεία, 978-618-01-4848-0, 9786180148480, 978-618-01-4848-0, 9786180148480"/>
          <p:cNvPicPr>
            <a:picLocks noChangeAspect="1" noChangeArrowheads="1"/>
          </p:cNvPicPr>
          <p:nvPr/>
        </p:nvPicPr>
        <p:blipFill>
          <a:blip r:embed="rId3" cstate="print">
            <a:lum bright="-23000" contrast="14000"/>
          </a:blip>
          <a:srcRect t="5649"/>
          <a:stretch>
            <a:fillRect/>
          </a:stretch>
        </p:blipFill>
        <p:spPr bwMode="auto">
          <a:xfrm>
            <a:off x="755576" y="3429000"/>
            <a:ext cx="2664296" cy="3247986"/>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t>3.3. </a:t>
            </a:r>
            <a:r>
              <a:rPr lang="el-GR" dirty="0" smtClean="0"/>
              <a:t>Ιδιαίτερα είδη παιδικών βιβλίων:</a:t>
            </a:r>
            <a:br>
              <a:rPr lang="el-GR" dirty="0" smtClean="0"/>
            </a:br>
            <a:r>
              <a:rPr lang="el-GR" dirty="0" err="1" smtClean="0"/>
              <a:t>Παιχνιδο</a:t>
            </a:r>
            <a:r>
              <a:rPr lang="el-GR" dirty="0" smtClean="0"/>
              <a:t>-βιβλία</a:t>
            </a:r>
            <a:endParaRPr lang="el-GR" dirty="0"/>
          </a:p>
        </p:txBody>
      </p:sp>
      <p:sp>
        <p:nvSpPr>
          <p:cNvPr id="3" name="2 - Θέση περιεχομένου"/>
          <p:cNvSpPr>
            <a:spLocks noGrp="1"/>
          </p:cNvSpPr>
          <p:nvPr>
            <p:ph sz="quarter" idx="1"/>
          </p:nvPr>
        </p:nvSpPr>
        <p:spPr/>
        <p:txBody>
          <a:bodyPr/>
          <a:lstStyle/>
          <a:p>
            <a:endParaRPr lang="el-GR" dirty="0"/>
          </a:p>
        </p:txBody>
      </p:sp>
      <p:pic>
        <p:nvPicPr>
          <p:cNvPr id="41986" name="Picture 2" descr="Βιβλίο για το Μπάνιο με Αδιάβροχες Σελίδες, Παιχνίδια στο Νερό / ΣΥΛΛΟΓΙΚΟ ΕΡΓΟ | Skroutz Βιβλία"/>
          <p:cNvPicPr>
            <a:picLocks noChangeAspect="1" noChangeArrowheads="1"/>
          </p:cNvPicPr>
          <p:nvPr/>
        </p:nvPicPr>
        <p:blipFill>
          <a:blip r:embed="rId2" cstate="print"/>
          <a:srcRect/>
          <a:stretch>
            <a:fillRect/>
          </a:stretch>
        </p:blipFill>
        <p:spPr bwMode="auto">
          <a:xfrm>
            <a:off x="323528" y="1484784"/>
            <a:ext cx="3074401" cy="31722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4 - Στρογγυλεμένο ορθογώνιο"/>
          <p:cNvSpPr/>
          <p:nvPr/>
        </p:nvSpPr>
        <p:spPr>
          <a:xfrm>
            <a:off x="395536" y="4941168"/>
            <a:ext cx="2808312"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Βιβλία αδιάβροχα για την ώρα του μπάνιου</a:t>
            </a:r>
            <a:endParaRPr lang="el-GR" dirty="0"/>
          </a:p>
        </p:txBody>
      </p:sp>
      <p:pic>
        <p:nvPicPr>
          <p:cNvPr id="41988" name="Picture 4" descr="Παιχνιδοβιβλία Archives • Anubis"/>
          <p:cNvPicPr>
            <a:picLocks noChangeAspect="1" noChangeArrowheads="1"/>
          </p:cNvPicPr>
          <p:nvPr/>
        </p:nvPicPr>
        <p:blipFill>
          <a:blip r:embed="rId3" cstate="print"/>
          <a:srcRect/>
          <a:stretch>
            <a:fillRect/>
          </a:stretch>
        </p:blipFill>
        <p:spPr bwMode="auto">
          <a:xfrm>
            <a:off x="6372200" y="1484784"/>
            <a:ext cx="2352675" cy="28384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6 - Στρογγυλεμένο ορθογώνιο"/>
          <p:cNvSpPr/>
          <p:nvPr/>
        </p:nvSpPr>
        <p:spPr>
          <a:xfrm>
            <a:off x="6660232" y="4797152"/>
            <a:ext cx="2232248"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Βιβλία με </a:t>
            </a:r>
            <a:r>
              <a:rPr lang="el-GR" dirty="0" err="1" smtClean="0"/>
              <a:t>γαντόκουκλες</a:t>
            </a:r>
            <a:endParaRPr lang="el-GR" dirty="0"/>
          </a:p>
        </p:txBody>
      </p:sp>
      <p:pic>
        <p:nvPicPr>
          <p:cNvPr id="41990" name="Picture 6" descr="Βιβλιο-παιχνίδια - Βιβλία - Παιδικά Βιβλία | Psichogios.gr"/>
          <p:cNvPicPr>
            <a:picLocks noChangeAspect="1" noChangeArrowheads="1"/>
          </p:cNvPicPr>
          <p:nvPr/>
        </p:nvPicPr>
        <p:blipFill>
          <a:blip r:embed="rId4" cstate="print"/>
          <a:srcRect/>
          <a:stretch>
            <a:fillRect/>
          </a:stretch>
        </p:blipFill>
        <p:spPr bwMode="auto">
          <a:xfrm>
            <a:off x="3563888" y="1556792"/>
            <a:ext cx="2664296" cy="29523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8 - Στρογγυλεμένο ορθογώνιο"/>
          <p:cNvSpPr/>
          <p:nvPr/>
        </p:nvSpPr>
        <p:spPr>
          <a:xfrm>
            <a:off x="3779912" y="4725144"/>
            <a:ext cx="2304256" cy="13681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Βιβλία που συνοδεύονται με μικρά παιχνίδια ή </a:t>
            </a:r>
            <a:r>
              <a:rPr lang="el-GR" dirty="0" err="1" smtClean="0"/>
              <a:t>παζλ</a:t>
            </a:r>
            <a:endParaRPr lang="el-G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332656"/>
            <a:ext cx="8534400" cy="758952"/>
          </a:xfrm>
        </p:spPr>
        <p:txBody>
          <a:bodyPr>
            <a:normAutofit fontScale="90000"/>
          </a:bodyPr>
          <a:lstStyle/>
          <a:p>
            <a:r>
              <a:rPr lang="en-US" dirty="0" smtClean="0"/>
              <a:t>3.4. </a:t>
            </a:r>
            <a:r>
              <a:rPr lang="el-GR" dirty="0" smtClean="0"/>
              <a:t>Ιδιαίτερα είδη παιδικών βιβλίων:</a:t>
            </a:r>
            <a:br>
              <a:rPr lang="el-GR" dirty="0" smtClean="0"/>
            </a:br>
            <a:r>
              <a:rPr lang="el-GR" dirty="0" smtClean="0"/>
              <a:t>Βιβλίο </a:t>
            </a:r>
            <a:r>
              <a:rPr lang="el-GR" dirty="0" err="1" smtClean="0"/>
              <a:t>Καρουζέλ</a:t>
            </a:r>
            <a:endParaRPr lang="el-GR" dirty="0"/>
          </a:p>
        </p:txBody>
      </p:sp>
      <p:sp>
        <p:nvSpPr>
          <p:cNvPr id="3" name="2 - Θέση περιεχομένου"/>
          <p:cNvSpPr>
            <a:spLocks noGrp="1"/>
          </p:cNvSpPr>
          <p:nvPr>
            <p:ph sz="quarter" idx="1"/>
          </p:nvPr>
        </p:nvSpPr>
        <p:spPr>
          <a:xfrm>
            <a:off x="179512" y="1412776"/>
            <a:ext cx="5710408" cy="4572000"/>
          </a:xfrm>
        </p:spPr>
        <p:txBody>
          <a:bodyPr/>
          <a:lstStyle/>
          <a:p>
            <a:r>
              <a:rPr lang="el-GR" dirty="0" smtClean="0"/>
              <a:t>Βιβλία που επιτρέπουν </a:t>
            </a:r>
            <a:r>
              <a:rPr lang="el-GR" dirty="0" err="1" smtClean="0"/>
              <a:t>διαδραστική</a:t>
            </a:r>
            <a:r>
              <a:rPr lang="el-GR" dirty="0" smtClean="0"/>
              <a:t> αφήγηση ιστοριών ή/και παρουσίαση μιας θεματολογίας πχ κατηγορίες ζώων.</a:t>
            </a:r>
          </a:p>
          <a:p>
            <a:r>
              <a:rPr lang="el-GR" dirty="0" smtClean="0"/>
              <a:t>Επιτρέπουν την </a:t>
            </a:r>
            <a:r>
              <a:rPr lang="el-GR" dirty="0" err="1" smtClean="0"/>
              <a:t>αναδιήγηση</a:t>
            </a:r>
            <a:r>
              <a:rPr lang="el-GR" dirty="0" smtClean="0"/>
              <a:t> με τη βοήθεια από φιγούρες ή μικρές </a:t>
            </a:r>
            <a:r>
              <a:rPr lang="el-GR" dirty="0" err="1" smtClean="0"/>
              <a:t>μινατούρες</a:t>
            </a:r>
            <a:r>
              <a:rPr lang="el-GR" dirty="0" smtClean="0"/>
              <a:t> ηρώων της ιστορίας.</a:t>
            </a:r>
          </a:p>
          <a:p>
            <a:r>
              <a:rPr lang="el-GR" dirty="0" smtClean="0"/>
              <a:t>Χωρίζονται σε παραμύθια και βιβλία γνώσεων.</a:t>
            </a:r>
            <a:endParaRPr lang="el-GR" dirty="0"/>
          </a:p>
        </p:txBody>
      </p:sp>
      <p:pic>
        <p:nvPicPr>
          <p:cNvPr id="1026" name="Picture 2" descr="Στο ζωϊκό βασίλειο, Βιβλίο καρουζέλ με ανάγλυφες εικόνες | Skroutz Βιβλία"/>
          <p:cNvPicPr>
            <a:picLocks noChangeAspect="1" noChangeArrowheads="1"/>
          </p:cNvPicPr>
          <p:nvPr/>
        </p:nvPicPr>
        <p:blipFill>
          <a:blip r:embed="rId2" cstate="print"/>
          <a:srcRect/>
          <a:stretch>
            <a:fillRect/>
          </a:stretch>
        </p:blipFill>
        <p:spPr bwMode="auto">
          <a:xfrm>
            <a:off x="5336521" y="3284984"/>
            <a:ext cx="3566865" cy="331318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4. </a:t>
            </a:r>
            <a:r>
              <a:rPr lang="el-GR" dirty="0" smtClean="0"/>
              <a:t>Κριτήρια επιλογής βιβλίων</a:t>
            </a:r>
            <a:endParaRPr lang="el-GR" dirty="0"/>
          </a:p>
        </p:txBody>
      </p:sp>
      <p:sp>
        <p:nvSpPr>
          <p:cNvPr id="3" name="2 - Θέση περιεχομένου"/>
          <p:cNvSpPr>
            <a:spLocks noGrp="1"/>
          </p:cNvSpPr>
          <p:nvPr>
            <p:ph sz="quarter" idx="1"/>
          </p:nvPr>
        </p:nvSpPr>
        <p:spPr/>
        <p:txBody>
          <a:bodyPr>
            <a:normAutofit fontScale="92500" lnSpcReduction="20000"/>
          </a:bodyPr>
          <a:lstStyle/>
          <a:p>
            <a:pPr algn="ctr">
              <a:buNone/>
            </a:pPr>
            <a:r>
              <a:rPr lang="el-GR" dirty="0" smtClean="0"/>
              <a:t>Πριν επιλέξετε ένα βιβλίο για την τάξη, ελέγξτε αν ανταποκρίνεται στα εξής:</a:t>
            </a:r>
          </a:p>
          <a:p>
            <a:r>
              <a:rPr lang="el-GR" b="1" dirty="0" smtClean="0"/>
              <a:t>Ηλικιακή καταλληλότητα:</a:t>
            </a:r>
            <a:r>
              <a:rPr lang="el-GR" dirty="0" smtClean="0"/>
              <a:t> Αντιστοιχία του μήκους του κειμένου με την προσοχή των παιδιών της ομάδας σας.</a:t>
            </a:r>
            <a:endParaRPr lang="en-US" dirty="0" smtClean="0"/>
          </a:p>
          <a:p>
            <a:r>
              <a:rPr lang="el-GR" b="1" dirty="0" smtClean="0"/>
              <a:t>Γλώσσα :</a:t>
            </a:r>
            <a:r>
              <a:rPr lang="el-GR" dirty="0" smtClean="0"/>
              <a:t> Σαφήνεια, Λεξιλόγιο, Ποσότητα κειμένου.</a:t>
            </a:r>
          </a:p>
          <a:p>
            <a:r>
              <a:rPr lang="el-GR" b="1" dirty="0" smtClean="0"/>
              <a:t>Ποιότητα εικονογράφησης:</a:t>
            </a:r>
            <a:r>
              <a:rPr lang="el-GR" dirty="0" smtClean="0"/>
              <a:t> Καθαρά χρώματα, καλλιτεχνική αξία, αποφυγή τρομακτικών ή πολύ φορτωμένων εικόνων.</a:t>
            </a:r>
          </a:p>
          <a:p>
            <a:r>
              <a:rPr lang="el-GR" b="1" dirty="0" smtClean="0"/>
              <a:t>Μηνύματα χωρίς στερεότυπα:</a:t>
            </a:r>
            <a:r>
              <a:rPr lang="el-GR" dirty="0" smtClean="0"/>
              <a:t> Προώθηση της ισότητας, του σεβασμού και της συμπερίληψης.</a:t>
            </a:r>
          </a:p>
          <a:p>
            <a:r>
              <a:rPr lang="el-GR" b="1" dirty="0" smtClean="0"/>
              <a:t>Ανθεκτικότητα υλικού:</a:t>
            </a:r>
            <a:r>
              <a:rPr lang="el-GR" dirty="0" smtClean="0"/>
              <a:t> Κατάλληλο για να το πιάνουν τα ίδια τα παιδιά χωρίς να καταστρέφεται εύκολα.</a:t>
            </a:r>
          </a:p>
          <a:p>
            <a:endParaRPr lang="el-GR" dirty="0"/>
          </a:p>
        </p:txBody>
      </p:sp>
      <p:pic>
        <p:nvPicPr>
          <p:cNvPr id="4" name="Picture 2" descr="Video Play Button - Free vector clipart images on creazilla.com"/>
          <p:cNvPicPr>
            <a:picLocks noChangeAspect="1" noChangeArrowheads="1"/>
          </p:cNvPicPr>
          <p:nvPr/>
        </p:nvPicPr>
        <p:blipFill>
          <a:blip r:embed="rId2" cstate="print"/>
          <a:srcRect/>
          <a:stretch>
            <a:fillRect/>
          </a:stretch>
        </p:blipFill>
        <p:spPr bwMode="auto">
          <a:xfrm>
            <a:off x="0" y="5949280"/>
            <a:ext cx="880698" cy="908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4 - Ορθογώνιο"/>
          <p:cNvSpPr/>
          <p:nvPr/>
        </p:nvSpPr>
        <p:spPr>
          <a:xfrm>
            <a:off x="899592" y="6021288"/>
            <a:ext cx="6624736" cy="646331"/>
          </a:xfrm>
          <a:prstGeom prst="rect">
            <a:avLst/>
          </a:prstGeom>
        </p:spPr>
        <p:txBody>
          <a:bodyPr wrap="square">
            <a:spAutoFit/>
          </a:bodyPr>
          <a:lstStyle/>
          <a:p>
            <a:r>
              <a:rPr lang="en-US" dirty="0" smtClean="0">
                <a:hlinkClick r:id="rId3"/>
              </a:rPr>
              <a:t>https://youtu.be/QRZPw-9sJtQ?si=UTQvUaQBTKY4vl-x</a:t>
            </a:r>
            <a:endParaRPr lang="el-GR" dirty="0" smtClean="0"/>
          </a:p>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4.1. Στερεότυπα στα παραμύθια</a:t>
            </a:r>
            <a:endParaRPr lang="el-GR" dirty="0"/>
          </a:p>
        </p:txBody>
      </p:sp>
      <p:sp>
        <p:nvSpPr>
          <p:cNvPr id="3" name="2 - Θέση περιεχομένου"/>
          <p:cNvSpPr>
            <a:spLocks noGrp="1"/>
          </p:cNvSpPr>
          <p:nvPr>
            <p:ph sz="quarter" idx="1"/>
          </p:nvPr>
        </p:nvSpPr>
        <p:spPr>
          <a:xfrm>
            <a:off x="0" y="1527048"/>
            <a:ext cx="9144000" cy="5330952"/>
          </a:xfrm>
        </p:spPr>
        <p:txBody>
          <a:bodyPr>
            <a:normAutofit fontScale="77500" lnSpcReduction="20000"/>
          </a:bodyPr>
          <a:lstStyle/>
          <a:p>
            <a:pPr algn="just"/>
            <a:r>
              <a:rPr lang="el-GR" dirty="0" smtClean="0"/>
              <a:t>Τα παραμύθια (ειδικά τα κλασικά) αντανακλούν τις αξίες και τις αντιλήψεις των εποχών που γράφτηκαν, ενσωματώνοντας συχνά βαθιά ριζωμένα στερεότυπα.</a:t>
            </a:r>
          </a:p>
          <a:p>
            <a:r>
              <a:rPr lang="el-GR" sz="2300" b="1" dirty="0" smtClean="0"/>
              <a:t>Κύρια Είδη Στερεοτύπων στα Παραμύθια</a:t>
            </a:r>
          </a:p>
          <a:p>
            <a:r>
              <a:rPr lang="el-GR" sz="2300" b="1" dirty="0" err="1" smtClean="0"/>
              <a:t>Έμφυλα</a:t>
            </a:r>
            <a:r>
              <a:rPr lang="el-GR" sz="2300" b="1" dirty="0" smtClean="0"/>
              <a:t> στερεότυπα (Ρόλοι των φύλων):</a:t>
            </a:r>
            <a:endParaRPr lang="el-GR" sz="2300" dirty="0" smtClean="0"/>
          </a:p>
          <a:p>
            <a:pPr lvl="1"/>
            <a:r>
              <a:rPr lang="el-GR" b="1" dirty="0" smtClean="0"/>
              <a:t>Οι γυναικείοι χαρακτήρες</a:t>
            </a:r>
            <a:r>
              <a:rPr lang="el-GR" dirty="0" smtClean="0"/>
              <a:t> παρουσιάζονται συνήθως παθητικές, ευάλωτες, υπάκουες, περιορισμένες στο σπίτι (π.χ. Σταχτοπούτα, Χιονάτη) και περιμένουν τη σωτηρία ή την επιβεβαίωσή τους μέσα από τον γάμο με έναν πρίγκιπα.</a:t>
            </a:r>
          </a:p>
          <a:p>
            <a:pPr lvl="1"/>
            <a:r>
              <a:rPr lang="el-GR" b="1" dirty="0" smtClean="0"/>
              <a:t>Οι ανδρικοί χαρακτήρες</a:t>
            </a:r>
            <a:r>
              <a:rPr lang="el-GR" dirty="0" smtClean="0"/>
              <a:t> είναι δραστήριοι, γενναίοι, αποφασιστικοί, αναλαμβάνουν δράση, πολεμούν τέρατα και γίνονται οι σωτήρες.</a:t>
            </a:r>
          </a:p>
          <a:p>
            <a:r>
              <a:rPr lang="el-GR" sz="2300" b="1" dirty="0" smtClean="0"/>
              <a:t>Στερεότυπα εμφάνισης και ηθικής:</a:t>
            </a:r>
            <a:endParaRPr lang="el-GR" sz="2300" dirty="0" smtClean="0"/>
          </a:p>
          <a:p>
            <a:pPr lvl="1"/>
            <a:r>
              <a:rPr lang="el-GR" dirty="0" smtClean="0"/>
              <a:t>Η εξωτερική ομορφιά ταυτίζεται σχεδόν πάντα με την καλοσύνη και την αρετή (π.χ. οι όμορφες πριγκίπισσες), ενώ η ασχήμια, η αναπηρία ή τα μεγαλύτερα χρόνια συνδέονται συχνά με το κακό, τη δολιότητα ή την πονηριά (π.χ. κακές μάγισσες, μοχθηρές μητριές).</a:t>
            </a:r>
          </a:p>
          <a:p>
            <a:r>
              <a:rPr lang="el-GR" sz="2300" b="1" dirty="0" smtClean="0"/>
              <a:t>Κοινωνική θέση και τάξη:</a:t>
            </a:r>
            <a:endParaRPr lang="el-GR" sz="2300" dirty="0" smtClean="0"/>
          </a:p>
          <a:p>
            <a:pPr lvl="1"/>
            <a:r>
              <a:rPr lang="el-GR" dirty="0" smtClean="0"/>
              <a:t>Η ευτυχία, ο πλούτος και η καταξίωση έρχονται συνήθως μέσω της βασιλικής καταγωγής ή της τύχης, διαιωνίζοντας ιεραρχικές αντιλήψεις για την κοινωνία.</a:t>
            </a:r>
          </a:p>
          <a:p>
            <a:pPr lvl="1">
              <a:buNone/>
            </a:pPr>
            <a:endParaRPr lang="el-GR" dirty="0" smtClean="0"/>
          </a:p>
          <a:p>
            <a:endParaRPr lang="el-GR" dirty="0"/>
          </a:p>
        </p:txBody>
      </p:sp>
      <p:sp>
        <p:nvSpPr>
          <p:cNvPr id="4" name="3 - Στρογγυλεμένο ορθογώνιο"/>
          <p:cNvSpPr/>
          <p:nvPr/>
        </p:nvSpPr>
        <p:spPr>
          <a:xfrm>
            <a:off x="0" y="5805264"/>
            <a:ext cx="9144000" cy="10527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b="1" dirty="0" smtClean="0"/>
              <a:t>Προσοχή στο στερεότυπο της διαφορετικότητας: Οι χαρακτήρες που είναι διαφορετικοί πρέπει να κάνουν ένα κατόρθωμα για να τους αποδεχτούν! ΛΑΘΟΣ!</a:t>
            </a:r>
            <a:endParaRPr lang="el-GR" sz="2000"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Η Σύγχρονη Προσέγγιση και η Αποδόμηση</a:t>
            </a:r>
            <a:endParaRPr lang="el-GR" dirty="0"/>
          </a:p>
        </p:txBody>
      </p:sp>
      <p:sp>
        <p:nvSpPr>
          <p:cNvPr id="3" name="2 - Θέση περιεχομένου"/>
          <p:cNvSpPr>
            <a:spLocks noGrp="1"/>
          </p:cNvSpPr>
          <p:nvPr>
            <p:ph sz="quarter" idx="1"/>
          </p:nvPr>
        </p:nvSpPr>
        <p:spPr/>
        <p:txBody>
          <a:bodyPr>
            <a:normAutofit lnSpcReduction="10000"/>
          </a:bodyPr>
          <a:lstStyle/>
          <a:p>
            <a:r>
              <a:rPr lang="el-GR" dirty="0" smtClean="0"/>
              <a:t>Τα τελευταία χρόνια γίνεται μια οργανωμένη προσπάθεια αποδόμησης αυτών των προτύπων μέσα από τη σύγχρονη παιδική λογοτεχνία και εκπαιδευτικά προγράμματα όπως το </a:t>
            </a:r>
            <a:r>
              <a:rPr lang="el-GR" dirty="0" err="1" smtClean="0">
                <a:hlinkClick r:id="rId2"/>
              </a:rPr>
              <a:t>Genderhood</a:t>
            </a:r>
            <a:r>
              <a:rPr lang="el-GR" dirty="0" smtClean="0">
                <a:hlinkClick r:id="rId2"/>
              </a:rPr>
              <a:t> - Παραμύθι Αλλιώς</a:t>
            </a:r>
            <a:endParaRPr lang="el-GR" dirty="0" smtClean="0"/>
          </a:p>
          <a:p>
            <a:r>
              <a:rPr lang="el-GR" i="1" u="sng" dirty="0" smtClean="0"/>
              <a:t>Στα σύγχρονα παραμύθια: </a:t>
            </a:r>
            <a:r>
              <a:rPr lang="el-GR" dirty="0" smtClean="0"/>
              <a:t>Οι ηρωίδες είναι δυναμικές, ανεξάρτητες και λύνουν μόνες τα προβλήματά τους.</a:t>
            </a:r>
          </a:p>
          <a:p>
            <a:r>
              <a:rPr lang="el-GR" dirty="0" smtClean="0"/>
              <a:t>Ο γάμος δεν αποτελεί τον απόλυτο σκοπό της ζωής.</a:t>
            </a:r>
          </a:p>
          <a:p>
            <a:r>
              <a:rPr lang="el-GR" dirty="0" smtClean="0"/>
              <a:t>Αναδεικνύεται η διαφορετικότητα, η κριτική σκέψη και η ισότητα ανάμεσα στα φύλα.</a:t>
            </a:r>
          </a:p>
          <a:p>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dirty="0" smtClean="0"/>
              <a:t>5. </a:t>
            </a:r>
            <a:r>
              <a:rPr lang="el-GR" b="1" dirty="0" smtClean="0"/>
              <a:t>Επιλογή Βιβλίου ανά Ηλικιακή Ομάδα</a:t>
            </a:r>
            <a:endParaRPr lang="el-GR" dirty="0"/>
          </a:p>
        </p:txBody>
      </p:sp>
      <p:sp>
        <p:nvSpPr>
          <p:cNvPr id="3" name="2 - Θέση περιεχομένου"/>
          <p:cNvSpPr>
            <a:spLocks noGrp="1"/>
          </p:cNvSpPr>
          <p:nvPr>
            <p:ph sz="quarter" idx="1"/>
          </p:nvPr>
        </p:nvSpPr>
        <p:spPr>
          <a:xfrm>
            <a:off x="301752" y="1527048"/>
            <a:ext cx="8503920" cy="5142312"/>
          </a:xfrm>
        </p:spPr>
        <p:txBody>
          <a:bodyPr>
            <a:normAutofit fontScale="85000" lnSpcReduction="20000"/>
          </a:bodyPr>
          <a:lstStyle/>
          <a:p>
            <a:r>
              <a:rPr lang="el-GR" b="1" dirty="0" smtClean="0"/>
              <a:t>Βρέφη (6 - 18 μηνών): </a:t>
            </a:r>
            <a:r>
              <a:rPr lang="el-GR" i="1" dirty="0" smtClean="0"/>
              <a:t>Είδος:</a:t>
            </a:r>
            <a:r>
              <a:rPr lang="el-GR" dirty="0" smtClean="0"/>
              <a:t> Πάνινα, πλαστικά, βιβλία με σκληρό χαρτόνι (</a:t>
            </a:r>
            <a:r>
              <a:rPr lang="el-GR" dirty="0" err="1" smtClean="0"/>
              <a:t>board</a:t>
            </a:r>
            <a:r>
              <a:rPr lang="el-GR" dirty="0" smtClean="0"/>
              <a:t> </a:t>
            </a:r>
            <a:r>
              <a:rPr lang="el-GR" dirty="0" err="1" smtClean="0"/>
              <a:t>books</a:t>
            </a:r>
            <a:r>
              <a:rPr lang="el-GR" dirty="0" smtClean="0"/>
              <a:t>), βιβλία που διεγείρουν τις αισθήσεις.</a:t>
            </a:r>
          </a:p>
          <a:p>
            <a:r>
              <a:rPr lang="el-GR" i="1" dirty="0" smtClean="0"/>
              <a:t>Περιεχόμενο:</a:t>
            </a:r>
            <a:r>
              <a:rPr lang="el-GR" dirty="0" smtClean="0"/>
              <a:t> Καθημερινά αντικείμενα, ζώα, έντονα χρώματα, καθόλου ή ελάχιστο κείμενο.</a:t>
            </a:r>
          </a:p>
          <a:p>
            <a:r>
              <a:rPr lang="el-GR" b="1" dirty="0" smtClean="0"/>
              <a:t>Μικρά Νήπια (18 μηνών - 3 ετών): </a:t>
            </a:r>
            <a:r>
              <a:rPr lang="el-GR" i="1" dirty="0" smtClean="0"/>
              <a:t>Είδος:</a:t>
            </a:r>
            <a:r>
              <a:rPr lang="el-GR" dirty="0" smtClean="0"/>
              <a:t> Εικονογραφημένα βιβλία με μικρές προτάσεις και ρυθμό (ομοιοκαταληξία).</a:t>
            </a:r>
          </a:p>
          <a:p>
            <a:r>
              <a:rPr lang="el-GR" i="1" dirty="0" smtClean="0"/>
              <a:t>Περιεχόμενο:</a:t>
            </a:r>
            <a:r>
              <a:rPr lang="el-GR" dirty="0" smtClean="0"/>
              <a:t> Απλές ιστορίες για τη ρουτίνα (φαγητό, ύπνος, τουαλέτα), τις απλές καταστάσεις της καθημερινής τους ζωής και τα συναισθήματα.</a:t>
            </a:r>
          </a:p>
          <a:p>
            <a:r>
              <a:rPr lang="el-GR" b="1" dirty="0" smtClean="0"/>
              <a:t>Νηπιακή ηλικία (4 - 6 ετών): </a:t>
            </a:r>
            <a:r>
              <a:rPr lang="el-GR" i="1" dirty="0" smtClean="0"/>
              <a:t>Είδος:</a:t>
            </a:r>
            <a:r>
              <a:rPr lang="el-GR" dirty="0" smtClean="0"/>
              <a:t> Παραμύθια με πλοκή, βιβλία γνώσεων, μύθοι.</a:t>
            </a:r>
          </a:p>
          <a:p>
            <a:r>
              <a:rPr lang="el-GR" i="1" dirty="0" smtClean="0"/>
              <a:t>Περιεχόμενο:</a:t>
            </a:r>
            <a:r>
              <a:rPr lang="el-GR" dirty="0" smtClean="0"/>
              <a:t> Ιστορίες με αρχή, μέση και τέλος, χιούμορ, κοινωνικά θέματα (πχ φιλία, μοίρασμα).</a:t>
            </a:r>
          </a:p>
          <a:p>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48" name="Picture 16" descr="Βιβλία :: Παιδικά :: Ηλικίες 0-3"/>
          <p:cNvPicPr>
            <a:picLocks noChangeAspect="1" noChangeArrowheads="1"/>
          </p:cNvPicPr>
          <p:nvPr/>
        </p:nvPicPr>
        <p:blipFill>
          <a:blip r:embed="rId2" cstate="print"/>
          <a:srcRect/>
          <a:stretch>
            <a:fillRect/>
          </a:stretch>
        </p:blipFill>
        <p:spPr bwMode="auto">
          <a:xfrm>
            <a:off x="6372200" y="2132856"/>
            <a:ext cx="2541157" cy="302760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4036" name="Picture 4" descr="Βιβλία για μωρά 6 μηνών | Skroutz.gr"/>
          <p:cNvPicPr>
            <a:picLocks noChangeAspect="1" noChangeArrowheads="1"/>
          </p:cNvPicPr>
          <p:nvPr/>
        </p:nvPicPr>
        <p:blipFill>
          <a:blip r:embed="rId3" cstate="print"/>
          <a:srcRect/>
          <a:stretch>
            <a:fillRect/>
          </a:stretch>
        </p:blipFill>
        <p:spPr bwMode="auto">
          <a:xfrm>
            <a:off x="0" y="4274862"/>
            <a:ext cx="2699792" cy="235798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1 - Τίτλος"/>
          <p:cNvSpPr>
            <a:spLocks noGrp="1"/>
          </p:cNvSpPr>
          <p:nvPr>
            <p:ph type="title"/>
          </p:nvPr>
        </p:nvSpPr>
        <p:spPr>
          <a:xfrm>
            <a:off x="0" y="260648"/>
            <a:ext cx="7078560" cy="896144"/>
          </a:xfrm>
        </p:spPr>
        <p:txBody>
          <a:bodyPr>
            <a:normAutofit fontScale="90000"/>
          </a:bodyPr>
          <a:lstStyle/>
          <a:p>
            <a:r>
              <a:rPr lang="en-US" dirty="0" smtClean="0"/>
              <a:t>5.1. </a:t>
            </a:r>
            <a:r>
              <a:rPr lang="el-GR" dirty="0" smtClean="0"/>
              <a:t>Παιδικά βιβλία κατάλληλα για 0-18 μηνών</a:t>
            </a:r>
            <a:endParaRPr lang="el-GR" dirty="0"/>
          </a:p>
        </p:txBody>
      </p:sp>
      <p:sp>
        <p:nvSpPr>
          <p:cNvPr id="3" name="2 - Θέση περιεχομένου"/>
          <p:cNvSpPr>
            <a:spLocks noGrp="1"/>
          </p:cNvSpPr>
          <p:nvPr>
            <p:ph sz="quarter" idx="1"/>
          </p:nvPr>
        </p:nvSpPr>
        <p:spPr>
          <a:xfrm>
            <a:off x="301752" y="1527048"/>
            <a:ext cx="6934544" cy="4572000"/>
          </a:xfrm>
        </p:spPr>
        <p:txBody>
          <a:bodyPr/>
          <a:lstStyle/>
          <a:p>
            <a:r>
              <a:rPr lang="el-GR" dirty="0" smtClean="0"/>
              <a:t>Εικόνες υψηλής αντίθεσης για να διεγείρουν την όρασή τους.</a:t>
            </a:r>
          </a:p>
          <a:p>
            <a:r>
              <a:rPr lang="el-GR" dirty="0" smtClean="0"/>
              <a:t>Ανθεκτικά υλικά ύφασμα, σκληρό χαρτόνι, πλαστικό.</a:t>
            </a:r>
          </a:p>
          <a:p>
            <a:r>
              <a:rPr lang="el-GR" dirty="0" smtClean="0"/>
              <a:t>Σύντομη αφήγηση, τραγούδια, </a:t>
            </a:r>
            <a:r>
              <a:rPr lang="el-GR" dirty="0" err="1" smtClean="0"/>
              <a:t>λαχνίσματα</a:t>
            </a:r>
            <a:r>
              <a:rPr lang="el-GR" dirty="0" smtClean="0"/>
              <a:t>.</a:t>
            </a:r>
            <a:endParaRPr lang="el-GR" dirty="0"/>
          </a:p>
        </p:txBody>
      </p:sp>
      <p:pic>
        <p:nvPicPr>
          <p:cNvPr id="43010" name="Picture 2" descr="Οι πρώτες ιστορίες του μωρού 3-6 μηνών - Μεταίχμιο"/>
          <p:cNvPicPr>
            <a:picLocks noChangeAspect="1" noChangeArrowheads="1"/>
          </p:cNvPicPr>
          <p:nvPr/>
        </p:nvPicPr>
        <p:blipFill>
          <a:blip r:embed="rId4" cstate="print"/>
          <a:srcRect/>
          <a:stretch>
            <a:fillRect/>
          </a:stretch>
        </p:blipFill>
        <p:spPr bwMode="auto">
          <a:xfrm>
            <a:off x="2699792" y="3933056"/>
            <a:ext cx="2736304" cy="269982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4034" name="Picture 2" descr="Σαββάλας Βιβλίο Baby Montessori: Στον κήπο για 0-12 μηνών 34350"/>
          <p:cNvPicPr>
            <a:picLocks noChangeAspect="1" noChangeArrowheads="1"/>
          </p:cNvPicPr>
          <p:nvPr/>
        </p:nvPicPr>
        <p:blipFill>
          <a:blip r:embed="rId5" cstate="print"/>
          <a:srcRect t="16190" b="15452"/>
          <a:stretch>
            <a:fillRect/>
          </a:stretch>
        </p:blipFill>
        <p:spPr bwMode="auto">
          <a:xfrm>
            <a:off x="5364088" y="4037765"/>
            <a:ext cx="2952328" cy="282023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4040" name="Picture 8" descr="Μαλακά Βρεφικά Βιβλία 0-6 Μηνών Παιχνίδι για Βρέφη 0 έως 12 Μηνών Βιβλία  από Κροταλιστό Ύφασμα Για Νεογέννητα Παιχνίδια Καροτσιού Ώρα για Μπρούμυτα  Αισθητηριακά Παιχνίδια αγορά στην Ελλάδα | Joom"/>
          <p:cNvPicPr>
            <a:picLocks noChangeAspect="1" noChangeArrowheads="1"/>
          </p:cNvPicPr>
          <p:nvPr/>
        </p:nvPicPr>
        <p:blipFill>
          <a:blip r:embed="rId6" cstate="print"/>
          <a:srcRect/>
          <a:stretch>
            <a:fillRect/>
          </a:stretch>
        </p:blipFill>
        <p:spPr bwMode="auto">
          <a:xfrm>
            <a:off x="6551712" y="0"/>
            <a:ext cx="2592288" cy="2592288"/>
          </a:xfrm>
          <a:prstGeom prst="ellipse">
            <a:avLst/>
          </a:prstGeom>
          <a:ln>
            <a:noFill/>
          </a:ln>
          <a:effectLst>
            <a:softEdge rad="112500"/>
          </a:effectLst>
        </p:spPr>
      </p:pic>
      <p:sp>
        <p:nvSpPr>
          <p:cNvPr id="44042" name="AutoShape 10" descr="Fisher Price Laugh &amp; Learn Εκπαιδευτικό Βιβλίο (FVT2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4044" name="AutoShape 12" descr="Fisher Price Laugh &amp; Learn Εκπαιδευτικό Βιβλίο (FVT2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4046" name="AutoShape 14" descr="Fisher Price Μαλακό Βιβλιαράκι Μαϊμουδάκι (JFN07)"/>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t>5.2. </a:t>
            </a:r>
            <a:r>
              <a:rPr lang="el-GR" dirty="0" smtClean="0"/>
              <a:t>Παιδικά βιβλία κατάλληλα για 18-36 μηνών</a:t>
            </a:r>
            <a:endParaRPr lang="el-GR" dirty="0"/>
          </a:p>
        </p:txBody>
      </p:sp>
      <p:sp>
        <p:nvSpPr>
          <p:cNvPr id="3" name="2 - Θέση περιεχομένου"/>
          <p:cNvSpPr>
            <a:spLocks noGrp="1"/>
          </p:cNvSpPr>
          <p:nvPr>
            <p:ph sz="quarter" idx="1"/>
          </p:nvPr>
        </p:nvSpPr>
        <p:spPr>
          <a:xfrm>
            <a:off x="0" y="1527048"/>
            <a:ext cx="6588224" cy="4572000"/>
          </a:xfrm>
        </p:spPr>
        <p:txBody>
          <a:bodyPr>
            <a:normAutofit/>
          </a:bodyPr>
          <a:lstStyle/>
          <a:p>
            <a:r>
              <a:rPr lang="el-GR" sz="2400" dirty="0" smtClean="0"/>
              <a:t>Πιο περίτεχνη/πολύπλοκη εικονογράφηση.</a:t>
            </a:r>
          </a:p>
          <a:p>
            <a:r>
              <a:rPr lang="el-GR" sz="2400" dirty="0" smtClean="0"/>
              <a:t>Η φόρμα της αφήγησης πιο δομημένη και εκτενέστερη.</a:t>
            </a:r>
          </a:p>
          <a:p>
            <a:r>
              <a:rPr lang="el-GR" sz="2400" dirty="0" smtClean="0"/>
              <a:t>Μεγαλύτερο εύρος θεματολογίας.</a:t>
            </a:r>
            <a:endParaRPr lang="el-GR" sz="2400" dirty="0"/>
          </a:p>
        </p:txBody>
      </p:sp>
      <p:pic>
        <p:nvPicPr>
          <p:cNvPr id="45058" name="Picture 2" descr="ΤΟ ΒΙΒΛΙΟ ΠΟΥ ΚΟΥΝΙΕΤΑΙ"/>
          <p:cNvPicPr>
            <a:picLocks noChangeAspect="1" noChangeArrowheads="1"/>
          </p:cNvPicPr>
          <p:nvPr/>
        </p:nvPicPr>
        <p:blipFill>
          <a:blip r:embed="rId2" cstate="print"/>
          <a:srcRect/>
          <a:stretch>
            <a:fillRect/>
          </a:stretch>
        </p:blipFill>
        <p:spPr bwMode="auto">
          <a:xfrm>
            <a:off x="0" y="3501008"/>
            <a:ext cx="3110111" cy="3110112"/>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5060" name="Picture 4" descr="ΠΑΙΖΩ ΚΡΥΦΤΟ ΤΟ ΦΘΙΝΟΠΩΡΟ"/>
          <p:cNvPicPr>
            <a:picLocks noChangeAspect="1" noChangeArrowheads="1"/>
          </p:cNvPicPr>
          <p:nvPr/>
        </p:nvPicPr>
        <p:blipFill>
          <a:blip r:embed="rId3" cstate="print"/>
          <a:srcRect/>
          <a:stretch>
            <a:fillRect/>
          </a:stretch>
        </p:blipFill>
        <p:spPr bwMode="auto">
          <a:xfrm>
            <a:off x="6228184" y="3933056"/>
            <a:ext cx="2641159" cy="2729880"/>
          </a:xfrm>
          <a:prstGeom prst="ellipse">
            <a:avLst/>
          </a:prstGeom>
          <a:ln>
            <a:noFill/>
          </a:ln>
          <a:effectLst>
            <a:softEdge rad="112500"/>
          </a:effectLst>
        </p:spPr>
      </p:pic>
      <p:pic>
        <p:nvPicPr>
          <p:cNvPr id="45062" name="Picture 6" descr="Ωχ όχι Τζωρτζ image 0"/>
          <p:cNvPicPr>
            <a:picLocks noChangeAspect="1" noChangeArrowheads="1"/>
          </p:cNvPicPr>
          <p:nvPr/>
        </p:nvPicPr>
        <p:blipFill>
          <a:blip r:embed="rId4" cstate="print"/>
          <a:srcRect/>
          <a:stretch>
            <a:fillRect/>
          </a:stretch>
        </p:blipFill>
        <p:spPr bwMode="auto">
          <a:xfrm>
            <a:off x="3059832" y="3501008"/>
            <a:ext cx="2965301" cy="29653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5064" name="Picture 8" descr="Χάθηκα! - Εκδόσεις Κόκκινο Παιδικά Βιβλία"/>
          <p:cNvPicPr>
            <a:picLocks noChangeAspect="1" noChangeArrowheads="1"/>
          </p:cNvPicPr>
          <p:nvPr/>
        </p:nvPicPr>
        <p:blipFill>
          <a:blip r:embed="rId5" cstate="print"/>
          <a:srcRect t="8467" b="14120"/>
          <a:stretch>
            <a:fillRect/>
          </a:stretch>
        </p:blipFill>
        <p:spPr bwMode="auto">
          <a:xfrm>
            <a:off x="6263680" y="1196753"/>
            <a:ext cx="2625328" cy="25922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5.3. </a:t>
            </a:r>
            <a:r>
              <a:rPr lang="el-GR" dirty="0" smtClean="0"/>
              <a:t>Παιδικά βιβλία κατάλληλα για 3-6 ετών</a:t>
            </a:r>
            <a:endParaRPr lang="el-GR" dirty="0"/>
          </a:p>
        </p:txBody>
      </p:sp>
      <p:sp>
        <p:nvSpPr>
          <p:cNvPr id="3" name="2 - Θέση περιεχομένου"/>
          <p:cNvSpPr>
            <a:spLocks noGrp="1"/>
          </p:cNvSpPr>
          <p:nvPr>
            <p:ph sz="quarter" idx="1"/>
          </p:nvPr>
        </p:nvSpPr>
        <p:spPr>
          <a:xfrm>
            <a:off x="301752" y="1527048"/>
            <a:ext cx="8503920" cy="2838056"/>
          </a:xfrm>
        </p:spPr>
        <p:txBody>
          <a:bodyPr>
            <a:normAutofit fontScale="85000" lnSpcReduction="20000"/>
          </a:bodyPr>
          <a:lstStyle/>
          <a:p>
            <a:r>
              <a:rPr lang="el-GR" dirty="0" smtClean="0"/>
              <a:t>Χαρακτηρίζονται από πλούσια εικονογράφηση, απλή και ρυθμική πλοκή, θεματολογία που αφορά τα συναισθήματα και την καθημερινότητα, αλλά και ειδικά θέματα επιστημών και τεχνών.</a:t>
            </a:r>
          </a:p>
          <a:p>
            <a:r>
              <a:rPr lang="el-GR" dirty="0" smtClean="0"/>
              <a:t>Εδώ συναντούμε και τα βιβλία με έντονο το μαγικό και φανταστικό στοιχείο.</a:t>
            </a:r>
          </a:p>
          <a:p>
            <a:r>
              <a:rPr lang="el-GR" dirty="0" smtClean="0"/>
              <a:t>Χρησιμοποιούνται πολύ συχνά ζώα σε ρόλους ανθρώπων (ανθρωπομορφισμός), καθώς ενθουσιάζουν τα παιδιά και ταυτίζονται μαζί τους.</a:t>
            </a:r>
            <a:endParaRPr lang="el-GR" dirty="0"/>
          </a:p>
        </p:txBody>
      </p:sp>
      <p:sp>
        <p:nvSpPr>
          <p:cNvPr id="46082" name="AutoShape 2" descr="Η ΜΟΥΝΤΖΟΥΡΑ ΠΟΥ ΠΙΣΤΕΨΕ ΣΤΟΝ ΕΑΥΤΟ ΤΗ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084" name="AutoShape 4" descr="Η ΜΟΥΝΤΖΟΥΡΑ ΠΟΥ ΠΙΣΤΕΨΕ ΣΤΟΝ ΕΑΥΤΟ ΤΗ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46086" name="AutoShape 6" descr="Η ΜΟΥΝΤΖΟΥΡΑ ΠΟΥ ΠΙΣΤΕΨΕ ΣΤΟΝ ΕΑΥΤΟ ΤΗΣ"/>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6088" name="Picture 8" descr="Η ΜΟΥΝΤΖΟΥΡΑ ΠΟΥ ΠΙΣΤΕΨΕ ΣΤΟΝ ΕΑΥΤΟ ΤΗΣ"/>
          <p:cNvPicPr>
            <a:picLocks noChangeAspect="1" noChangeArrowheads="1"/>
          </p:cNvPicPr>
          <p:nvPr/>
        </p:nvPicPr>
        <p:blipFill>
          <a:blip r:embed="rId2" cstate="print"/>
          <a:srcRect/>
          <a:stretch>
            <a:fillRect/>
          </a:stretch>
        </p:blipFill>
        <p:spPr bwMode="auto">
          <a:xfrm>
            <a:off x="6876256" y="4107531"/>
            <a:ext cx="2095337" cy="275046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6090" name="AutoShape 10" descr="Ο ΤΡΙΓΩΝΟΨΑΡΟΥΛΗΣ (ΣΚΛΗΡΟΔΕΤΗ ΕΚΔΟΣΗ)"/>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6092" name="Picture 12" descr="Ο ΤΡΙΓΩΝΟΨΑΡΟΥΛΗΣ (ΣΚΛΗΡΟΔΕΤΗ ΕΚΔΟΣΗ)"/>
          <p:cNvPicPr>
            <a:picLocks noChangeAspect="1" noChangeArrowheads="1"/>
          </p:cNvPicPr>
          <p:nvPr/>
        </p:nvPicPr>
        <p:blipFill>
          <a:blip r:embed="rId3" cstate="print"/>
          <a:srcRect/>
          <a:stretch>
            <a:fillRect/>
          </a:stretch>
        </p:blipFill>
        <p:spPr bwMode="auto">
          <a:xfrm>
            <a:off x="4427984" y="4395245"/>
            <a:ext cx="2173382" cy="246275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6094" name="Picture 14" descr="Βιβλία για παιδιά ηλικίας 3 έως 6 ετών | mybook.gr"/>
          <p:cNvPicPr>
            <a:picLocks noChangeAspect="1" noChangeArrowheads="1"/>
          </p:cNvPicPr>
          <p:nvPr/>
        </p:nvPicPr>
        <p:blipFill>
          <a:blip r:embed="rId4" cstate="print"/>
          <a:srcRect t="4031" b="6683"/>
          <a:stretch>
            <a:fillRect/>
          </a:stretch>
        </p:blipFill>
        <p:spPr bwMode="auto">
          <a:xfrm>
            <a:off x="2267744" y="4337720"/>
            <a:ext cx="2016224" cy="2520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6096" name="Picture 16" descr="Βιβλία για παιδιά ηλικίας 0 έως 3 ετών | mybook.gr"/>
          <p:cNvPicPr>
            <a:picLocks noChangeAspect="1" noChangeArrowheads="1"/>
          </p:cNvPicPr>
          <p:nvPr/>
        </p:nvPicPr>
        <p:blipFill>
          <a:blip r:embed="rId5" cstate="print"/>
          <a:srcRect/>
          <a:stretch>
            <a:fillRect/>
          </a:stretch>
        </p:blipFill>
        <p:spPr bwMode="auto">
          <a:xfrm>
            <a:off x="179512" y="4354821"/>
            <a:ext cx="1944216" cy="25031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01752" y="228600"/>
            <a:ext cx="5638400" cy="758952"/>
          </a:xfrm>
        </p:spPr>
        <p:txBody>
          <a:bodyPr/>
          <a:lstStyle/>
          <a:p>
            <a:r>
              <a:rPr lang="el-GR" dirty="0" smtClean="0"/>
              <a:t>5.4. Βιβλία Γνώσεων</a:t>
            </a:r>
            <a:endParaRPr lang="el-GR" dirty="0"/>
          </a:p>
        </p:txBody>
      </p:sp>
      <p:sp>
        <p:nvSpPr>
          <p:cNvPr id="3" name="2 - Θέση περιεχομένου"/>
          <p:cNvSpPr>
            <a:spLocks noGrp="1"/>
          </p:cNvSpPr>
          <p:nvPr>
            <p:ph sz="quarter" idx="1"/>
          </p:nvPr>
        </p:nvSpPr>
        <p:spPr>
          <a:xfrm>
            <a:off x="0" y="1527048"/>
            <a:ext cx="6588224" cy="5330952"/>
          </a:xfrm>
        </p:spPr>
        <p:txBody>
          <a:bodyPr>
            <a:normAutofit fontScale="70000" lnSpcReduction="20000"/>
          </a:bodyPr>
          <a:lstStyle/>
          <a:p>
            <a:r>
              <a:rPr lang="el-GR" b="1" dirty="0" smtClean="0"/>
              <a:t>Η βασική διαφορά </a:t>
            </a:r>
            <a:r>
              <a:rPr lang="el-GR" b="1" dirty="0" smtClean="0"/>
              <a:t>από τα </a:t>
            </a:r>
            <a:r>
              <a:rPr lang="el-GR" b="1" dirty="0" smtClean="0"/>
              <a:t>παραμύθια </a:t>
            </a:r>
            <a:r>
              <a:rPr lang="el-GR" b="1" dirty="0" smtClean="0"/>
              <a:t>είναι </a:t>
            </a:r>
            <a:r>
              <a:rPr lang="el-GR" b="1" dirty="0" smtClean="0"/>
              <a:t>ο σκοπός τους.</a:t>
            </a:r>
          </a:p>
          <a:p>
            <a:r>
              <a:rPr lang="el-GR" dirty="0" smtClean="0"/>
              <a:t>Τα Παραμύθια: Είναι ιστορίες που </a:t>
            </a:r>
            <a:r>
              <a:rPr lang="el-GR" b="1" u="sng" dirty="0" smtClean="0"/>
              <a:t>έχουν φανταστικούς ή πραγματικούς ήρωες, περιπέτειες και γεγονότα</a:t>
            </a:r>
            <a:r>
              <a:rPr lang="el-GR" dirty="0" smtClean="0"/>
              <a:t>. Σκοπός τους είναι να ψυχαγωγούν, να καλλιεργούν τη φαντασία και συχνά να μας διδάσκουν κάτι μέσα από την ιστορία τους.</a:t>
            </a:r>
          </a:p>
          <a:p>
            <a:r>
              <a:rPr lang="el-GR" dirty="0" smtClean="0"/>
              <a:t>Τα Βιβλία Γνώσεων: Είναι βιβλία που </a:t>
            </a:r>
            <a:r>
              <a:rPr lang="el-GR" b="1" u="sng" dirty="0" smtClean="0"/>
              <a:t>μας δίνουν πληροφορίες </a:t>
            </a:r>
            <a:r>
              <a:rPr lang="el-GR" dirty="0" smtClean="0"/>
              <a:t>για τον πραγματικό κόσμο, όπως τα ζώα, το διάστημα, τη φύση, την ιστορία και το ανθρώπινο σώμα. Σκοπός τους είναι να μας βοηθούν να μαθαίνουμε και να κατανοούμε νέα πράγματα. Για παράδειγμα, ένα βιβλίο για τους πλανήτες.</a:t>
            </a:r>
          </a:p>
          <a:p>
            <a:r>
              <a:rPr lang="el-GR" dirty="0" smtClean="0"/>
              <a:t>Με λίγα λόγια: Τα παραμύθια μάς ταξιδεύουν στον κόσμο της φαντασίας, ενώ τα βιβλία γνώσεων μάς βοηθούν να ανακαλύπτουμε και να μαθαίνουμε για τον πραγματικό κόσμο.</a:t>
            </a:r>
          </a:p>
          <a:p>
            <a:r>
              <a:rPr lang="el-GR" i="1" u="sng" dirty="0" smtClean="0"/>
              <a:t>ΔΕΝ ΣΥΓΚΑΤΑΛΕΓΟΝΤΑΙ ΣΤΗΝ ΠΑΙΔΙΚΗ ΛΟΓΟΤΕΧΝΙΑ, ΑΛΛΑ ΣΤΗΝ ΕΥΡΥΤΕΡΗ ΕΝΝΟΙΑ ΤΟΥ ΠΑΙΔΙΚΟΥ ΒΙΒΛΙΟΥ ΓΙΑΤΙ ΠΑΡΕΧΟΥΝ  ΠΛΗΡΟΦΟΡΙΕΣ ΚΑΙ ΟΧΙ ΑΦΗΓΗΣΗ ΙΣΤΟΡΙΑΣ</a:t>
            </a:r>
          </a:p>
          <a:p>
            <a:endParaRPr lang="el-GR" u="sng" dirty="0"/>
          </a:p>
        </p:txBody>
      </p:sp>
      <p:pic>
        <p:nvPicPr>
          <p:cNvPr id="1026" name="Picture 2" descr="Η Χρυσή Λίστα 2019: 20 κορυφαία βιβλία γνώσεων για παιδιά | Elniplex"/>
          <p:cNvPicPr>
            <a:picLocks noChangeAspect="1" noChangeArrowheads="1"/>
          </p:cNvPicPr>
          <p:nvPr/>
        </p:nvPicPr>
        <p:blipFill>
          <a:blip r:embed="rId2" cstate="print"/>
          <a:srcRect/>
          <a:stretch>
            <a:fillRect/>
          </a:stretch>
        </p:blipFill>
        <p:spPr bwMode="auto">
          <a:xfrm>
            <a:off x="6667595" y="188640"/>
            <a:ext cx="2476405" cy="33626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28" name="Picture 4" descr="9+1 Βιβλία γνώσεων που δεν πρέπει να λείπουν από την βιβλιοθήκη σας"/>
          <p:cNvPicPr>
            <a:picLocks noChangeAspect="1" noChangeArrowheads="1"/>
          </p:cNvPicPr>
          <p:nvPr/>
        </p:nvPicPr>
        <p:blipFill>
          <a:blip r:embed="rId3" cstate="print"/>
          <a:srcRect/>
          <a:stretch>
            <a:fillRect/>
          </a:stretch>
        </p:blipFill>
        <p:spPr bwMode="auto">
          <a:xfrm>
            <a:off x="6660233" y="3672457"/>
            <a:ext cx="2483768" cy="31855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t>6. </a:t>
            </a:r>
            <a:r>
              <a:rPr lang="el-GR" dirty="0" smtClean="0"/>
              <a:t>Διαμόρφωση βιβλιοθήκης σε Παιδικό Σταθμό</a:t>
            </a:r>
            <a:endParaRPr lang="el-GR" dirty="0"/>
          </a:p>
        </p:txBody>
      </p:sp>
      <p:sp>
        <p:nvSpPr>
          <p:cNvPr id="3" name="2 - Θέση περιεχομένου"/>
          <p:cNvSpPr>
            <a:spLocks noGrp="1"/>
          </p:cNvSpPr>
          <p:nvPr>
            <p:ph sz="quarter" idx="1"/>
          </p:nvPr>
        </p:nvSpPr>
        <p:spPr/>
        <p:txBody>
          <a:bodyPr>
            <a:normAutofit lnSpcReduction="10000"/>
          </a:bodyPr>
          <a:lstStyle/>
          <a:p>
            <a:pPr algn="ctr">
              <a:buNone/>
            </a:pPr>
            <a:r>
              <a:rPr lang="el-GR" dirty="0" smtClean="0"/>
              <a:t>Ως βοηθός παιδαγωγού, θα έχετε την ευθύνη για τη διατήρηση αυτού του χώρου:</a:t>
            </a:r>
          </a:p>
          <a:p>
            <a:r>
              <a:rPr lang="el-GR" b="1" dirty="0" smtClean="0"/>
              <a:t>Προσβασιμότητα:</a:t>
            </a:r>
            <a:r>
              <a:rPr lang="el-GR" dirty="0" smtClean="0"/>
              <a:t> Τα βιβλία πρέπει να βρίσκονται σε χαμηλά ράφια, με το εξώφυλλο να φαίνεται.</a:t>
            </a:r>
          </a:p>
          <a:p>
            <a:r>
              <a:rPr lang="el-GR" b="1" dirty="0" smtClean="0"/>
              <a:t>Άνεση:</a:t>
            </a:r>
            <a:r>
              <a:rPr lang="el-GR" dirty="0" smtClean="0"/>
              <a:t> Παρουσία μοκέτας, μεγάλων μαξιλαριών ή μιας μικρής πολυθρόνας.</a:t>
            </a:r>
          </a:p>
          <a:p>
            <a:r>
              <a:rPr lang="el-GR" b="1" dirty="0" smtClean="0"/>
              <a:t>Ανανέωση:</a:t>
            </a:r>
            <a:r>
              <a:rPr lang="el-GR" dirty="0" smtClean="0"/>
              <a:t> Αλλαγή των βιβλίων ανάλογα με την εποχή ή το εκπαιδευτικό θέμα της εβδομάδας (π.χ. Φθινόπωρο, Χριστούγεννα).</a:t>
            </a:r>
          </a:p>
          <a:p>
            <a:r>
              <a:rPr lang="el-GR" b="1" dirty="0" smtClean="0"/>
              <a:t>Παρατήρηση:</a:t>
            </a:r>
            <a:r>
              <a:rPr lang="el-GR" dirty="0" smtClean="0"/>
              <a:t> Καταγραφή των ενδιαφερόντων των παιδιών για την ανανέωση του υλικού.</a:t>
            </a:r>
          </a:p>
          <a:p>
            <a:endParaRPr lang="el-GR" dirty="0"/>
          </a:p>
        </p:txBody>
      </p:sp>
      <p:sp>
        <p:nvSpPr>
          <p:cNvPr id="12290" name="AutoShape 2" descr="https://encrypted-tbn2.gstatic.com/shopping?q=tbn:ANd9GcTfuGDcOs5ZuxgNGGNIUpZKPdWs01XlRrej31MV6iN7Ib9baOOkSaayiAj1i6yovix7A5CKTU_fEROfWHTPNVx2xMHqPioeFap7V51obUX3V-sIHpxoGk3ZHdTQenpO9mWE9C1qGw&amp;usqp=CA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2292" name="AutoShape 4" descr="BAKAJI Λευκή Μοντεσσοριανή Βιβλιοθήκη Ξύλινη Ράφι Βιβλίων για Παιδιά 80x30x88εκ 0200194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smtClean="0"/>
              <a:t>6.1. </a:t>
            </a:r>
            <a:r>
              <a:rPr lang="el-GR" dirty="0" smtClean="0"/>
              <a:t>Διαμόρφωση βιβλιοθήκης στο Νηπιαγωγείο</a:t>
            </a:r>
            <a:endParaRPr lang="el-GR" dirty="0"/>
          </a:p>
        </p:txBody>
      </p:sp>
      <p:sp>
        <p:nvSpPr>
          <p:cNvPr id="3" name="2 - Θέση περιεχομένου"/>
          <p:cNvSpPr>
            <a:spLocks noGrp="1"/>
          </p:cNvSpPr>
          <p:nvPr>
            <p:ph sz="quarter" idx="1"/>
          </p:nvPr>
        </p:nvSpPr>
        <p:spPr>
          <a:xfrm>
            <a:off x="301752" y="1527048"/>
            <a:ext cx="8662736" cy="5330952"/>
          </a:xfrm>
        </p:spPr>
        <p:txBody>
          <a:bodyPr>
            <a:normAutofit fontScale="70000" lnSpcReduction="20000"/>
          </a:bodyPr>
          <a:lstStyle/>
          <a:p>
            <a:r>
              <a:rPr lang="el-GR" dirty="0" smtClean="0"/>
              <a:t>Το κέντρο της βιβλιοθήκης χρειάζεται να είναι ένας χώρος που προάγει τη </a:t>
            </a:r>
            <a:r>
              <a:rPr lang="el-GR" dirty="0" err="1" smtClean="0"/>
              <a:t>φιλαναγνωσία</a:t>
            </a:r>
            <a:r>
              <a:rPr lang="el-GR" dirty="0" smtClean="0"/>
              <a:t> και την επαφή των παιδιών με το βιβλίο. Τι προσέχουμε:</a:t>
            </a:r>
          </a:p>
          <a:p>
            <a:r>
              <a:rPr lang="el-GR" b="1" dirty="0" smtClean="0"/>
              <a:t>Φυσικός φωτισμός και θέση:</a:t>
            </a:r>
            <a:r>
              <a:rPr lang="el-GR" dirty="0" smtClean="0"/>
              <a:t> Τοποθετήστε τη βιβλιοθήκη σε ήσυχο σημείο της τάξης, μακριά από θορυβώδεις γωνιές (όπως το κέντρο οικοδομικού υλικού ή δραματικού παιχνιδιού), ιδανικά κοντά σε παράθυρο για φυσικό φως.</a:t>
            </a:r>
          </a:p>
          <a:p>
            <a:r>
              <a:rPr lang="el-GR" b="1" dirty="0" smtClean="0"/>
              <a:t>Άνετο κάθισμα:</a:t>
            </a:r>
            <a:r>
              <a:rPr lang="el-GR" dirty="0" smtClean="0"/>
              <a:t> Δημιουργήστε μια ζεστή ατμόσφαιρα προσθέτοντας χοντρά χαλιά, μαξιλάρες δαπέδου, πουφ ή ένα μικρό καναπεδάκι.</a:t>
            </a:r>
          </a:p>
          <a:p>
            <a:r>
              <a:rPr lang="el-GR" b="1" dirty="0" err="1" smtClean="0"/>
              <a:t>Προσβάσιμα</a:t>
            </a:r>
            <a:r>
              <a:rPr lang="el-GR" b="1" dirty="0" smtClean="0"/>
              <a:t> ράφια:</a:t>
            </a:r>
            <a:r>
              <a:rPr lang="el-GR" dirty="0" smtClean="0"/>
              <a:t> Χρησιμοποιήστε χαμηλές βιβλιοθήκες τύπου </a:t>
            </a:r>
            <a:r>
              <a:rPr lang="el-GR" dirty="0" err="1" smtClean="0"/>
              <a:t>Μοντεσσόρι</a:t>
            </a:r>
            <a:r>
              <a:rPr lang="el-GR" dirty="0" smtClean="0"/>
              <a:t> (ώστε τα εξώφυλλα να είναι ορατά στα παιδιά) και ράφια στο ύψος των νηπίων. Στα Δημόσια Νηπιαγωγεία χρησιμοποιούνται οι βιβλιοθήκες του ΟΣΚ.</a:t>
            </a:r>
          </a:p>
          <a:p>
            <a:r>
              <a:rPr lang="el-GR" b="1" dirty="0" smtClean="0"/>
              <a:t>Οπτική ταξινόμηση:</a:t>
            </a:r>
            <a:r>
              <a:rPr lang="el-GR" dirty="0" smtClean="0"/>
              <a:t> Χωρίστε τα βιβλία σε κατηγορίες με απλά εικονίδια (π.χ. παραμύθια, βιβλία γνώσεων/ζώα, ποίηση, βιβλία με εικόνες χωρίς λόγια).</a:t>
            </a:r>
          </a:p>
          <a:p>
            <a:r>
              <a:rPr lang="el-GR" b="1" dirty="0" smtClean="0"/>
              <a:t>Κανόνες:</a:t>
            </a:r>
            <a:r>
              <a:rPr lang="el-GR" dirty="0" smtClean="0"/>
              <a:t> Αναρτήστε έναν οπτικό πίνακα με 3-4 απλούς κανόνες, εικονογραφημένους (π.χ. </a:t>
            </a:r>
            <a:r>
              <a:rPr lang="el-GR" i="1" dirty="0" smtClean="0"/>
              <a:t>«πιάνουμε τα βιβλία με καθαρά χέρια»</a:t>
            </a:r>
            <a:r>
              <a:rPr lang="el-GR" dirty="0" smtClean="0"/>
              <a:t>, </a:t>
            </a:r>
            <a:r>
              <a:rPr lang="el-GR" i="1" dirty="0" smtClean="0"/>
              <a:t>«γυρίζουμε τις σελίδες απαλά»</a:t>
            </a:r>
            <a:r>
              <a:rPr lang="el-GR" dirty="0" smtClean="0"/>
              <a:t>, </a:t>
            </a:r>
            <a:r>
              <a:rPr lang="el-GR" i="1" dirty="0" smtClean="0"/>
              <a:t>«τακτοποιούμε τα βιβλία στη θέση τους»</a:t>
            </a:r>
            <a:r>
              <a:rPr lang="el-GR" dirty="0" smtClean="0"/>
              <a: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smtClean="0"/>
              <a:t>6.2. </a:t>
            </a:r>
            <a:r>
              <a:rPr lang="el-GR" dirty="0" smtClean="0"/>
              <a:t>Δανειστική Βιβλιοθήκη-Νηπιαγωγείο</a:t>
            </a:r>
            <a:endParaRPr lang="el-GR" dirty="0"/>
          </a:p>
        </p:txBody>
      </p:sp>
      <p:sp>
        <p:nvSpPr>
          <p:cNvPr id="3" name="2 - Θέση περιεχομένου"/>
          <p:cNvSpPr>
            <a:spLocks noGrp="1"/>
          </p:cNvSpPr>
          <p:nvPr>
            <p:ph sz="quarter" idx="1"/>
          </p:nvPr>
        </p:nvSpPr>
        <p:spPr>
          <a:xfrm>
            <a:off x="251520" y="1527048"/>
            <a:ext cx="8892480" cy="5330952"/>
          </a:xfrm>
        </p:spPr>
        <p:txBody>
          <a:bodyPr>
            <a:normAutofit fontScale="70000" lnSpcReduction="20000"/>
          </a:bodyPr>
          <a:lstStyle/>
          <a:p>
            <a:r>
              <a:rPr lang="el-GR" b="1" dirty="0" smtClean="0"/>
              <a:t>Επιλογή βιβλίων:</a:t>
            </a:r>
            <a:r>
              <a:rPr lang="el-GR" dirty="0" smtClean="0"/>
              <a:t> Διαλέξτε βιβλία κατάλληλα για την ηλικία (π.χ. με όμορφη εικονογράφηση, λίγο κείμενο, μηνύματα για φιλία, συναισθήματα ή καθημερινές καταστάσεις).</a:t>
            </a:r>
          </a:p>
          <a:p>
            <a:r>
              <a:rPr lang="el-GR" b="1" dirty="0" smtClean="0"/>
              <a:t>Καθορισμός ημέρας δανεισμού:</a:t>
            </a:r>
            <a:r>
              <a:rPr lang="el-GR" dirty="0" smtClean="0"/>
              <a:t> Ορίστε μία συγκεκριμένη ημέρα της εβδομάδας (συνήθως Παρασκευή) για την παραλαβή και την επιστροφή των βιβλίων.</a:t>
            </a:r>
          </a:p>
          <a:p>
            <a:r>
              <a:rPr lang="el-GR" b="1" dirty="0" smtClean="0"/>
              <a:t>Κάρτες δανεισμού:</a:t>
            </a:r>
            <a:r>
              <a:rPr lang="el-GR" dirty="0" smtClean="0"/>
              <a:t> Φτιάξτε απλές ατομικές καρτέλες για κάθε παιδί ή μια κοινή καρτέλα που μπαίνει μέσα στο βιβλίο, όπου καταγράφεται ο τίτλος και η ημερομηνία.</a:t>
            </a:r>
          </a:p>
          <a:p>
            <a:r>
              <a:rPr lang="el-GR" b="1" dirty="0" smtClean="0"/>
              <a:t>Τσάντα βιβλιοθήκης:</a:t>
            </a:r>
            <a:r>
              <a:rPr lang="el-GR" dirty="0" smtClean="0"/>
              <a:t> Χρησιμοποιήστε πάνινες ή πλαστικές τσάντες με το λογότυπο ή το όνομα του νηπιαγωγείου για τη μεταφορά των βιβλίων ώστε να μην καταστρέφονται.</a:t>
            </a:r>
          </a:p>
          <a:p>
            <a:r>
              <a:rPr lang="el-GR" b="1" dirty="0" smtClean="0"/>
              <a:t>Κανόνες δανεισμού:</a:t>
            </a:r>
            <a:r>
              <a:rPr lang="el-GR" dirty="0" smtClean="0"/>
              <a:t> Συζητήστε με τα παιδιά πώς προσέχουμε ένα βιβλίο (δεν τσακίζουμε σελίδες, δεν ζωγραφίζουμε, πλένουμε τα χέρια μας).</a:t>
            </a:r>
          </a:p>
          <a:p>
            <a:r>
              <a:rPr lang="el-GR" b="1" dirty="0" smtClean="0"/>
              <a:t>Ημερολόγιο / Βιβλίο εντυπώσεων:</a:t>
            </a:r>
            <a:r>
              <a:rPr lang="el-GR" dirty="0" smtClean="0"/>
              <a:t> Βάλτε μέσα στην τσάντα ένα μικρό σημειωματάριο, όπου οι γονείς γράφουν δύο λόγια για το πώς βίωσε το παιδί την ανάγνωση του βιβλίου στο σπίτι.</a:t>
            </a:r>
          </a:p>
          <a:p>
            <a:r>
              <a:rPr lang="el-GR" b="1" dirty="0" smtClean="0"/>
              <a:t>Παρουσίαση στην τάξη:</a:t>
            </a:r>
            <a:r>
              <a:rPr lang="el-GR" dirty="0" smtClean="0"/>
              <a:t> Τη Δευτέρα, αφιερώστε λίγο χρόνο να πει το κάθε παιδί μερικές λέξεις για την ιστορία που διάβασε με την οικογένειά του.</a:t>
            </a:r>
          </a:p>
          <a:p>
            <a:endParaRPr lang="el-GR" dirty="0" smtClean="0"/>
          </a:p>
          <a:p>
            <a:endParaRPr lang="el-G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40" name="Picture 12" descr="Έναρξη Δανειστικής Βιβλιοθήκης στον Παιδικό Σταθμό! - Εκπαιδευτήρια «Η Ελληνική Παιδεία»"/>
          <p:cNvPicPr>
            <a:picLocks noChangeAspect="1" noChangeArrowheads="1"/>
          </p:cNvPicPr>
          <p:nvPr/>
        </p:nvPicPr>
        <p:blipFill>
          <a:blip r:embed="rId2" cstate="print"/>
          <a:srcRect/>
          <a:stretch>
            <a:fillRect/>
          </a:stretch>
        </p:blipFill>
        <p:spPr bwMode="auto">
          <a:xfrm>
            <a:off x="3059831" y="836712"/>
            <a:ext cx="3447389" cy="3677044"/>
          </a:xfrm>
          <a:prstGeom prst="ellipse">
            <a:avLst/>
          </a:prstGeom>
          <a:ln>
            <a:noFill/>
          </a:ln>
          <a:effectLst>
            <a:softEdge rad="112500"/>
          </a:effectLst>
        </p:spPr>
      </p:pic>
      <p:sp>
        <p:nvSpPr>
          <p:cNvPr id="2" name="1 - Τίτλος"/>
          <p:cNvSpPr>
            <a:spLocks noGrp="1"/>
          </p:cNvSpPr>
          <p:nvPr>
            <p:ph type="title"/>
          </p:nvPr>
        </p:nvSpPr>
        <p:spPr>
          <a:xfrm>
            <a:off x="683568" y="228600"/>
            <a:ext cx="8152584" cy="758952"/>
          </a:xfrm>
        </p:spPr>
        <p:txBody>
          <a:bodyPr/>
          <a:lstStyle/>
          <a:p>
            <a:r>
              <a:rPr lang="el-GR" dirty="0" smtClean="0"/>
              <a:t>Βιβλιοθήκες </a:t>
            </a:r>
            <a:endParaRPr lang="el-GR" dirty="0"/>
          </a:p>
        </p:txBody>
      </p:sp>
      <p:sp>
        <p:nvSpPr>
          <p:cNvPr id="3" name="2 - Θέση περιεχομένου"/>
          <p:cNvSpPr>
            <a:spLocks noGrp="1"/>
          </p:cNvSpPr>
          <p:nvPr>
            <p:ph sz="quarter" idx="1"/>
          </p:nvPr>
        </p:nvSpPr>
        <p:spPr/>
        <p:txBody>
          <a:bodyPr/>
          <a:lstStyle/>
          <a:p>
            <a:endParaRPr lang="el-GR" dirty="0"/>
          </a:p>
        </p:txBody>
      </p:sp>
      <p:pic>
        <p:nvPicPr>
          <p:cNvPr id="48130" name="Picture 2" descr="Η Νατα...Λίνα στο Νηπιαγωγείο: ΔΑΝΕΙΣΤΙΚΗ ΒΙΒΛΙΟΘΗΚΗ"/>
          <p:cNvPicPr>
            <a:picLocks noChangeAspect="1" noChangeArrowheads="1"/>
          </p:cNvPicPr>
          <p:nvPr/>
        </p:nvPicPr>
        <p:blipFill>
          <a:blip r:embed="rId3" cstate="print"/>
          <a:srcRect/>
          <a:stretch>
            <a:fillRect/>
          </a:stretch>
        </p:blipFill>
        <p:spPr bwMode="auto">
          <a:xfrm>
            <a:off x="0" y="620688"/>
            <a:ext cx="3686175" cy="491490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48134" name="AutoShape 6" descr="https://encrypted-tbn2.gstatic.com/shopping?q=tbn:ANd9GcTfuGDcOs5ZuxgNGGNIUpZKPdWs01XlRrej31MV6iN7Ib9baOOkSaayiAj1i6yovix7A5CKTU_fEROfWHTPNVx2xMHqPioeFap7V51obUX3V-sIHpxoGk3ZHdTQenpO9mWE9C1qGw&amp;usqp=CA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48136" name="Picture 8" descr="ΓΩΝΙΑ ΒΙΒΛΙΟΥ ΒΙΒΛΙΟΘΗΚΗ"/>
          <p:cNvPicPr>
            <a:picLocks noChangeAspect="1" noChangeArrowheads="1"/>
          </p:cNvPicPr>
          <p:nvPr/>
        </p:nvPicPr>
        <p:blipFill>
          <a:blip r:embed="rId4" cstate="print"/>
          <a:srcRect l="22395" r="24283"/>
          <a:stretch>
            <a:fillRect/>
          </a:stretch>
        </p:blipFill>
        <p:spPr bwMode="auto">
          <a:xfrm>
            <a:off x="6012160" y="980728"/>
            <a:ext cx="3131840" cy="457200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48138" name="Picture 10" descr="Έπιπλα Παιδικών Σταθμών και Νηπιαγωγείων-- Ξύλινο Βαγονέτο βιβλιοθήκη | Παιχνιδούπολη | Playcity.gr"/>
          <p:cNvPicPr>
            <a:picLocks noChangeAspect="1" noChangeArrowheads="1"/>
          </p:cNvPicPr>
          <p:nvPr/>
        </p:nvPicPr>
        <p:blipFill>
          <a:blip r:embed="rId5" cstate="print"/>
          <a:srcRect l="8456" t="8456" r="10364" b="12055"/>
          <a:stretch>
            <a:fillRect/>
          </a:stretch>
        </p:blipFill>
        <p:spPr bwMode="auto">
          <a:xfrm>
            <a:off x="3347864" y="4016302"/>
            <a:ext cx="2902159" cy="28416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sz="quarter" idx="1"/>
          </p:nvPr>
        </p:nvSpPr>
        <p:spPr/>
        <p:txBody>
          <a:bodyPr/>
          <a:lstStyle/>
          <a:p>
            <a:endParaRPr lang="el-GR"/>
          </a:p>
        </p:txBody>
      </p:sp>
      <p:grpSp>
        <p:nvGrpSpPr>
          <p:cNvPr id="7" name="6 - Ομάδα"/>
          <p:cNvGrpSpPr/>
          <p:nvPr/>
        </p:nvGrpSpPr>
        <p:grpSpPr>
          <a:xfrm>
            <a:off x="0" y="1"/>
            <a:ext cx="3275856" cy="4365104"/>
            <a:chOff x="539552" y="980728"/>
            <a:chExt cx="4085946" cy="5447929"/>
          </a:xfrm>
        </p:grpSpPr>
        <p:pic>
          <p:nvPicPr>
            <p:cNvPr id="54274" name="Picture 2" descr="Έναρξη Δανειστικής Βιβλιοθήκης στον Παιδικό Σταθμό! - Εκπαιδευτήρια «Η Ελληνική Παιδεία»"/>
            <p:cNvPicPr>
              <a:picLocks noChangeAspect="1" noChangeArrowheads="1"/>
            </p:cNvPicPr>
            <p:nvPr/>
          </p:nvPicPr>
          <p:blipFill>
            <a:blip r:embed="rId2" cstate="print"/>
            <a:srcRect/>
            <a:stretch>
              <a:fillRect/>
            </a:stretch>
          </p:blipFill>
          <p:spPr bwMode="auto">
            <a:xfrm>
              <a:off x="539552" y="980728"/>
              <a:ext cx="4085946" cy="5447929"/>
            </a:xfrm>
            <a:prstGeom prst="rect">
              <a:avLst/>
            </a:prstGeom>
            <a:noFill/>
          </p:spPr>
        </p:pic>
        <p:sp>
          <p:nvSpPr>
            <p:cNvPr id="5" name="4 - Γελαστό πρόσωπο"/>
            <p:cNvSpPr/>
            <p:nvPr/>
          </p:nvSpPr>
          <p:spPr>
            <a:xfrm>
              <a:off x="1259632" y="2420888"/>
              <a:ext cx="504056" cy="57606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5 - Γελαστό πρόσωπο"/>
            <p:cNvSpPr/>
            <p:nvPr/>
          </p:nvSpPr>
          <p:spPr>
            <a:xfrm>
              <a:off x="3635896" y="2276872"/>
              <a:ext cx="504056" cy="57606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grpSp>
        <p:nvGrpSpPr>
          <p:cNvPr id="11" name="10 - Ομάδα"/>
          <p:cNvGrpSpPr/>
          <p:nvPr/>
        </p:nvGrpSpPr>
        <p:grpSpPr>
          <a:xfrm>
            <a:off x="5028443" y="4365104"/>
            <a:ext cx="4115557" cy="2492896"/>
            <a:chOff x="4788024" y="1340768"/>
            <a:chExt cx="4115557" cy="3096344"/>
          </a:xfrm>
        </p:grpSpPr>
        <p:pic>
          <p:nvPicPr>
            <p:cNvPr id="54276" name="Picture 4" descr="Έναρξη Δανειστικής Βιβλιοθήκης στον Παιδικό Σταθμό! - Εκπαιδευτήρια «Η Ελληνική Παιδεία»"/>
            <p:cNvPicPr>
              <a:picLocks noChangeAspect="1" noChangeArrowheads="1"/>
            </p:cNvPicPr>
            <p:nvPr/>
          </p:nvPicPr>
          <p:blipFill>
            <a:blip r:embed="rId3" cstate="print"/>
            <a:srcRect/>
            <a:stretch>
              <a:fillRect/>
            </a:stretch>
          </p:blipFill>
          <p:spPr bwMode="auto">
            <a:xfrm>
              <a:off x="4788024" y="1340768"/>
              <a:ext cx="4115557" cy="3096344"/>
            </a:xfrm>
            <a:prstGeom prst="rect">
              <a:avLst/>
            </a:prstGeom>
            <a:noFill/>
          </p:spPr>
        </p:pic>
        <p:sp>
          <p:nvSpPr>
            <p:cNvPr id="9" name="8 - Γελαστό πρόσωπο"/>
            <p:cNvSpPr/>
            <p:nvPr/>
          </p:nvSpPr>
          <p:spPr>
            <a:xfrm>
              <a:off x="5796136" y="1628800"/>
              <a:ext cx="288032" cy="288032"/>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0" name="9 - Γελαστό πρόσωπο"/>
            <p:cNvSpPr/>
            <p:nvPr/>
          </p:nvSpPr>
          <p:spPr>
            <a:xfrm>
              <a:off x="7740352" y="1772816"/>
              <a:ext cx="288032" cy="288032"/>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grpSp>
      <p:pic>
        <p:nvPicPr>
          <p:cNvPr id="54278" name="Picture 6" descr="Ανακαλύψτε ιδέες για 900+ ΕΣΩΤΕΡΙΚΟΣ ΧΩΡΟΣ και παιδικός σταθμός | παιδικοί σταθμοί, διακόσμησης τάξης, αρχιτεκτονική και άλλα"/>
          <p:cNvPicPr>
            <a:picLocks noChangeAspect="1" noChangeArrowheads="1"/>
          </p:cNvPicPr>
          <p:nvPr/>
        </p:nvPicPr>
        <p:blipFill>
          <a:blip r:embed="rId4" cstate="print"/>
          <a:srcRect/>
          <a:stretch>
            <a:fillRect/>
          </a:stretch>
        </p:blipFill>
        <p:spPr bwMode="auto">
          <a:xfrm>
            <a:off x="5723112" y="-171400"/>
            <a:ext cx="3420888" cy="4551520"/>
          </a:xfrm>
          <a:prstGeom prst="rect">
            <a:avLst/>
          </a:prstGeom>
          <a:noFill/>
        </p:spPr>
      </p:pic>
      <p:pic>
        <p:nvPicPr>
          <p:cNvPr id="54280" name="Picture 8" descr="Ανακαλύψτε ιδέες για 19 ΓΩΝΊΑ ΒΙΒΛΙΟΘΗΚΗΣ και διακόσμησης τάξης | οργάνωση τάξης, ιδέες για την τάξη, διακόσμηση σχολικής τάξης και άλλα"/>
          <p:cNvPicPr>
            <a:picLocks noChangeAspect="1" noChangeArrowheads="1"/>
          </p:cNvPicPr>
          <p:nvPr/>
        </p:nvPicPr>
        <p:blipFill>
          <a:blip r:embed="rId5" cstate="print"/>
          <a:srcRect/>
          <a:stretch>
            <a:fillRect/>
          </a:stretch>
        </p:blipFill>
        <p:spPr bwMode="auto">
          <a:xfrm>
            <a:off x="3275856" y="0"/>
            <a:ext cx="2592288" cy="4365104"/>
          </a:xfrm>
          <a:prstGeom prst="rect">
            <a:avLst/>
          </a:prstGeom>
          <a:noFill/>
        </p:spPr>
      </p:pic>
      <p:pic>
        <p:nvPicPr>
          <p:cNvPr id="54282" name="Picture 10" descr="10 Ιδεες για Βιβλιοθήκη νηπιαγωγείου ιδέες | διακόσμησης τάξης, διακόσμηση  σχολικής τάξης, διακόσμηση πόρτας"/>
          <p:cNvPicPr>
            <a:picLocks noChangeAspect="1" noChangeArrowheads="1"/>
          </p:cNvPicPr>
          <p:nvPr/>
        </p:nvPicPr>
        <p:blipFill>
          <a:blip r:embed="rId6" cstate="print"/>
          <a:srcRect t="25260"/>
          <a:stretch>
            <a:fillRect/>
          </a:stretch>
        </p:blipFill>
        <p:spPr bwMode="auto">
          <a:xfrm>
            <a:off x="0" y="3501008"/>
            <a:ext cx="5004048" cy="335699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Διαφορετικές Δανειστικές Βιβλιοθήκες</a:t>
            </a:r>
            <a:endParaRPr lang="el-GR" dirty="0"/>
          </a:p>
        </p:txBody>
      </p:sp>
      <p:sp>
        <p:nvSpPr>
          <p:cNvPr id="3" name="2 - Θέση περιεχομένου"/>
          <p:cNvSpPr>
            <a:spLocks noGrp="1"/>
          </p:cNvSpPr>
          <p:nvPr>
            <p:ph sz="quarter" idx="1"/>
          </p:nvPr>
        </p:nvSpPr>
        <p:spPr/>
        <p:txBody>
          <a:bodyPr/>
          <a:lstStyle/>
          <a:p>
            <a:endParaRPr lang="el-GR" dirty="0"/>
          </a:p>
        </p:txBody>
      </p:sp>
      <p:pic>
        <p:nvPicPr>
          <p:cNvPr id="52226" name="Picture 2" descr="Κίμωλος: Οι ωραιότερες δανειστικές βιβλιοθήκες! | Parallaxi Magazine"/>
          <p:cNvPicPr>
            <a:picLocks noChangeAspect="1" noChangeArrowheads="1"/>
          </p:cNvPicPr>
          <p:nvPr/>
        </p:nvPicPr>
        <p:blipFill>
          <a:blip r:embed="rId2" cstate="print"/>
          <a:srcRect l="21051" t="17630" r="19202"/>
          <a:stretch>
            <a:fillRect/>
          </a:stretch>
        </p:blipFill>
        <p:spPr bwMode="auto">
          <a:xfrm>
            <a:off x="0" y="980728"/>
            <a:ext cx="4074027" cy="3744416"/>
          </a:xfrm>
          <a:prstGeom prst="ellipse">
            <a:avLst/>
          </a:prstGeom>
          <a:ln>
            <a:noFill/>
          </a:ln>
          <a:effectLst>
            <a:softEdge rad="112500"/>
          </a:effectLst>
        </p:spPr>
      </p:pic>
      <p:sp>
        <p:nvSpPr>
          <p:cNvPr id="5" name="4 - Στρογγυλεμένο ορθογώνιο"/>
          <p:cNvSpPr/>
          <p:nvPr/>
        </p:nvSpPr>
        <p:spPr>
          <a:xfrm>
            <a:off x="755576" y="4437112"/>
            <a:ext cx="1872208" cy="720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Κίμωλος</a:t>
            </a:r>
            <a:endParaRPr lang="el-GR" dirty="0"/>
          </a:p>
        </p:txBody>
      </p:sp>
      <p:pic>
        <p:nvPicPr>
          <p:cNvPr id="52228" name="Picture 4" descr="Ελληνικό: Μίνι δανειστικές βιβλιοθήκες στην πλατεία Εθνικής Αντιστάσεως | attica24"/>
          <p:cNvPicPr>
            <a:picLocks noChangeAspect="1" noChangeArrowheads="1"/>
          </p:cNvPicPr>
          <p:nvPr/>
        </p:nvPicPr>
        <p:blipFill>
          <a:blip r:embed="rId3" cstate="print"/>
          <a:srcRect/>
          <a:stretch>
            <a:fillRect/>
          </a:stretch>
        </p:blipFill>
        <p:spPr bwMode="auto">
          <a:xfrm>
            <a:off x="5940152" y="1196752"/>
            <a:ext cx="2937148" cy="44057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6 - Στρογγυλεμένο ορθογώνιο"/>
          <p:cNvSpPr/>
          <p:nvPr/>
        </p:nvSpPr>
        <p:spPr>
          <a:xfrm>
            <a:off x="6156176" y="5661248"/>
            <a:ext cx="2664296"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Δήμος Ελληνικού</a:t>
            </a:r>
            <a:endParaRPr lang="el-GR" dirty="0"/>
          </a:p>
        </p:txBody>
      </p:sp>
      <p:pic>
        <p:nvPicPr>
          <p:cNvPr id="52232" name="Picture 8" descr="Μόλις τελείωσα τη δωρεάν μικρή βιβλιοθήκη στην ύπαιθρο : r/LittleFreeLibrary"/>
          <p:cNvPicPr>
            <a:picLocks noChangeAspect="1" noChangeArrowheads="1"/>
          </p:cNvPicPr>
          <p:nvPr/>
        </p:nvPicPr>
        <p:blipFill>
          <a:blip r:embed="rId4" cstate="print"/>
          <a:srcRect l="24147" r="4462"/>
          <a:stretch>
            <a:fillRect/>
          </a:stretch>
        </p:blipFill>
        <p:spPr bwMode="auto">
          <a:xfrm>
            <a:off x="3059832" y="980728"/>
            <a:ext cx="2814549" cy="5184576"/>
          </a:xfrm>
          <a:prstGeom prst="rect">
            <a:avLst/>
          </a:prstGeom>
          <a:noFill/>
        </p:spPr>
      </p:pic>
      <p:sp>
        <p:nvSpPr>
          <p:cNvPr id="10" name="9 - Στρογγυλεμένο ορθογώνιο"/>
          <p:cNvSpPr/>
          <p:nvPr/>
        </p:nvSpPr>
        <p:spPr>
          <a:xfrm>
            <a:off x="3059832" y="6209928"/>
            <a:ext cx="2808312"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smtClean="0"/>
              <a:t>Υπαίθρια Βιβλιοθήκη</a:t>
            </a:r>
          </a:p>
          <a:p>
            <a:pPr algn="ctr"/>
            <a:r>
              <a:rPr lang="el-GR" dirty="0" smtClean="0"/>
              <a:t>Σε σχολείο</a:t>
            </a:r>
            <a:endParaRPr lang="el-GR" dirty="0"/>
          </a:p>
        </p:txBody>
      </p:sp>
      <p:sp>
        <p:nvSpPr>
          <p:cNvPr id="11" name="10 - Ορθογώνιο"/>
          <p:cNvSpPr/>
          <p:nvPr/>
        </p:nvSpPr>
        <p:spPr>
          <a:xfrm>
            <a:off x="683568" y="5373216"/>
            <a:ext cx="2448272" cy="1200329"/>
          </a:xfrm>
          <a:prstGeom prst="rect">
            <a:avLst/>
          </a:prstGeom>
        </p:spPr>
        <p:txBody>
          <a:bodyPr wrap="square">
            <a:spAutoFit/>
          </a:bodyPr>
          <a:lstStyle/>
          <a:p>
            <a:r>
              <a:rPr lang="en-US" dirty="0" smtClean="0">
                <a:hlinkClick r:id="rId5"/>
              </a:rPr>
              <a:t>https://youtu.be/kul-g_30HuU?si=LiA5tiT8hadd8jnl</a:t>
            </a:r>
            <a:endParaRPr lang="el-GR" dirty="0" smtClean="0"/>
          </a:p>
          <a:p>
            <a:endParaRPr lang="el-GR" dirty="0"/>
          </a:p>
        </p:txBody>
      </p:sp>
      <p:pic>
        <p:nvPicPr>
          <p:cNvPr id="12" name="Picture 2" descr="Video Play Button - Free vector clipart images on creazilla.com"/>
          <p:cNvPicPr>
            <a:picLocks noChangeAspect="1" noChangeArrowheads="1"/>
          </p:cNvPicPr>
          <p:nvPr/>
        </p:nvPicPr>
        <p:blipFill>
          <a:blip r:embed="rId6" cstate="print"/>
          <a:srcRect/>
          <a:stretch>
            <a:fillRect/>
          </a:stretch>
        </p:blipFill>
        <p:spPr bwMode="auto">
          <a:xfrm>
            <a:off x="0" y="5229200"/>
            <a:ext cx="755576" cy="7796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n-US" b="1" dirty="0" smtClean="0"/>
              <a:t>7</a:t>
            </a:r>
            <a:r>
              <a:rPr lang="el-GR" b="1" dirty="0" smtClean="0"/>
              <a:t>. Ο Ρόλος του Βοηθού Παιδαγωγού: Η Τέχνη της Εμψύχωσης (1/3)</a:t>
            </a:r>
            <a:endParaRPr lang="el-GR" dirty="0"/>
          </a:p>
        </p:txBody>
      </p:sp>
      <p:sp>
        <p:nvSpPr>
          <p:cNvPr id="4" name="2 - Θέση περιεχομένου"/>
          <p:cNvSpPr>
            <a:spLocks noGrp="1"/>
          </p:cNvSpPr>
          <p:nvPr>
            <p:ph sz="quarter" idx="1"/>
          </p:nvPr>
        </p:nvSpPr>
        <p:spPr>
          <a:xfrm>
            <a:off x="179512" y="1527048"/>
            <a:ext cx="8784976" cy="4998296"/>
          </a:xfrm>
        </p:spPr>
        <p:txBody>
          <a:bodyPr>
            <a:normAutofit fontScale="85000" lnSpcReduction="20000"/>
          </a:bodyPr>
          <a:lstStyle/>
          <a:p>
            <a:r>
              <a:rPr lang="el-GR" dirty="0" smtClean="0"/>
              <a:t>Η επιτυχία ενός βιβλίου εξαρτάται από τον τρόπο που θα το παρουσιάσετε.</a:t>
            </a:r>
          </a:p>
          <a:p>
            <a:pPr algn="ctr">
              <a:buNone/>
            </a:pPr>
            <a:r>
              <a:rPr lang="el-GR" b="1" u="sng" dirty="0" smtClean="0"/>
              <a:t>Πριν την Ανάγνωση (Προετοιμασία)</a:t>
            </a:r>
          </a:p>
          <a:p>
            <a:r>
              <a:rPr lang="el-GR" b="1" dirty="0" smtClean="0"/>
              <a:t>Δημιουργία ατμόσφαιρας:</a:t>
            </a:r>
            <a:r>
              <a:rPr lang="el-GR" dirty="0" smtClean="0"/>
              <a:t> Μαξιλάρια στο πάτωμα, χαμηλός φωτισμός ή ένα «σύνθημα» (π.χ. ένα κουδουνάκι) ότι ξεκινάει το παραμύθι.</a:t>
            </a:r>
          </a:p>
          <a:p>
            <a:r>
              <a:rPr lang="el-GR" b="1" dirty="0" smtClean="0"/>
              <a:t>Χρήση της κούκλας ή/και αντικειμένων ενδιαφέροντος πριν ή/και κατά την αφήγηση: </a:t>
            </a:r>
            <a:r>
              <a:rPr lang="el-GR" dirty="0" smtClean="0"/>
              <a:t>η κούκλα της τάξης φέρνει το παραμύθι στα παιδιά, ή τους προσκαλεί σε ένα κυνήγι κρυμμένου βιβλίου στον χώρο της τάξης. Εναλλακτικά μπορούμε να έχουμε διάφορα αντικείμενα από το παραμύθι σε πραγματική μορφή ή ακόμη και τον ίδιο τον ήρωα.</a:t>
            </a:r>
          </a:p>
          <a:p>
            <a:r>
              <a:rPr lang="el-GR" b="1" dirty="0" smtClean="0"/>
              <a:t>Προετοιμασία της φωνής σας:</a:t>
            </a:r>
            <a:r>
              <a:rPr lang="el-GR" dirty="0" smtClean="0"/>
              <a:t> Διαβάστε το βιβλίο μόνοι σας από πριν για να ξέρετε πού να κάνετε παύσεις.</a:t>
            </a:r>
          </a:p>
          <a:p>
            <a:r>
              <a:rPr lang="el-GR" b="1" dirty="0" smtClean="0"/>
              <a:t>Πρόκληση ενδιαφέροντος:</a:t>
            </a:r>
            <a:r>
              <a:rPr lang="el-GR" dirty="0" smtClean="0"/>
              <a:t> Δείξτε το εξώφυλλο και ρωτήστε: </a:t>
            </a:r>
            <a:r>
              <a:rPr lang="el-GR" i="1" dirty="0" smtClean="0"/>
              <a:t>«Τι πιστεύετε ότι θα γίνει σε αυτή την ιστορία;»</a:t>
            </a:r>
            <a:endParaRPr lang="el-GR" dirty="0" smtClean="0"/>
          </a:p>
          <a:p>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n-US" b="1" dirty="0" smtClean="0"/>
              <a:t>7</a:t>
            </a:r>
            <a:r>
              <a:rPr lang="el-GR" b="1" dirty="0" smtClean="0"/>
              <a:t>. Ο Ρόλος του Βοηθού Παιδαγωγού: Η Τέχνη της Εμψύχωσης</a:t>
            </a:r>
            <a:r>
              <a:rPr lang="en-US" b="1" dirty="0" smtClean="0"/>
              <a:t> </a:t>
            </a:r>
            <a:r>
              <a:rPr lang="el-GR" b="1" dirty="0" smtClean="0"/>
              <a:t>(2/3)</a:t>
            </a:r>
            <a:endParaRPr lang="el-GR" dirty="0"/>
          </a:p>
        </p:txBody>
      </p:sp>
      <p:sp>
        <p:nvSpPr>
          <p:cNvPr id="3" name="2 - Θέση περιεχομένου"/>
          <p:cNvSpPr>
            <a:spLocks noGrp="1"/>
          </p:cNvSpPr>
          <p:nvPr>
            <p:ph sz="quarter" idx="1"/>
          </p:nvPr>
        </p:nvSpPr>
        <p:spPr>
          <a:xfrm>
            <a:off x="301752" y="1527048"/>
            <a:ext cx="8503920" cy="4854280"/>
          </a:xfrm>
        </p:spPr>
        <p:txBody>
          <a:bodyPr>
            <a:normAutofit fontScale="92500" lnSpcReduction="10000"/>
          </a:bodyPr>
          <a:lstStyle/>
          <a:p>
            <a:pPr algn="ctr">
              <a:buNone/>
            </a:pPr>
            <a:r>
              <a:rPr lang="el-GR" b="1" u="sng" dirty="0" smtClean="0"/>
              <a:t>Κατά την Ανάγνωση (Η Μετάδοση)</a:t>
            </a:r>
          </a:p>
          <a:p>
            <a:r>
              <a:rPr lang="el-GR" b="1" dirty="0" smtClean="0"/>
              <a:t>Οπτική επαφή:</a:t>
            </a:r>
            <a:r>
              <a:rPr lang="el-GR" dirty="0" smtClean="0"/>
              <a:t> Κρατάτε το βιβλίο ανοιχτό προς τα παιδιά, δείχνοντας τις εικόνες καθώς διαβάζετε.</a:t>
            </a:r>
          </a:p>
          <a:p>
            <a:r>
              <a:rPr lang="el-GR" b="1" dirty="0" smtClean="0"/>
              <a:t>Χρήση φωνής:</a:t>
            </a:r>
            <a:r>
              <a:rPr lang="el-GR" dirty="0" smtClean="0"/>
              <a:t> Αλλάξτε τον τόνο, την ένταση και την ταχύτητα ανάλογα με τον ήρωα (π.χ. βαριά φωνή για την αρκούδα, ψιλή για το ποντικάκι).</a:t>
            </a:r>
          </a:p>
          <a:p>
            <a:r>
              <a:rPr lang="el-GR" b="1" dirty="0" smtClean="0"/>
              <a:t>Γλώσσα σώματος:</a:t>
            </a:r>
            <a:r>
              <a:rPr lang="el-GR" dirty="0" smtClean="0"/>
              <a:t> Χρησιμοποιήστε εκφράσεις του προσώπου και απλές χειρονομίες.</a:t>
            </a:r>
          </a:p>
          <a:p>
            <a:pPr algn="ctr">
              <a:buNone/>
            </a:pPr>
            <a:r>
              <a:rPr lang="el-GR" b="1" u="sng" dirty="0" smtClean="0"/>
              <a:t>Μετά την Ανάγνωση (Επεξεργασία)</a:t>
            </a:r>
          </a:p>
          <a:p>
            <a:r>
              <a:rPr lang="el-GR" b="1" dirty="0" smtClean="0"/>
              <a:t>Συζήτηση:</a:t>
            </a:r>
            <a:r>
              <a:rPr lang="el-GR" dirty="0" smtClean="0"/>
              <a:t> Αποφύγετε τις ερωτήσεις τύπου «εξετάσεων». Προτιμήστε ανοιχτές ερωτήσεις κρίσης: </a:t>
            </a:r>
            <a:r>
              <a:rPr lang="el-GR" i="1" dirty="0" smtClean="0"/>
              <a:t>«Πώς νιώσατε όταν ο ήρωας έχασε τον δρόμο του;»</a:t>
            </a:r>
            <a:endParaRPr lang="el-GR" dirty="0" smtClean="0"/>
          </a:p>
          <a:p>
            <a:endParaRPr lang="el-G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58952"/>
          </a:xfrm>
        </p:spPr>
        <p:txBody>
          <a:bodyPr>
            <a:normAutofit fontScale="90000"/>
          </a:bodyPr>
          <a:lstStyle/>
          <a:p>
            <a:r>
              <a:rPr lang="en-US" b="1" dirty="0" smtClean="0"/>
              <a:t>7</a:t>
            </a:r>
            <a:r>
              <a:rPr lang="el-GR" b="1" dirty="0" smtClean="0"/>
              <a:t>. Ο Ρόλος του Βοηθού Παιδαγωγού: Η Τέχνη της Εμψύχωσης (3/3)</a:t>
            </a:r>
            <a:endParaRPr lang="el-GR" dirty="0"/>
          </a:p>
        </p:txBody>
      </p:sp>
      <p:sp>
        <p:nvSpPr>
          <p:cNvPr id="3" name="2 - Θέση περιεχομένου"/>
          <p:cNvSpPr>
            <a:spLocks noGrp="1"/>
          </p:cNvSpPr>
          <p:nvPr>
            <p:ph sz="quarter" idx="1"/>
          </p:nvPr>
        </p:nvSpPr>
        <p:spPr>
          <a:xfrm>
            <a:off x="301752" y="1527048"/>
            <a:ext cx="8503920" cy="4926288"/>
          </a:xfrm>
        </p:spPr>
        <p:txBody>
          <a:bodyPr>
            <a:normAutofit fontScale="92500"/>
          </a:bodyPr>
          <a:lstStyle/>
          <a:p>
            <a:pPr algn="ctr">
              <a:buNone/>
            </a:pPr>
            <a:r>
              <a:rPr lang="el-GR" b="1" u="sng" dirty="0" smtClean="0"/>
              <a:t>Δραστηριότητες </a:t>
            </a:r>
            <a:r>
              <a:rPr lang="el-GR" b="1" u="sng" dirty="0" err="1" smtClean="0"/>
              <a:t>Φιλαναγνωσίας</a:t>
            </a:r>
            <a:r>
              <a:rPr lang="el-GR" b="1" u="sng" dirty="0" smtClean="0"/>
              <a:t> (Μετά το Βιβλίο)</a:t>
            </a:r>
          </a:p>
          <a:p>
            <a:pPr algn="ctr">
              <a:buNone/>
            </a:pPr>
            <a:r>
              <a:rPr lang="el-GR" dirty="0" smtClean="0"/>
              <a:t>Το βιβλίο δεν τελειώνει στην τελευταία σελίδα. Μπορεί να γίνει η αφορμή για:</a:t>
            </a:r>
          </a:p>
          <a:p>
            <a:r>
              <a:rPr lang="el-GR" b="1" dirty="0" smtClean="0"/>
              <a:t>Θεατρικό Παιχνίδι / Δραματοποίηση:</a:t>
            </a:r>
            <a:r>
              <a:rPr lang="el-GR" dirty="0" smtClean="0"/>
              <a:t> Τα παιδιά υποδύονται τους ρόλους του παραμυθιού.</a:t>
            </a:r>
          </a:p>
          <a:p>
            <a:r>
              <a:rPr lang="el-GR" b="1" dirty="0" smtClean="0"/>
              <a:t>Εικαστικά:</a:t>
            </a:r>
            <a:r>
              <a:rPr lang="el-GR" dirty="0" smtClean="0"/>
              <a:t> Ζωγραφική του αγαπημένου τους ήρωα ή κατασκευή με πηλό.</a:t>
            </a:r>
          </a:p>
          <a:p>
            <a:r>
              <a:rPr lang="el-GR" b="1" dirty="0" smtClean="0"/>
              <a:t>Δημιουργική Γραφή:</a:t>
            </a:r>
            <a:r>
              <a:rPr lang="el-GR" dirty="0" smtClean="0"/>
              <a:t> </a:t>
            </a:r>
            <a:r>
              <a:rPr lang="el-GR" i="1" dirty="0" smtClean="0"/>
              <a:t>«Τι θα γινόταν αν το παραμύθι τελείωνε διαφορετικά;»</a:t>
            </a:r>
            <a:endParaRPr lang="el-GR" dirty="0" smtClean="0"/>
          </a:p>
          <a:p>
            <a:r>
              <a:rPr lang="el-GR" b="1" dirty="0" err="1" smtClean="0"/>
              <a:t>Μουσικοκινητική</a:t>
            </a:r>
            <a:r>
              <a:rPr lang="el-GR" b="1" dirty="0" smtClean="0"/>
              <a:t>:</a:t>
            </a:r>
            <a:r>
              <a:rPr lang="el-GR" dirty="0" smtClean="0"/>
              <a:t> Αντιστοίχιση των κινήσεων των ηρώων με ήχους οργάνων (π.χ. ντέφι για το τρέξιμο).</a:t>
            </a:r>
          </a:p>
          <a:p>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dirty="0" smtClean="0"/>
              <a:t>7.1. </a:t>
            </a:r>
            <a:r>
              <a:rPr lang="el-GR" b="1" dirty="0" smtClean="0"/>
              <a:t>Προκλήσεις και Διαχείριση στην Τάξη</a:t>
            </a:r>
            <a:endParaRPr lang="el-GR" dirty="0"/>
          </a:p>
        </p:txBody>
      </p:sp>
      <p:sp>
        <p:nvSpPr>
          <p:cNvPr id="3" name="2 - Θέση περιεχομένου"/>
          <p:cNvSpPr>
            <a:spLocks noGrp="1"/>
          </p:cNvSpPr>
          <p:nvPr>
            <p:ph sz="quarter" idx="1"/>
          </p:nvPr>
        </p:nvSpPr>
        <p:spPr/>
        <p:txBody>
          <a:bodyPr>
            <a:normAutofit/>
          </a:bodyPr>
          <a:lstStyle/>
          <a:p>
            <a:r>
              <a:rPr lang="el-GR" b="1" dirty="0" smtClean="0"/>
              <a:t>Απώλεια προσοχής:</a:t>
            </a:r>
            <a:r>
              <a:rPr lang="el-GR" dirty="0" smtClean="0"/>
              <a:t> Τι κάνουμε όταν τα παιδιά βαριούνται; (Μειώνουμε τη διάρκεια, αλλάζουμε τόνο, εισάγουμε κίνηση).</a:t>
            </a:r>
          </a:p>
          <a:p>
            <a:r>
              <a:rPr lang="el-GR" b="1" dirty="0" smtClean="0"/>
              <a:t>Διαχείριση ευαίσθητων θεμάτων:</a:t>
            </a:r>
            <a:r>
              <a:rPr lang="el-GR" dirty="0" smtClean="0"/>
              <a:t> Πώς διαχειριζόμαστε βιβλία για την απώλεια, το διαζύγιο ή τον φόβο; (Με ειλικρίνεια, ασφάλεια και </a:t>
            </a:r>
            <a:r>
              <a:rPr lang="el-GR" dirty="0" err="1" smtClean="0"/>
              <a:t>ενσυναίσθηση</a:t>
            </a:r>
            <a:r>
              <a:rPr lang="el-GR" dirty="0" smtClean="0"/>
              <a:t>).</a:t>
            </a:r>
          </a:p>
          <a:p>
            <a:r>
              <a:rPr lang="el-GR" b="1" dirty="0" smtClean="0"/>
              <a:t>Συμπερίληψη:</a:t>
            </a:r>
            <a:r>
              <a:rPr lang="el-GR" dirty="0" smtClean="0"/>
              <a:t> Επιλογή βιβλίων με πολυπολιτισμικό χαρακτήρα και ήρωες με αναπηρίες.</a:t>
            </a:r>
          </a:p>
          <a:p>
            <a:endParaRPr lang="el-G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548680"/>
            <a:ext cx="9144000" cy="504056"/>
          </a:xfrm>
        </p:spPr>
        <p:txBody>
          <a:bodyPr>
            <a:normAutofit fontScale="90000"/>
          </a:bodyPr>
          <a:lstStyle/>
          <a:p>
            <a:r>
              <a:rPr lang="en-US" b="1" dirty="0" smtClean="0"/>
              <a:t>7.2. </a:t>
            </a:r>
            <a:r>
              <a:rPr lang="el-GR" b="1" dirty="0" smtClean="0"/>
              <a:t>Τα Στάδια της Αφήγησης (Αφηγηματική Δομή)</a:t>
            </a:r>
            <a:endParaRPr lang="el-GR" dirty="0"/>
          </a:p>
        </p:txBody>
      </p:sp>
      <p:sp>
        <p:nvSpPr>
          <p:cNvPr id="3" name="2 - Θέση περιεχομένου"/>
          <p:cNvSpPr>
            <a:spLocks noGrp="1"/>
          </p:cNvSpPr>
          <p:nvPr>
            <p:ph sz="quarter" idx="1"/>
          </p:nvPr>
        </p:nvSpPr>
        <p:spPr>
          <a:xfrm>
            <a:off x="301752" y="1268760"/>
            <a:ext cx="8503920" cy="5589240"/>
          </a:xfrm>
        </p:spPr>
        <p:txBody>
          <a:bodyPr>
            <a:normAutofit fontScale="70000" lnSpcReduction="20000"/>
          </a:bodyPr>
          <a:lstStyle/>
          <a:p>
            <a:pPr>
              <a:buNone/>
            </a:pPr>
            <a:endParaRPr lang="el-GR" b="1" dirty="0" smtClean="0"/>
          </a:p>
          <a:p>
            <a:r>
              <a:rPr lang="el-GR" dirty="0" smtClean="0"/>
              <a:t>Η πλοκή αναπτύσσεται συνήθως σε πέντε βασικά στάδια (σύμφωνα και με το διάγραμμα του </a:t>
            </a:r>
            <a:r>
              <a:rPr lang="el-GR" dirty="0" err="1" smtClean="0"/>
              <a:t>Freytag</a:t>
            </a:r>
            <a:r>
              <a:rPr lang="el-GR" dirty="0" smtClean="0"/>
              <a:t>):</a:t>
            </a:r>
          </a:p>
          <a:p>
            <a:r>
              <a:rPr lang="el-GR" b="1" dirty="0" smtClean="0"/>
              <a:t>Εισαγωγή (Εκκίνηση):</a:t>
            </a:r>
            <a:r>
              <a:rPr lang="el-GR" dirty="0" smtClean="0"/>
              <a:t> Παρουσιάζονται οι </a:t>
            </a:r>
            <a:r>
              <a:rPr lang="el-GR" b="1" dirty="0" smtClean="0"/>
              <a:t>βασικοί ήρωες</a:t>
            </a:r>
            <a:r>
              <a:rPr lang="el-GR" dirty="0" smtClean="0"/>
              <a:t>, ο </a:t>
            </a:r>
            <a:r>
              <a:rPr lang="el-GR" b="1" dirty="0" smtClean="0"/>
              <a:t>χώρος</a:t>
            </a:r>
            <a:r>
              <a:rPr lang="el-GR" dirty="0" smtClean="0"/>
              <a:t> και ο </a:t>
            </a:r>
            <a:r>
              <a:rPr lang="el-GR" b="1" dirty="0" smtClean="0"/>
              <a:t>χρόνος</a:t>
            </a:r>
            <a:r>
              <a:rPr lang="el-GR" dirty="0" smtClean="0"/>
              <a:t> της ιστορίας. Στην παιδική λογοτεχνία, η εισαγωγή είναι συνήθως σύντομη και άμεση για να μην κουράσει (π.χ. </a:t>
            </a:r>
            <a:r>
              <a:rPr lang="el-GR" i="1" dirty="0" smtClean="0"/>
              <a:t>«Μια φορά κι έναν καιρό, σε ένα πυκνό δάσος...»</a:t>
            </a:r>
            <a:r>
              <a:rPr lang="el-GR" dirty="0" smtClean="0"/>
              <a:t>).</a:t>
            </a:r>
          </a:p>
          <a:p>
            <a:r>
              <a:rPr lang="el-GR" b="1" dirty="0" smtClean="0"/>
              <a:t>Αρχική Δράση (Το έναυσμα):</a:t>
            </a:r>
            <a:r>
              <a:rPr lang="el-GR" dirty="0" smtClean="0"/>
              <a:t> Συμβαίνει ένα γεγονός που ανατρέπει την ηρεμία και δημιουργεί ένα πρόβλημα ή μια επιθυμία στον κεντρικό ήρωα (π.χ. ο ήρωας χάνει κάτι πολύτιμο, πρέπει να κάνει ένα ταξίδι ή αντιμετωπίζει έναν κίνδυνο).</a:t>
            </a:r>
          </a:p>
          <a:p>
            <a:r>
              <a:rPr lang="el-GR" b="1" dirty="0" smtClean="0"/>
              <a:t>Κλιμάκωση (Ανάπτυξη της δράσης):</a:t>
            </a:r>
            <a:r>
              <a:rPr lang="el-GR" dirty="0" smtClean="0"/>
              <a:t> Ο ήρωας προσπαθεί να λύσει το πρόβλημα. Έρχεται αντιμέτωπος με εμπόδια, δοκιμασίες και περιπέτειες. Σε αυτό το στάδιο αναπτύσσεται η αγωνία.</a:t>
            </a:r>
          </a:p>
          <a:p>
            <a:r>
              <a:rPr lang="el-GR" b="1" dirty="0" smtClean="0"/>
              <a:t>Κορύφωση (</a:t>
            </a:r>
            <a:r>
              <a:rPr lang="el-GR" b="1" dirty="0" err="1" smtClean="0"/>
              <a:t>Κλίμαξ</a:t>
            </a:r>
            <a:r>
              <a:rPr lang="el-GR" b="1" dirty="0" smtClean="0"/>
              <a:t>):</a:t>
            </a:r>
            <a:r>
              <a:rPr lang="el-GR" dirty="0" smtClean="0"/>
              <a:t> Το πιο συναρπαστικό και κρίσιμο σημείο της ιστορίας. Ο ήρωας αντιμετωπίζει τη μεγαλύτερη πρόκληση ή τον «κακό» της ιστορίας και παίρνει μια σημαντική απόφαση.</a:t>
            </a:r>
          </a:p>
          <a:p>
            <a:r>
              <a:rPr lang="el-GR" b="1" dirty="0" smtClean="0"/>
              <a:t>Αποκλιμάκωση &amp; Λύση (Κάθαρση):</a:t>
            </a:r>
            <a:r>
              <a:rPr lang="el-GR" dirty="0" smtClean="0"/>
              <a:t> Το πρόβλημα λύνεται, η ένταση υποχωρεί και αποκαθίσταται η τάξη. Στην παιδική λογοτεχνία, η λύση είναι σχεδόν πάντα </a:t>
            </a:r>
            <a:r>
              <a:rPr lang="el-GR" b="1" dirty="0" smtClean="0"/>
              <a:t>αισιόδοξη</a:t>
            </a:r>
            <a:r>
              <a:rPr lang="el-GR" dirty="0" smtClean="0"/>
              <a:t> ή προσφέρει δικαίωση (το παραδοσιακό «</a:t>
            </a:r>
            <a:r>
              <a:rPr lang="el-GR" dirty="0" err="1" smtClean="0"/>
              <a:t>happy</a:t>
            </a:r>
            <a:r>
              <a:rPr lang="el-GR" dirty="0" smtClean="0"/>
              <a:t> </a:t>
            </a:r>
            <a:r>
              <a:rPr lang="el-GR" dirty="0" err="1" smtClean="0"/>
              <a:t>ending</a:t>
            </a:r>
            <a:r>
              <a:rPr lang="el-GR" dirty="0" smtClean="0"/>
              <a:t>»).</a:t>
            </a:r>
          </a:p>
          <a:p>
            <a:endParaRPr lang="el-G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332656"/>
            <a:ext cx="8534400" cy="726904"/>
          </a:xfrm>
        </p:spPr>
        <p:txBody>
          <a:bodyPr>
            <a:normAutofit fontScale="90000"/>
          </a:bodyPr>
          <a:lstStyle/>
          <a:p>
            <a:r>
              <a:rPr lang="el-GR" b="1" dirty="0" smtClean="0"/>
              <a:t>7.2.1. Βασικά Δομικά Στοιχεία</a:t>
            </a:r>
            <a:r>
              <a:rPr lang="en-US" b="1" dirty="0" smtClean="0"/>
              <a:t> </a:t>
            </a:r>
            <a:r>
              <a:rPr lang="el-GR" b="1" dirty="0" smtClean="0"/>
              <a:t>της Παιδικής Λογοτεχνίας</a:t>
            </a:r>
            <a:endParaRPr lang="el-GR" dirty="0"/>
          </a:p>
        </p:txBody>
      </p:sp>
      <p:sp>
        <p:nvSpPr>
          <p:cNvPr id="3" name="2 - Θέση περιεχομένου"/>
          <p:cNvSpPr>
            <a:spLocks noGrp="1"/>
          </p:cNvSpPr>
          <p:nvPr>
            <p:ph sz="quarter" idx="1"/>
          </p:nvPr>
        </p:nvSpPr>
        <p:spPr/>
        <p:txBody>
          <a:bodyPr>
            <a:normAutofit fontScale="85000" lnSpcReduction="10000"/>
          </a:bodyPr>
          <a:lstStyle/>
          <a:p>
            <a:r>
              <a:rPr lang="el-GR" dirty="0" smtClean="0"/>
              <a:t>Για να λειτουργήσει η παραπάνω δομή, επιστρατεύονται συγκεκριμένα στοιχεία:</a:t>
            </a:r>
          </a:p>
          <a:p>
            <a:r>
              <a:rPr lang="el-GR" b="1" dirty="0" smtClean="0"/>
              <a:t>Οι Ήρωες (Χαρακτήρες):</a:t>
            </a:r>
            <a:r>
              <a:rPr lang="el-GR" dirty="0" smtClean="0"/>
              <a:t> Είναι ξεκάθαρα διαχωρισμένοι (π.χ. ο καλός, ο κακός, ο βοηθός). Τα παιδιά ταυτίζονται εύκολα μαζί τους. Συχνά χρησιμοποιούνται ανθρωπόμορφα ζώα ή αντικείμενα, ειδικά για μικρότερες ηλικίες.</a:t>
            </a:r>
          </a:p>
          <a:p>
            <a:r>
              <a:rPr lang="el-GR" b="1" dirty="0" smtClean="0"/>
              <a:t>Η Σύγκρουση:</a:t>
            </a:r>
            <a:r>
              <a:rPr lang="el-GR" dirty="0" smtClean="0"/>
              <a:t> Η κινητήριος δύναμη της πλοκής. Μπορεί να είναι εξωτερική (ο ήρωας εναντίον ενός εχθρού ή της φύσης) ή εσωτερική (ο ήρωας που πρέπει να νικήσει τον φόβο του).</a:t>
            </a:r>
          </a:p>
          <a:p>
            <a:r>
              <a:rPr lang="el-GR" b="1" dirty="0" smtClean="0"/>
              <a:t>Το Μήνυμα / Θέμα:</a:t>
            </a:r>
            <a:r>
              <a:rPr lang="el-GR" dirty="0" smtClean="0"/>
              <a:t> Κάθε παιδικό έργο κρύβει έναν πυρήνα αξιών (φιλία, γενναιοδωρία, θάρρος, αποδοχή), ο οποίος όμως δεν πρέπει να παρουσιάζεται διδακτικά ή στεγνά, αλλά να προκύπτει οργανικά μέσα από τις πράξεις των ηρώων.</a:t>
            </a:r>
          </a:p>
          <a:p>
            <a:endParaRPr lang="el-G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332656"/>
            <a:ext cx="8534400" cy="758952"/>
          </a:xfrm>
        </p:spPr>
        <p:txBody>
          <a:bodyPr>
            <a:normAutofit fontScale="90000"/>
          </a:bodyPr>
          <a:lstStyle/>
          <a:p>
            <a:r>
              <a:rPr lang="en-US" dirty="0" smtClean="0"/>
              <a:t>8. </a:t>
            </a:r>
            <a:r>
              <a:rPr lang="el-GR" dirty="0" smtClean="0"/>
              <a:t>Προώθηση </a:t>
            </a:r>
            <a:r>
              <a:rPr lang="el-GR" dirty="0" err="1" smtClean="0"/>
              <a:t>φιλαναγνωσίας</a:t>
            </a:r>
            <a:r>
              <a:rPr lang="el-GR" dirty="0" smtClean="0"/>
              <a:t> στην Προσχολική Αγωγή</a:t>
            </a:r>
            <a:endParaRPr lang="el-GR" dirty="0"/>
          </a:p>
        </p:txBody>
      </p:sp>
      <p:sp>
        <p:nvSpPr>
          <p:cNvPr id="3" name="2 - Θέση περιεχομένου"/>
          <p:cNvSpPr>
            <a:spLocks noGrp="1"/>
          </p:cNvSpPr>
          <p:nvPr>
            <p:ph sz="quarter" idx="1"/>
          </p:nvPr>
        </p:nvSpPr>
        <p:spPr>
          <a:xfrm>
            <a:off x="301752" y="1527048"/>
            <a:ext cx="8503920" cy="5070304"/>
          </a:xfrm>
        </p:spPr>
        <p:txBody>
          <a:bodyPr>
            <a:normAutofit fontScale="85000" lnSpcReduction="10000"/>
          </a:bodyPr>
          <a:lstStyle/>
          <a:p>
            <a:r>
              <a:rPr lang="el-GR" dirty="0" smtClean="0"/>
              <a:t>Ο παιδαγωγός λειτουργεί ως πρότυπο αναγνώστη (δείχνει αγάπη για το βιβλίο). Τι μπορεί να κάνει για να προωθήσει τη </a:t>
            </a:r>
            <a:r>
              <a:rPr lang="el-GR" dirty="0" err="1" smtClean="0"/>
              <a:t>φιλαναγνωσία</a:t>
            </a:r>
            <a:r>
              <a:rPr lang="el-GR" dirty="0" smtClean="0"/>
              <a:t> στα παιδιά:</a:t>
            </a:r>
          </a:p>
          <a:p>
            <a:r>
              <a:rPr lang="el-GR" b="1" dirty="0" smtClean="0"/>
              <a:t>Ανάγνωση παραμυθιών με θεατρικότητα, αλλαγές στη φωνή και ζωντανή εικονογράφηση.</a:t>
            </a:r>
          </a:p>
          <a:p>
            <a:r>
              <a:rPr lang="el-GR" b="1" dirty="0" smtClean="0"/>
              <a:t>Δραματοποίηση και παιχνίδι ρόλων:</a:t>
            </a:r>
            <a:r>
              <a:rPr lang="el-GR" dirty="0" smtClean="0"/>
              <a:t> Αναπαράσταση των ηρώων ή των σκηνών από μια ιστορία.</a:t>
            </a:r>
          </a:p>
          <a:p>
            <a:r>
              <a:rPr lang="el-GR" b="1" dirty="0" smtClean="0"/>
              <a:t>Εικαστικές δημιουργίες:</a:t>
            </a:r>
            <a:r>
              <a:rPr lang="el-GR" dirty="0" smtClean="0"/>
              <a:t> Ζωγραφική, κατασκευές ή πηλός με έμπνευση από το αγαπημένο βιβλίο της τάξης.</a:t>
            </a:r>
          </a:p>
          <a:p>
            <a:r>
              <a:rPr lang="el-GR" b="1" dirty="0" smtClean="0"/>
              <a:t>Επισκέψεις σε βιβλιοθήκες ή πρόσκληση συγγραφέων:</a:t>
            </a:r>
            <a:r>
              <a:rPr lang="el-GR" dirty="0" smtClean="0"/>
              <a:t> Επαφή των παιδιών με τον φυσικό χώρο του βιβλίου και τους δημιουργούς του.</a:t>
            </a:r>
          </a:p>
          <a:p>
            <a:r>
              <a:rPr lang="el-GR" b="1" dirty="0" smtClean="0"/>
              <a:t>Συμμετοχή της οικογένειας:</a:t>
            </a:r>
            <a:r>
              <a:rPr lang="el-GR" dirty="0" smtClean="0"/>
              <a:t> Δανειστική βιβλιοθήκη, όπου το παιδί παίρνει βιβλίο να το διαβάσει με τους γονείς του.</a:t>
            </a:r>
          </a:p>
          <a:p>
            <a:pPr>
              <a:buNone/>
            </a:pPr>
            <a:endParaRPr lang="el-GR" dirty="0" smtClean="0"/>
          </a:p>
          <a:p>
            <a:endParaRPr lang="el-GR" dirty="0" smtClean="0"/>
          </a:p>
          <a:p>
            <a:endParaRPr lang="el-G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404664"/>
            <a:ext cx="6502496" cy="758952"/>
          </a:xfrm>
        </p:spPr>
        <p:txBody>
          <a:bodyPr>
            <a:normAutofit fontScale="90000"/>
          </a:bodyPr>
          <a:lstStyle/>
          <a:p>
            <a:r>
              <a:rPr lang="en-US" dirty="0" smtClean="0"/>
              <a:t>8.1. </a:t>
            </a:r>
            <a:r>
              <a:rPr lang="el-GR" dirty="0" smtClean="0"/>
              <a:t>Παγκόσμια Ημέρα Παιδικού Βιβλίου</a:t>
            </a:r>
            <a:endParaRPr lang="el-GR" dirty="0"/>
          </a:p>
        </p:txBody>
      </p:sp>
      <p:sp>
        <p:nvSpPr>
          <p:cNvPr id="3" name="2 - Θέση περιεχομένου"/>
          <p:cNvSpPr>
            <a:spLocks noGrp="1"/>
          </p:cNvSpPr>
          <p:nvPr>
            <p:ph sz="quarter" idx="1"/>
          </p:nvPr>
        </p:nvSpPr>
        <p:spPr>
          <a:xfrm>
            <a:off x="899592" y="1556792"/>
            <a:ext cx="5544616" cy="3024336"/>
          </a:xfrm>
        </p:spPr>
        <p:txBody>
          <a:bodyPr>
            <a:normAutofit fontScale="70000" lnSpcReduction="20000"/>
          </a:bodyPr>
          <a:lstStyle/>
          <a:p>
            <a:pPr algn="r">
              <a:buNone/>
            </a:pPr>
            <a:r>
              <a:rPr lang="en-US" dirty="0" smtClean="0">
                <a:hlinkClick r:id="rId2"/>
              </a:rPr>
              <a:t>https://youtu.be/702fn7aREiM?si=hZq5GYcuTFtI4HHu</a:t>
            </a:r>
            <a:endParaRPr lang="el-GR" dirty="0" smtClean="0"/>
          </a:p>
          <a:p>
            <a:r>
              <a:rPr lang="el-GR" dirty="0" smtClean="0"/>
              <a:t>Διαδικτυακή περιήγηση στο Μουσείο </a:t>
            </a:r>
            <a:r>
              <a:rPr lang="el-GR" dirty="0" err="1" smtClean="0"/>
              <a:t>Hans</a:t>
            </a:r>
            <a:r>
              <a:rPr lang="el-GR" dirty="0" smtClean="0"/>
              <a:t> </a:t>
            </a:r>
            <a:r>
              <a:rPr lang="el-GR" dirty="0" err="1" smtClean="0"/>
              <a:t>Christian</a:t>
            </a:r>
            <a:r>
              <a:rPr lang="el-GR" dirty="0" smtClean="0"/>
              <a:t> </a:t>
            </a:r>
            <a:r>
              <a:rPr lang="el-GR" dirty="0" err="1" smtClean="0"/>
              <a:t>Andersen</a:t>
            </a:r>
            <a:endParaRPr lang="el-GR" dirty="0" smtClean="0"/>
          </a:p>
          <a:p>
            <a:r>
              <a:rPr lang="el-GR" dirty="0" smtClean="0"/>
              <a:t>Γνωριμία με τους διασημότερους παραμυθάδες</a:t>
            </a:r>
          </a:p>
          <a:p>
            <a:r>
              <a:rPr lang="el-GR" dirty="0" smtClean="0"/>
              <a:t>Ακρόαση ηχογραφημένων παραμυθιών</a:t>
            </a:r>
          </a:p>
          <a:p>
            <a:r>
              <a:rPr lang="el-GR" dirty="0" smtClean="0"/>
              <a:t>Συμμετοχή σε διαγωνισμούς ανάγνωσης παραμυθιών από εκδοτικούς οίκους πχ Μεταίχμιο.</a:t>
            </a:r>
          </a:p>
          <a:p>
            <a:r>
              <a:rPr lang="el-GR" dirty="0" smtClean="0"/>
              <a:t>Μεταμφίεση των παιδιών με έμπνευση από τον αγαπημένο τους ήρωα παραμυθιού.</a:t>
            </a:r>
            <a:endParaRPr lang="el-GR" dirty="0"/>
          </a:p>
        </p:txBody>
      </p:sp>
      <p:pic>
        <p:nvPicPr>
          <p:cNvPr id="4" name="Picture 2" descr="Video Play Button - Free vector clipart images on creazilla.com"/>
          <p:cNvPicPr>
            <a:picLocks noChangeAspect="1" noChangeArrowheads="1"/>
          </p:cNvPicPr>
          <p:nvPr/>
        </p:nvPicPr>
        <p:blipFill>
          <a:blip r:embed="rId3" cstate="print"/>
          <a:srcRect/>
          <a:stretch>
            <a:fillRect/>
          </a:stretch>
        </p:blipFill>
        <p:spPr bwMode="auto">
          <a:xfrm>
            <a:off x="0" y="1268760"/>
            <a:ext cx="880698" cy="9087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74" name="Picture 2" descr="Ηχογραφημένα Παραμύθια"/>
          <p:cNvPicPr>
            <a:picLocks noChangeAspect="1" noChangeArrowheads="1"/>
          </p:cNvPicPr>
          <p:nvPr/>
        </p:nvPicPr>
        <p:blipFill>
          <a:blip r:embed="rId4" cstate="print"/>
          <a:srcRect b="10456"/>
          <a:stretch>
            <a:fillRect/>
          </a:stretch>
        </p:blipFill>
        <p:spPr bwMode="auto">
          <a:xfrm>
            <a:off x="6660232" y="2924944"/>
            <a:ext cx="2254214" cy="2232248"/>
          </a:xfrm>
          <a:prstGeom prst="rect">
            <a:avLst/>
          </a:prstGeom>
          <a:ln>
            <a:noFill/>
          </a:ln>
          <a:effectLst>
            <a:softEdge rad="112500"/>
          </a:effectLst>
        </p:spPr>
      </p:pic>
      <p:pic>
        <p:nvPicPr>
          <p:cNvPr id="3076" name="Picture 4" descr="Μουσείο αφιερωμένο στον Δανό παραμυθά Χανς Κρίστιαν Άντερσεν"/>
          <p:cNvPicPr>
            <a:picLocks noChangeAspect="1" noChangeArrowheads="1"/>
          </p:cNvPicPr>
          <p:nvPr/>
        </p:nvPicPr>
        <p:blipFill>
          <a:blip r:embed="rId5" cstate="print"/>
          <a:srcRect/>
          <a:stretch>
            <a:fillRect/>
          </a:stretch>
        </p:blipFill>
        <p:spPr bwMode="auto">
          <a:xfrm>
            <a:off x="3995936" y="4198884"/>
            <a:ext cx="4248472" cy="2659116"/>
          </a:xfrm>
          <a:prstGeom prst="ellipse">
            <a:avLst/>
          </a:prstGeom>
          <a:ln>
            <a:noFill/>
          </a:ln>
          <a:effectLst>
            <a:softEdge rad="112500"/>
          </a:effectLst>
        </p:spPr>
      </p:pic>
      <p:pic>
        <p:nvPicPr>
          <p:cNvPr id="3078" name="Picture 6" descr="2 Απριλίου ΠΑΓΚΟΣΜΙΑ ΗΜΕΡΑ ΠΑΙΔΙΚΟΥ ΒΙΒΛΙΟΥ 📌«Φύτεψε ιστορίες 📖και ο κόσμος θα ανθίσει»🪻🌷🌻 Το 2026, την ευθύνη της Παγκόσμιας Ημέρας Παιδικού Βιβλίου (International Children's Book Day – ICBD) έχει η IBBY Κύπρου,"/>
          <p:cNvPicPr>
            <a:picLocks noChangeAspect="1" noChangeArrowheads="1"/>
          </p:cNvPicPr>
          <p:nvPr/>
        </p:nvPicPr>
        <p:blipFill>
          <a:blip r:embed="rId6" cstate="print"/>
          <a:srcRect/>
          <a:stretch>
            <a:fillRect/>
          </a:stretch>
        </p:blipFill>
        <p:spPr bwMode="auto">
          <a:xfrm>
            <a:off x="6263680" y="0"/>
            <a:ext cx="2880320" cy="2880320"/>
          </a:xfrm>
          <a:prstGeom prst="ellipse">
            <a:avLst/>
          </a:prstGeom>
          <a:ln>
            <a:noFill/>
          </a:ln>
          <a:effectLst>
            <a:softEdge rad="112500"/>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331640" y="332656"/>
            <a:ext cx="7560840" cy="758952"/>
          </a:xfrm>
        </p:spPr>
        <p:txBody>
          <a:bodyPr>
            <a:normAutofit/>
          </a:bodyPr>
          <a:lstStyle/>
          <a:p>
            <a:r>
              <a:rPr lang="el-GR" b="1" dirty="0" smtClean="0"/>
              <a:t>Επίλογος &amp; Συμπεράσματα</a:t>
            </a:r>
            <a:endParaRPr lang="el-GR" dirty="0"/>
          </a:p>
        </p:txBody>
      </p:sp>
      <p:sp>
        <p:nvSpPr>
          <p:cNvPr id="3" name="2 - Θέση περιεχομένου"/>
          <p:cNvSpPr>
            <a:spLocks noGrp="1"/>
          </p:cNvSpPr>
          <p:nvPr>
            <p:ph sz="quarter" idx="1"/>
          </p:nvPr>
        </p:nvSpPr>
        <p:spPr>
          <a:xfrm>
            <a:off x="251520" y="1484784"/>
            <a:ext cx="8605464" cy="3240360"/>
          </a:xfrm>
        </p:spPr>
        <p:txBody>
          <a:bodyPr>
            <a:normAutofit fontScale="77500" lnSpcReduction="20000"/>
          </a:bodyPr>
          <a:lstStyle/>
          <a:p>
            <a:r>
              <a:rPr lang="el-GR" dirty="0" smtClean="0"/>
              <a:t>Το παιδικό βιβλίο είναι το ισχυρότερο εργαλείο στα χέρια του παιδαγωγού.</a:t>
            </a:r>
          </a:p>
          <a:p>
            <a:r>
              <a:rPr lang="el-GR" dirty="0" smtClean="0"/>
              <a:t>Διαλέξτε βιβλία που αρέσουν και σε εσάς για να μπορείτε να τα παρουσιάσετε και να τα υποστηρίξετε στα παιδιά.</a:t>
            </a:r>
          </a:p>
          <a:p>
            <a:r>
              <a:rPr lang="el-GR" dirty="0" smtClean="0"/>
              <a:t>Τα παιδιά καταλαβαίνουν τη διάθεσή μας, οπότε μην διαλέξετε να διαβάσετε ένα βιβλίο που εσάς δεν σας ενθουσιάζει.</a:t>
            </a:r>
          </a:p>
          <a:p>
            <a:r>
              <a:rPr lang="el-GR" dirty="0" smtClean="0"/>
              <a:t>Διαλέξτε θέματα παραμυθιών που μπορείτε να τα πλαισιώσετε με τα ταλέντα σας (πχ αν σας αρέσει ο χορός δοκιμάστε να διαβάσετε το παραμύθι «Οι καμηλοπαρδάλεις χορεύουν;»)</a:t>
            </a:r>
          </a:p>
          <a:p>
            <a:r>
              <a:rPr lang="el-GR" dirty="0" smtClean="0"/>
              <a:t>Στόχος μας δεν είναι απλώς να διαβάσουμε μια ιστορία, αλλά να φυτέψουμε τον σπόρο της </a:t>
            </a:r>
            <a:r>
              <a:rPr lang="el-GR" b="1" dirty="0" err="1" smtClean="0"/>
              <a:t>φιλαναγνωσίας</a:t>
            </a:r>
            <a:r>
              <a:rPr lang="el-GR" dirty="0" smtClean="0"/>
              <a:t> για όλη τους τη ζωή.</a:t>
            </a:r>
          </a:p>
          <a:p>
            <a:endParaRPr lang="el-GR" dirty="0"/>
          </a:p>
        </p:txBody>
      </p:sp>
      <p:pic>
        <p:nvPicPr>
          <p:cNvPr id="1026" name="Picture 2" descr="Χορεύουν οι καμηλοπαρδάλεις - Giles Andreae | Public βιβλία"/>
          <p:cNvPicPr>
            <a:picLocks noChangeAspect="1" noChangeArrowheads="1"/>
          </p:cNvPicPr>
          <p:nvPr/>
        </p:nvPicPr>
        <p:blipFill>
          <a:blip r:embed="rId2" cstate="print">
            <a:lum bright="-11000" contrast="19000"/>
          </a:blip>
          <a:srcRect l="17439" r="19756"/>
          <a:stretch>
            <a:fillRect/>
          </a:stretch>
        </p:blipFill>
        <p:spPr bwMode="auto">
          <a:xfrm>
            <a:off x="3563888" y="4365104"/>
            <a:ext cx="2282998" cy="24928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smtClean="0"/>
              <a:t>Βιβλιογραφία</a:t>
            </a:r>
            <a:endParaRPr lang="el-GR" dirty="0"/>
          </a:p>
        </p:txBody>
      </p:sp>
      <p:sp>
        <p:nvSpPr>
          <p:cNvPr id="3" name="2 - Θέση περιεχομένου"/>
          <p:cNvSpPr>
            <a:spLocks noGrp="1"/>
          </p:cNvSpPr>
          <p:nvPr>
            <p:ph sz="quarter" idx="1"/>
          </p:nvPr>
        </p:nvSpPr>
        <p:spPr>
          <a:xfrm>
            <a:off x="0" y="1527048"/>
            <a:ext cx="9144000" cy="5330952"/>
          </a:xfrm>
        </p:spPr>
        <p:txBody>
          <a:bodyPr>
            <a:normAutofit fontScale="62500" lnSpcReduction="20000"/>
          </a:bodyPr>
          <a:lstStyle/>
          <a:p>
            <a:r>
              <a:rPr lang="el-GR" dirty="0" smtClean="0"/>
              <a:t>Αθανασίου, Αι. (2025). </a:t>
            </a:r>
            <a:r>
              <a:rPr lang="el-GR" i="1" dirty="0" smtClean="0"/>
              <a:t>Στερεότυπα φύλου στα παραμύθια: μια </a:t>
            </a:r>
            <a:r>
              <a:rPr lang="el-GR" i="1" dirty="0" err="1" smtClean="0"/>
              <a:t>κοινωνιογλωσσολογική</a:t>
            </a:r>
            <a:r>
              <a:rPr lang="el-GR" i="1" dirty="0" smtClean="0"/>
              <a:t> σύγκριση κλασικών και σύγχρονων παραμυθιών.</a:t>
            </a:r>
            <a:r>
              <a:rPr lang="el-GR" dirty="0" smtClean="0"/>
              <a:t> Πανεπιστήμιο Δυτικής Αττικής.</a:t>
            </a:r>
          </a:p>
          <a:p>
            <a:r>
              <a:rPr lang="el-GR" dirty="0" err="1" smtClean="0"/>
              <a:t>Ασωνίτης</a:t>
            </a:r>
            <a:r>
              <a:rPr lang="el-GR" dirty="0" smtClean="0"/>
              <a:t>, Π.(2001). </a:t>
            </a:r>
            <a:r>
              <a:rPr lang="el-GR" i="1" dirty="0" smtClean="0"/>
              <a:t>Η εικονογράφηση στο βιβλίο παιδικής λογοτεχνίας</a:t>
            </a:r>
            <a:r>
              <a:rPr lang="el-GR" dirty="0" smtClean="0"/>
              <a:t>. Αθήνα : Καστανιώτης.</a:t>
            </a:r>
            <a:endParaRPr lang="en-US" dirty="0" smtClean="0"/>
          </a:p>
          <a:p>
            <a:r>
              <a:rPr lang="el-GR" dirty="0" err="1" smtClean="0"/>
              <a:t>Γιαννικοπούλου,Α</a:t>
            </a:r>
            <a:r>
              <a:rPr lang="el-GR" dirty="0" smtClean="0"/>
              <a:t>. (1999). </a:t>
            </a:r>
            <a:r>
              <a:rPr lang="el-GR" i="1" dirty="0" smtClean="0"/>
              <a:t>Η αναγνωσιμότητα των εικόνων από παιδιά προσχολικής</a:t>
            </a:r>
            <a:r>
              <a:rPr lang="el-GR" dirty="0" smtClean="0"/>
              <a:t>. </a:t>
            </a:r>
            <a:r>
              <a:rPr lang="el-GR" i="1" dirty="0" smtClean="0"/>
              <a:t>H συγγραφή και η εικονογράφηση. ΚΥΚΛΟΣ </a:t>
            </a:r>
            <a:r>
              <a:rPr lang="el-GR" dirty="0" smtClean="0"/>
              <a:t>ΤΟΥ ΕΛΛΗΝΙΚΟΥ ΒΙΒΛΙΟΥ (</a:t>
            </a:r>
            <a:r>
              <a:rPr lang="el-GR" dirty="0" err="1" smtClean="0"/>
              <a:t>επιμ</a:t>
            </a:r>
            <a:r>
              <a:rPr lang="el-GR" dirty="0" smtClean="0"/>
              <a:t>. Μαρία-Μάγδα </a:t>
            </a:r>
            <a:r>
              <a:rPr lang="el-GR" dirty="0" err="1" smtClean="0"/>
              <a:t>Τζαφεροπούλου</a:t>
            </a:r>
            <a:r>
              <a:rPr lang="el-GR" dirty="0" smtClean="0"/>
              <a:t>).</a:t>
            </a:r>
            <a:endParaRPr lang="en-US" dirty="0" smtClean="0"/>
          </a:p>
          <a:p>
            <a:r>
              <a:rPr lang="el-GR" dirty="0" err="1" smtClean="0"/>
              <a:t>Δουζένη,K</a:t>
            </a:r>
            <a:r>
              <a:rPr lang="el-GR" dirty="0" smtClean="0"/>
              <a:t>. (1998). </a:t>
            </a:r>
            <a:r>
              <a:rPr lang="el-GR" i="1" dirty="0" smtClean="0"/>
              <a:t>Κλασικά εικονογραφημένα βιβλία :Όταν μιλούν οι εικόνες</a:t>
            </a:r>
            <a:r>
              <a:rPr lang="el-GR" dirty="0" smtClean="0"/>
              <a:t>. TO </a:t>
            </a:r>
            <a:r>
              <a:rPr lang="el-GR" dirty="0" err="1" smtClean="0"/>
              <a:t>BHMA,Αρ</a:t>
            </a:r>
            <a:r>
              <a:rPr lang="el-GR" dirty="0" smtClean="0"/>
              <a:t>. Φύλλου 12483.</a:t>
            </a:r>
            <a:endParaRPr lang="en-US" dirty="0" smtClean="0"/>
          </a:p>
          <a:p>
            <a:r>
              <a:rPr lang="el-GR" dirty="0" err="1" smtClean="0"/>
              <a:t>Κανατσούλη,Μ</a:t>
            </a:r>
            <a:r>
              <a:rPr lang="el-GR" dirty="0" smtClean="0"/>
              <a:t>. (2002). </a:t>
            </a:r>
            <a:r>
              <a:rPr lang="el-GR" i="1" dirty="0" smtClean="0"/>
              <a:t>Εισαγωγή στην θεωρία και κριτική της παιδικής λογοτεχνίας. </a:t>
            </a:r>
            <a:r>
              <a:rPr lang="el-GR" dirty="0" smtClean="0"/>
              <a:t>Θεσσαλονίκη : </a:t>
            </a:r>
            <a:r>
              <a:rPr lang="el-GR" dirty="0" err="1" smtClean="0"/>
              <a:t>University</a:t>
            </a:r>
            <a:r>
              <a:rPr lang="el-GR" dirty="0" smtClean="0"/>
              <a:t> </a:t>
            </a:r>
            <a:r>
              <a:rPr lang="el-GR" dirty="0" err="1" smtClean="0"/>
              <a:t>studio</a:t>
            </a:r>
            <a:r>
              <a:rPr lang="el-GR" dirty="0" smtClean="0"/>
              <a:t> </a:t>
            </a:r>
            <a:r>
              <a:rPr lang="el-GR" dirty="0" err="1" smtClean="0"/>
              <a:t>Press</a:t>
            </a:r>
            <a:r>
              <a:rPr lang="el-GR" dirty="0" smtClean="0"/>
              <a:t>.</a:t>
            </a:r>
            <a:endParaRPr lang="en-US" dirty="0" smtClean="0"/>
          </a:p>
          <a:p>
            <a:r>
              <a:rPr lang="el-GR" dirty="0" err="1" smtClean="0"/>
              <a:t>Νατσιοπούλου</a:t>
            </a:r>
            <a:r>
              <a:rPr lang="el-GR" dirty="0" smtClean="0"/>
              <a:t>, Τ. (2012). </a:t>
            </a:r>
            <a:r>
              <a:rPr lang="el-GR" i="1" dirty="0" smtClean="0"/>
              <a:t>Παιδικά βιβλία στην προσχολική και βρεφική ηλικία. </a:t>
            </a:r>
            <a:r>
              <a:rPr lang="el-GR" dirty="0" smtClean="0"/>
              <a:t>Θεσσαλονίκη: Ζυγός. </a:t>
            </a:r>
            <a:endParaRPr lang="en-US" dirty="0" smtClean="0"/>
          </a:p>
          <a:p>
            <a:r>
              <a:rPr lang="el-GR" dirty="0" err="1" smtClean="0"/>
              <a:t>Norton</a:t>
            </a:r>
            <a:r>
              <a:rPr lang="el-GR" dirty="0" smtClean="0"/>
              <a:t>, E. </a:t>
            </a:r>
            <a:r>
              <a:rPr lang="el-GR" dirty="0" err="1" smtClean="0"/>
              <a:t>Donna</a:t>
            </a:r>
            <a:r>
              <a:rPr lang="el-GR" dirty="0" smtClean="0"/>
              <a:t> &amp; </a:t>
            </a:r>
            <a:r>
              <a:rPr lang="el-GR" dirty="0" err="1" smtClean="0"/>
              <a:t>Norton</a:t>
            </a:r>
            <a:r>
              <a:rPr lang="el-GR" dirty="0" smtClean="0"/>
              <a:t>, E. </a:t>
            </a:r>
            <a:r>
              <a:rPr lang="el-GR" dirty="0" err="1" smtClean="0"/>
              <a:t>Saudra</a:t>
            </a:r>
            <a:r>
              <a:rPr lang="el-GR" dirty="0" smtClean="0"/>
              <a:t>.(2007). </a:t>
            </a:r>
            <a:r>
              <a:rPr lang="el-GR" i="1" dirty="0" smtClean="0"/>
              <a:t>Μέσα από τα Μάτια ενός Παιδιού :Εισαγωγή στην Παιδική Λογοτεχνία </a:t>
            </a:r>
            <a:r>
              <a:rPr lang="el-GR" dirty="0" smtClean="0"/>
              <a:t>(</a:t>
            </a:r>
            <a:r>
              <a:rPr lang="el-GR" dirty="0" err="1" smtClean="0"/>
              <a:t>επιμ</a:t>
            </a:r>
            <a:r>
              <a:rPr lang="el-GR" dirty="0" smtClean="0"/>
              <a:t>. Μίμης Σουλιώτης). Θεσσαλονίκη : </a:t>
            </a:r>
            <a:r>
              <a:rPr lang="el-GR" dirty="0" err="1" smtClean="0"/>
              <a:t>Eπίκεντρο</a:t>
            </a:r>
            <a:r>
              <a:rPr lang="el-GR" dirty="0" smtClean="0"/>
              <a:t>. </a:t>
            </a:r>
            <a:endParaRPr lang="en-US" dirty="0" smtClean="0"/>
          </a:p>
          <a:p>
            <a:r>
              <a:rPr lang="el-GR" dirty="0" err="1" smtClean="0"/>
              <a:t>Ρουτζούνη</a:t>
            </a:r>
            <a:r>
              <a:rPr lang="el-GR" dirty="0" smtClean="0"/>
              <a:t>, Α. Μ. (1999). </a:t>
            </a:r>
            <a:r>
              <a:rPr lang="el-GR" i="1" dirty="0" smtClean="0"/>
              <a:t>Σχέσεις εννοιών χώρου και αντικειμένων στην εικονογραφική πραγματικότητα του παιδικού βιβλίου για την προσχολική ηλικία. </a:t>
            </a:r>
            <a:r>
              <a:rPr lang="el-GR" dirty="0" smtClean="0"/>
              <a:t>Αθήνα : Καστανιώτης.</a:t>
            </a:r>
            <a:endParaRPr lang="en-US" dirty="0" smtClean="0"/>
          </a:p>
          <a:p>
            <a:r>
              <a:rPr lang="el-GR" dirty="0" err="1" smtClean="0"/>
              <a:t>Σιβροπούλου</a:t>
            </a:r>
            <a:r>
              <a:rPr lang="el-GR" dirty="0" smtClean="0"/>
              <a:t>, Ρ. (2004). </a:t>
            </a:r>
            <a:r>
              <a:rPr lang="el-GR" i="1" dirty="0" smtClean="0"/>
              <a:t>Ταξίδι στον κόσμο των εικονογραφημένων μικρών ιστοριών</a:t>
            </a:r>
            <a:r>
              <a:rPr lang="el-GR" dirty="0" smtClean="0"/>
              <a:t>. Αθήνα : Μεταίχμιο.</a:t>
            </a:r>
            <a:endParaRPr lang="en-US" dirty="0" smtClean="0"/>
          </a:p>
          <a:p>
            <a:r>
              <a:rPr lang="el-GR" dirty="0" err="1" smtClean="0"/>
              <a:t>Σχινά</a:t>
            </a:r>
            <a:r>
              <a:rPr lang="el-GR" dirty="0" smtClean="0"/>
              <a:t>, A. (2001). </a:t>
            </a:r>
            <a:r>
              <a:rPr lang="el-GR" i="1" dirty="0" smtClean="0"/>
              <a:t>Η εικονογράφηση του παιδικού βιβλίου: ΚΥΚΛΟΣ ΤΟΥ ΕΛΛΗΝΙΚΟΥ ΒΙΒΛΙΟΥ </a:t>
            </a:r>
            <a:r>
              <a:rPr lang="el-GR" dirty="0" smtClean="0"/>
              <a:t>(</a:t>
            </a:r>
            <a:r>
              <a:rPr lang="el-GR" dirty="0" err="1" smtClean="0"/>
              <a:t>επιμ</a:t>
            </a:r>
            <a:r>
              <a:rPr lang="el-GR" dirty="0" smtClean="0"/>
              <a:t>. Μαρία-Μάγδα </a:t>
            </a:r>
            <a:r>
              <a:rPr lang="el-GR" dirty="0" err="1" smtClean="0"/>
              <a:t>Τζαφεροπούλου</a:t>
            </a:r>
            <a:r>
              <a:rPr lang="el-GR" dirty="0" smtClean="0"/>
              <a:t>) Αθήνα : Καστανιώτης.</a:t>
            </a:r>
            <a:endParaRPr lang="el-GR"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Δημοτικός">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513</TotalTime>
  <Words>3556</Words>
  <Application>Microsoft Office PowerPoint</Application>
  <PresentationFormat>Προβολή στην οθόνη (4:3)</PresentationFormat>
  <Paragraphs>220</Paragraphs>
  <Slides>40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40</vt:i4>
      </vt:variant>
    </vt:vector>
  </HeadingPairs>
  <TitlesOfParts>
    <vt:vector size="41" baseType="lpstr">
      <vt:lpstr>Δημοτικός</vt:lpstr>
      <vt:lpstr>Παιδική Λογοτεχνία Ειδικότητα: Βοηθός Παιδαγωγών Πρώιμης Παιδικής Ηλικίας</vt:lpstr>
      <vt:lpstr>Εκπαιδευτικό Συμβόλαιο</vt:lpstr>
      <vt:lpstr>Freud και επάγγελμα εκπαιδευτικού</vt:lpstr>
      <vt:lpstr>Εισαγωγή &amp; Σκοπός</vt:lpstr>
      <vt:lpstr>Αν ήμουν βιβλίο...</vt:lpstr>
      <vt:lpstr>Μικρά βιβλία</vt:lpstr>
      <vt:lpstr>Οδηγίες Κατασκευής μικρών βιβλίων</vt:lpstr>
      <vt:lpstr>Μικρό Βιβλίο</vt:lpstr>
      <vt:lpstr>1. Εισαγωγή: Γιατί η Λογοτεχνία στην Προσχολική Ηλικία;</vt:lpstr>
      <vt:lpstr>2. Είδη Παιδικών Βιβλίων  0-3 ετών</vt:lpstr>
      <vt:lpstr>Είδη Παιδικών Βιβλίων  3-6 ετών</vt:lpstr>
      <vt:lpstr>3.1. Ιδιαίτερα είδη παιδικών βιβλίων: Leporello books: Bιβλία-ακορντεόν διπλής όψης</vt:lpstr>
      <vt:lpstr>Leporello books πώς να τα φτιάξετε</vt:lpstr>
      <vt:lpstr>3.2. Ιδιαίτερα είδη παιδικών βιβλίων: Βιβλία χωρίς λόγια-wordless books</vt:lpstr>
      <vt:lpstr>3.3. Ιδιαίτερα είδη παιδικών βιβλίων: Παιχνιδο-βιβλία</vt:lpstr>
      <vt:lpstr>3.4. Ιδιαίτερα είδη παιδικών βιβλίων: Βιβλίο Καρουζέλ</vt:lpstr>
      <vt:lpstr>4. Κριτήρια επιλογής βιβλίων</vt:lpstr>
      <vt:lpstr>4.1. Στερεότυπα στα παραμύθια</vt:lpstr>
      <vt:lpstr>Η Σύγχρονη Προσέγγιση και η Αποδόμηση</vt:lpstr>
      <vt:lpstr>5. Επιλογή Βιβλίου ανά Ηλικιακή Ομάδα</vt:lpstr>
      <vt:lpstr>5.1. Παιδικά βιβλία κατάλληλα για 0-18 μηνών</vt:lpstr>
      <vt:lpstr>5.2. Παιδικά βιβλία κατάλληλα για 18-36 μηνών</vt:lpstr>
      <vt:lpstr>5.3. Παιδικά βιβλία κατάλληλα για 3-6 ετών</vt:lpstr>
      <vt:lpstr>5.4. Βιβλία Γνώσεων</vt:lpstr>
      <vt:lpstr>6. Διαμόρφωση βιβλιοθήκης σε Παιδικό Σταθμό</vt:lpstr>
      <vt:lpstr>6.1. Διαμόρφωση βιβλιοθήκης στο Νηπιαγωγείο</vt:lpstr>
      <vt:lpstr>6.2. Δανειστική Βιβλιοθήκη-Νηπιαγωγείο</vt:lpstr>
      <vt:lpstr>Βιβλιοθήκες </vt:lpstr>
      <vt:lpstr>Διαφάνεια 29</vt:lpstr>
      <vt:lpstr>Διαφορετικές Δανειστικές Βιβλιοθήκες</vt:lpstr>
      <vt:lpstr>7. Ο Ρόλος του Βοηθού Παιδαγωγού: Η Τέχνη της Εμψύχωσης (1/3)</vt:lpstr>
      <vt:lpstr>7. Ο Ρόλος του Βοηθού Παιδαγωγού: Η Τέχνη της Εμψύχωσης (2/3)</vt:lpstr>
      <vt:lpstr>7. Ο Ρόλος του Βοηθού Παιδαγωγού: Η Τέχνη της Εμψύχωσης (3/3)</vt:lpstr>
      <vt:lpstr>7.1. Προκλήσεις και Διαχείριση στην Τάξη</vt:lpstr>
      <vt:lpstr>7.2. Τα Στάδια της Αφήγησης (Αφηγηματική Δομή)</vt:lpstr>
      <vt:lpstr>7.2.1. Βασικά Δομικά Στοιχεία της Παιδικής Λογοτεχνίας</vt:lpstr>
      <vt:lpstr>8. Προώθηση φιλαναγνωσίας στην Προσχολική Αγωγή</vt:lpstr>
      <vt:lpstr>8.1. Παγκόσμια Ημέρα Παιδικού Βιβλίου</vt:lpstr>
      <vt:lpstr>Επίλογος &amp; Συμπεράσματα</vt:lpstr>
      <vt:lpstr>Βιβλιογραφία</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Εκπαιδευτικό Συμβόλαιο</dc:title>
  <dc:creator>ΒΑΓΓΕΛΗΣ</dc:creator>
  <cp:lastModifiedBy>ΒΑΓΓΕΛΗΣ</cp:lastModifiedBy>
  <cp:revision>56</cp:revision>
  <dcterms:created xsi:type="dcterms:W3CDTF">2026-10-01T19:01:06Z</dcterms:created>
  <dcterms:modified xsi:type="dcterms:W3CDTF">2026-10-20T21:07:25Z</dcterms:modified>
</cp:coreProperties>
</file>