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8" r:id="rId2"/>
    <p:sldId id="281" r:id="rId3"/>
    <p:sldId id="282" r:id="rId4"/>
    <p:sldId id="283" r:id="rId5"/>
    <p:sldId id="329" r:id="rId6"/>
    <p:sldId id="284" r:id="rId7"/>
    <p:sldId id="330" r:id="rId8"/>
    <p:sldId id="256" r:id="rId9"/>
    <p:sldId id="331" r:id="rId10"/>
    <p:sldId id="257" r:id="rId11"/>
    <p:sldId id="332" r:id="rId12"/>
    <p:sldId id="333" r:id="rId13"/>
    <p:sldId id="334" r:id="rId14"/>
    <p:sldId id="335" r:id="rId15"/>
    <p:sldId id="336" r:id="rId16"/>
    <p:sldId id="258" r:id="rId17"/>
    <p:sldId id="259" r:id="rId18"/>
    <p:sldId id="260" r:id="rId19"/>
    <p:sldId id="338" r:id="rId20"/>
    <p:sldId id="261" r:id="rId21"/>
    <p:sldId id="262" r:id="rId22"/>
    <p:sldId id="263" r:id="rId23"/>
    <p:sldId id="264" r:id="rId24"/>
    <p:sldId id="339" r:id="rId25"/>
    <p:sldId id="265" r:id="rId26"/>
    <p:sldId id="266" r:id="rId27"/>
    <p:sldId id="267" r:id="rId28"/>
    <p:sldId id="268" r:id="rId29"/>
    <p:sldId id="285" r:id="rId30"/>
    <p:sldId id="340" r:id="rId31"/>
    <p:sldId id="341" r:id="rId32"/>
    <p:sldId id="342" r:id="rId33"/>
    <p:sldId id="286" r:id="rId34"/>
    <p:sldId id="287" r:id="rId35"/>
    <p:sldId id="295" r:id="rId36"/>
    <p:sldId id="296" r:id="rId37"/>
    <p:sldId id="297" r:id="rId38"/>
    <p:sldId id="298" r:id="rId39"/>
    <p:sldId id="299" r:id="rId40"/>
    <p:sldId id="300" r:id="rId41"/>
    <p:sldId id="304" r:id="rId42"/>
    <p:sldId id="301" r:id="rId43"/>
    <p:sldId id="288" r:id="rId44"/>
    <p:sldId id="343" r:id="rId45"/>
    <p:sldId id="289" r:id="rId46"/>
    <p:sldId id="290" r:id="rId47"/>
    <p:sldId id="291" r:id="rId48"/>
    <p:sldId id="292" r:id="rId49"/>
    <p:sldId id="293" r:id="rId50"/>
    <p:sldId id="294" r:id="rId51"/>
    <p:sldId id="344" r:id="rId52"/>
    <p:sldId id="305" r:id="rId53"/>
    <p:sldId id="306" r:id="rId54"/>
    <p:sldId id="307" r:id="rId55"/>
    <p:sldId id="308" r:id="rId56"/>
    <p:sldId id="309" r:id="rId57"/>
    <p:sldId id="310" r:id="rId58"/>
    <p:sldId id="311" r:id="rId59"/>
    <p:sldId id="312" r:id="rId60"/>
    <p:sldId id="313" r:id="rId61"/>
    <p:sldId id="314" r:id="rId62"/>
    <p:sldId id="319" r:id="rId63"/>
    <p:sldId id="320" r:id="rId64"/>
    <p:sldId id="321" r:id="rId65"/>
    <p:sldId id="322" r:id="rId66"/>
    <p:sldId id="323" r:id="rId67"/>
    <p:sldId id="324" r:id="rId68"/>
    <p:sldId id="325" r:id="rId69"/>
    <p:sldId id="327" r:id="rId70"/>
    <p:sldId id="315" r:id="rId71"/>
    <p:sldId id="316" r:id="rId72"/>
    <p:sldId id="317" r:id="rId73"/>
    <p:sldId id="345" r:id="rId7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29"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p:cNvSpPr>
            <a:spLocks noGrp="1"/>
          </p:cNvSpPr>
          <p:nvPr>
            <p:ph type="dt" sz="half" idx="10"/>
          </p:nvPr>
        </p:nvSpPr>
        <p:spPr/>
        <p:txBody>
          <a:bodyPr/>
          <a:lstStyle/>
          <a:p>
            <a:fld id="{4321839F-EC44-4BE2-9E6A-09DBD826D716}" type="datetimeFigureOut">
              <a:rPr lang="el-GR" smtClean="0"/>
              <a:t>18/2/2022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122B3E3-5A95-4A90-91FC-8579A557374B}" type="slidenum">
              <a:rPr lang="el-GR" smtClean="0"/>
              <a:t>‹#›</a:t>
            </a:fld>
            <a:endParaRPr lang="el-GR"/>
          </a:p>
        </p:txBody>
      </p:sp>
    </p:spTree>
    <p:extLst>
      <p:ext uri="{BB962C8B-B14F-4D97-AF65-F5344CB8AC3E}">
        <p14:creationId xmlns:p14="http://schemas.microsoft.com/office/powerpoint/2010/main" val="880587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4321839F-EC44-4BE2-9E6A-09DBD826D716}" type="datetimeFigureOut">
              <a:rPr lang="el-GR" smtClean="0"/>
              <a:t>18/2/2022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122B3E3-5A95-4A90-91FC-8579A557374B}" type="slidenum">
              <a:rPr lang="el-GR" smtClean="0"/>
              <a:t>‹#›</a:t>
            </a:fld>
            <a:endParaRPr lang="el-GR"/>
          </a:p>
        </p:txBody>
      </p:sp>
    </p:spTree>
    <p:extLst>
      <p:ext uri="{BB962C8B-B14F-4D97-AF65-F5344CB8AC3E}">
        <p14:creationId xmlns:p14="http://schemas.microsoft.com/office/powerpoint/2010/main" val="2598825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4321839F-EC44-4BE2-9E6A-09DBD826D716}" type="datetimeFigureOut">
              <a:rPr lang="el-GR" smtClean="0"/>
              <a:t>18/2/2022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122B3E3-5A95-4A90-91FC-8579A557374B}" type="slidenum">
              <a:rPr lang="el-GR" smtClean="0"/>
              <a:t>‹#›</a:t>
            </a:fld>
            <a:endParaRPr lang="el-GR"/>
          </a:p>
        </p:txBody>
      </p:sp>
    </p:spTree>
    <p:extLst>
      <p:ext uri="{BB962C8B-B14F-4D97-AF65-F5344CB8AC3E}">
        <p14:creationId xmlns:p14="http://schemas.microsoft.com/office/powerpoint/2010/main" val="4130644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4321839F-EC44-4BE2-9E6A-09DBD826D716}" type="datetimeFigureOut">
              <a:rPr lang="el-GR" smtClean="0"/>
              <a:t>18/2/2022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122B3E3-5A95-4A90-91FC-8579A557374B}" type="slidenum">
              <a:rPr lang="el-GR" smtClean="0"/>
              <a:t>‹#›</a:t>
            </a:fld>
            <a:endParaRPr lang="el-GR"/>
          </a:p>
        </p:txBody>
      </p:sp>
    </p:spTree>
    <p:extLst>
      <p:ext uri="{BB962C8B-B14F-4D97-AF65-F5344CB8AC3E}">
        <p14:creationId xmlns:p14="http://schemas.microsoft.com/office/powerpoint/2010/main" val="2169582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p:cNvSpPr>
            <a:spLocks noGrp="1"/>
          </p:cNvSpPr>
          <p:nvPr>
            <p:ph type="dt" sz="half" idx="10"/>
          </p:nvPr>
        </p:nvSpPr>
        <p:spPr/>
        <p:txBody>
          <a:bodyPr/>
          <a:lstStyle/>
          <a:p>
            <a:fld id="{4321839F-EC44-4BE2-9E6A-09DBD826D716}" type="datetimeFigureOut">
              <a:rPr lang="el-GR" smtClean="0"/>
              <a:t>18/2/2022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122B3E3-5A95-4A90-91FC-8579A557374B}" type="slidenum">
              <a:rPr lang="el-GR" smtClean="0"/>
              <a:t>‹#›</a:t>
            </a:fld>
            <a:endParaRPr lang="el-GR"/>
          </a:p>
        </p:txBody>
      </p:sp>
    </p:spTree>
    <p:extLst>
      <p:ext uri="{BB962C8B-B14F-4D97-AF65-F5344CB8AC3E}">
        <p14:creationId xmlns:p14="http://schemas.microsoft.com/office/powerpoint/2010/main" val="261923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4321839F-EC44-4BE2-9E6A-09DBD826D716}" type="datetimeFigureOut">
              <a:rPr lang="el-GR" smtClean="0"/>
              <a:t>18/2/2022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122B3E3-5A95-4A90-91FC-8579A557374B}" type="slidenum">
              <a:rPr lang="el-GR" smtClean="0"/>
              <a:t>‹#›</a:t>
            </a:fld>
            <a:endParaRPr lang="el-GR"/>
          </a:p>
        </p:txBody>
      </p:sp>
    </p:spTree>
    <p:extLst>
      <p:ext uri="{BB962C8B-B14F-4D97-AF65-F5344CB8AC3E}">
        <p14:creationId xmlns:p14="http://schemas.microsoft.com/office/powerpoint/2010/main" val="3547423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4321839F-EC44-4BE2-9E6A-09DBD826D716}" type="datetimeFigureOut">
              <a:rPr lang="el-GR" smtClean="0"/>
              <a:t>18/2/2022</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A122B3E3-5A95-4A90-91FC-8579A557374B}" type="slidenum">
              <a:rPr lang="el-GR" smtClean="0"/>
              <a:t>‹#›</a:t>
            </a:fld>
            <a:endParaRPr lang="el-GR"/>
          </a:p>
        </p:txBody>
      </p:sp>
    </p:spTree>
    <p:extLst>
      <p:ext uri="{BB962C8B-B14F-4D97-AF65-F5344CB8AC3E}">
        <p14:creationId xmlns:p14="http://schemas.microsoft.com/office/powerpoint/2010/main" val="4111834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4321839F-EC44-4BE2-9E6A-09DBD826D716}" type="datetimeFigureOut">
              <a:rPr lang="el-GR" smtClean="0"/>
              <a:t>18/2/2022</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A122B3E3-5A95-4A90-91FC-8579A557374B}" type="slidenum">
              <a:rPr lang="el-GR" smtClean="0"/>
              <a:t>‹#›</a:t>
            </a:fld>
            <a:endParaRPr lang="el-GR"/>
          </a:p>
        </p:txBody>
      </p:sp>
    </p:spTree>
    <p:extLst>
      <p:ext uri="{BB962C8B-B14F-4D97-AF65-F5344CB8AC3E}">
        <p14:creationId xmlns:p14="http://schemas.microsoft.com/office/powerpoint/2010/main" val="925931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4321839F-EC44-4BE2-9E6A-09DBD826D716}" type="datetimeFigureOut">
              <a:rPr lang="el-GR" smtClean="0"/>
              <a:t>18/2/2022</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A122B3E3-5A95-4A90-91FC-8579A557374B}" type="slidenum">
              <a:rPr lang="el-GR" smtClean="0"/>
              <a:t>‹#›</a:t>
            </a:fld>
            <a:endParaRPr lang="el-GR"/>
          </a:p>
        </p:txBody>
      </p:sp>
    </p:spTree>
    <p:extLst>
      <p:ext uri="{BB962C8B-B14F-4D97-AF65-F5344CB8AC3E}">
        <p14:creationId xmlns:p14="http://schemas.microsoft.com/office/powerpoint/2010/main" val="1781909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4321839F-EC44-4BE2-9E6A-09DBD826D716}" type="datetimeFigureOut">
              <a:rPr lang="el-GR" smtClean="0"/>
              <a:t>18/2/2022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122B3E3-5A95-4A90-91FC-8579A557374B}" type="slidenum">
              <a:rPr lang="el-GR" smtClean="0"/>
              <a:t>‹#›</a:t>
            </a:fld>
            <a:endParaRPr lang="el-GR"/>
          </a:p>
        </p:txBody>
      </p:sp>
    </p:spTree>
    <p:extLst>
      <p:ext uri="{BB962C8B-B14F-4D97-AF65-F5344CB8AC3E}">
        <p14:creationId xmlns:p14="http://schemas.microsoft.com/office/powerpoint/2010/main" val="3358961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4321839F-EC44-4BE2-9E6A-09DBD826D716}" type="datetimeFigureOut">
              <a:rPr lang="el-GR" smtClean="0"/>
              <a:t>18/2/2022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122B3E3-5A95-4A90-91FC-8579A557374B}" type="slidenum">
              <a:rPr lang="el-GR" smtClean="0"/>
              <a:t>‹#›</a:t>
            </a:fld>
            <a:endParaRPr lang="el-GR"/>
          </a:p>
        </p:txBody>
      </p:sp>
    </p:spTree>
    <p:extLst>
      <p:ext uri="{BB962C8B-B14F-4D97-AF65-F5344CB8AC3E}">
        <p14:creationId xmlns:p14="http://schemas.microsoft.com/office/powerpoint/2010/main" val="1459593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21839F-EC44-4BE2-9E6A-09DBD826D716}" type="datetimeFigureOut">
              <a:rPr lang="el-GR" smtClean="0"/>
              <a:t>18/2/2022</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22B3E3-5A95-4A90-91FC-8579A557374B}" type="slidenum">
              <a:rPr lang="el-GR" smtClean="0"/>
              <a:t>‹#›</a:t>
            </a:fld>
            <a:endParaRPr lang="el-GR"/>
          </a:p>
        </p:txBody>
      </p:sp>
    </p:spTree>
    <p:extLst>
      <p:ext uri="{BB962C8B-B14F-4D97-AF65-F5344CB8AC3E}">
        <p14:creationId xmlns:p14="http://schemas.microsoft.com/office/powerpoint/2010/main" val="1104314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678C0ADB-CBF7-4953-8F9B-AA1FE74E474A}"/>
              </a:ext>
            </a:extLst>
          </p:cNvPr>
          <p:cNvSpPr>
            <a:spLocks noGrp="1"/>
          </p:cNvSpPr>
          <p:nvPr>
            <p:ph type="ctrTitle"/>
          </p:nvPr>
        </p:nvSpPr>
        <p:spPr/>
        <p:txBody>
          <a:bodyPr/>
          <a:lstStyle/>
          <a:p>
            <a:r>
              <a:rPr lang="el-GR" dirty="0"/>
              <a:t>ΝΕΟΕΛΛΗΝΙΚΗ ΤΕΧΝΗ</a:t>
            </a:r>
          </a:p>
        </p:txBody>
      </p:sp>
    </p:spTree>
    <p:extLst>
      <p:ext uri="{BB962C8B-B14F-4D97-AF65-F5344CB8AC3E}">
        <p14:creationId xmlns:p14="http://schemas.microsoft.com/office/powerpoint/2010/main" val="3815058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837237" y="5021704"/>
            <a:ext cx="6354763" cy="1484027"/>
          </a:xfrm>
        </p:spPr>
        <p:txBody>
          <a:bodyPr>
            <a:normAutofit fontScale="90000"/>
          </a:bodyPr>
          <a:lstStyle/>
          <a:p>
            <a:r>
              <a:rPr lang="el-GR" dirty="0"/>
              <a:t>Θεοτοκόπουλος, Η Κοίμηση της Παναγίας των Ψαριανών ξύλο, π. 1567, Ερμούπολη</a:t>
            </a:r>
          </a:p>
        </p:txBody>
      </p:sp>
      <p:pic>
        <p:nvPicPr>
          <p:cNvPr id="2050" name="Picture 2" descr="https://upload.wikimedia.org/wikipedia/commons/thumb/c/c2/Dormition_El_Greco.jpg/800px-Dormition_El_Gre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041"/>
            <a:ext cx="58372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608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4720F39A-7C50-46BE-8402-9F219857BD42}"/>
              </a:ext>
            </a:extLst>
          </p:cNvPr>
          <p:cNvSpPr>
            <a:spLocks noGrp="1"/>
          </p:cNvSpPr>
          <p:nvPr>
            <p:ph idx="1"/>
          </p:nvPr>
        </p:nvSpPr>
        <p:spPr>
          <a:xfrm>
            <a:off x="0" y="0"/>
            <a:ext cx="12192000" cy="6858000"/>
          </a:xfrm>
        </p:spPr>
        <p:txBody>
          <a:bodyPr>
            <a:normAutofit lnSpcReduction="10000"/>
          </a:bodyPr>
          <a:lstStyle/>
          <a:p>
            <a:pPr algn="ctr"/>
            <a:r>
              <a:rPr lang="el-GR" b="1" dirty="0"/>
              <a:t>Αγιογράφοι της Κρητικής Σχολής</a:t>
            </a:r>
            <a:endParaRPr lang="el-GR" dirty="0"/>
          </a:p>
          <a:p>
            <a:r>
              <a:rPr lang="el-GR" dirty="0"/>
              <a:t> </a:t>
            </a:r>
          </a:p>
          <a:p>
            <a:pPr marL="0" indent="0" algn="just">
              <a:buNone/>
            </a:pPr>
            <a:r>
              <a:rPr lang="el-GR" dirty="0"/>
              <a:t>Η τεχνοτροπία της Κρητικής Σχολής διαμορφώθηκε αρχικά στην Κρήτη, από όπου πήρε και το όνομά της, αμέσως μετά την άλωση της Κωνσταντινούπολης (15</a:t>
            </a:r>
            <a:r>
              <a:rPr lang="el-GR" baseline="30000" dirty="0"/>
              <a:t>ο</a:t>
            </a:r>
            <a:r>
              <a:rPr lang="el-GR" dirty="0"/>
              <a:t>-16</a:t>
            </a:r>
            <a:r>
              <a:rPr lang="el-GR" baseline="30000" dirty="0"/>
              <a:t>ο</a:t>
            </a:r>
            <a:r>
              <a:rPr lang="el-GR" dirty="0"/>
              <a:t> αι.). Οι αγιογράφοι της Σχολής αυτής παρέμειναν περισσότερο </a:t>
            </a:r>
            <a:r>
              <a:rPr lang="el-GR" b="1" dirty="0"/>
              <a:t>πιστοί και προσηλωμένοι στον βυζαντινό ιδεαλισμ</a:t>
            </a:r>
            <a:r>
              <a:rPr lang="el-GR" dirty="0"/>
              <a:t>ό. Η τεχνοτροπία τους ήταν </a:t>
            </a:r>
            <a:r>
              <a:rPr lang="el-GR" b="1" dirty="0"/>
              <a:t>περισσότερο συντηρητική</a:t>
            </a:r>
            <a:r>
              <a:rPr lang="el-GR" dirty="0"/>
              <a:t>. Επηρεάστηκε πολύ από την </a:t>
            </a:r>
            <a:r>
              <a:rPr lang="el-GR" dirty="0" err="1"/>
              <a:t>Παλαιολόγεια</a:t>
            </a:r>
            <a:r>
              <a:rPr lang="el-GR" dirty="0"/>
              <a:t> ζωγραφική, προσθέτοντας σε αυτή </a:t>
            </a:r>
            <a:r>
              <a:rPr lang="el-GR" b="1" dirty="0"/>
              <a:t>καινοτόμα στοιχεία, όπως η οργάνωση της σύνθεσης</a:t>
            </a:r>
            <a:r>
              <a:rPr lang="el-GR" dirty="0"/>
              <a:t>. </a:t>
            </a:r>
          </a:p>
          <a:p>
            <a:pPr marL="0" indent="0" algn="just">
              <a:buNone/>
            </a:pPr>
            <a:r>
              <a:rPr lang="el-GR" dirty="0"/>
              <a:t>Δέχτηκε επίσης επιρροές από τον κλασικισμό, όπως: </a:t>
            </a:r>
            <a:r>
              <a:rPr lang="el-GR" b="1" dirty="0"/>
              <a:t>οι όρθιες μορφές σε σκούρο και ουδέτερο κάμπο</a:t>
            </a:r>
            <a:r>
              <a:rPr lang="el-GR" dirty="0"/>
              <a:t>, </a:t>
            </a:r>
            <a:r>
              <a:rPr lang="el-GR" b="1" dirty="0"/>
              <a:t>η κορμοστασιά των εικονιζόμενων, οι στάσεις και οι χειρονομίες που αποπνέουν αρχοντική ευγένεια</a:t>
            </a:r>
            <a:r>
              <a:rPr lang="el-GR" dirty="0"/>
              <a:t>. </a:t>
            </a:r>
          </a:p>
          <a:p>
            <a:pPr marL="0" indent="0" algn="just">
              <a:buNone/>
            </a:pPr>
            <a:r>
              <a:rPr lang="el-GR" dirty="0"/>
              <a:t>Οι καλλιτέχνες της Κρητικής Σχολές δέχτηκαν επίσης επιρροές από την ιταλική ζωγραφική της εποχής: το </a:t>
            </a:r>
            <a:r>
              <a:rPr lang="el-GR" b="1" dirty="0"/>
              <a:t>διαφορετικό πλάσιμο των μορφών για πρόσωπα διαφόρων ηλικιών, οι συχνές πλάγιες ματιές προς τον θεατή</a:t>
            </a:r>
            <a:r>
              <a:rPr lang="el-GR" dirty="0"/>
              <a:t>. </a:t>
            </a:r>
          </a:p>
          <a:p>
            <a:pPr marL="0" indent="0" algn="just">
              <a:buNone/>
            </a:pPr>
            <a:r>
              <a:rPr lang="el-GR" dirty="0"/>
              <a:t>Η τεχνοτροπία της Κρητικής Σχολής βρήκε την καλύτερη έκφρασή της στις φορητές εικόνες. </a:t>
            </a:r>
          </a:p>
        </p:txBody>
      </p:sp>
    </p:spTree>
    <p:extLst>
      <p:ext uri="{BB962C8B-B14F-4D97-AF65-F5344CB8AC3E}">
        <p14:creationId xmlns:p14="http://schemas.microsoft.com/office/powerpoint/2010/main" val="4227445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478B0926-CCA1-41AA-9D0B-9CCF5A57DB89}"/>
              </a:ext>
            </a:extLst>
          </p:cNvPr>
          <p:cNvSpPr>
            <a:spLocks noGrp="1"/>
          </p:cNvSpPr>
          <p:nvPr>
            <p:ph idx="1"/>
          </p:nvPr>
        </p:nvSpPr>
        <p:spPr>
          <a:xfrm>
            <a:off x="0" y="0"/>
            <a:ext cx="12192000" cy="6858000"/>
          </a:xfrm>
        </p:spPr>
        <p:txBody>
          <a:bodyPr>
            <a:normAutofit fontScale="92500" lnSpcReduction="20000"/>
          </a:bodyPr>
          <a:lstStyle/>
          <a:p>
            <a:pPr algn="just"/>
            <a:r>
              <a:rPr lang="el-GR" b="1" dirty="0"/>
              <a:t>Τα κύρια χαρακτηριστικά της ήταν</a:t>
            </a:r>
            <a:r>
              <a:rPr lang="el-GR" dirty="0"/>
              <a:t>: </a:t>
            </a:r>
          </a:p>
          <a:p>
            <a:pPr lvl="0" algn="just"/>
            <a:r>
              <a:rPr lang="el-GR" dirty="0"/>
              <a:t>Οι συγκρατημένες κινήσεις</a:t>
            </a:r>
          </a:p>
          <a:p>
            <a:pPr lvl="0" algn="just"/>
            <a:r>
              <a:rPr lang="el-GR" dirty="0"/>
              <a:t>Η λιτότητα </a:t>
            </a:r>
          </a:p>
          <a:p>
            <a:pPr lvl="0" algn="just"/>
            <a:r>
              <a:rPr lang="el-GR" dirty="0"/>
              <a:t>Η έκφραση της εσωτερικής συγκίνησης</a:t>
            </a:r>
          </a:p>
          <a:p>
            <a:pPr lvl="0" algn="just"/>
            <a:r>
              <a:rPr lang="el-GR" dirty="0"/>
              <a:t>Τα έντονα και πλούσια χρώματα</a:t>
            </a:r>
          </a:p>
          <a:p>
            <a:pPr lvl="0" algn="just"/>
            <a:r>
              <a:rPr lang="el-GR" dirty="0"/>
              <a:t>Μορφές ψιλόλιγνες και λιπόσαρκες (ασκητική ευγένεια)</a:t>
            </a:r>
          </a:p>
          <a:p>
            <a:pPr lvl="0" algn="just"/>
            <a:r>
              <a:rPr lang="el-GR" dirty="0"/>
              <a:t>Η ευγένεια των προσώπων</a:t>
            </a:r>
          </a:p>
          <a:p>
            <a:pPr lvl="0" algn="just"/>
            <a:r>
              <a:rPr lang="el-GR" dirty="0"/>
              <a:t>Η προσήλωση στη βυζαντινή παράδοση</a:t>
            </a:r>
          </a:p>
          <a:p>
            <a:pPr lvl="0" algn="just"/>
            <a:r>
              <a:rPr lang="el-GR" dirty="0"/>
              <a:t>Το φως είναι λιγοστό και μοιάζει να πηγάζει από κάποιο βάθος, υποβάλλοντας έτσι τον πιστό σε βαθιά κατάνυξη. </a:t>
            </a:r>
          </a:p>
          <a:p>
            <a:pPr lvl="0" algn="just"/>
            <a:r>
              <a:rPr lang="el-GR" dirty="0"/>
              <a:t>Πιστή απόδοση των εξωτερικών χαρακτηριστικών</a:t>
            </a:r>
          </a:p>
          <a:p>
            <a:pPr lvl="0" algn="just"/>
            <a:r>
              <a:rPr lang="el-GR" dirty="0"/>
              <a:t>Απεικόνιση της ψυχοσύνθεσης και προβολή του εσωτερικού κόσμου των εικονιζόμενων προσώπων</a:t>
            </a:r>
          </a:p>
          <a:p>
            <a:pPr lvl="0" algn="just"/>
            <a:r>
              <a:rPr lang="el-GR" dirty="0"/>
              <a:t>Οι σκοτεινότεροι προπλασμοί του προσώπου. Χρησιμοποιείται το καφέ χρώμα, αντί του πράσινου που χρησιμοποιούσαν οι καλλιτέχνες της Μακεδονικής Σχολής.</a:t>
            </a:r>
          </a:p>
          <a:p>
            <a:pPr lvl="0" algn="just"/>
            <a:r>
              <a:rPr lang="el-GR" dirty="0"/>
              <a:t>Οι λεπτομέρειες στη σύνθεση.</a:t>
            </a:r>
          </a:p>
          <a:p>
            <a:pPr lvl="0" algn="just"/>
            <a:r>
              <a:rPr lang="el-GR" b="1" dirty="0"/>
              <a:t>Τα παραπάνω χαρακτηριστικά έκαναν την τεχνοτροπία της Κρητικής Σχολής περισσότερο κατάλληλη και προτιμώμενη από τους κύκλους των μοναχών. </a:t>
            </a:r>
          </a:p>
          <a:p>
            <a:endParaRPr lang="el-GR" dirty="0"/>
          </a:p>
        </p:txBody>
      </p:sp>
    </p:spTree>
    <p:extLst>
      <p:ext uri="{BB962C8B-B14F-4D97-AF65-F5344CB8AC3E}">
        <p14:creationId xmlns:p14="http://schemas.microsoft.com/office/powerpoint/2010/main" val="1926903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D5E4E7A6-76B2-48F2-9A4A-E0F839FB01FA}"/>
              </a:ext>
            </a:extLst>
          </p:cNvPr>
          <p:cNvSpPr>
            <a:spLocks noGrp="1"/>
          </p:cNvSpPr>
          <p:nvPr>
            <p:ph idx="1"/>
          </p:nvPr>
        </p:nvSpPr>
        <p:spPr>
          <a:xfrm>
            <a:off x="119921" y="0"/>
            <a:ext cx="11233879" cy="6176963"/>
          </a:xfrm>
        </p:spPr>
        <p:txBody>
          <a:bodyPr/>
          <a:lstStyle/>
          <a:p>
            <a:r>
              <a:rPr lang="el-GR" dirty="0"/>
              <a:t>Κύριοι εκπρόσωποι ήταν:</a:t>
            </a:r>
          </a:p>
          <a:p>
            <a:endParaRPr lang="el-GR" dirty="0"/>
          </a:p>
          <a:p>
            <a:endParaRPr lang="el-GR" dirty="0"/>
          </a:p>
          <a:p>
            <a:pPr lvl="0"/>
            <a:r>
              <a:rPr lang="el-GR" dirty="0"/>
              <a:t> Ο Θεοφάνης ο </a:t>
            </a:r>
            <a:r>
              <a:rPr lang="el-GR" dirty="0" err="1"/>
              <a:t>Κρης</a:t>
            </a:r>
            <a:r>
              <a:rPr lang="el-GR" dirty="0"/>
              <a:t>, ο οποίος αγιογράφησε στα Μετέωρα και στο Άγιο Όρος. </a:t>
            </a:r>
          </a:p>
          <a:p>
            <a:pPr lvl="0"/>
            <a:endParaRPr lang="el-GR" dirty="0"/>
          </a:p>
          <a:p>
            <a:pPr lvl="0"/>
            <a:r>
              <a:rPr lang="el-GR" dirty="0"/>
              <a:t>Ο Φράγκος Κατελάνος</a:t>
            </a:r>
          </a:p>
          <a:p>
            <a:pPr lvl="0"/>
            <a:endParaRPr lang="el-GR" dirty="0"/>
          </a:p>
          <a:p>
            <a:r>
              <a:rPr lang="el-GR" dirty="0"/>
              <a:t>Ο Μιχαήλ Δαμασκηνός</a:t>
            </a:r>
          </a:p>
        </p:txBody>
      </p:sp>
    </p:spTree>
    <p:extLst>
      <p:ext uri="{BB962C8B-B14F-4D97-AF65-F5344CB8AC3E}">
        <p14:creationId xmlns:p14="http://schemas.microsoft.com/office/powerpoint/2010/main" val="3394108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0C53FEB8-701D-4BDF-8D9F-3A67D1F8982F}"/>
              </a:ext>
            </a:extLst>
          </p:cNvPr>
          <p:cNvSpPr>
            <a:spLocks noGrp="1"/>
          </p:cNvSpPr>
          <p:nvPr>
            <p:ph idx="1"/>
          </p:nvPr>
        </p:nvSpPr>
        <p:spPr>
          <a:xfrm>
            <a:off x="0" y="0"/>
            <a:ext cx="12192000" cy="6858000"/>
          </a:xfrm>
        </p:spPr>
        <p:txBody>
          <a:bodyPr>
            <a:normAutofit fontScale="85000" lnSpcReduction="20000"/>
          </a:bodyPr>
          <a:lstStyle/>
          <a:p>
            <a:r>
              <a:rPr lang="el-GR" b="1" dirty="0"/>
              <a:t>Θεοφάνης ο </a:t>
            </a:r>
            <a:r>
              <a:rPr lang="el-GR" b="1" dirty="0" err="1"/>
              <a:t>Κρης</a:t>
            </a:r>
            <a:r>
              <a:rPr lang="el-GR" b="1" dirty="0"/>
              <a:t> (1490-1559)</a:t>
            </a:r>
            <a:endParaRPr lang="el-GR" dirty="0"/>
          </a:p>
          <a:p>
            <a:r>
              <a:rPr lang="el-GR" dirty="0"/>
              <a:t> </a:t>
            </a:r>
          </a:p>
          <a:p>
            <a:pPr algn="just"/>
            <a:r>
              <a:rPr lang="el-GR" dirty="0"/>
              <a:t>Ο ζωγράφος Θεοφάνης </a:t>
            </a:r>
            <a:r>
              <a:rPr lang="el-GR" dirty="0" err="1"/>
              <a:t>Στρελίτζας</a:t>
            </a:r>
            <a:r>
              <a:rPr lang="el-GR" dirty="0"/>
              <a:t>, ο λεγόμενος </a:t>
            </a:r>
            <a:r>
              <a:rPr lang="el-GR" dirty="0" err="1"/>
              <a:t>Μπαθάς</a:t>
            </a:r>
            <a:r>
              <a:rPr lang="el-GR" dirty="0"/>
              <a:t>, καταγόταν από οικογένεια ζωγράφων, οι οποίοι κατέφυγαν από την τουρκοκρατούμενη Πελοπόννησο στην Κρήτη. Ο Θεοφάνης γεννήθηκε, πιθανότατα, στα τέλη του 15ου αιώνα στο Ηράκλειο της Κρήτης, όπου ακολούθησε το οικογενειακό επάγγελμα. Στα 1527 τον βρίσκουμε στα Μετέωρα να είναι ήδη μοναχός. </a:t>
            </a:r>
          </a:p>
          <a:p>
            <a:pPr algn="just"/>
            <a:r>
              <a:rPr lang="el-GR" dirty="0"/>
              <a:t>Η πρώτη μνεία του ζωγράφου Θεοφάνη βρίσκεται στην επιγραφή του Αγίου Νικολάου του </a:t>
            </a:r>
            <a:r>
              <a:rPr lang="el-GR" dirty="0" err="1"/>
              <a:t>Αναπαυσά</a:t>
            </a:r>
            <a:r>
              <a:rPr lang="el-GR" dirty="0"/>
              <a:t>, όπου αναφέρεται ως μοναχός καταγόμενος από την Κρήτη. </a:t>
            </a:r>
          </a:p>
          <a:p>
            <a:pPr algn="just"/>
            <a:r>
              <a:rPr lang="el-GR" dirty="0"/>
              <a:t>Για την καλλιτεχνική δραστηριότητα του Θεοφάνη πριν από το 1527 και έως το 1535 δε διαθέτουμε καμία πληροφορία. Μάλιστα δεν έχει εντοπιστεί κανένα έργο του Θεοφάνη στην Κρήτη, ενυπόγραφο ή μη. </a:t>
            </a:r>
          </a:p>
          <a:p>
            <a:r>
              <a:rPr lang="el-GR" dirty="0"/>
              <a:t>Κύρια χαρακτηριστικά της τέχνης του Θεοφάνη είναι:</a:t>
            </a:r>
          </a:p>
          <a:p>
            <a:endParaRPr lang="el-GR" dirty="0"/>
          </a:p>
          <a:p>
            <a:pPr lvl="0"/>
            <a:r>
              <a:rPr lang="el-GR" dirty="0"/>
              <a:t>Η προσεκτική οργάνωση της σύνθεσης</a:t>
            </a:r>
          </a:p>
          <a:p>
            <a:pPr lvl="0"/>
            <a:r>
              <a:rPr lang="el-GR" dirty="0"/>
              <a:t>Το στήσιμο των μορφών</a:t>
            </a:r>
          </a:p>
          <a:p>
            <a:pPr lvl="0"/>
            <a:r>
              <a:rPr lang="el-GR" dirty="0"/>
              <a:t>Οι πολλές πτυχώσεις των ενδυμάτων</a:t>
            </a:r>
          </a:p>
          <a:p>
            <a:pPr lvl="0"/>
            <a:r>
              <a:rPr lang="el-GR" dirty="0"/>
              <a:t> Τα φωτεινά χρώματα</a:t>
            </a:r>
          </a:p>
          <a:p>
            <a:pPr lvl="0"/>
            <a:r>
              <a:rPr lang="el-GR" dirty="0"/>
              <a:t>Η φυσικότητα</a:t>
            </a:r>
          </a:p>
          <a:p>
            <a:pPr lvl="0"/>
            <a:r>
              <a:rPr lang="el-GR" dirty="0"/>
              <a:t>Τα ευγενικά πρόσωπα</a:t>
            </a:r>
          </a:p>
          <a:p>
            <a:endParaRPr lang="el-GR" dirty="0"/>
          </a:p>
        </p:txBody>
      </p:sp>
    </p:spTree>
    <p:extLst>
      <p:ext uri="{BB962C8B-B14F-4D97-AF65-F5344CB8AC3E}">
        <p14:creationId xmlns:p14="http://schemas.microsoft.com/office/powerpoint/2010/main" val="3670177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5A9D306D-BC5C-4947-8AAB-ACEFA19132AB}"/>
              </a:ext>
            </a:extLst>
          </p:cNvPr>
          <p:cNvSpPr>
            <a:spLocks noGrp="1"/>
          </p:cNvSpPr>
          <p:nvPr>
            <p:ph idx="1"/>
          </p:nvPr>
        </p:nvSpPr>
        <p:spPr>
          <a:xfrm>
            <a:off x="0" y="0"/>
            <a:ext cx="12192000" cy="6858000"/>
          </a:xfrm>
        </p:spPr>
        <p:txBody>
          <a:bodyPr>
            <a:normAutofit lnSpcReduction="10000"/>
          </a:bodyPr>
          <a:lstStyle/>
          <a:p>
            <a:pPr algn="just"/>
            <a:r>
              <a:rPr lang="el-GR" dirty="0"/>
              <a:t>Το 1535 τον συναντάμε στη Μονή Μεγίστης Λαύρας στο Άγιο Όρος, όπου προσεκλήθη να διακοσμήσει με τοιχογραφίες το καθολικό της μονής.</a:t>
            </a:r>
          </a:p>
          <a:p>
            <a:pPr algn="just"/>
            <a:r>
              <a:rPr lang="el-GR" dirty="0"/>
              <a:t>Το 1545-1546 ο Θεοφάνης μαζί με το γιο του Συμεών αναλαμβάνουν να διακοσμήσουν το καθολικό, την Τράπεζα, και το παρεκκλήσιο του Αγίου Ιωάννου του Προδρόμου της Μονής </a:t>
            </a:r>
            <a:r>
              <a:rPr lang="el-GR" dirty="0" err="1"/>
              <a:t>Σταυρονικήτα</a:t>
            </a:r>
            <a:r>
              <a:rPr lang="el-GR" dirty="0"/>
              <a:t>. Κατά τη διάρκεια της παραμονής του στο Άγιο Όρος, ο Θεοφάνης αναλαμβάνει και τη διακόσμηση ενός παρεκκλησιού της Μονής Παντοκράτορος. Από τη διακόσμηση του παρεκκλησίου αυτού σώζονται σήμερα ορισμένα σπαράγματα τοιχογραφιών, που σώζονται στη Μονή και στο Μουσείο </a:t>
            </a:r>
            <a:r>
              <a:rPr lang="el-GR" dirty="0" err="1"/>
              <a:t>Ερμιτάζ</a:t>
            </a:r>
            <a:r>
              <a:rPr lang="el-GR" dirty="0"/>
              <a:t> της Πετρούπολης.</a:t>
            </a:r>
          </a:p>
          <a:p>
            <a:pPr algn="just"/>
            <a:r>
              <a:rPr lang="el-GR" dirty="0"/>
              <a:t>Παράλληλα με τη δραστηριότητα στη διακόσμηση καθολικών και </a:t>
            </a:r>
            <a:r>
              <a:rPr lang="el-GR" dirty="0" err="1"/>
              <a:t>παρεκκλησίων</a:t>
            </a:r>
            <a:r>
              <a:rPr lang="el-GR" dirty="0"/>
              <a:t> στα Μετέωρα και στο Άγιο Όρος, ο Θεοφάνης ζωγραφίζει από το </a:t>
            </a:r>
            <a:r>
              <a:rPr lang="el-GR" b="1" dirty="0"/>
              <a:t>1527 έως το 1546</a:t>
            </a:r>
            <a:r>
              <a:rPr lang="el-GR" dirty="0"/>
              <a:t> μία σειρά </a:t>
            </a:r>
            <a:r>
              <a:rPr lang="el-GR" b="1" dirty="0"/>
              <a:t>φορητών εικόνων</a:t>
            </a:r>
            <a:r>
              <a:rPr lang="el-GR" dirty="0"/>
              <a:t>, στο ναό της Κοιμήσεως της Θεοτόκου στην Καλαμπάκα (1527), στη Μονή Μεγίστης Λαύρας (1535–1541), στη Μονή </a:t>
            </a:r>
            <a:r>
              <a:rPr lang="el-GR" dirty="0" err="1"/>
              <a:t>Ιβήρων</a:t>
            </a:r>
            <a:r>
              <a:rPr lang="el-GR" dirty="0"/>
              <a:t>, στη Μονή Παντοκράτορος, στη Μονή </a:t>
            </a:r>
            <a:r>
              <a:rPr lang="el-GR" dirty="0" err="1"/>
              <a:t>Σταυρονικήτα</a:t>
            </a:r>
            <a:r>
              <a:rPr lang="el-GR" dirty="0"/>
              <a:t> και στη Μονή Γρηγορίου.</a:t>
            </a:r>
          </a:p>
          <a:p>
            <a:pPr algn="just"/>
            <a:r>
              <a:rPr lang="el-GR" dirty="0"/>
              <a:t> Θα παραμείνει στο Άγιο Όρος ως αδελφός της Μονής Λαύρας, ως το 1558. Στις αρχές του 1559 μεταβαίνει στο Ηράκλειο, όπου την ημέρα που συντάσσει τη διαθήκη του πεθαίνει (24 Φεβρουαρίου 1559).</a:t>
            </a:r>
          </a:p>
          <a:p>
            <a:endParaRPr lang="el-GR" dirty="0"/>
          </a:p>
        </p:txBody>
      </p:sp>
    </p:spTree>
    <p:extLst>
      <p:ext uri="{BB962C8B-B14F-4D97-AF65-F5344CB8AC3E}">
        <p14:creationId xmlns:p14="http://schemas.microsoft.com/office/powerpoint/2010/main" val="4011058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307584" y="3013023"/>
            <a:ext cx="2884416" cy="2758190"/>
          </a:xfrm>
        </p:spPr>
        <p:txBody>
          <a:bodyPr>
            <a:normAutofit fontScale="90000"/>
          </a:bodyPr>
          <a:lstStyle/>
          <a:p>
            <a:r>
              <a:rPr lang="el-GR" dirty="0"/>
              <a:t>Θεοφάνης ο </a:t>
            </a:r>
            <a:r>
              <a:rPr lang="el-GR" dirty="0" err="1"/>
              <a:t>Κρης</a:t>
            </a:r>
            <a:r>
              <a:rPr lang="el-GR" dirty="0"/>
              <a:t>, Ο Επιτάφιος, Μονή </a:t>
            </a:r>
            <a:r>
              <a:rPr lang="el-GR" dirty="0" err="1"/>
              <a:t>Σταυρονικήτα</a:t>
            </a:r>
            <a:r>
              <a:rPr lang="el-GR" dirty="0"/>
              <a:t>, Άγιο Όρος</a:t>
            </a:r>
          </a:p>
        </p:txBody>
      </p:sp>
      <p:pic>
        <p:nvPicPr>
          <p:cNvPr id="3074" name="Picture 2" descr="https://upload.wikimedia.org/wikipedia/commons/0/08/The_Burial_Lamentations_by_Theophanes_the_Cret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307585" cy="6445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39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613071" y="5111646"/>
            <a:ext cx="5578929" cy="1405875"/>
          </a:xfrm>
        </p:spPr>
        <p:txBody>
          <a:bodyPr>
            <a:normAutofit fontScale="90000"/>
          </a:bodyPr>
          <a:lstStyle/>
          <a:p>
            <a:r>
              <a:rPr lang="el-GR" dirty="0"/>
              <a:t>Θεοφάνης ο </a:t>
            </a:r>
            <a:r>
              <a:rPr lang="el-GR" dirty="0" err="1"/>
              <a:t>Κρης</a:t>
            </a:r>
            <a:r>
              <a:rPr lang="el-GR" dirty="0"/>
              <a:t>, Ο Μυστικός Δείπνος, Μονή </a:t>
            </a:r>
            <a:r>
              <a:rPr lang="el-GR" dirty="0" err="1"/>
              <a:t>Σταυρονικήτα</a:t>
            </a:r>
            <a:r>
              <a:rPr lang="el-GR" dirty="0"/>
              <a:t>, Άγιο Όρος</a:t>
            </a:r>
          </a:p>
        </p:txBody>
      </p:sp>
      <p:pic>
        <p:nvPicPr>
          <p:cNvPr id="4098" name="Picture 2" descr="https://upload.wikimedia.org/wikipedia/commons/f/fb/Last_Supper_by_Theophanes_the_Cret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1307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164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957997" y="5066675"/>
            <a:ext cx="7079105" cy="1151042"/>
          </a:xfrm>
        </p:spPr>
        <p:txBody>
          <a:bodyPr>
            <a:normAutofit fontScale="90000"/>
          </a:bodyPr>
          <a:lstStyle/>
          <a:p>
            <a:r>
              <a:rPr lang="el-GR" dirty="0"/>
              <a:t>Θεοφάνης ο </a:t>
            </a:r>
            <a:r>
              <a:rPr lang="el-GR" dirty="0" err="1"/>
              <a:t>Κρης</a:t>
            </a:r>
            <a:r>
              <a:rPr lang="el-GR" dirty="0"/>
              <a:t>, Η Ανάληψη, Μονή </a:t>
            </a:r>
            <a:r>
              <a:rPr lang="el-GR" dirty="0" err="1"/>
              <a:t>Σταυρονικήτα</a:t>
            </a:r>
            <a:endParaRPr lang="el-GR" dirty="0"/>
          </a:p>
        </p:txBody>
      </p:sp>
      <p:pic>
        <p:nvPicPr>
          <p:cNvPr id="5122" name="Picture 2" descr="https://upload.wikimedia.org/wikipedia/commons/f/f3/Theophanes_the_Cretan_-_The_Ascension_-_WGA221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57997" cy="6745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795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 xmlns:a16="http://schemas.microsoft.com/office/drawing/2014/main" id="{865FEE9B-B571-4DDE-B6DD-E997FA1A953B}"/>
              </a:ext>
            </a:extLst>
          </p:cNvPr>
          <p:cNvSpPr>
            <a:spLocks noGrp="1"/>
          </p:cNvSpPr>
          <p:nvPr>
            <p:ph idx="1"/>
          </p:nvPr>
        </p:nvSpPr>
        <p:spPr>
          <a:xfrm>
            <a:off x="0" y="0"/>
            <a:ext cx="12192000" cy="6858000"/>
          </a:xfrm>
        </p:spPr>
        <p:txBody>
          <a:bodyPr/>
          <a:lstStyle/>
          <a:p>
            <a:r>
              <a:rPr lang="el-GR" b="1" dirty="0"/>
              <a:t>Φράγκος Κατελάνος</a:t>
            </a:r>
            <a:endParaRPr lang="el-GR" dirty="0"/>
          </a:p>
          <a:p>
            <a:r>
              <a:rPr lang="el-GR" dirty="0"/>
              <a:t> </a:t>
            </a:r>
          </a:p>
          <a:p>
            <a:pPr algn="just"/>
            <a:r>
              <a:rPr lang="el-GR" dirty="0"/>
              <a:t>Με καταγωγή από τη Θήβα. Δέχτηκε μεγάλη επιρροή από τα έργα της δυτικής ζωγραφικής και πολύ γρήγορα οι δημιουργίες του ξέφυγαν από την αυστηρότητα των έργων της Κρητικής Σχολής. Τα βασικά χαρακτηριστικά της τέχνης του είναι:</a:t>
            </a:r>
          </a:p>
          <a:p>
            <a:pPr lvl="0" algn="just"/>
            <a:r>
              <a:rPr lang="el-GR" dirty="0"/>
              <a:t>Η έντονη κίνηση</a:t>
            </a:r>
          </a:p>
          <a:p>
            <a:pPr lvl="0" algn="just"/>
            <a:r>
              <a:rPr lang="el-GR" dirty="0"/>
              <a:t>Οι πολυπρόσωπες συνθέσεις</a:t>
            </a:r>
          </a:p>
          <a:p>
            <a:pPr lvl="0" algn="just"/>
            <a:r>
              <a:rPr lang="el-GR" dirty="0"/>
              <a:t>Το πλήθος των κτιρίων στο βάθος της σύνθεσης</a:t>
            </a:r>
          </a:p>
          <a:p>
            <a:pPr lvl="0" algn="just"/>
            <a:r>
              <a:rPr lang="el-GR" dirty="0"/>
              <a:t>Τα φωτεινά χρώματα</a:t>
            </a:r>
          </a:p>
          <a:p>
            <a:pPr lvl="0" algn="just"/>
            <a:r>
              <a:rPr lang="el-GR" dirty="0"/>
              <a:t>Η αφηγηματικότητα</a:t>
            </a:r>
          </a:p>
          <a:p>
            <a:pPr algn="just"/>
            <a:r>
              <a:rPr lang="el-GR" dirty="0"/>
              <a:t>Ο Κατελάνος εικονογράφησε στο Άγιο Όρος το 1560 το παρεκκλήσι του Αγίου Νικολάου στο καθολικό της μονής Μεγίστης Λαύρας, ενώ έργα του υπάρχουν σε πολλές μονές της υπόλοιπης Ελλάδας. </a:t>
            </a:r>
          </a:p>
          <a:p>
            <a:pPr lvl="0" algn="just"/>
            <a:endParaRPr lang="el-GR" dirty="0"/>
          </a:p>
          <a:p>
            <a:endParaRPr lang="el-GR" dirty="0"/>
          </a:p>
        </p:txBody>
      </p:sp>
    </p:spTree>
    <p:extLst>
      <p:ext uri="{BB962C8B-B14F-4D97-AF65-F5344CB8AC3E}">
        <p14:creationId xmlns:p14="http://schemas.microsoft.com/office/powerpoint/2010/main" val="3923369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99803" y="374754"/>
            <a:ext cx="11053997" cy="1259174"/>
          </a:xfrm>
        </p:spPr>
        <p:txBody>
          <a:bodyPr>
            <a:normAutofit fontScale="90000"/>
          </a:bodyPr>
          <a:lstStyle/>
          <a:p>
            <a:pPr algn="ctr"/>
            <a:r>
              <a:rPr lang="el-GR" sz="4900" dirty="0"/>
              <a:t>ΖΩΓΡΑΦΙΚΗ</a:t>
            </a:r>
            <a:r>
              <a:rPr lang="el-GR" dirty="0"/>
              <a:t/>
            </a:r>
            <a:br>
              <a:rPr lang="el-GR" dirty="0"/>
            </a:br>
            <a:endParaRPr lang="el-GR" dirty="0"/>
          </a:p>
        </p:txBody>
      </p:sp>
      <p:sp>
        <p:nvSpPr>
          <p:cNvPr id="5" name="Θέση περιεχομένου 4"/>
          <p:cNvSpPr>
            <a:spLocks noGrp="1"/>
          </p:cNvSpPr>
          <p:nvPr>
            <p:ph idx="1"/>
          </p:nvPr>
        </p:nvSpPr>
        <p:spPr>
          <a:xfrm>
            <a:off x="299803" y="1454046"/>
            <a:ext cx="11512446" cy="5126635"/>
          </a:xfrm>
        </p:spPr>
        <p:txBody>
          <a:bodyPr>
            <a:normAutofit/>
          </a:bodyPr>
          <a:lstStyle/>
          <a:p>
            <a:r>
              <a:rPr lang="el-GR" dirty="0"/>
              <a:t>Η Κρητική Σχολή</a:t>
            </a:r>
          </a:p>
          <a:p>
            <a:r>
              <a:rPr lang="el-GR" dirty="0"/>
              <a:t>Η Επτανησιακή Σχολή</a:t>
            </a:r>
          </a:p>
          <a:p>
            <a:r>
              <a:rPr lang="el-GR" dirty="0"/>
              <a:t>Η Ομάδα του Μονάχου. Η Σχολή Καλών Τεχνών στην Ελλάδα</a:t>
            </a:r>
          </a:p>
          <a:p>
            <a:r>
              <a:rPr lang="el-GR" dirty="0"/>
              <a:t>Οι προσωπογράφοι του ά μισού του 19</a:t>
            </a:r>
            <a:r>
              <a:rPr lang="el-GR" baseline="30000" dirty="0"/>
              <a:t>ου</a:t>
            </a:r>
            <a:r>
              <a:rPr lang="el-GR" dirty="0"/>
              <a:t> αι. Ακαδημαϊσμός και </a:t>
            </a:r>
            <a:r>
              <a:rPr lang="el-GR" dirty="0" err="1"/>
              <a:t>Υπαιθρισμός</a:t>
            </a:r>
            <a:endParaRPr lang="el-GR" dirty="0"/>
          </a:p>
          <a:p>
            <a:r>
              <a:rPr lang="el-GR" dirty="0"/>
              <a:t>Η γενιά του Παρθένη. Η γενιά του ‘30. Επιδράσεις της βυζαντινής και λαϊκής τέχνης</a:t>
            </a:r>
          </a:p>
          <a:p>
            <a:r>
              <a:rPr lang="el-GR" dirty="0"/>
              <a:t>Συμβολισμός και Σουρεαλισμός</a:t>
            </a:r>
          </a:p>
          <a:p>
            <a:r>
              <a:rPr lang="el-GR" dirty="0"/>
              <a:t>Ο Κυβισμός και η αφαίρεση στην ελληνική τέχνη</a:t>
            </a:r>
          </a:p>
          <a:p>
            <a:endParaRPr lang="el-GR" dirty="0"/>
          </a:p>
        </p:txBody>
      </p:sp>
    </p:spTree>
    <p:extLst>
      <p:ext uri="{BB962C8B-B14F-4D97-AF65-F5344CB8AC3E}">
        <p14:creationId xmlns:p14="http://schemas.microsoft.com/office/powerpoint/2010/main" val="2971724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373849" y="4931765"/>
            <a:ext cx="2818151" cy="1229192"/>
          </a:xfrm>
        </p:spPr>
        <p:txBody>
          <a:bodyPr>
            <a:normAutofit fontScale="90000"/>
          </a:bodyPr>
          <a:lstStyle/>
          <a:p>
            <a:r>
              <a:rPr lang="el-GR" dirty="0"/>
              <a:t>Φράγκος Κατελάνος</a:t>
            </a:r>
          </a:p>
        </p:txBody>
      </p:sp>
      <p:pic>
        <p:nvPicPr>
          <p:cNvPr id="6146" name="Picture 2" descr="http://4.bp.blogspot.com/-xXSYiPIHGgQ/VMYVtaAqZlI/AAAAAAAATZE/7x-n0_DUO-Q/s1600/picture-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713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51685" y="5441430"/>
            <a:ext cx="6407046" cy="1255973"/>
          </a:xfrm>
        </p:spPr>
        <p:txBody>
          <a:bodyPr/>
          <a:lstStyle/>
          <a:p>
            <a:r>
              <a:rPr lang="el-GR" dirty="0"/>
              <a:t>Φράγκος Κατελάνος</a:t>
            </a:r>
          </a:p>
        </p:txBody>
      </p:sp>
      <p:pic>
        <p:nvPicPr>
          <p:cNvPr id="7170" name="Picture 2" descr="http://3.bp.blogspot.com/-IFracKTTFF4/VMYWBEFOj0I/AAAAAAAATZM/ND1BORyW288/s1600/%CE%A3E%CE%9B31_O%2BXPI%CE%A3TO%CE%A3%2B%CE%A0ANTOKPA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19625" cy="683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434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91088" y="5111645"/>
            <a:ext cx="6312810" cy="926190"/>
          </a:xfrm>
        </p:spPr>
        <p:txBody>
          <a:bodyPr/>
          <a:lstStyle/>
          <a:p>
            <a:r>
              <a:rPr lang="el-GR" dirty="0"/>
              <a:t>Φράγκος Κατελάνος</a:t>
            </a:r>
          </a:p>
        </p:txBody>
      </p:sp>
      <p:pic>
        <p:nvPicPr>
          <p:cNvPr id="8194" name="Picture 2" descr="http://3.bp.blogspot.com/-7E-Qk-j2xi8/VMYWoXtmfDI/AAAAAAAATZc/9_J2E14WCeg/s1600/ceb3ceadcebdcebdceb7cf83ceb7-cf84cebfcf85-cf87cf81ceb9cf83cf84cebfcf8d-_-cf86cf81ceacceb3cebacebfcf85-cebaceb1cf84ceb5cebbceaccebdceb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027" y="0"/>
            <a:ext cx="49069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117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859187" y="5036695"/>
            <a:ext cx="2938072" cy="1409076"/>
          </a:xfrm>
        </p:spPr>
        <p:txBody>
          <a:bodyPr/>
          <a:lstStyle/>
          <a:p>
            <a:r>
              <a:rPr lang="el-GR" dirty="0"/>
              <a:t>Φράγκος Κατελάνος</a:t>
            </a:r>
          </a:p>
        </p:txBody>
      </p:sp>
      <p:pic>
        <p:nvPicPr>
          <p:cNvPr id="9218" name="Picture 2" descr="http://2.bp.blogspot.com/-WMaYySBS6f4/VMYWLK0QVhI/AAAAAAAATZU/Z40_7XGfWhM/s1600/11482899.150f78be.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59187" cy="6644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875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 xmlns:a16="http://schemas.microsoft.com/office/drawing/2014/main" id="{42C08355-219B-4A0A-95EC-26C10BA9BE0E}"/>
              </a:ext>
            </a:extLst>
          </p:cNvPr>
          <p:cNvSpPr>
            <a:spLocks noGrp="1"/>
          </p:cNvSpPr>
          <p:nvPr>
            <p:ph idx="1"/>
          </p:nvPr>
        </p:nvSpPr>
        <p:spPr>
          <a:xfrm>
            <a:off x="0" y="0"/>
            <a:ext cx="12192000" cy="6858000"/>
          </a:xfrm>
        </p:spPr>
        <p:txBody>
          <a:bodyPr>
            <a:normAutofit/>
          </a:bodyPr>
          <a:lstStyle/>
          <a:p>
            <a:r>
              <a:rPr lang="el-GR" dirty="0"/>
              <a:t> </a:t>
            </a:r>
            <a:r>
              <a:rPr lang="el-GR" b="1" dirty="0"/>
              <a:t>Μιχαήλ Δαμασκηνός (π. 1530-1592 ή 1593</a:t>
            </a:r>
            <a:r>
              <a:rPr lang="el-GR" dirty="0"/>
              <a:t>)</a:t>
            </a:r>
          </a:p>
          <a:p>
            <a:r>
              <a:rPr lang="el-GR" dirty="0"/>
              <a:t>Γεννήθηκε στο Ηράκλειο της Κρήτης περίπου το 1530-1535. Διδάχτηκε αγιογραφία στη Σιναϊτική Σχολή του ναού της Αγίας Αικατερίνης στο Ηράκλειο. Παρόλο που δέχτηκε επιρροές από τη δυτική ζωγραφική επέλεξε να ακολουθήσει την τεχνοτροπία της Κρητικής Σχολής.</a:t>
            </a:r>
          </a:p>
          <a:p>
            <a:pPr algn="just"/>
            <a:r>
              <a:rPr lang="el-GR" dirty="0"/>
              <a:t>Χαρακτηριστικά του έργου του είναι τα εξής:</a:t>
            </a:r>
          </a:p>
          <a:p>
            <a:pPr lvl="0" algn="just"/>
            <a:r>
              <a:rPr lang="el-GR" dirty="0"/>
              <a:t>Τριανταφυλλί χρώμα στους προπλασμούς</a:t>
            </a:r>
          </a:p>
          <a:p>
            <a:pPr lvl="0" algn="just"/>
            <a:r>
              <a:rPr lang="el-GR" dirty="0"/>
              <a:t>Έντονο φως</a:t>
            </a:r>
          </a:p>
          <a:p>
            <a:pPr lvl="0" algn="just"/>
            <a:r>
              <a:rPr lang="el-GR" dirty="0"/>
              <a:t>Ζωγράφιζε πάντα ξύλινους θρόνους και ποτέ μαρμάρινους, οι οποίοι ήταν τόσο συνηθισμένοι στα έργα της Κρητικής Σχολής</a:t>
            </a:r>
          </a:p>
          <a:p>
            <a:pPr lvl="0" algn="just"/>
            <a:r>
              <a:rPr lang="el-GR" dirty="0"/>
              <a:t>Εισήγαγε εικονογραφικούς τύπους, οι οποίοι ήταν εξαιρετικά δημοφιλείς έως και τα μέσα του 18</a:t>
            </a:r>
            <a:r>
              <a:rPr lang="el-GR" baseline="30000" dirty="0"/>
              <a:t>ου</a:t>
            </a:r>
            <a:r>
              <a:rPr lang="el-GR" dirty="0"/>
              <a:t> αι. για παράδειγμα «η </a:t>
            </a:r>
            <a:r>
              <a:rPr lang="el-GR" dirty="0" err="1"/>
              <a:t>Αποτομή</a:t>
            </a:r>
            <a:r>
              <a:rPr lang="el-GR" dirty="0"/>
              <a:t> της Κεφαλής του Ιωάννου».</a:t>
            </a:r>
          </a:p>
          <a:p>
            <a:pPr algn="just"/>
            <a:r>
              <a:rPr lang="el-GR" dirty="0"/>
              <a:t>Ήταν πολύ γνωστός στην εποχή του. Αυτό αποδεικνύεται  και από το γεγονός ότι ήταν εκείνος που εκλήθη στη Βενετία για να ζωγραφίσει τον ναό του Αγίου Γεωργίου των Ελλήνων.</a:t>
            </a:r>
          </a:p>
          <a:p>
            <a:endParaRPr lang="el-GR" dirty="0"/>
          </a:p>
        </p:txBody>
      </p:sp>
    </p:spTree>
    <p:extLst>
      <p:ext uri="{BB962C8B-B14F-4D97-AF65-F5344CB8AC3E}">
        <p14:creationId xmlns:p14="http://schemas.microsoft.com/office/powerpoint/2010/main" val="1191964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654986" y="5411450"/>
            <a:ext cx="5908675" cy="821258"/>
          </a:xfrm>
        </p:spPr>
        <p:txBody>
          <a:bodyPr>
            <a:normAutofit fontScale="90000"/>
          </a:bodyPr>
          <a:lstStyle/>
          <a:p>
            <a:r>
              <a:rPr lang="el-GR" dirty="0"/>
              <a:t>Μιχαήλ Δαμασκηνός, Θεία Λειτουργία, </a:t>
            </a:r>
          </a:p>
        </p:txBody>
      </p:sp>
      <p:pic>
        <p:nvPicPr>
          <p:cNvPr id="10242" name="Picture 2" descr="LiturgieDamaskin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451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622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33868" y="5531370"/>
            <a:ext cx="6533214" cy="1109272"/>
          </a:xfrm>
        </p:spPr>
        <p:txBody>
          <a:bodyPr>
            <a:normAutofit fontScale="90000"/>
          </a:bodyPr>
          <a:lstStyle/>
          <a:p>
            <a:r>
              <a:rPr lang="el-GR" dirty="0"/>
              <a:t>Μιχαήλ Δαμασκηνός, </a:t>
            </a:r>
            <a:r>
              <a:rPr lang="el-GR" dirty="0" err="1"/>
              <a:t>Αποτομή</a:t>
            </a:r>
            <a:r>
              <a:rPr lang="el-GR" dirty="0"/>
              <a:t> της Αγίας Παρασκευής</a:t>
            </a:r>
          </a:p>
        </p:txBody>
      </p:sp>
      <p:pic>
        <p:nvPicPr>
          <p:cNvPr id="11266" name="Picture 2" descr="https://upload.wikimedia.org/wikipedia/commons/b/b7/Agia_Paraskevi_by_Michael_Damaskenos_%2816th_c.%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5533869" cy="664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984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606321" y="5111646"/>
            <a:ext cx="6167203" cy="1166032"/>
          </a:xfrm>
        </p:spPr>
        <p:txBody>
          <a:bodyPr>
            <a:normAutofit fontScale="90000"/>
          </a:bodyPr>
          <a:lstStyle/>
          <a:p>
            <a:r>
              <a:rPr lang="el-GR" dirty="0"/>
              <a:t>Μιχαήλ Δαμασκηνός,  Η Προσκύνηση των Μάγων</a:t>
            </a:r>
          </a:p>
        </p:txBody>
      </p:sp>
      <p:pic>
        <p:nvPicPr>
          <p:cNvPr id="12290" name="Picture 2" descr="Image result for μιχαήλ δαμασκηνό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921"/>
            <a:ext cx="53546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006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4872" y="6340839"/>
            <a:ext cx="9863528" cy="517161"/>
          </a:xfrm>
        </p:spPr>
        <p:txBody>
          <a:bodyPr>
            <a:normAutofit fontScale="90000"/>
          </a:bodyPr>
          <a:lstStyle/>
          <a:p>
            <a:r>
              <a:rPr lang="el-GR" dirty="0"/>
              <a:t>Μιχαήλ Δαμασκηνός, Ο Μυστικός Δείπνος</a:t>
            </a:r>
          </a:p>
        </p:txBody>
      </p:sp>
      <p:pic>
        <p:nvPicPr>
          <p:cNvPr id="13316" name="Picture 4" descr="Image result for μιχαήλ δαμασκηνό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53775" cy="621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11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b="1" dirty="0"/>
              <a:t>H </a:t>
            </a:r>
            <a:r>
              <a:rPr lang="el-GR" b="1" dirty="0"/>
              <a:t>ΕΠΤΑΝΗΣΙΑΚΗ ΣΧΟΛΗ</a:t>
            </a:r>
          </a:p>
        </p:txBody>
      </p:sp>
    </p:spTree>
    <p:extLst>
      <p:ext uri="{BB962C8B-B14F-4D97-AF65-F5344CB8AC3E}">
        <p14:creationId xmlns:p14="http://schemas.microsoft.com/office/powerpoint/2010/main" val="2984710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1325563"/>
          </a:xfrm>
        </p:spPr>
        <p:txBody>
          <a:bodyPr/>
          <a:lstStyle/>
          <a:p>
            <a:pPr algn="ctr"/>
            <a:r>
              <a:rPr lang="el-GR" dirty="0"/>
              <a:t>ΓΛΥΠΤΙΚΗ</a:t>
            </a:r>
          </a:p>
        </p:txBody>
      </p:sp>
      <p:sp>
        <p:nvSpPr>
          <p:cNvPr id="3" name="Θέση περιεχομένου 2"/>
          <p:cNvSpPr>
            <a:spLocks noGrp="1"/>
          </p:cNvSpPr>
          <p:nvPr>
            <p:ph idx="1"/>
          </p:nvPr>
        </p:nvSpPr>
        <p:spPr/>
        <p:txBody>
          <a:bodyPr/>
          <a:lstStyle/>
          <a:p>
            <a:r>
              <a:rPr lang="el-GR" dirty="0"/>
              <a:t>Αρχές της νεοελληνικής γλυπτικής. Δυτικοευρωπαϊκές επιδράσεις</a:t>
            </a:r>
          </a:p>
          <a:p>
            <a:r>
              <a:rPr lang="el-GR" dirty="0"/>
              <a:t>Η Κερκυραϊκή Σχολή. Τα τηνιακά μαρμαρογλυφεία</a:t>
            </a:r>
          </a:p>
          <a:p>
            <a:r>
              <a:rPr lang="el-GR" dirty="0"/>
              <a:t>Το Α΄ Νεκροταφείο Αθηνών</a:t>
            </a:r>
          </a:p>
          <a:p>
            <a:r>
              <a:rPr lang="el-GR" dirty="0"/>
              <a:t>Η εξέλιξη της Νεοελληνικής Γλυπτικής: η γενιά του Μεσοπολέμου και η σύγχρονη καλλιτεχνική παραγωγή</a:t>
            </a:r>
          </a:p>
          <a:p>
            <a:endParaRPr lang="el-GR" dirty="0"/>
          </a:p>
          <a:p>
            <a:endParaRPr lang="el-GR" dirty="0"/>
          </a:p>
        </p:txBody>
      </p:sp>
    </p:spTree>
    <p:extLst>
      <p:ext uri="{BB962C8B-B14F-4D97-AF65-F5344CB8AC3E}">
        <p14:creationId xmlns:p14="http://schemas.microsoft.com/office/powerpoint/2010/main" val="3032021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 xmlns:a16="http://schemas.microsoft.com/office/drawing/2014/main" id="{6270AAD5-9235-47A4-B011-B8E6E0297109}"/>
              </a:ext>
            </a:extLst>
          </p:cNvPr>
          <p:cNvSpPr>
            <a:spLocks noGrp="1"/>
          </p:cNvSpPr>
          <p:nvPr>
            <p:ph idx="1"/>
          </p:nvPr>
        </p:nvSpPr>
        <p:spPr>
          <a:xfrm>
            <a:off x="0" y="0"/>
            <a:ext cx="12192000" cy="6858000"/>
          </a:xfrm>
        </p:spPr>
        <p:txBody>
          <a:bodyPr>
            <a:normAutofit lnSpcReduction="10000"/>
          </a:bodyPr>
          <a:lstStyle/>
          <a:p>
            <a:pPr algn="just"/>
            <a:r>
              <a:rPr lang="el-GR" dirty="0"/>
              <a:t>Η </a:t>
            </a:r>
            <a:r>
              <a:rPr lang="el-GR" b="1" dirty="0"/>
              <a:t>Επτανησιακή Σχολή</a:t>
            </a:r>
            <a:r>
              <a:rPr lang="el-GR" dirty="0"/>
              <a:t> αποτελεί το πρώτο ελληνικό καλλιτεχνικό ρεύμα με σαφείς δυτικοευρωπαϊκές επιρροές, το οποίο εμφανίστηκε στα Επτάνησα στα μέσα του 17ου αιώνα και διήρκεσε μέχρι τα μέσα του 19ου αιώνα περίπου. </a:t>
            </a:r>
          </a:p>
          <a:p>
            <a:pPr algn="just"/>
            <a:r>
              <a:rPr lang="el-GR" dirty="0"/>
              <a:t>Τα Επτάνησα από τον 17ο έως τον 19ο αιώνα βρέθηκαν διαδοχικά υπό βενετική, γαλλική και αγγλική κατοχή. Η σχετική ελευθερία που απολάμβαναν οι Επτανήσιοι, η οικονομική τους ευμάρεια και οι πολιτιστικές σχέσεις τους με την κοντινή Ιταλία είχαν ως αποτέλεσμα τα Επτάνησα να γίνουν ο χώρος όπου γεννήθηκε η ελληνική ζωγραφική, ή καλύτερα ο χώρος όπου η ελληνική ζωγραφική εγκατέλειψε την βυζαντινή παράδοση για να στραφεί προς την Δύση. </a:t>
            </a:r>
          </a:p>
          <a:p>
            <a:pPr algn="just"/>
            <a:r>
              <a:rPr lang="el-GR" dirty="0"/>
              <a:t>Ένας άλλος παράγοντας που ευνόησε την δημιουργία της Επτανησιακής Σχολής ήταν η μετοίκηση στα Επτάνησα πολλών </a:t>
            </a:r>
            <a:r>
              <a:rPr lang="el-GR" dirty="0" err="1"/>
              <a:t>κρητών</a:t>
            </a:r>
            <a:r>
              <a:rPr lang="el-GR" dirty="0"/>
              <a:t> ζωγράφων, όταν η Κρήτη πέρασε από τα χέρια των Βενετών στα χέρια των Οθωμανών. </a:t>
            </a:r>
          </a:p>
          <a:p>
            <a:pPr algn="just"/>
            <a:r>
              <a:rPr lang="el-GR" dirty="0"/>
              <a:t>Η καλλιτεχνική δημιουργία ξεκίνησε από τη Ζάκυνθο, όπου είχαν εγκατασταθεί πρόσφυγες από την Κρήτη. Μεταξύ των κυριότερων ζωγράφων της λεγόμενης </a:t>
            </a:r>
            <a:r>
              <a:rPr lang="el-GR" i="1" dirty="0" err="1"/>
              <a:t>Κρητικοζακυνθινής</a:t>
            </a:r>
            <a:r>
              <a:rPr lang="el-GR" i="1" dirty="0"/>
              <a:t> Σχολής</a:t>
            </a:r>
            <a:r>
              <a:rPr lang="el-GR" dirty="0"/>
              <a:t> του 16ου και 17ου αιώνα, αναφέρονται ο Μιχαήλ Δαμασκηνός, ο Δημήτριος και Γεώργιος Μόσχος, ο Μανώλης και ο Κωνσταντίνος </a:t>
            </a:r>
            <a:r>
              <a:rPr lang="el-GR" dirty="0" err="1"/>
              <a:t>Τζάνες</a:t>
            </a:r>
            <a:r>
              <a:rPr lang="el-GR" dirty="0"/>
              <a:t>, και ο Στέφανος </a:t>
            </a:r>
            <a:r>
              <a:rPr lang="el-GR" dirty="0" err="1"/>
              <a:t>Τσαγκαρόλος</a:t>
            </a:r>
            <a:r>
              <a:rPr lang="el-GR" dirty="0"/>
              <a:t>. </a:t>
            </a:r>
          </a:p>
        </p:txBody>
      </p:sp>
    </p:spTree>
    <p:extLst>
      <p:ext uri="{BB962C8B-B14F-4D97-AF65-F5344CB8AC3E}">
        <p14:creationId xmlns:p14="http://schemas.microsoft.com/office/powerpoint/2010/main" val="2306171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1FB96F51-28EB-4EEF-AD19-FF642F996840}"/>
              </a:ext>
            </a:extLst>
          </p:cNvPr>
          <p:cNvSpPr>
            <a:spLocks noGrp="1"/>
          </p:cNvSpPr>
          <p:nvPr>
            <p:ph idx="1"/>
          </p:nvPr>
        </p:nvSpPr>
        <p:spPr>
          <a:xfrm>
            <a:off x="0" y="0"/>
            <a:ext cx="12192000" cy="6858000"/>
          </a:xfrm>
        </p:spPr>
        <p:txBody>
          <a:bodyPr/>
          <a:lstStyle/>
          <a:p>
            <a:pPr algn="just"/>
            <a:r>
              <a:rPr lang="el-GR" dirty="0"/>
              <a:t>Η στροφή προς την δυτική τέχνη εκδηλώθηκε προς το τέλος του 17ου αι., με την εγκατάλειψη των παραδοσιακών βυζαντινών μορφών, αλλά και με την εγκατάλειψη της τεχνικής της βυζαντινής αγιογραφίας. Οι ζωγραφικές παραστάσεις, </a:t>
            </a:r>
            <a:r>
              <a:rPr lang="el-GR" b="1" dirty="0"/>
              <a:t>επηρεασμένες κυρίως από το ιταλικό μπαρόκ</a:t>
            </a:r>
            <a:r>
              <a:rPr lang="el-GR" dirty="0"/>
              <a:t>, αλλά και την </a:t>
            </a:r>
            <a:r>
              <a:rPr lang="el-GR" b="1" dirty="0"/>
              <a:t>φλαμανδική ζωγραφική</a:t>
            </a:r>
            <a:r>
              <a:rPr lang="el-GR" dirty="0"/>
              <a:t>, άρχισαν να </a:t>
            </a:r>
            <a:r>
              <a:rPr lang="el-GR" b="1" dirty="0"/>
              <a:t>αποκτούν βάθος</a:t>
            </a:r>
            <a:r>
              <a:rPr lang="el-GR" dirty="0"/>
              <a:t>, να δίνουν δηλαδή την αίσθηση της τρίτης διάστασης του χώρου, να γίνονται </a:t>
            </a:r>
            <a:r>
              <a:rPr lang="el-GR" b="1" dirty="0"/>
              <a:t>πιο φυσικές</a:t>
            </a:r>
            <a:r>
              <a:rPr lang="el-GR" dirty="0"/>
              <a:t> και να αποκτούν </a:t>
            </a:r>
            <a:r>
              <a:rPr lang="el-GR" b="1" dirty="0"/>
              <a:t>θέματα όλο και περισσότερο κοσμικά αντί για θρησκευτικά</a:t>
            </a:r>
            <a:r>
              <a:rPr lang="el-GR" dirty="0"/>
              <a:t> —κυρίως </a:t>
            </a:r>
            <a:r>
              <a:rPr lang="el-GR" b="1" dirty="0"/>
              <a:t>προσωπογραφίες αριστοκρατών και αστών, ιστορικά θέματα, νεκρές φύσεις κ.ά</a:t>
            </a:r>
            <a:r>
              <a:rPr lang="el-GR" dirty="0"/>
              <a:t>. Επιπλέον, οι επτανήσιοι ζωγράφοι, αντί για αβγό, άρχισαν να χρησιμοποιούν λάδι για συνδετικό των χρωμάτων, και αντί για σανίδι άρχισαν να χρησιμοποιούν μουσαμά. Η αβγοτέμπερα εγκαταλείφθηκε και την θέση της πήρε η ελαιογραφία. Κάποιοι πειραματίστηκαν και με τις υδατογραφίες.</a:t>
            </a:r>
          </a:p>
          <a:p>
            <a:endParaRPr lang="el-GR" dirty="0"/>
          </a:p>
        </p:txBody>
      </p:sp>
    </p:spTree>
    <p:extLst>
      <p:ext uri="{BB962C8B-B14F-4D97-AF65-F5344CB8AC3E}">
        <p14:creationId xmlns:p14="http://schemas.microsoft.com/office/powerpoint/2010/main" val="1659719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B37FDDA9-F0B1-4E78-AFD8-86844D9C27EB}"/>
              </a:ext>
            </a:extLst>
          </p:cNvPr>
          <p:cNvSpPr>
            <a:spLocks noGrp="1"/>
          </p:cNvSpPr>
          <p:nvPr>
            <p:ph idx="1"/>
          </p:nvPr>
        </p:nvSpPr>
        <p:spPr>
          <a:xfrm>
            <a:off x="0" y="0"/>
            <a:ext cx="12192000" cy="6858000"/>
          </a:xfrm>
        </p:spPr>
        <p:txBody>
          <a:bodyPr>
            <a:normAutofit/>
          </a:bodyPr>
          <a:lstStyle/>
          <a:p>
            <a:pPr algn="just"/>
            <a:r>
              <a:rPr lang="el-GR" b="1" dirty="0"/>
              <a:t>Παναγιώτης Δοξαράς (1662-1729) και Νικόλαος Δοξαράς (1700/1706-1775)</a:t>
            </a:r>
            <a:endParaRPr lang="el-GR" dirty="0"/>
          </a:p>
          <a:p>
            <a:pPr algn="just"/>
            <a:r>
              <a:rPr lang="el-GR" dirty="0"/>
              <a:t>Τα πρώτα δείγματα της δυτικότροπης Επτανησιακής Σχολής εμφανίστηκαν στις διακοσμήσεις των οροφών των εκκλησιών, γνωστές ως «</a:t>
            </a:r>
            <a:r>
              <a:rPr lang="el-GR" dirty="0" err="1"/>
              <a:t>ουρανίες</a:t>
            </a:r>
            <a:r>
              <a:rPr lang="el-GR" dirty="0"/>
              <a:t>» ή «(τα) σοφίτα». Πρωτοπόρος σε αυτή την αλλαγή ήταν ο Παναγιώτης Δοξαράς. Μανιάτης στην καταγωγή, ασχολήθηκε αρχικά με την βυζαντινή αγιογραφία την οποία έμαθε κοντά στον κρητικό αγιογράφο Λέο (ή Λέω) Μόσκο. Αργότερα, συνέχισε τις σπουδές του στην Βενετία, κι αυτό τον έκανε να εγκαταλείψει την βυζαντινή αγιογραφία και να στραφεί προς την δυτική ζωγραφική. </a:t>
            </a:r>
          </a:p>
          <a:p>
            <a:pPr algn="just"/>
            <a:r>
              <a:rPr lang="el-GR" dirty="0"/>
              <a:t>Έτσι, με οδηγό τα έργα του Πάολο </a:t>
            </a:r>
            <a:r>
              <a:rPr lang="el-GR" dirty="0" err="1"/>
              <a:t>Bερονέζε</a:t>
            </a:r>
            <a:r>
              <a:rPr lang="el-GR" dirty="0"/>
              <a:t> στο </a:t>
            </a:r>
            <a:r>
              <a:rPr lang="el-GR" dirty="0" err="1"/>
              <a:t>Δουκικό</a:t>
            </a:r>
            <a:r>
              <a:rPr lang="el-GR" dirty="0"/>
              <a:t> Παλάτι της Βενετίας, ο Παναγιώτης Δοξαράς φιλοτέχνησε την </a:t>
            </a:r>
            <a:r>
              <a:rPr lang="el-GR" dirty="0" err="1"/>
              <a:t>ουρανία</a:t>
            </a:r>
            <a:r>
              <a:rPr lang="el-GR" dirty="0"/>
              <a:t> της εκκλησίας του Αγίου Σπυρίδωνα στην </a:t>
            </a:r>
            <a:r>
              <a:rPr lang="el-GR" dirty="0" err="1"/>
              <a:t>Κέκρυρα</a:t>
            </a:r>
            <a:r>
              <a:rPr lang="el-GR" dirty="0"/>
              <a:t>. Ξεκίνησε το 1727 και φιλοτέχνησε 17 συνθέσεις για την </a:t>
            </a:r>
            <a:r>
              <a:rPr lang="el-GR" dirty="0" err="1"/>
              <a:t>ουρανία</a:t>
            </a:r>
            <a:r>
              <a:rPr lang="el-GR" dirty="0"/>
              <a:t> του Αγίου Σπυρίδωνα. Τα πρωτότυπα έργα του εγκαταστάθηκαν από αντίγραφα που δημιούργησε ο Ν. </a:t>
            </a:r>
            <a:r>
              <a:rPr lang="el-GR" dirty="0" err="1"/>
              <a:t>Ασπιώτης</a:t>
            </a:r>
            <a:r>
              <a:rPr lang="el-GR" dirty="0"/>
              <a:t> μεταξύ των ετών 1853-1871. </a:t>
            </a:r>
          </a:p>
        </p:txBody>
      </p:sp>
    </p:spTree>
    <p:extLst>
      <p:ext uri="{BB962C8B-B14F-4D97-AF65-F5344CB8AC3E}">
        <p14:creationId xmlns:p14="http://schemas.microsoft.com/office/powerpoint/2010/main" val="451056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33103" y="5396458"/>
            <a:ext cx="6854097" cy="806269"/>
          </a:xfrm>
        </p:spPr>
        <p:txBody>
          <a:bodyPr>
            <a:normAutofit fontScale="90000"/>
          </a:bodyPr>
          <a:lstStyle/>
          <a:p>
            <a:r>
              <a:rPr lang="el-GR" dirty="0"/>
              <a:t>Παναγιώτης Δοξαράς, Παναγία, π. 1700 (Εθνική Πινακοθήκη)</a:t>
            </a:r>
          </a:p>
        </p:txBody>
      </p:sp>
      <p:pic>
        <p:nvPicPr>
          <p:cNvPr id="1026" name="Picture 2" descr="https://upload.wikimedia.org/wikipedia/commons/2/29/Doxaras-panagiotis-Virgin-Mary.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530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016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761037" y="5426439"/>
            <a:ext cx="5592763" cy="986150"/>
          </a:xfrm>
        </p:spPr>
        <p:txBody>
          <a:bodyPr>
            <a:normAutofit fontScale="90000"/>
          </a:bodyPr>
          <a:lstStyle/>
          <a:p>
            <a:r>
              <a:rPr lang="el-GR" dirty="0"/>
              <a:t>Παναγιώτης Δοξαράς, Η Αγία Οικογένεια, π. 1700 (Εθνική Πινακοθήκη)</a:t>
            </a:r>
          </a:p>
        </p:txBody>
      </p:sp>
      <p:pic>
        <p:nvPicPr>
          <p:cNvPr id="2050" name="Picture 2" descr="https://upload.wikimedia.org/wikipedia/el/5/5f/Doxaras-panagiotis-holly-family.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10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5726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771212" y="5186597"/>
            <a:ext cx="6190939" cy="1671403"/>
          </a:xfrm>
        </p:spPr>
        <p:txBody>
          <a:bodyPr>
            <a:normAutofit fontScale="90000"/>
          </a:bodyPr>
          <a:lstStyle/>
          <a:p>
            <a:r>
              <a:rPr lang="el-GR" dirty="0"/>
              <a:t>Παναγιώτης Δοξαράς, Η Γέννηση της Παναγίας, Μουσείο Ζακύνθου</a:t>
            </a:r>
          </a:p>
        </p:txBody>
      </p:sp>
      <p:pic>
        <p:nvPicPr>
          <p:cNvPr id="4098" name="Picture 2" descr="http://2.bp.blogspot.com/-0dfe8iDxcBU/VopRlqk_oWI/AAAAAAAAd80/Cqf5d97U9sY/s640/Birth_of_Virgin_Mary_by_Doxara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42" y="0"/>
            <a:ext cx="532923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0658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505730" y="5186598"/>
            <a:ext cx="5686270" cy="1514006"/>
          </a:xfrm>
        </p:spPr>
        <p:txBody>
          <a:bodyPr>
            <a:normAutofit fontScale="90000"/>
          </a:bodyPr>
          <a:lstStyle/>
          <a:p>
            <a:r>
              <a:rPr lang="el-GR" dirty="0"/>
              <a:t>Παναγιώτης Δοξαράς, Παναγία Βρεφοκρατούσα</a:t>
            </a:r>
          </a:p>
        </p:txBody>
      </p:sp>
      <p:pic>
        <p:nvPicPr>
          <p:cNvPr id="5124" name="Picture 4" descr="http://3.bp.blogspot.com/-IwEU5D_eysM/VopSGElu2-I/AAAAAAAAd9E/zBTfWyL_d7s/s640/71303_400_2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36715" cy="6700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8132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205334" y="5261548"/>
            <a:ext cx="6328348" cy="851239"/>
          </a:xfrm>
        </p:spPr>
        <p:txBody>
          <a:bodyPr>
            <a:normAutofit fontScale="90000"/>
          </a:bodyPr>
          <a:lstStyle/>
          <a:p>
            <a:r>
              <a:rPr lang="el-GR" dirty="0"/>
              <a:t>Παναγιώτης Δοξαράς, Ο Αρχάγγελος Μιχαήλ</a:t>
            </a:r>
          </a:p>
        </p:txBody>
      </p:sp>
      <p:pic>
        <p:nvPicPr>
          <p:cNvPr id="6146" name="Picture 2" descr="http://4.bp.blogspot.com/-zfbO1co3dkk/VopSavcPzzI/AAAAAAAAd9M/IjywEav01SU/s640/71304_1000_6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025452" cy="6700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248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5951094"/>
            <a:ext cx="10439400" cy="641377"/>
          </a:xfrm>
        </p:spPr>
        <p:txBody>
          <a:bodyPr>
            <a:normAutofit fontScale="90000"/>
          </a:bodyPr>
          <a:lstStyle/>
          <a:p>
            <a:r>
              <a:rPr lang="el-GR" dirty="0"/>
              <a:t>Παναγιώτης Δοξαράς, Η περιτομή του Χριστού</a:t>
            </a:r>
          </a:p>
        </p:txBody>
      </p:sp>
      <p:pic>
        <p:nvPicPr>
          <p:cNvPr id="7170" name="Picture 2" descr="http://2.bp.blogspot.com/-i9Wc64EABVY/VopSqBOHHlI/AAAAAAAAd9U/8DR8-4BsoLE/s640/ceb4cebfcebeceb1cf81ceaccf82-cf80ceb1cebdceb1ceb3ceb9cf8ecf84ceb7cf82-ceb7-cf80ceb5cf81ceb9cf84cebfcebcceae-cf84cebfcf85-cf87cf81ceb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47625"/>
            <a:ext cx="10170202" cy="5800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0034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6100997"/>
            <a:ext cx="10874115" cy="582379"/>
          </a:xfrm>
        </p:spPr>
        <p:txBody>
          <a:bodyPr>
            <a:normAutofit fontScale="90000"/>
          </a:bodyPr>
          <a:lstStyle/>
          <a:p>
            <a:r>
              <a:rPr lang="el-GR" dirty="0"/>
              <a:t>Παν. Δοξαράς, Ουρανίες Αγίου Σπυρίδωνα, Κέρκυρα</a:t>
            </a:r>
          </a:p>
        </p:txBody>
      </p:sp>
      <p:pic>
        <p:nvPicPr>
          <p:cNvPr id="9218" name="Picture 2" descr="Image result for ουρανίες Αγίου Σπυρίδωνα Κέρκυρα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1752289" cy="5949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704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t>ΑΡΧΙΤΕΚΤΟΝΙΚΗ</a:t>
            </a:r>
          </a:p>
        </p:txBody>
      </p:sp>
      <p:sp>
        <p:nvSpPr>
          <p:cNvPr id="3" name="Θέση περιεχομένου 2"/>
          <p:cNvSpPr>
            <a:spLocks noGrp="1"/>
          </p:cNvSpPr>
          <p:nvPr>
            <p:ph idx="1"/>
          </p:nvPr>
        </p:nvSpPr>
        <p:spPr/>
        <p:txBody>
          <a:bodyPr/>
          <a:lstStyle/>
          <a:p>
            <a:r>
              <a:rPr lang="el-GR" dirty="0"/>
              <a:t>Η Αρχιτεκτονική από το 1830-1880: Νεοκλασικισμός. Η μετάβαση στον εικοστό αιώνα.</a:t>
            </a:r>
          </a:p>
          <a:p>
            <a:r>
              <a:rPr lang="el-GR" dirty="0"/>
              <a:t>Η Αρχιτεκτονική στον ελλαδικό χώρο στον εικοστό αιώνα: παραδοσιακή αρχιτεκτονική, λαϊκή αρχιτεκτονική, μοντέρνα αρχιτεκτονική</a:t>
            </a:r>
          </a:p>
          <a:p>
            <a:endParaRPr lang="el-GR" dirty="0"/>
          </a:p>
        </p:txBody>
      </p:sp>
    </p:spTree>
    <p:extLst>
      <p:ext uri="{BB962C8B-B14F-4D97-AF65-F5344CB8AC3E}">
        <p14:creationId xmlns:p14="http://schemas.microsoft.com/office/powerpoint/2010/main" val="543254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8649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0988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375"/>
            <a:ext cx="8431724" cy="6521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542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754256" cy="6869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9648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31370" y="5388964"/>
            <a:ext cx="6340839" cy="1446551"/>
          </a:xfrm>
        </p:spPr>
        <p:txBody>
          <a:bodyPr>
            <a:normAutofit fontScale="90000"/>
          </a:bodyPr>
          <a:lstStyle/>
          <a:p>
            <a:r>
              <a:rPr lang="el-GR" dirty="0"/>
              <a:t>Παναγιώτης Δοξαράς, Προσωπογραφία του κόμη </a:t>
            </a:r>
            <a:r>
              <a:rPr lang="tr-TR" dirty="0"/>
              <a:t>Matthias von der Schulenburg</a:t>
            </a:r>
            <a:endParaRPr lang="el-GR" dirty="0"/>
          </a:p>
        </p:txBody>
      </p:sp>
      <p:pic>
        <p:nvPicPr>
          <p:cNvPr id="3074" name="Picture 2" descr="http://4.bp.blogspot.com/-7Cqnr6-83Dw/VopTwaNXRDI/AAAAAAAAd9g/H99b_ugVO0o/s640/artic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18563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4967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 xmlns:a16="http://schemas.microsoft.com/office/drawing/2014/main" id="{553BC565-4165-4993-9485-BDC4CC938229}"/>
              </a:ext>
            </a:extLst>
          </p:cNvPr>
          <p:cNvSpPr>
            <a:spLocks noGrp="1"/>
          </p:cNvSpPr>
          <p:nvPr>
            <p:ph idx="1"/>
          </p:nvPr>
        </p:nvSpPr>
        <p:spPr>
          <a:xfrm>
            <a:off x="0" y="0"/>
            <a:ext cx="12192000" cy="6745574"/>
          </a:xfrm>
        </p:spPr>
        <p:txBody>
          <a:bodyPr/>
          <a:lstStyle/>
          <a:p>
            <a:pPr algn="just"/>
            <a:r>
              <a:rPr lang="el-GR" dirty="0"/>
              <a:t>Ο Νικόλαος Δοξαράς, γιος του Παναγιώτη, ακολούθησε τα βήματα του πατέρα του. Το 1753 με 1754, ανέλαβε να ζωγραφίσει το </a:t>
            </a:r>
            <a:r>
              <a:rPr lang="el-GR" dirty="0" err="1"/>
              <a:t>σοφίτο</a:t>
            </a:r>
            <a:r>
              <a:rPr lang="el-GR" dirty="0"/>
              <a:t> του Ναού της Φανερωμένης στην Ζάκυνθο, που δυστυχώς καταστράφηκε στους σεισμούς του 1953, με εξαίρεση ένα μόνον τμήμα που φυλάσσεται στο Μουσείο Ζακύνθου.</a:t>
            </a:r>
          </a:p>
        </p:txBody>
      </p:sp>
    </p:spTree>
    <p:extLst>
      <p:ext uri="{BB962C8B-B14F-4D97-AF65-F5344CB8AC3E}">
        <p14:creationId xmlns:p14="http://schemas.microsoft.com/office/powerpoint/2010/main" val="33366184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629524" y="5051686"/>
            <a:ext cx="4562476" cy="1349114"/>
          </a:xfrm>
        </p:spPr>
        <p:txBody>
          <a:bodyPr>
            <a:normAutofit fontScale="90000"/>
          </a:bodyPr>
          <a:lstStyle/>
          <a:p>
            <a:r>
              <a:rPr lang="el-GR" dirty="0"/>
              <a:t>Νικόλαος Δοξαράς, Ο Προφήτης Δαυίδ (Βυζαντινό Μουσείο Ζακύνθου)</a:t>
            </a:r>
          </a:p>
        </p:txBody>
      </p:sp>
      <p:pic>
        <p:nvPicPr>
          <p:cNvPr id="8194" name="Picture 2" descr="Prophet David by Nikolaos Doxara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76295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4483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16380" y="5201586"/>
            <a:ext cx="5822430" cy="1424065"/>
          </a:xfrm>
        </p:spPr>
        <p:txBody>
          <a:bodyPr>
            <a:normAutofit fontScale="90000"/>
          </a:bodyPr>
          <a:lstStyle/>
          <a:p>
            <a:r>
              <a:rPr lang="el-GR" dirty="0"/>
              <a:t>Νικόλαος Δοξαράς, Η Γέννηση της Παναγίας (1753-1754)</a:t>
            </a:r>
          </a:p>
        </p:txBody>
      </p:sp>
      <p:pic>
        <p:nvPicPr>
          <p:cNvPr id="13314" name="Picture 2" descr="Image result for Νικόλαος δοξαρά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593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5132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156748" y="5564551"/>
            <a:ext cx="6197052" cy="1016131"/>
          </a:xfrm>
        </p:spPr>
        <p:txBody>
          <a:bodyPr>
            <a:normAutofit fontScale="90000"/>
          </a:bodyPr>
          <a:lstStyle/>
          <a:p>
            <a:r>
              <a:rPr lang="el-GR" dirty="0"/>
              <a:t>Νικόλαος Δοξαράς, Η Κοίμηση της Θεοτόκου (1753-1754)</a:t>
            </a:r>
          </a:p>
        </p:txBody>
      </p:sp>
      <p:pic>
        <p:nvPicPr>
          <p:cNvPr id="14338" name="Picture 2" descr="http://4.bp.blogspot.com/-bv-e3DbDxik/VpJN4U2afDI/AAAAAAAAeGw/68ZrR50j9qg/s640/ceb4cebfcebeceb1cf81ceaccf82-cebdceb9cebacf8ccebbceb1cebfcf82-ceb7-cebacebfceafcebcceb7cf83ceb7-cf84ceb7cf82-ceb8ceb5cebfcf84cf8cceb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676"/>
            <a:ext cx="5156748" cy="6694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8212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486399" y="5261548"/>
            <a:ext cx="6002311" cy="971160"/>
          </a:xfrm>
        </p:spPr>
        <p:txBody>
          <a:bodyPr>
            <a:normAutofit fontScale="90000"/>
          </a:bodyPr>
          <a:lstStyle/>
          <a:p>
            <a:r>
              <a:rPr lang="el-GR" dirty="0"/>
              <a:t>Νικόλαος Δοξαράς, Η Μετάσταση της Θεοτόκου</a:t>
            </a:r>
          </a:p>
        </p:txBody>
      </p:sp>
      <p:pic>
        <p:nvPicPr>
          <p:cNvPr id="15362" name="Picture 2" descr="http://4.bp.blogspot.com/-Jh92sX_FfzE/VpJN_Tmd4xI/AAAAAAAAeG4/vDfAWX4QpRA/s640/ceb4cebfcebeceb1cf81ceaccf82-cebdceb9cebacf8ccebbceb1cebfcf82-ceb7-cebcceb5cf84ceaccf83cf84ceb1cf83ceb7-cf84ceb7cf82-ceb8ceb5cebfcf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528" y="0"/>
            <a:ext cx="5050959" cy="6610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085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77409" y="5291527"/>
            <a:ext cx="5747479" cy="1031121"/>
          </a:xfrm>
        </p:spPr>
        <p:txBody>
          <a:bodyPr>
            <a:normAutofit fontScale="90000"/>
          </a:bodyPr>
          <a:lstStyle/>
          <a:p>
            <a:r>
              <a:rPr lang="el-GR" dirty="0" err="1"/>
              <a:t>Νικ</a:t>
            </a:r>
            <a:r>
              <a:rPr lang="el-GR" dirty="0"/>
              <a:t>. Δοξαράς, </a:t>
            </a:r>
            <a:r>
              <a:rPr lang="el-GR" dirty="0" err="1"/>
              <a:t>Σοφίτο</a:t>
            </a:r>
            <a:r>
              <a:rPr lang="el-GR" dirty="0"/>
              <a:t> Ναού Αγίας Φανερωμένης, Ζάκυνθος</a:t>
            </a:r>
          </a:p>
        </p:txBody>
      </p:sp>
      <p:pic>
        <p:nvPicPr>
          <p:cNvPr id="16386" name="Picture 2" descr="Image result for Ναός Αγίας Φανερωμένης Ζάκυνθο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05" y="-118672"/>
            <a:ext cx="5232504" cy="6976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177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 xmlns:a16="http://schemas.microsoft.com/office/drawing/2014/main" id="{B746C747-1490-4125-A4DB-B81169B4094E}"/>
              </a:ext>
            </a:extLst>
          </p:cNvPr>
          <p:cNvSpPr>
            <a:spLocks noGrp="1"/>
          </p:cNvSpPr>
          <p:nvPr>
            <p:ph idx="1"/>
          </p:nvPr>
        </p:nvSpPr>
        <p:spPr>
          <a:xfrm>
            <a:off x="0" y="0"/>
            <a:ext cx="12192000" cy="6745574"/>
          </a:xfrm>
        </p:spPr>
        <p:txBody>
          <a:bodyPr/>
          <a:lstStyle/>
          <a:p>
            <a:pPr algn="just"/>
            <a:r>
              <a:rPr lang="el-GR" dirty="0"/>
              <a:t>Όπως είδαμε στα προηγούμενα μαθήματα, ο κόσμος της τέχνης στις ευρωπαϊκές χώρες και την Αμερική βίωσε συγκλονιστικές αλλαγές, από την περίοδο της Αναγέννησης μέχρι και τις μέρες μας.</a:t>
            </a:r>
          </a:p>
          <a:p>
            <a:pPr algn="just"/>
            <a:r>
              <a:rPr lang="el-GR" dirty="0"/>
              <a:t> Η κατάσταση διαφοροποιείται αναφορικά με την νεοελληνική τέχνη. Κομβικό σημείο για την τέχνη του ελληνισμού είναι η άλωση της Κωνσταντινούπολης (1453), γεγονός που στέρησε από τον ελληνικό κόσμο το βασικό κέντρο εκπόρευσης των καλλιτεχνικών του τάσεων.</a:t>
            </a:r>
          </a:p>
          <a:p>
            <a:pPr algn="just"/>
            <a:r>
              <a:rPr lang="el-GR" dirty="0"/>
              <a:t> Στη διάρκεια της Τουρκοκρατίας, η βυζαντινή καλλιτεχνική έκφραση επιβίωσε, καθώς κατάφερε να προσαρμοστεί και να εκφράσει τη λαϊκή αισθητική των υπόδουλων Ελλήνων. </a:t>
            </a:r>
          </a:p>
          <a:p>
            <a:pPr algn="just"/>
            <a:r>
              <a:rPr lang="el-GR" dirty="0"/>
              <a:t>Βέβαια υπήρξαν και πιο ακαδημαϊκές τάσεις, οι οποίες παρέπεμπαν στο μεγαλείο του παρελθόντος. Για παράδειγμα οι τοιχογραφίες στο καθολικό της Ιεράς Μονής Οσίου Νικάνορος (Μονή </a:t>
            </a:r>
            <a:r>
              <a:rPr lang="el-GR" dirty="0" err="1"/>
              <a:t>Ζάβορδας</a:t>
            </a:r>
            <a:r>
              <a:rPr lang="el-GR" dirty="0"/>
              <a:t>) στα Γρεβενά, έργο του Φράγκου Κατελάνου (16ος αι.).</a:t>
            </a:r>
          </a:p>
          <a:p>
            <a:endParaRPr lang="el-GR" dirty="0"/>
          </a:p>
        </p:txBody>
      </p:sp>
    </p:spTree>
    <p:extLst>
      <p:ext uri="{BB962C8B-B14F-4D97-AF65-F5344CB8AC3E}">
        <p14:creationId xmlns:p14="http://schemas.microsoft.com/office/powerpoint/2010/main" val="12115290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 result for Ναός Αγίας Φανερωμένης Ζάκυνθο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9843"/>
            <a:ext cx="5261548" cy="7015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0661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 xmlns:a16="http://schemas.microsoft.com/office/drawing/2014/main" id="{F920AD11-A5CE-44A1-BEFC-1B6B040E6AC9}"/>
              </a:ext>
            </a:extLst>
          </p:cNvPr>
          <p:cNvSpPr>
            <a:spLocks noGrp="1"/>
          </p:cNvSpPr>
          <p:nvPr>
            <p:ph idx="1"/>
          </p:nvPr>
        </p:nvSpPr>
        <p:spPr>
          <a:xfrm>
            <a:off x="0" y="0"/>
            <a:ext cx="12192000" cy="6858000"/>
          </a:xfrm>
        </p:spPr>
        <p:txBody>
          <a:bodyPr/>
          <a:lstStyle/>
          <a:p>
            <a:pPr algn="just"/>
            <a:r>
              <a:rPr lang="el-GR" dirty="0"/>
              <a:t>Σύγχρονοι του Νικόλαου Δοξαρά και επίσης με σαφείς δυτικές επιρροές, ήταν ο ζακυνθινός αγιογράφος </a:t>
            </a:r>
            <a:r>
              <a:rPr lang="el-GR" b="1" dirty="0"/>
              <a:t>Ιερώνυμος Στρατής Πλακωτός (1662-1728)</a:t>
            </a:r>
            <a:r>
              <a:rPr lang="el-GR" dirty="0"/>
              <a:t> και ο κερκυραίος αγιογράφος Στέφανος </a:t>
            </a:r>
            <a:r>
              <a:rPr lang="el-GR" dirty="0" err="1"/>
              <a:t>Παζηγέτης</a:t>
            </a:r>
            <a:r>
              <a:rPr lang="el-GR" dirty="0"/>
              <a:t>. Ο ζακυνθινός  ιερέας Νικόλαος </a:t>
            </a:r>
            <a:r>
              <a:rPr lang="el-GR" dirty="0" err="1"/>
              <a:t>Κουτούζης</a:t>
            </a:r>
            <a:r>
              <a:rPr lang="el-GR" dirty="0"/>
              <a:t> (1741-1813) και ο μαθητής του Νικόλαος </a:t>
            </a:r>
            <a:r>
              <a:rPr lang="el-GR" dirty="0" err="1"/>
              <a:t>Καντούνης</a:t>
            </a:r>
            <a:r>
              <a:rPr lang="el-GR" dirty="0"/>
              <a:t> (1767-1834), επίσης ιερέας, συνέχισαν να αγιογραφούν κατά τα δυτικά πρότυπα και διακρίθηκαν κυρίως στην ρεαλιστική προσωπογραφία, η οποία τονίζει την ψυχολογία του εικονιζόμενου προσώπου. </a:t>
            </a:r>
          </a:p>
          <a:p>
            <a:pPr algn="just"/>
            <a:r>
              <a:rPr lang="el-GR" dirty="0"/>
              <a:t>Οι μαθητές του </a:t>
            </a:r>
            <a:r>
              <a:rPr lang="el-GR" dirty="0" err="1"/>
              <a:t>Καντούνη</a:t>
            </a:r>
            <a:r>
              <a:rPr lang="el-GR" dirty="0"/>
              <a:t>, Διονύσιος </a:t>
            </a:r>
            <a:r>
              <a:rPr lang="el-GR" dirty="0" err="1"/>
              <a:t>Καλλυβωκάς</a:t>
            </a:r>
            <a:r>
              <a:rPr lang="el-GR" dirty="0"/>
              <a:t> (1806-1877) και Διονύσιος </a:t>
            </a:r>
            <a:r>
              <a:rPr lang="el-GR" dirty="0" err="1"/>
              <a:t>Τσόκος</a:t>
            </a:r>
            <a:r>
              <a:rPr lang="el-GR" dirty="0"/>
              <a:t> (1820-1862) μπορούν να θεωρηθούν ως οι τελευταίοι εκπρόσωποι της Επτανησιακής Σχολής.</a:t>
            </a:r>
          </a:p>
          <a:p>
            <a:pPr algn="just"/>
            <a:r>
              <a:rPr lang="el-GR" dirty="0"/>
              <a:t>Μεταγενέστεροι επτανήσιοι ζωγράφοι, όπως ο Νικόλαος Ξυδιάς Τυπάλδος (1826-1909), ο Σπυρίδων </a:t>
            </a:r>
            <a:r>
              <a:rPr lang="el-GR" dirty="0" err="1"/>
              <a:t>Προσαλέντης</a:t>
            </a:r>
            <a:r>
              <a:rPr lang="el-GR" dirty="0"/>
              <a:t> (1830-1895), ο Χαράλαμπος </a:t>
            </a:r>
            <a:r>
              <a:rPr lang="el-GR" dirty="0" err="1"/>
              <a:t>Παχής</a:t>
            </a:r>
            <a:r>
              <a:rPr lang="el-GR" dirty="0"/>
              <a:t> (1844-1891) κ.ά. ξεφεύγουν από την τεχνοτροπία της Επτανησιακής Σχολής, αφού τα έργα τους μοιάζουν να έχουν επηρεαστεί από πιο σύγχρονα καλλιτεχνικά ρεύματα.</a:t>
            </a:r>
          </a:p>
          <a:p>
            <a:endParaRPr lang="el-GR" dirty="0"/>
          </a:p>
        </p:txBody>
      </p:sp>
    </p:spTree>
    <p:extLst>
      <p:ext uri="{BB962C8B-B14F-4D97-AF65-F5344CB8AC3E}">
        <p14:creationId xmlns:p14="http://schemas.microsoft.com/office/powerpoint/2010/main" val="17047668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473101" y="5336498"/>
            <a:ext cx="6504040" cy="971161"/>
          </a:xfrm>
        </p:spPr>
        <p:txBody>
          <a:bodyPr>
            <a:normAutofit fontScale="90000"/>
          </a:bodyPr>
          <a:lstStyle/>
          <a:p>
            <a:r>
              <a:rPr lang="el-GR" dirty="0" err="1"/>
              <a:t>Κουτούζης</a:t>
            </a:r>
            <a:r>
              <a:rPr lang="el-GR" dirty="0"/>
              <a:t>, Προσωπογραφία </a:t>
            </a:r>
            <a:r>
              <a:rPr lang="el-GR" dirty="0" err="1"/>
              <a:t>λογίου</a:t>
            </a:r>
            <a:r>
              <a:rPr lang="el-GR" dirty="0"/>
              <a:t> (1803) (Εθνική Πινακοθήκη)</a:t>
            </a:r>
          </a:p>
        </p:txBody>
      </p:sp>
      <p:pic>
        <p:nvPicPr>
          <p:cNvPr id="18434" name="Picture 2" descr="https://upload.wikimedia.org/wikipedia/commons/c/c5/Portrait_of_an_erudite_by_Nikolaos_Koutouzi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226" y="-134912"/>
            <a:ext cx="53498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6370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728668" y="5666282"/>
            <a:ext cx="6463332" cy="959370"/>
          </a:xfrm>
        </p:spPr>
        <p:txBody>
          <a:bodyPr>
            <a:normAutofit fontScale="90000"/>
          </a:bodyPr>
          <a:lstStyle/>
          <a:p>
            <a:r>
              <a:rPr lang="el-GR" dirty="0" err="1"/>
              <a:t>Κουτούζης</a:t>
            </a:r>
            <a:r>
              <a:rPr lang="el-GR" dirty="0"/>
              <a:t>, Ο Διονύσιος Σολωμός βρέφος (1799-1800)</a:t>
            </a:r>
          </a:p>
        </p:txBody>
      </p:sp>
      <p:pic>
        <p:nvPicPr>
          <p:cNvPr id="19458" name="Picture 2" descr="https://upload.wikimedia.org/wikipedia/commons/a/af/Dionysios_Solomos_baby_by_Koutoyz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83" y="0"/>
            <a:ext cx="5366953" cy="6625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8930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01390" y="4826833"/>
            <a:ext cx="5642548" cy="1765638"/>
          </a:xfrm>
        </p:spPr>
        <p:txBody>
          <a:bodyPr>
            <a:normAutofit fontScale="90000"/>
          </a:bodyPr>
          <a:lstStyle/>
          <a:p>
            <a:r>
              <a:rPr lang="el-GR" dirty="0" err="1"/>
              <a:t>Κουτούζης</a:t>
            </a:r>
            <a:r>
              <a:rPr lang="el-GR" dirty="0"/>
              <a:t>, Προσωπογραφία κυρίας με διάδημα</a:t>
            </a:r>
          </a:p>
        </p:txBody>
      </p:sp>
      <p:pic>
        <p:nvPicPr>
          <p:cNvPr id="20482" name="Picture 2" descr="https://upload.wikimedia.org/wikipedia/commons/9/9e/Koutouzis-LadyDiad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736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0241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5921115"/>
            <a:ext cx="10514351" cy="566426"/>
          </a:xfrm>
        </p:spPr>
        <p:txBody>
          <a:bodyPr>
            <a:normAutofit fontScale="90000"/>
          </a:bodyPr>
          <a:lstStyle/>
          <a:p>
            <a:r>
              <a:rPr lang="el-GR" dirty="0" err="1"/>
              <a:t>Κουτούζης</a:t>
            </a:r>
            <a:r>
              <a:rPr lang="el-GR" dirty="0"/>
              <a:t>, Προσκύνηση των μάγων</a:t>
            </a:r>
          </a:p>
        </p:txBody>
      </p:sp>
      <p:pic>
        <p:nvPicPr>
          <p:cNvPr id="21506" name="Picture 2" descr="Image result for νικόλαος κουτούζη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077021" cy="5531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1285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936080" y="6011056"/>
            <a:ext cx="6242154" cy="731318"/>
          </a:xfrm>
        </p:spPr>
        <p:txBody>
          <a:bodyPr>
            <a:normAutofit fontScale="90000"/>
          </a:bodyPr>
          <a:lstStyle/>
          <a:p>
            <a:r>
              <a:rPr lang="el-GR" dirty="0" err="1"/>
              <a:t>Κουτούζης</a:t>
            </a:r>
            <a:r>
              <a:rPr lang="el-GR" dirty="0"/>
              <a:t>, Η Γέννηση του Χριστού</a:t>
            </a:r>
          </a:p>
        </p:txBody>
      </p:sp>
      <p:pic>
        <p:nvPicPr>
          <p:cNvPr id="22530" name="Picture 2" descr="Image result for νικόλαος κουτούζη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3608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6622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5921114"/>
            <a:ext cx="11992131" cy="641377"/>
          </a:xfrm>
        </p:spPr>
        <p:txBody>
          <a:bodyPr>
            <a:normAutofit fontScale="90000"/>
          </a:bodyPr>
          <a:lstStyle/>
          <a:p>
            <a:r>
              <a:rPr lang="el-GR" dirty="0" err="1"/>
              <a:t>Κουτούζης</a:t>
            </a:r>
            <a:r>
              <a:rPr lang="el-GR" dirty="0"/>
              <a:t>, Ο αποκεφαλισμός του Ιωάννου του Προδρόμου</a:t>
            </a:r>
          </a:p>
        </p:txBody>
      </p:sp>
      <p:pic>
        <p:nvPicPr>
          <p:cNvPr id="23554" name="Picture 2" descr="Image result for νικόλαος κουτούζη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1992131" cy="566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2302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1619" y="5546360"/>
            <a:ext cx="5962181" cy="926190"/>
          </a:xfrm>
        </p:spPr>
        <p:txBody>
          <a:bodyPr>
            <a:normAutofit fontScale="90000"/>
          </a:bodyPr>
          <a:lstStyle/>
          <a:p>
            <a:r>
              <a:rPr lang="el-GR" dirty="0" err="1"/>
              <a:t>Νικ</a:t>
            </a:r>
            <a:r>
              <a:rPr lang="el-GR" dirty="0"/>
              <a:t>. </a:t>
            </a:r>
            <a:r>
              <a:rPr lang="el-GR" dirty="0" err="1"/>
              <a:t>Καντούνης</a:t>
            </a:r>
            <a:r>
              <a:rPr lang="el-GR" dirty="0"/>
              <a:t>, Αυτοπροσωπογραφία</a:t>
            </a:r>
          </a:p>
        </p:txBody>
      </p:sp>
      <p:pic>
        <p:nvPicPr>
          <p:cNvPr id="24578" name="Picture 2" descr="Image result for Νικόλαος Καντούνη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69" y="0"/>
            <a:ext cx="52768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7990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946754" y="5501390"/>
            <a:ext cx="6212174" cy="1151042"/>
          </a:xfrm>
        </p:spPr>
        <p:txBody>
          <a:bodyPr/>
          <a:lstStyle/>
          <a:p>
            <a:r>
              <a:rPr lang="el-GR" dirty="0" err="1"/>
              <a:t>Καντούνης</a:t>
            </a:r>
            <a:r>
              <a:rPr lang="el-GR" dirty="0"/>
              <a:t>, Ανάληψη</a:t>
            </a:r>
          </a:p>
        </p:txBody>
      </p:sp>
      <p:pic>
        <p:nvPicPr>
          <p:cNvPr id="25602" name="Picture 2" descr="http://1.bp.blogspot.com/-8HPSEVab6V0/VTTKBgDAwtI/AAAAAAAAVNM/23XOmZ7Fntk/s1600/cebaceb1cebdcf84cebfcf8dcebdceb7cf82-cebdceb9cebacf8ccebbceb1cebfcf82-ceb1cebdceaccebbceb7cf88ceb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105" y="0"/>
            <a:ext cx="46529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45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9920" y="6056026"/>
            <a:ext cx="12072079" cy="536446"/>
          </a:xfrm>
        </p:spPr>
        <p:txBody>
          <a:bodyPr>
            <a:normAutofit fontScale="90000"/>
          </a:bodyPr>
          <a:lstStyle/>
          <a:p>
            <a:r>
              <a:rPr lang="el-GR" dirty="0"/>
              <a:t>Μονή Οσίου Νικάνορος, Γρεβενά</a:t>
            </a:r>
          </a:p>
        </p:txBody>
      </p:sp>
      <p:pic>
        <p:nvPicPr>
          <p:cNvPr id="1026" name="Picture 2" descr="Image result for ιερά μονή Ζάβορδας Γρεβενών εσωτερικό"/>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9548734" cy="5912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1066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979106" y="5111646"/>
            <a:ext cx="3212893" cy="1469036"/>
          </a:xfrm>
        </p:spPr>
        <p:txBody>
          <a:bodyPr>
            <a:normAutofit fontScale="90000"/>
          </a:bodyPr>
          <a:lstStyle/>
          <a:p>
            <a:r>
              <a:rPr lang="el-GR" dirty="0" err="1"/>
              <a:t>Καντούνης</a:t>
            </a:r>
            <a:r>
              <a:rPr lang="el-GR" dirty="0"/>
              <a:t>, Αποκαθήλωση</a:t>
            </a:r>
          </a:p>
        </p:txBody>
      </p:sp>
      <p:pic>
        <p:nvPicPr>
          <p:cNvPr id="26626" name="Picture 2" descr="http://1.bp.blogspot.com/-3ucgJC5Z05Y/VTTKL_ZY3bI/AAAAAAAAVNU/R_FtFpE4FtQ/s1600/cebaceb1cebdcf84cebfcf8dcebdceb7cf82-cebdceb9cebacf8ccebbceb1cebfcf82-ceb1cf80cebfcebaceb1ceb8ceaecebbcf89cf83ceb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32" y="0"/>
            <a:ext cx="8572500" cy="674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3683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364037" y="5426439"/>
            <a:ext cx="6721839" cy="1196013"/>
          </a:xfrm>
        </p:spPr>
        <p:txBody>
          <a:bodyPr/>
          <a:lstStyle/>
          <a:p>
            <a:r>
              <a:rPr lang="el-GR" dirty="0" err="1"/>
              <a:t>Καντούνης</a:t>
            </a:r>
            <a:r>
              <a:rPr lang="el-GR" dirty="0"/>
              <a:t>, Άγιος Γεώργιος</a:t>
            </a:r>
          </a:p>
        </p:txBody>
      </p:sp>
      <p:pic>
        <p:nvPicPr>
          <p:cNvPr id="27650" name="Picture 2" descr="http://3.bp.blogspot.com/-T1kWog4w7xc/VTTKtKCs5yI/AAAAAAAAVNk/mwjpkGG1m9Y/s1600/cebaceb1cebdcf84cebfcf8dcebdceb7cf82-cebdceb9cebacf8ccebbceb1cebfcf82-ceacceb3ceb9cebfcf82-ceb3ceb5cf8ecf81ceb3ceb9cebfcf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640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8165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6160958"/>
            <a:ext cx="10544331" cy="506465"/>
          </a:xfrm>
        </p:spPr>
        <p:txBody>
          <a:bodyPr>
            <a:normAutofit fontScale="90000"/>
          </a:bodyPr>
          <a:lstStyle/>
          <a:p>
            <a:r>
              <a:rPr lang="el-GR" dirty="0" err="1"/>
              <a:t>Καλλυβωκάς</a:t>
            </a:r>
            <a:r>
              <a:rPr lang="el-GR" dirty="0"/>
              <a:t>, Πορτρέτο ζεύγους, </a:t>
            </a:r>
          </a:p>
        </p:txBody>
      </p:sp>
      <p:pic>
        <p:nvPicPr>
          <p:cNvPr id="30722" name="Picture 2" descr="Couple painting by Dionisios Kalivok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09" y="0"/>
            <a:ext cx="714375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6544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946754" y="5621312"/>
            <a:ext cx="7245245" cy="1046110"/>
          </a:xfrm>
        </p:spPr>
        <p:txBody>
          <a:bodyPr>
            <a:normAutofit fontScale="90000"/>
          </a:bodyPr>
          <a:lstStyle/>
          <a:p>
            <a:r>
              <a:rPr lang="el-GR" dirty="0" err="1"/>
              <a:t>Τσόκος</a:t>
            </a:r>
            <a:r>
              <a:rPr lang="el-GR" dirty="0"/>
              <a:t>, Θεόδωρος Κολοκοτρώνης</a:t>
            </a:r>
          </a:p>
        </p:txBody>
      </p:sp>
      <p:pic>
        <p:nvPicPr>
          <p:cNvPr id="31748" name="Picture 4" descr="Image result for διονύσιος τσόκο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706911" cy="6919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7982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420100" y="4572000"/>
            <a:ext cx="3771900" cy="1439055"/>
          </a:xfrm>
        </p:spPr>
        <p:txBody>
          <a:bodyPr>
            <a:normAutofit fontScale="90000"/>
          </a:bodyPr>
          <a:lstStyle/>
          <a:p>
            <a:r>
              <a:rPr lang="el-GR" dirty="0" err="1"/>
              <a:t>Τσόκος</a:t>
            </a:r>
            <a:r>
              <a:rPr lang="el-GR" dirty="0"/>
              <a:t>, Γέρος αγωνιστής παίζει λύρα</a:t>
            </a:r>
          </a:p>
        </p:txBody>
      </p:sp>
      <p:pic>
        <p:nvPicPr>
          <p:cNvPr id="32770" name="Picture 2" descr="Image result for διονύσιος τσόκο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420100" cy="619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9513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9902" y="5936105"/>
            <a:ext cx="10544331" cy="596406"/>
          </a:xfrm>
        </p:spPr>
        <p:txBody>
          <a:bodyPr>
            <a:normAutofit fontScale="90000"/>
          </a:bodyPr>
          <a:lstStyle/>
          <a:p>
            <a:r>
              <a:rPr lang="el-GR" dirty="0" err="1"/>
              <a:t>Τσόκος</a:t>
            </a:r>
            <a:r>
              <a:rPr lang="el-GR" dirty="0"/>
              <a:t>, Η δολοφονία του Καποδίστρια</a:t>
            </a:r>
          </a:p>
        </p:txBody>
      </p:sp>
      <p:pic>
        <p:nvPicPr>
          <p:cNvPr id="33794" name="Picture 2" descr="Image result for διονύσιος τσόκο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039069" cy="5965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6509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574373" y="5351489"/>
            <a:ext cx="3447738" cy="1094281"/>
          </a:xfrm>
        </p:spPr>
        <p:txBody>
          <a:bodyPr>
            <a:normAutofit fontScale="90000"/>
          </a:bodyPr>
          <a:lstStyle/>
          <a:p>
            <a:r>
              <a:rPr lang="el-GR" dirty="0" err="1"/>
              <a:t>Τσόκος</a:t>
            </a:r>
            <a:r>
              <a:rPr lang="el-GR" dirty="0"/>
              <a:t>, Η βάφτιση</a:t>
            </a:r>
          </a:p>
        </p:txBody>
      </p:sp>
      <p:pic>
        <p:nvPicPr>
          <p:cNvPr id="34818" name="Picture 2" descr="Image result for διονύσιος τσόκο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8453469" cy="6445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0360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231566" y="5006716"/>
            <a:ext cx="6152213" cy="1330924"/>
          </a:xfrm>
        </p:spPr>
        <p:txBody>
          <a:bodyPr/>
          <a:lstStyle/>
          <a:p>
            <a:r>
              <a:rPr lang="el-GR" dirty="0" err="1"/>
              <a:t>Τσόκος</a:t>
            </a:r>
            <a:r>
              <a:rPr lang="el-GR" dirty="0"/>
              <a:t>, Καποδίστριας</a:t>
            </a:r>
          </a:p>
        </p:txBody>
      </p:sp>
      <p:pic>
        <p:nvPicPr>
          <p:cNvPr id="35842" name="Picture 2" descr="Image result for διονύσιος τσόκο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829" y="0"/>
            <a:ext cx="4874420" cy="6610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5481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45203" y="4781862"/>
            <a:ext cx="3723807" cy="1151042"/>
          </a:xfrm>
        </p:spPr>
        <p:txBody>
          <a:bodyPr>
            <a:normAutofit fontScale="90000"/>
          </a:bodyPr>
          <a:lstStyle/>
          <a:p>
            <a:r>
              <a:rPr lang="el-GR" dirty="0" err="1"/>
              <a:t>Τσόκος</a:t>
            </a:r>
            <a:r>
              <a:rPr lang="el-GR" dirty="0"/>
              <a:t>, Ο θάνατος του Μπότσαρη</a:t>
            </a:r>
          </a:p>
        </p:txBody>
      </p:sp>
      <p:pic>
        <p:nvPicPr>
          <p:cNvPr id="36866" name="Picture 2" descr="Image result for διονύσιος τσόκο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414818" cy="6205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4726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4911" y="6100997"/>
            <a:ext cx="10559321" cy="566426"/>
          </a:xfrm>
        </p:spPr>
        <p:txBody>
          <a:bodyPr>
            <a:normAutofit fontScale="90000"/>
          </a:bodyPr>
          <a:lstStyle/>
          <a:p>
            <a:r>
              <a:rPr lang="el-GR" dirty="0" err="1"/>
              <a:t>Παχής</a:t>
            </a:r>
            <a:r>
              <a:rPr lang="el-GR" dirty="0"/>
              <a:t>, Κερκυραϊκό τοπίο</a:t>
            </a:r>
          </a:p>
        </p:txBody>
      </p:sp>
      <p:pic>
        <p:nvPicPr>
          <p:cNvPr id="37890" name="Picture 2" descr="https://upload.wikimedia.org/wikipedia/commons/thumb/4/40/Landscape_in_Kerkyra_by_Pachis.jpg/800px-Landscape_in_Kerkyra_by_Pach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97849" cy="5921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008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4174A1EE-B72B-4232-8D64-EF1FE00CF68C}"/>
              </a:ext>
            </a:extLst>
          </p:cNvPr>
          <p:cNvSpPr>
            <a:spLocks noGrp="1"/>
          </p:cNvSpPr>
          <p:nvPr>
            <p:ph idx="1"/>
          </p:nvPr>
        </p:nvSpPr>
        <p:spPr>
          <a:xfrm>
            <a:off x="0" y="0"/>
            <a:ext cx="12192000" cy="6858000"/>
          </a:xfrm>
        </p:spPr>
        <p:txBody>
          <a:bodyPr/>
          <a:lstStyle/>
          <a:p>
            <a:pPr algn="just"/>
            <a:r>
              <a:rPr lang="el-GR" dirty="0"/>
              <a:t>Μετά την άλωση της Κωνσταντινούπολης ο μεγάλος όγκος των καλλιτεχνών και των Ελλήνων λογίων εγκατέλειψε τα εδάφη του οθωμανικού κράτους και επέλεξε να εγκατασταθεί σε περιοχές υπό την κατοχή των Βενετών, όπως αρχικά η Κρήτη και αργότερα τα Επτάνησα. </a:t>
            </a:r>
          </a:p>
          <a:p>
            <a:pPr algn="just"/>
            <a:r>
              <a:rPr lang="el-GR" dirty="0"/>
              <a:t>Η δημιουργικότητα των Ελλήνων αυτών, ιδιαίτερα στα Επτάνησα, είχε σαν αποτέλεσμα τη διαμόρφωση μιας αστικής τάξης με οικονομική ευρωστία και δύναμη, η οποία διεκδικούσε περίοπτη θέση στην βενετοκρατούμενη κοινωνία των νησιών. </a:t>
            </a:r>
          </a:p>
          <a:p>
            <a:pPr algn="just"/>
            <a:r>
              <a:rPr lang="el-GR" dirty="0"/>
              <a:t>Ως μέσο προς αυτήν την κατεύθυνση χρησιμοποιήθηκε η τέχνη, η οποία </a:t>
            </a:r>
            <a:r>
              <a:rPr lang="el-GR" b="1" dirty="0"/>
              <a:t>σταδιακά απομακρύνεται από τα διδάγματα της βυζαντινής παράδοσης και αρχίζει να υιοθετεί τους δυτικούς τρόπους, με έμφαση στο νατουραλισμό και το ρεαλισμό</a:t>
            </a:r>
            <a:r>
              <a:rPr lang="el-GR" dirty="0"/>
              <a:t>. </a:t>
            </a:r>
          </a:p>
          <a:p>
            <a:endParaRPr lang="el-GR" dirty="0"/>
          </a:p>
        </p:txBody>
      </p:sp>
    </p:spTree>
    <p:extLst>
      <p:ext uri="{BB962C8B-B14F-4D97-AF65-F5344CB8AC3E}">
        <p14:creationId xmlns:p14="http://schemas.microsoft.com/office/powerpoint/2010/main" val="1561687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4911" y="6037288"/>
            <a:ext cx="11677338" cy="648326"/>
          </a:xfrm>
        </p:spPr>
        <p:txBody>
          <a:bodyPr>
            <a:normAutofit fontScale="90000"/>
          </a:bodyPr>
          <a:lstStyle/>
          <a:p>
            <a:r>
              <a:rPr lang="el-GR" dirty="0"/>
              <a:t>Χαρ. </a:t>
            </a:r>
            <a:r>
              <a:rPr lang="el-GR" dirty="0" err="1"/>
              <a:t>Παχής</a:t>
            </a:r>
            <a:r>
              <a:rPr lang="el-GR" dirty="0"/>
              <a:t>, Η δολοφονία του Καποδίστρια </a:t>
            </a:r>
          </a:p>
        </p:txBody>
      </p:sp>
      <p:pic>
        <p:nvPicPr>
          <p:cNvPr id="28676" name="Picture 4" descr="https://upload.wikimedia.org/wikipedia/commons/thumb/4/4b/Kapodistrias_murder_by_Pachis.jpg/800px-Kapodistrias_murder_by_Pach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8049718" cy="6037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3727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141913" y="5666282"/>
            <a:ext cx="5972331" cy="791278"/>
          </a:xfrm>
        </p:spPr>
        <p:txBody>
          <a:bodyPr>
            <a:normAutofit fontScale="90000"/>
          </a:bodyPr>
          <a:lstStyle/>
          <a:p>
            <a:r>
              <a:rPr lang="el-GR" dirty="0" err="1"/>
              <a:t>Παχής</a:t>
            </a:r>
            <a:r>
              <a:rPr lang="el-GR" dirty="0"/>
              <a:t>, Πρωτομαγιά στην Κέρκυρα</a:t>
            </a:r>
          </a:p>
        </p:txBody>
      </p:sp>
      <p:pic>
        <p:nvPicPr>
          <p:cNvPr id="29698" name="Picture 2" descr="https://upload.wikimedia.org/wikipedia/commons/thumb/f/fc/Carnival_in_Kerkyra_by_Pachis.jpg/800px-Carnival_in_Kerkyra_by_Pach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419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7456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800249" y="4736892"/>
            <a:ext cx="2391752" cy="2016176"/>
          </a:xfrm>
        </p:spPr>
        <p:txBody>
          <a:bodyPr>
            <a:normAutofit/>
          </a:bodyPr>
          <a:lstStyle/>
          <a:p>
            <a:r>
              <a:rPr lang="el-GR" sz="2800" dirty="0" err="1"/>
              <a:t>Παχής</a:t>
            </a:r>
            <a:r>
              <a:rPr lang="el-GR" sz="2800" dirty="0"/>
              <a:t>, Το Ποντικονήσι</a:t>
            </a:r>
          </a:p>
        </p:txBody>
      </p:sp>
      <p:pic>
        <p:nvPicPr>
          <p:cNvPr id="38914" name="Picture 2" descr="https://upload.wikimedia.org/wikipedia/commons/thumb/e/ea/%CE%A4%CE%BF_%CE%A0%CE%BF%CE%BD%CF%84%CE%B9%CE%BA%CE%BF%CE%BD%CE%AE%CF%83%CE%B9.jpg/800px-%CE%A4%CE%BF_%CE%A0%CE%BF%CE%BD%CF%84%CE%B9%CE%BA%CE%BF%CE%BD%CE%AE%CF%83%CE%B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800248" cy="697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1881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 xmlns:a16="http://schemas.microsoft.com/office/drawing/2014/main" id="{31BD4DB1-885A-4E6B-91F4-75F58A55280E}"/>
              </a:ext>
            </a:extLst>
          </p:cNvPr>
          <p:cNvSpPr>
            <a:spLocks noGrp="1"/>
          </p:cNvSpPr>
          <p:nvPr>
            <p:ph idx="1"/>
          </p:nvPr>
        </p:nvSpPr>
        <p:spPr>
          <a:xfrm>
            <a:off x="0" y="0"/>
            <a:ext cx="12192000" cy="6858000"/>
          </a:xfrm>
        </p:spPr>
        <p:txBody>
          <a:bodyPr>
            <a:normAutofit fontScale="70000" lnSpcReduction="20000"/>
          </a:bodyPr>
          <a:lstStyle/>
          <a:p>
            <a:r>
              <a:rPr lang="el-GR" b="1" dirty="0"/>
              <a:t>36. Ποια γενιά Ελλήνων ζωγράφων χαρακτηρίζεται ως «γενιά του νέου ελληνικού διαφωτισμού» και γιατί; Αναφέρετε τους κύριους εκπροσώπους της και χαρακτηριστικά έργα τους.</a:t>
            </a:r>
            <a:endParaRPr lang="el-GR" dirty="0"/>
          </a:p>
          <a:p>
            <a:r>
              <a:rPr lang="el-GR" dirty="0"/>
              <a:t> </a:t>
            </a:r>
          </a:p>
          <a:p>
            <a:pPr algn="just"/>
            <a:r>
              <a:rPr lang="el-GR" dirty="0"/>
              <a:t>Η γενιά των Ελλήνων ζωγράφων που χαρακτηρίζεται ως «¨γενιά του νέου ελληνικού διαφωτισμού» είναι οι Επτανήσιοι ζωγράφοι του 18</a:t>
            </a:r>
            <a:r>
              <a:rPr lang="el-GR" baseline="30000" dirty="0"/>
              <a:t>ου</a:t>
            </a:r>
            <a:r>
              <a:rPr lang="el-GR" dirty="0"/>
              <a:t> αι. που ανήκουν στη λεγόμενη Επτανησιακή Σχολή (17</a:t>
            </a:r>
            <a:r>
              <a:rPr lang="el-GR" baseline="30000" dirty="0"/>
              <a:t>ος</a:t>
            </a:r>
            <a:r>
              <a:rPr lang="el-GR" dirty="0"/>
              <a:t>-19</a:t>
            </a:r>
            <a:r>
              <a:rPr lang="el-GR" baseline="30000" dirty="0"/>
              <a:t>ος</a:t>
            </a:r>
            <a:r>
              <a:rPr lang="el-GR" dirty="0"/>
              <a:t> αι.). Η Επτανησιακή Σχολή αποτελεί το πρώτο ελληνικό καλλιτεχνικό ρεύμα με σαφείς δυτικοευρωπαϊκές επιρροές, το οποίο εμφανίστηκε στα Επτάνησα στα μέσα του 17ου αιώνα και διήρκεσε μέχρι τα μέσα του 19ου αιώνα περίπου. Η σχετική ελευθερία που απολάμβαναν οι Επτανήσιοι, η οικονομική τους ευμάρεια και οι πολιτιστικές σχέσεις τους με την κοντινή Ιταλία είχαν ως αποτέλεσμα τα Επτάνησα να γίνουν ο χώρος όπου γεννήθηκε η ελληνική ζωγραφική, ή καλύτερα ο χώρος όπου η ελληνική ζωγραφική εγκατέλειψε την βυζαντινή παράδοση για να στραφεί προς την Δύση. Οι ζωγράφοι αυτοί επηρεάστηκαν από τη δυτική ζωγραφική με την Ιταλική Αναγέννηση, καθώς επίσης από το Γαλλικό Διαφωτισμό και το Μπαρόκ. Οι καλλιτέχνες αυτοί έζησαν και δημιούργησαν ταυτόχρονα με το λογοτεχνικό κίνημα του Νεοελληνικού Διαφωτισμού, ενώ μεγάλη ώθηση τους έδωσε και η άνοδος της αστικής τάξης.</a:t>
            </a:r>
          </a:p>
          <a:p>
            <a:pPr algn="just"/>
            <a:r>
              <a:rPr lang="el-GR" dirty="0"/>
              <a:t>	Η απομάκρυνσή τους από τη Βυζαντινή τέχνη φαίνεται ξεκάθαρα στην επιλογή των θεμάτων που ζωγραφίζουν, τα οποία παύουν να είναι θρησκευτικά. Αρχίζουν να αποτυπώνουν κοσμικά θέματα, προσωπογραφίες, ιστορικά θέματα, νεκρές φύσεις κ.ά. Είναι εξαίρετοι χρήστες των χρωμάτων. Η τεχνική που περισσότερο χρησιμοποίησαν ήταν το λάδι σε μουσαμά, ενώ κάποιοι πειραματίστηκαν με τις υδατογραφίες.</a:t>
            </a:r>
          </a:p>
          <a:p>
            <a:pPr algn="just"/>
            <a:r>
              <a:rPr lang="el-GR" dirty="0"/>
              <a:t>	Κύριοι εκπρόσωποι είναι:</a:t>
            </a:r>
          </a:p>
          <a:p>
            <a:pPr algn="just"/>
            <a:r>
              <a:rPr lang="el-GR" dirty="0"/>
              <a:t>Ο Παναγιώτης και ο γιος του Νικόλαος Δοξαράς. Διακρίθηκαν για τα θρησκευτικά τους έργα, κυρίως. Διακοσμούσαν τις </a:t>
            </a:r>
            <a:r>
              <a:rPr lang="el-GR" dirty="0" err="1"/>
              <a:t>ουρανίες</a:t>
            </a:r>
            <a:r>
              <a:rPr lang="el-GR" dirty="0"/>
              <a:t> (οροφές) των εκκλησιών στα Επτάνησα με θρησκευτικά θέματα επηρεασμένα από την Δυτική τέχνη. Έργα τους: «Γέννηση της Θεοτόκου» και «Προφήτης Δαυίδ», από την </a:t>
            </a:r>
            <a:r>
              <a:rPr lang="el-GR" dirty="0" err="1"/>
              <a:t>ουρανία</a:t>
            </a:r>
            <a:r>
              <a:rPr lang="el-GR" dirty="0"/>
              <a:t> της Φανερωμένης Ζακύνθου. Ο Παναγιώτης Δοξαράς φιλοτέχνησε τις </a:t>
            </a:r>
            <a:r>
              <a:rPr lang="el-GR" dirty="0" err="1"/>
              <a:t>ουρανίες</a:t>
            </a:r>
            <a:r>
              <a:rPr lang="el-GR" dirty="0"/>
              <a:t> του Αγίου Σπυρίδωνα στην Κέρκυρα.</a:t>
            </a:r>
          </a:p>
          <a:p>
            <a:pPr algn="just"/>
            <a:r>
              <a:rPr lang="el-GR" dirty="0"/>
              <a:t>Ο Νικόλαος </a:t>
            </a:r>
            <a:r>
              <a:rPr lang="el-GR" dirty="0" err="1"/>
              <a:t>Κουτούζης</a:t>
            </a:r>
            <a:r>
              <a:rPr lang="el-GR" dirty="0"/>
              <a:t> που έγινε γνωστός για τις προσωπογραφίες του. Επέλεγε να ζωγραφίζει κοσμικά θέματα. Έργα του: «Διονύσιος Σολωμός βρέφος» και «Λιτανεία Λειψάνου Αγίου Διονυσίου».</a:t>
            </a:r>
          </a:p>
          <a:p>
            <a:pPr algn="just"/>
            <a:r>
              <a:rPr lang="el-GR" dirty="0"/>
              <a:t>Ο Νικόλαος </a:t>
            </a:r>
            <a:r>
              <a:rPr lang="el-GR" dirty="0" err="1"/>
              <a:t>Καντούνης</a:t>
            </a:r>
            <a:r>
              <a:rPr lang="el-GR" dirty="0"/>
              <a:t>, ο οποίος επίσης ασχολήθηκε με τος προσωπογραφίες και τα κοσμικά θέματα. Ζωγράφισε και αρκετές αυτοπροσωπογραφίες. Έργα του: «¨Ελισάβετ </a:t>
            </a:r>
            <a:r>
              <a:rPr lang="el-GR" dirty="0" err="1"/>
              <a:t>Μουτζάν-Ματινέγκο</a:t>
            </a:r>
            <a:r>
              <a:rPr lang="el-GR" dirty="0"/>
              <a:t>».</a:t>
            </a:r>
          </a:p>
          <a:p>
            <a:endParaRPr lang="el-GR" dirty="0"/>
          </a:p>
        </p:txBody>
      </p:sp>
    </p:spTree>
    <p:extLst>
      <p:ext uri="{BB962C8B-B14F-4D97-AF65-F5344CB8AC3E}">
        <p14:creationId xmlns:p14="http://schemas.microsoft.com/office/powerpoint/2010/main" val="1260805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689548" y="365125"/>
            <a:ext cx="10664252" cy="2692868"/>
          </a:xfrm>
        </p:spPr>
        <p:txBody>
          <a:bodyPr>
            <a:normAutofit/>
          </a:bodyPr>
          <a:lstStyle/>
          <a:p>
            <a:pPr algn="ctr"/>
            <a:r>
              <a:rPr lang="el-GR" sz="6000" dirty="0"/>
              <a:t>Η ΚΡΗΤΙΚΗ ΣΧΟΛΗ</a:t>
            </a:r>
          </a:p>
        </p:txBody>
      </p:sp>
    </p:spTree>
    <p:extLst>
      <p:ext uri="{BB962C8B-B14F-4D97-AF65-F5344CB8AC3E}">
        <p14:creationId xmlns:p14="http://schemas.microsoft.com/office/powerpoint/2010/main" val="2038918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 xmlns:a16="http://schemas.microsoft.com/office/drawing/2014/main" id="{DF4BC47A-2D8A-40C9-942E-9B4194B3F27B}"/>
              </a:ext>
            </a:extLst>
          </p:cNvPr>
          <p:cNvSpPr>
            <a:spLocks noGrp="1"/>
          </p:cNvSpPr>
          <p:nvPr>
            <p:ph idx="1"/>
          </p:nvPr>
        </p:nvSpPr>
        <p:spPr>
          <a:xfrm>
            <a:off x="0" y="0"/>
            <a:ext cx="12192000" cy="6858000"/>
          </a:xfrm>
        </p:spPr>
        <p:txBody>
          <a:bodyPr>
            <a:normAutofit/>
          </a:bodyPr>
          <a:lstStyle/>
          <a:p>
            <a:pPr algn="just"/>
            <a:r>
              <a:rPr lang="el-GR" dirty="0"/>
              <a:t>Το νησί της Κρήτης βρισκόταν υπό βενετική κυριαρχία από το 1211 έως και το 1669, όταν το κατέλαβαν οι Οθωμανοί. Οι βυζαντινοί λόγιοι και καλλιτέχνες που εγκαταστάθηκαν στην Κρήτη γρήγορα επηρεάστηκαν από τα στοιχεία του δυτικού πολιτισμού των Βενετών. Έτσι διαμορφώθηκε η λεγόμενη </a:t>
            </a:r>
            <a:r>
              <a:rPr lang="el-GR" b="1" dirty="0"/>
              <a:t>Κρητική Σχολή</a:t>
            </a:r>
            <a:r>
              <a:rPr lang="el-GR" dirty="0"/>
              <a:t>, με φορητές κυρίως εικόνες, αλλά και αγιογραφίες, οι οποίες </a:t>
            </a:r>
            <a:r>
              <a:rPr lang="el-GR" b="1" dirty="0"/>
              <a:t>συνδύαζαν στοιχεία της βυζαντινής παράδοσης αλλά και της δυτικής τεχνοτροπίας</a:t>
            </a:r>
            <a:r>
              <a:rPr lang="el-GR" dirty="0"/>
              <a:t>. </a:t>
            </a:r>
          </a:p>
          <a:p>
            <a:pPr algn="just"/>
            <a:r>
              <a:rPr lang="el-GR" dirty="0"/>
              <a:t>Ο διασημότερος καλλιτέχνης την περίοδο αυτή ήταν ο Δομίνικος Θεοτοκόπουλος, γνωστός στην Ευρώπη με το όνομα Ελ Γκρέκο (ο Έλληνας). Πέρασε το μεγαλύτερο μέρος της ζωής του στην Ισπανία και κυρίως στο Τολέδο, όπου έζησε μέχρι το τέλος της ζωής του (1614). </a:t>
            </a:r>
          </a:p>
          <a:p>
            <a:pPr algn="just"/>
            <a:r>
              <a:rPr lang="el-GR" dirty="0"/>
              <a:t>Πολύ σημαντικά είναι τα έργα της κρητικής Λογοτεχνίας της περιόδου. Αναφέρουμε χαρακτηριστικά τα ονόματα του </a:t>
            </a:r>
            <a:r>
              <a:rPr lang="el-GR" dirty="0" err="1"/>
              <a:t>Βιτσέντζου</a:t>
            </a:r>
            <a:r>
              <a:rPr lang="el-GR" dirty="0"/>
              <a:t> Κορνάρου (</a:t>
            </a:r>
            <a:r>
              <a:rPr lang="el-GR" dirty="0" err="1"/>
              <a:t>Ερωτόκριτος</a:t>
            </a:r>
            <a:r>
              <a:rPr lang="el-GR" dirty="0"/>
              <a:t>, Θυσία του Αβραάμ), του Γεώργιου </a:t>
            </a:r>
            <a:r>
              <a:rPr lang="el-GR" dirty="0" err="1"/>
              <a:t>Χορτάτζη</a:t>
            </a:r>
            <a:r>
              <a:rPr lang="el-GR" dirty="0"/>
              <a:t> (Ερωφίλη, </a:t>
            </a:r>
            <a:r>
              <a:rPr lang="el-GR" dirty="0" err="1"/>
              <a:t>Κατσούρμπος</a:t>
            </a:r>
            <a:r>
              <a:rPr lang="el-GR" dirty="0"/>
              <a:t>), Μάρκος Αντώνιος Φώσκολος (</a:t>
            </a:r>
            <a:r>
              <a:rPr lang="el-GR" dirty="0" err="1"/>
              <a:t>Φουρτουνάτος</a:t>
            </a:r>
            <a:r>
              <a:rPr lang="el-GR" dirty="0"/>
              <a:t>) κ.ά.</a:t>
            </a:r>
          </a:p>
          <a:p>
            <a:endParaRPr lang="el-GR" dirty="0"/>
          </a:p>
        </p:txBody>
      </p:sp>
    </p:spTree>
    <p:extLst>
      <p:ext uri="{BB962C8B-B14F-4D97-AF65-F5344CB8AC3E}">
        <p14:creationId xmlns:p14="http://schemas.microsoft.com/office/powerpoint/2010/main" val="212437641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722</TotalTime>
  <Words>1944</Words>
  <Application>Microsoft Office PowerPoint</Application>
  <PresentationFormat>Προσαρμογή</PresentationFormat>
  <Paragraphs>158</Paragraphs>
  <Slides>73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73</vt:i4>
      </vt:variant>
    </vt:vector>
  </HeadingPairs>
  <TitlesOfParts>
    <vt:vector size="74" baseType="lpstr">
      <vt:lpstr>Θέμα του Office</vt:lpstr>
      <vt:lpstr>ΝΕΟΕΛΛΗΝΙΚΗ ΤΕΧΝΗ</vt:lpstr>
      <vt:lpstr>ΖΩΓΡΑΦΙΚΗ </vt:lpstr>
      <vt:lpstr>ΓΛΥΠΤΙΚΗ</vt:lpstr>
      <vt:lpstr>ΑΡΧΙΤΕΚΤΟΝΙΚΗ</vt:lpstr>
      <vt:lpstr>Παρουσίαση του PowerPoint</vt:lpstr>
      <vt:lpstr>Μονή Οσίου Νικάνορος, Γρεβενά</vt:lpstr>
      <vt:lpstr>Παρουσίαση του PowerPoint</vt:lpstr>
      <vt:lpstr>Η ΚΡΗΤΙΚΗ ΣΧΟΛΗ</vt:lpstr>
      <vt:lpstr>Παρουσίαση του PowerPoint</vt:lpstr>
      <vt:lpstr>Θεοτοκόπουλος, Η Κοίμηση της Παναγίας των Ψαριανών ξύλο, π. 1567, Ερμούπολη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Θεοφάνης ο Κρης, Ο Επιτάφιος, Μονή Σταυρονικήτα, Άγιο Όρος</vt:lpstr>
      <vt:lpstr>Θεοφάνης ο Κρης, Ο Μυστικός Δείπνος, Μονή Σταυρονικήτα, Άγιο Όρος</vt:lpstr>
      <vt:lpstr>Θεοφάνης ο Κρης, Η Ανάληψη, Μονή Σταυρονικήτα</vt:lpstr>
      <vt:lpstr>Παρουσίαση του PowerPoint</vt:lpstr>
      <vt:lpstr>Φράγκος Κατελάνος</vt:lpstr>
      <vt:lpstr>Φράγκος Κατελάνος</vt:lpstr>
      <vt:lpstr>Φράγκος Κατελάνος</vt:lpstr>
      <vt:lpstr>Φράγκος Κατελάνος</vt:lpstr>
      <vt:lpstr>Παρουσίαση του PowerPoint</vt:lpstr>
      <vt:lpstr>Μιχαήλ Δαμασκηνός, Θεία Λειτουργία, </vt:lpstr>
      <vt:lpstr>Μιχαήλ Δαμασκηνός, Αποτομή της Αγίας Παρασκευής</vt:lpstr>
      <vt:lpstr>Μιχαήλ Δαμασκηνός,  Η Προσκύνηση των Μάγων</vt:lpstr>
      <vt:lpstr>Μιχαήλ Δαμασκηνός, Ο Μυστικός Δείπνος</vt:lpstr>
      <vt:lpstr>H ΕΠΤΑΝΗΣΙΑΚΗ ΣΧΟΛΗ</vt:lpstr>
      <vt:lpstr>Παρουσίαση του PowerPoint</vt:lpstr>
      <vt:lpstr>Παρουσίαση του PowerPoint</vt:lpstr>
      <vt:lpstr>Παρουσίαση του PowerPoint</vt:lpstr>
      <vt:lpstr>Παναγιώτης Δοξαράς, Παναγία, π. 1700 (Εθνική Πινακοθήκη)</vt:lpstr>
      <vt:lpstr>Παναγιώτης Δοξαράς, Η Αγία Οικογένεια, π. 1700 (Εθνική Πινακοθήκη)</vt:lpstr>
      <vt:lpstr>Παναγιώτης Δοξαράς, Η Γέννηση της Παναγίας, Μουσείο Ζακύνθου</vt:lpstr>
      <vt:lpstr>Παναγιώτης Δοξαράς, Παναγία Βρεφοκρατούσα</vt:lpstr>
      <vt:lpstr>Παναγιώτης Δοξαράς, Ο Αρχάγγελος Μιχαήλ</vt:lpstr>
      <vt:lpstr>Παναγιώτης Δοξαράς, Η περιτομή του Χριστού</vt:lpstr>
      <vt:lpstr>Παν. Δοξαράς, Ουρανίες Αγίου Σπυρίδωνα, Κέρκυρα</vt:lpstr>
      <vt:lpstr>Παρουσίαση του PowerPoint</vt:lpstr>
      <vt:lpstr>Παρουσίαση του PowerPoint</vt:lpstr>
      <vt:lpstr>Παρουσίαση του PowerPoint</vt:lpstr>
      <vt:lpstr>Παναγιώτης Δοξαράς, Προσωπογραφία του κόμη Matthias von der Schulenburg</vt:lpstr>
      <vt:lpstr>Παρουσίαση του PowerPoint</vt:lpstr>
      <vt:lpstr>Νικόλαος Δοξαράς, Ο Προφήτης Δαυίδ (Βυζαντινό Μουσείο Ζακύνθου)</vt:lpstr>
      <vt:lpstr>Νικόλαος Δοξαράς, Η Γέννηση της Παναγίας (1753-1754)</vt:lpstr>
      <vt:lpstr>Νικόλαος Δοξαράς, Η Κοίμηση της Θεοτόκου (1753-1754)</vt:lpstr>
      <vt:lpstr>Νικόλαος Δοξαράς, Η Μετάσταση της Θεοτόκου</vt:lpstr>
      <vt:lpstr>Νικ. Δοξαράς, Σοφίτο Ναού Αγίας Φανερωμένης, Ζάκυνθος</vt:lpstr>
      <vt:lpstr>Παρουσίαση του PowerPoint</vt:lpstr>
      <vt:lpstr>Παρουσίαση του PowerPoint</vt:lpstr>
      <vt:lpstr>Κουτούζης, Προσωπογραφία λογίου (1803) (Εθνική Πινακοθήκη)</vt:lpstr>
      <vt:lpstr>Κουτούζης, Ο Διονύσιος Σολωμός βρέφος (1799-1800)</vt:lpstr>
      <vt:lpstr>Κουτούζης, Προσωπογραφία κυρίας με διάδημα</vt:lpstr>
      <vt:lpstr>Κουτούζης, Προσκύνηση των μάγων</vt:lpstr>
      <vt:lpstr>Κουτούζης, Η Γέννηση του Χριστού</vt:lpstr>
      <vt:lpstr>Κουτούζης, Ο αποκεφαλισμός του Ιωάννου του Προδρόμου</vt:lpstr>
      <vt:lpstr>Νικ. Καντούνης, Αυτοπροσωπογραφία</vt:lpstr>
      <vt:lpstr>Καντούνης, Ανάληψη</vt:lpstr>
      <vt:lpstr>Καντούνης, Αποκαθήλωση</vt:lpstr>
      <vt:lpstr>Καντούνης, Άγιος Γεώργιος</vt:lpstr>
      <vt:lpstr>Καλλυβωκάς, Πορτρέτο ζεύγους, </vt:lpstr>
      <vt:lpstr>Τσόκος, Θεόδωρος Κολοκοτρώνης</vt:lpstr>
      <vt:lpstr>Τσόκος, Γέρος αγωνιστής παίζει λύρα</vt:lpstr>
      <vt:lpstr>Τσόκος, Η δολοφονία του Καποδίστρια</vt:lpstr>
      <vt:lpstr>Τσόκος, Η βάφτιση</vt:lpstr>
      <vt:lpstr>Τσόκος, Καποδίστριας</vt:lpstr>
      <vt:lpstr>Τσόκος, Ο θάνατος του Μπότσαρη</vt:lpstr>
      <vt:lpstr>Παχής, Κερκυραϊκό τοπίο</vt:lpstr>
      <vt:lpstr>Χαρ. Παχής, Η δολοφονία του Καποδίστρια </vt:lpstr>
      <vt:lpstr>Παχής, Πρωτομαγιά στην Κέρκυρα</vt:lpstr>
      <vt:lpstr>Παχής, Το Ποντικονήσι</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ΝΕΟΕΛΛΗΝΙΚΗ ΤΕΧΝΗ</dc:title>
  <dc:creator>1</dc:creator>
  <cp:lastModifiedBy>hp</cp:lastModifiedBy>
  <cp:revision>29</cp:revision>
  <dcterms:created xsi:type="dcterms:W3CDTF">2017-02-15T20:35:54Z</dcterms:created>
  <dcterms:modified xsi:type="dcterms:W3CDTF">2022-02-18T11:58:55Z</dcterms:modified>
</cp:coreProperties>
</file>