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347" r:id="rId3"/>
    <p:sldId id="350" r:id="rId4"/>
    <p:sldId id="348" r:id="rId5"/>
    <p:sldId id="349" r:id="rId6"/>
    <p:sldId id="351" r:id="rId7"/>
    <p:sldId id="256" r:id="rId8"/>
    <p:sldId id="257" r:id="rId9"/>
    <p:sldId id="258" r:id="rId10"/>
    <p:sldId id="259" r:id="rId11"/>
    <p:sldId id="260" r:id="rId12"/>
    <p:sldId id="352" r:id="rId13"/>
    <p:sldId id="279" r:id="rId14"/>
    <p:sldId id="267" r:id="rId15"/>
    <p:sldId id="268" r:id="rId16"/>
    <p:sldId id="269" r:id="rId17"/>
    <p:sldId id="316" r:id="rId18"/>
    <p:sldId id="317" r:id="rId19"/>
    <p:sldId id="270" r:id="rId20"/>
    <p:sldId id="271" r:id="rId21"/>
    <p:sldId id="318" r:id="rId22"/>
    <p:sldId id="272" r:id="rId23"/>
    <p:sldId id="313" r:id="rId24"/>
    <p:sldId id="273" r:id="rId25"/>
    <p:sldId id="274" r:id="rId26"/>
    <p:sldId id="275" r:id="rId27"/>
    <p:sldId id="276" r:id="rId28"/>
    <p:sldId id="277" r:id="rId29"/>
    <p:sldId id="280" r:id="rId30"/>
    <p:sldId id="281" r:id="rId31"/>
    <p:sldId id="282" r:id="rId32"/>
    <p:sldId id="314" r:id="rId33"/>
    <p:sldId id="315" r:id="rId34"/>
    <p:sldId id="353" r:id="rId35"/>
    <p:sldId id="354" r:id="rId36"/>
    <p:sldId id="355" r:id="rId37"/>
    <p:sldId id="356"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57" r:id="rId57"/>
    <p:sldId id="358" r:id="rId58"/>
    <p:sldId id="301" r:id="rId59"/>
    <p:sldId id="302" r:id="rId60"/>
    <p:sldId id="303" r:id="rId61"/>
    <p:sldId id="304" r:id="rId62"/>
    <p:sldId id="305" r:id="rId63"/>
    <p:sldId id="306" r:id="rId64"/>
    <p:sldId id="307" r:id="rId65"/>
    <p:sldId id="308" r:id="rId66"/>
    <p:sldId id="359" r:id="rId67"/>
    <p:sldId id="319" r:id="rId68"/>
    <p:sldId id="320" r:id="rId69"/>
    <p:sldId id="310" r:id="rId70"/>
    <p:sldId id="311" r:id="rId71"/>
    <p:sldId id="312" r:id="rId72"/>
    <p:sldId id="360" r:id="rId73"/>
    <p:sldId id="361" r:id="rId74"/>
    <p:sldId id="326" r:id="rId75"/>
    <p:sldId id="327" r:id="rId76"/>
    <p:sldId id="328" r:id="rId77"/>
    <p:sldId id="329" r:id="rId78"/>
    <p:sldId id="330" r:id="rId79"/>
    <p:sldId id="331" r:id="rId80"/>
    <p:sldId id="362" r:id="rId81"/>
    <p:sldId id="332" r:id="rId82"/>
    <p:sldId id="333" r:id="rId83"/>
    <p:sldId id="334" r:id="rId84"/>
    <p:sldId id="335" r:id="rId85"/>
    <p:sldId id="336" r:id="rId86"/>
    <p:sldId id="337" r:id="rId87"/>
    <p:sldId id="338" r:id="rId88"/>
    <p:sldId id="364" r:id="rId89"/>
    <p:sldId id="365" r:id="rId90"/>
    <p:sldId id="366" r:id="rId91"/>
    <p:sldId id="367" r:id="rId92"/>
    <p:sldId id="321" r:id="rId93"/>
    <p:sldId id="322" r:id="rId94"/>
    <p:sldId id="323" r:id="rId95"/>
    <p:sldId id="324" r:id="rId96"/>
    <p:sldId id="325" r:id="rId9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5" autoAdjust="0"/>
    <p:restoredTop sz="94660"/>
  </p:normalViewPr>
  <p:slideViewPr>
    <p:cSldViewPr snapToGrid="0">
      <p:cViewPr varScale="1">
        <p:scale>
          <a:sx n="83" d="100"/>
          <a:sy n="83" d="100"/>
        </p:scale>
        <p:origin x="-672"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ACF5B70C-7182-4CAE-94E9-668EF55C2010}" type="datetimeFigureOut">
              <a:rPr lang="el-GR" smtClean="0"/>
              <a:t>28/2/2022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34AD2D6-FDCB-439E-AB15-B464FD073789}" type="slidenum">
              <a:rPr lang="el-GR" smtClean="0"/>
              <a:t>‹#›</a:t>
            </a:fld>
            <a:endParaRPr lang="el-GR"/>
          </a:p>
        </p:txBody>
      </p:sp>
    </p:spTree>
    <p:extLst>
      <p:ext uri="{BB962C8B-B14F-4D97-AF65-F5344CB8AC3E}">
        <p14:creationId xmlns:p14="http://schemas.microsoft.com/office/powerpoint/2010/main" val="384539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ACF5B70C-7182-4CAE-94E9-668EF55C2010}" type="datetimeFigureOut">
              <a:rPr lang="el-GR" smtClean="0"/>
              <a:t>28/2/2022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34AD2D6-FDCB-439E-AB15-B464FD073789}" type="slidenum">
              <a:rPr lang="el-GR" smtClean="0"/>
              <a:t>‹#›</a:t>
            </a:fld>
            <a:endParaRPr lang="el-GR"/>
          </a:p>
        </p:txBody>
      </p:sp>
    </p:spTree>
    <p:extLst>
      <p:ext uri="{BB962C8B-B14F-4D97-AF65-F5344CB8AC3E}">
        <p14:creationId xmlns:p14="http://schemas.microsoft.com/office/powerpoint/2010/main" val="274217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ACF5B70C-7182-4CAE-94E9-668EF55C2010}" type="datetimeFigureOut">
              <a:rPr lang="el-GR" smtClean="0"/>
              <a:t>28/2/2022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34AD2D6-FDCB-439E-AB15-B464FD073789}" type="slidenum">
              <a:rPr lang="el-GR" smtClean="0"/>
              <a:t>‹#›</a:t>
            </a:fld>
            <a:endParaRPr lang="el-GR"/>
          </a:p>
        </p:txBody>
      </p:sp>
    </p:spTree>
    <p:extLst>
      <p:ext uri="{BB962C8B-B14F-4D97-AF65-F5344CB8AC3E}">
        <p14:creationId xmlns:p14="http://schemas.microsoft.com/office/powerpoint/2010/main" val="312243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ACF5B70C-7182-4CAE-94E9-668EF55C2010}" type="datetimeFigureOut">
              <a:rPr lang="el-GR" smtClean="0"/>
              <a:t>28/2/2022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34AD2D6-FDCB-439E-AB15-B464FD073789}" type="slidenum">
              <a:rPr lang="el-GR" smtClean="0"/>
              <a:t>‹#›</a:t>
            </a:fld>
            <a:endParaRPr lang="el-GR"/>
          </a:p>
        </p:txBody>
      </p:sp>
    </p:spTree>
    <p:extLst>
      <p:ext uri="{BB962C8B-B14F-4D97-AF65-F5344CB8AC3E}">
        <p14:creationId xmlns:p14="http://schemas.microsoft.com/office/powerpoint/2010/main" val="295366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ACF5B70C-7182-4CAE-94E9-668EF55C2010}" type="datetimeFigureOut">
              <a:rPr lang="el-GR" smtClean="0"/>
              <a:t>28/2/2022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34AD2D6-FDCB-439E-AB15-B464FD073789}" type="slidenum">
              <a:rPr lang="el-GR" smtClean="0"/>
              <a:t>‹#›</a:t>
            </a:fld>
            <a:endParaRPr lang="el-GR"/>
          </a:p>
        </p:txBody>
      </p:sp>
    </p:spTree>
    <p:extLst>
      <p:ext uri="{BB962C8B-B14F-4D97-AF65-F5344CB8AC3E}">
        <p14:creationId xmlns:p14="http://schemas.microsoft.com/office/powerpoint/2010/main" val="97548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ACF5B70C-7182-4CAE-94E9-668EF55C2010}" type="datetimeFigureOut">
              <a:rPr lang="el-GR" smtClean="0"/>
              <a:t>28/2/2022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34AD2D6-FDCB-439E-AB15-B464FD073789}" type="slidenum">
              <a:rPr lang="el-GR" smtClean="0"/>
              <a:t>‹#›</a:t>
            </a:fld>
            <a:endParaRPr lang="el-GR"/>
          </a:p>
        </p:txBody>
      </p:sp>
    </p:spTree>
    <p:extLst>
      <p:ext uri="{BB962C8B-B14F-4D97-AF65-F5344CB8AC3E}">
        <p14:creationId xmlns:p14="http://schemas.microsoft.com/office/powerpoint/2010/main" val="370268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ACF5B70C-7182-4CAE-94E9-668EF55C2010}" type="datetimeFigureOut">
              <a:rPr lang="el-GR" smtClean="0"/>
              <a:t>28/2/2022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34AD2D6-FDCB-439E-AB15-B464FD073789}" type="slidenum">
              <a:rPr lang="el-GR" smtClean="0"/>
              <a:t>‹#›</a:t>
            </a:fld>
            <a:endParaRPr lang="el-GR"/>
          </a:p>
        </p:txBody>
      </p:sp>
    </p:spTree>
    <p:extLst>
      <p:ext uri="{BB962C8B-B14F-4D97-AF65-F5344CB8AC3E}">
        <p14:creationId xmlns:p14="http://schemas.microsoft.com/office/powerpoint/2010/main" val="253291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ACF5B70C-7182-4CAE-94E9-668EF55C2010}" type="datetimeFigureOut">
              <a:rPr lang="el-GR" smtClean="0"/>
              <a:t>28/2/2022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34AD2D6-FDCB-439E-AB15-B464FD073789}" type="slidenum">
              <a:rPr lang="el-GR" smtClean="0"/>
              <a:t>‹#›</a:t>
            </a:fld>
            <a:endParaRPr lang="el-GR"/>
          </a:p>
        </p:txBody>
      </p:sp>
    </p:spTree>
    <p:extLst>
      <p:ext uri="{BB962C8B-B14F-4D97-AF65-F5344CB8AC3E}">
        <p14:creationId xmlns:p14="http://schemas.microsoft.com/office/powerpoint/2010/main" val="1166429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CF5B70C-7182-4CAE-94E9-668EF55C2010}" type="datetimeFigureOut">
              <a:rPr lang="el-GR" smtClean="0"/>
              <a:t>28/2/2022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34AD2D6-FDCB-439E-AB15-B464FD073789}" type="slidenum">
              <a:rPr lang="el-GR" smtClean="0"/>
              <a:t>‹#›</a:t>
            </a:fld>
            <a:endParaRPr lang="el-GR"/>
          </a:p>
        </p:txBody>
      </p:sp>
    </p:spTree>
    <p:extLst>
      <p:ext uri="{BB962C8B-B14F-4D97-AF65-F5344CB8AC3E}">
        <p14:creationId xmlns:p14="http://schemas.microsoft.com/office/powerpoint/2010/main" val="1363272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ACF5B70C-7182-4CAE-94E9-668EF55C2010}" type="datetimeFigureOut">
              <a:rPr lang="el-GR" smtClean="0"/>
              <a:t>28/2/2022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34AD2D6-FDCB-439E-AB15-B464FD073789}" type="slidenum">
              <a:rPr lang="el-GR" smtClean="0"/>
              <a:t>‹#›</a:t>
            </a:fld>
            <a:endParaRPr lang="el-GR"/>
          </a:p>
        </p:txBody>
      </p:sp>
    </p:spTree>
    <p:extLst>
      <p:ext uri="{BB962C8B-B14F-4D97-AF65-F5344CB8AC3E}">
        <p14:creationId xmlns:p14="http://schemas.microsoft.com/office/powerpoint/2010/main" val="77904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ACF5B70C-7182-4CAE-94E9-668EF55C2010}" type="datetimeFigureOut">
              <a:rPr lang="el-GR" smtClean="0"/>
              <a:t>28/2/2022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34AD2D6-FDCB-439E-AB15-B464FD073789}" type="slidenum">
              <a:rPr lang="el-GR" smtClean="0"/>
              <a:t>‹#›</a:t>
            </a:fld>
            <a:endParaRPr lang="el-GR"/>
          </a:p>
        </p:txBody>
      </p:sp>
    </p:spTree>
    <p:extLst>
      <p:ext uri="{BB962C8B-B14F-4D97-AF65-F5344CB8AC3E}">
        <p14:creationId xmlns:p14="http://schemas.microsoft.com/office/powerpoint/2010/main" val="2249207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5B70C-7182-4CAE-94E9-668EF55C2010}" type="datetimeFigureOut">
              <a:rPr lang="el-GR" smtClean="0"/>
              <a:t>28/2/2022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AD2D6-FDCB-439E-AB15-B464FD073789}" type="slidenum">
              <a:rPr lang="el-GR" smtClean="0"/>
              <a:t>‹#›</a:t>
            </a:fld>
            <a:endParaRPr lang="el-GR"/>
          </a:p>
        </p:txBody>
      </p:sp>
    </p:spTree>
    <p:extLst>
      <p:ext uri="{BB962C8B-B14F-4D97-AF65-F5344CB8AC3E}">
        <p14:creationId xmlns:p14="http://schemas.microsoft.com/office/powerpoint/2010/main" val="3700502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Η ΣΧΟΛΗ ΤΟΥ ΜΟΝΑΧΟΥ</a:t>
            </a:r>
          </a:p>
        </p:txBody>
      </p:sp>
    </p:spTree>
    <p:extLst>
      <p:ext uri="{BB962C8B-B14F-4D97-AF65-F5344CB8AC3E}">
        <p14:creationId xmlns:p14="http://schemas.microsoft.com/office/powerpoint/2010/main" val="2548699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46556" y="4886793"/>
            <a:ext cx="6107243" cy="1136052"/>
          </a:xfrm>
        </p:spPr>
        <p:txBody>
          <a:bodyPr>
            <a:normAutofit fontScale="90000"/>
          </a:bodyPr>
          <a:lstStyle/>
          <a:p>
            <a:r>
              <a:rPr lang="el-GR" dirty="0"/>
              <a:t>Βρυζάκης, Ο Παλαιών Πατρών Γερμανός ευλογεί τη σημαία της Επανάστασης, 1865 </a:t>
            </a:r>
          </a:p>
        </p:txBody>
      </p:sp>
      <p:pic>
        <p:nvPicPr>
          <p:cNvPr id="4098" name="Picture 2" descr="Image result for θεόδωρος βρυζάκ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22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274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754256" y="4856813"/>
            <a:ext cx="3362794" cy="1858779"/>
          </a:xfrm>
        </p:spPr>
        <p:txBody>
          <a:bodyPr>
            <a:normAutofit fontScale="90000"/>
          </a:bodyPr>
          <a:lstStyle/>
          <a:p>
            <a:r>
              <a:rPr lang="el-GR" dirty="0"/>
              <a:t>Βρυζάκης, Η ανατίναξη του </a:t>
            </a:r>
            <a:r>
              <a:rPr lang="el-GR"/>
              <a:t>Χρήστου Καψάλη</a:t>
            </a:r>
            <a:endParaRPr lang="el-GR" dirty="0"/>
          </a:p>
        </p:txBody>
      </p:sp>
      <p:pic>
        <p:nvPicPr>
          <p:cNvPr id="5122" name="Picture 2" descr="Image result for θεόδωρος βρυζάκ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754256" cy="656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583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EFDCB996-ABFC-4DA1-86F6-32B377AC2214}"/>
              </a:ext>
            </a:extLst>
          </p:cNvPr>
          <p:cNvSpPr>
            <a:spLocks noGrp="1"/>
          </p:cNvSpPr>
          <p:nvPr>
            <p:ph idx="1"/>
          </p:nvPr>
        </p:nvSpPr>
        <p:spPr>
          <a:xfrm>
            <a:off x="0" y="0"/>
            <a:ext cx="12192000" cy="6858000"/>
          </a:xfrm>
        </p:spPr>
        <p:txBody>
          <a:bodyPr>
            <a:normAutofit fontScale="85000" lnSpcReduction="20000"/>
          </a:bodyPr>
          <a:lstStyle/>
          <a:p>
            <a:pPr algn="just"/>
            <a:r>
              <a:rPr lang="el-GR" b="1" dirty="0"/>
              <a:t> Νικηφόρος Λύτρας (1832-1904)</a:t>
            </a:r>
            <a:endParaRPr lang="el-GR" u="sng" dirty="0"/>
          </a:p>
          <a:p>
            <a:pPr algn="just"/>
            <a:endParaRPr lang="el-GR" dirty="0"/>
          </a:p>
          <a:p>
            <a:pPr algn="just"/>
            <a:r>
              <a:rPr lang="el-GR" dirty="0"/>
              <a:t>Ο Νικηφόρος Λύτρας, ο «γενάρχης της ελληνικής ζωγραφικής», θεωρείται ο κατεξοχήν εικονογράφος του ελληνικού βίου και τόπου κατά τον 19ο αι. Ήταν από τις ηγετικές μορφές της Σχολής του Μονάχου, ενώ ήταν πρωτοπόρος στη διαμόρφωση της διδασκαλίας των Καλών Τεχνών στην Ελλάδα. Πίνακές του όπως </a:t>
            </a:r>
            <a:r>
              <a:rPr lang="el-GR" b="1" dirty="0"/>
              <a:t>Ο Γαλατάς</a:t>
            </a:r>
            <a:r>
              <a:rPr lang="el-GR" dirty="0"/>
              <a:t> και </a:t>
            </a:r>
            <a:r>
              <a:rPr lang="el-GR" b="1" dirty="0"/>
              <a:t>Η Προσμονή</a:t>
            </a:r>
            <a:r>
              <a:rPr lang="el-GR" dirty="0"/>
              <a:t> αποτελούν σημεία αναφοράς στην ιστορία της ελληνικής τέχνης. </a:t>
            </a:r>
          </a:p>
          <a:p>
            <a:pPr algn="just"/>
            <a:r>
              <a:rPr lang="el-GR" dirty="0"/>
              <a:t>Γεννήθηκε στον Πύργο της Τήνου, γιος μαρμαρογλύπτη. Έδειξε από πολύ νωρίς το ταλέντο του. Το 1850 σε ηλικία 18 ετών γράφτηκε στη Σχολή των Τεχνών στην Αθήνα. Ο Γερμανός διευθυντής της Σχολής Λούντβιχ </a:t>
            </a:r>
            <a:r>
              <a:rPr lang="el-GR" dirty="0" err="1"/>
              <a:t>Τιρς</a:t>
            </a:r>
            <a:r>
              <a:rPr lang="el-GR" dirty="0"/>
              <a:t> διέκρινε την καλλιτεχνική ιδιοφυΐα του και τον πήρε υπό την προστασία του. Μετά την αποφοίτησή του το 1856 ο Λύτρας άρχισε να διδάσκει στη Σχολή. Το 1860 έλαβε υποτροφία από τον </a:t>
            </a:r>
            <a:r>
              <a:rPr lang="el-GR" dirty="0" err="1"/>
              <a:t>Όθωνα</a:t>
            </a:r>
            <a:r>
              <a:rPr lang="el-GR" dirty="0"/>
              <a:t> και πήγε στο Μόναχο για να σπουδάσει στη Βασιλική Ακαδημία των Καλών Τεχνών. Την περίοδο εκείνη στην Ευρώπη η τέχνη ακολουθούσε τα κλασικά πρότυπα του αθηναϊκού 5</a:t>
            </a:r>
            <a:r>
              <a:rPr lang="el-GR" baseline="30000" dirty="0"/>
              <a:t>ου</a:t>
            </a:r>
            <a:r>
              <a:rPr lang="el-GR" dirty="0"/>
              <a:t> αι. π.Χ. Η υποτροφία του διακόπηκε δύο χρόνια αργότερα (1862) εξαιτίας της έξωσης του </a:t>
            </a:r>
            <a:r>
              <a:rPr lang="el-GR" dirty="0" err="1"/>
              <a:t>Όθωνα</a:t>
            </a:r>
            <a:r>
              <a:rPr lang="el-GR" dirty="0"/>
              <a:t> από το θρόνο της Ελλάδας. Στάθηκε τυχερός όμως διότι ανέλαβε τα έξοδα των σπουδών του ο </a:t>
            </a:r>
            <a:r>
              <a:rPr lang="el-GR" dirty="0" err="1"/>
              <a:t>Σίνας</a:t>
            </a:r>
            <a:r>
              <a:rPr lang="el-GR" dirty="0"/>
              <a:t>, εύπορος πρέσβης της Ελλάδας στη Βιέννη. Το 1865 επέστρεψε στην Αθήνα, όπου διορίστηκε καθηγητής στο Σχολείο Καλών Τεχνών. Δίδασκε Ζωγραφική για 38 χρόνια. Υπήρξε δάσκαλός πολλών από τους σημαντικότερους Έλληνες ζωγράφους, ανάμεσά τους ο Γεώργιος Ιακωβίδης, ο Πολυχρόνης Λεμπέσης, ο Περικλής Πανταζής, ο Γεώργιος </a:t>
            </a:r>
            <a:r>
              <a:rPr lang="el-GR" dirty="0" err="1"/>
              <a:t>Ροϊλός</a:t>
            </a:r>
            <a:r>
              <a:rPr lang="el-GR" dirty="0"/>
              <a:t> και ο Νικόλας </a:t>
            </a:r>
            <a:r>
              <a:rPr lang="el-GR" dirty="0" err="1"/>
              <a:t>Βώκος</a:t>
            </a:r>
            <a:r>
              <a:rPr lang="el-GR" dirty="0"/>
              <a:t>. </a:t>
            </a:r>
          </a:p>
          <a:p>
            <a:pPr algn="just"/>
            <a:r>
              <a:rPr lang="el-GR" dirty="0"/>
              <a:t>Πέθανε το 1904 σε ηλικία 72 ετών από δηλητηρίαση που είχε υποστεί από τις χημικές ουσίες των χρωμάτων. Τη θέση του στη Σχολή ανέλαβε ο μαθητής του Γεώργιος Ιακωβίδης.</a:t>
            </a:r>
          </a:p>
          <a:p>
            <a:endParaRPr lang="el-GR" dirty="0"/>
          </a:p>
        </p:txBody>
      </p:sp>
    </p:spTree>
    <p:extLst>
      <p:ext uri="{BB962C8B-B14F-4D97-AF65-F5344CB8AC3E}">
        <p14:creationId xmlns:p14="http://schemas.microsoft.com/office/powerpoint/2010/main" val="3908931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40292" y="5261549"/>
            <a:ext cx="6251707" cy="1106072"/>
          </a:xfrm>
        </p:spPr>
        <p:txBody>
          <a:bodyPr>
            <a:normAutofit fontScale="90000"/>
          </a:bodyPr>
          <a:lstStyle/>
          <a:p>
            <a:r>
              <a:rPr lang="el-GR" dirty="0"/>
              <a:t>Νικηφόρος Λύτρας, Αυτοπροσωπογραφία</a:t>
            </a:r>
          </a:p>
        </p:txBody>
      </p:sp>
      <p:pic>
        <p:nvPicPr>
          <p:cNvPr id="9218" name="Picture 2" descr="https://upload.wikimedia.org/wikipedia/commons/2/2e/Lytras_nikiforos_self_portrai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402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986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83060" y="3987385"/>
            <a:ext cx="3908940" cy="2488366"/>
          </a:xfrm>
        </p:spPr>
        <p:txBody>
          <a:bodyPr>
            <a:normAutofit fontScale="90000"/>
          </a:bodyPr>
          <a:lstStyle/>
          <a:p>
            <a:r>
              <a:rPr lang="el-GR" dirty="0"/>
              <a:t>Νικηφόρος Λύτρας, Ο απαγχονισμός του Πατριάρχη Γρηγορίου Ε΄</a:t>
            </a:r>
          </a:p>
        </p:txBody>
      </p:sp>
      <p:pic>
        <p:nvPicPr>
          <p:cNvPr id="7170" name="Picture 2" descr="«Απαγχονισμός του Πατριάρχη Γρηγόριου του ‘Ε» Λύτρας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283060" cy="668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759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9921" y="6179389"/>
            <a:ext cx="12192000" cy="678611"/>
          </a:xfrm>
        </p:spPr>
        <p:txBody>
          <a:bodyPr>
            <a:normAutofit/>
          </a:bodyPr>
          <a:lstStyle/>
          <a:p>
            <a:r>
              <a:rPr lang="el-GR" sz="2400" dirty="0"/>
              <a:t>Νικηφόρος Λύτρας, Η Αντιγόνη εμπρός στο νεκρό Πολυνείκη, 1865 (Εθνική Πινακοθήκη)</a:t>
            </a:r>
          </a:p>
        </p:txBody>
      </p:sp>
      <p:pic>
        <p:nvPicPr>
          <p:cNvPr id="8194" name="Picture 2" descr="https://upload.wikimedia.org/wikipedia/commons/8/8c/Lytras_nikiforos_antigone_polynic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84039" cy="6179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677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04834" y="4392118"/>
            <a:ext cx="1787166" cy="1723868"/>
          </a:xfrm>
        </p:spPr>
        <p:txBody>
          <a:bodyPr>
            <a:normAutofit/>
          </a:bodyPr>
          <a:lstStyle/>
          <a:p>
            <a:r>
              <a:rPr lang="el-GR" sz="2400" dirty="0"/>
              <a:t>Νικηφόρος Λύτρας, Κάλαντα, 1872</a:t>
            </a:r>
          </a:p>
        </p:txBody>
      </p:sp>
      <p:pic>
        <p:nvPicPr>
          <p:cNvPr id="10242" name="Picture 2" descr="https://upload.wikimedia.org/wikipedia/commons/thumb/3/3c/Lytras_Nikiforos_Carols.jpeg/1024px-Lytras_Nikiforos_Carol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04834" cy="697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807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83857" y="5161935"/>
            <a:ext cx="7209503" cy="658301"/>
          </a:xfrm>
        </p:spPr>
        <p:txBody>
          <a:bodyPr>
            <a:normAutofit fontScale="90000"/>
          </a:bodyPr>
          <a:lstStyle/>
          <a:p>
            <a:r>
              <a:rPr lang="el-GR" dirty="0"/>
              <a:t>Νικηφόρος Λύτρας, Πορτρέτο Μαριάνθης Χαριλάου, 1895-1900</a:t>
            </a:r>
          </a:p>
        </p:txBody>
      </p:sp>
      <p:pic>
        <p:nvPicPr>
          <p:cNvPr id="48130" name="Picture 2" descr="http://2.bp.blogspot.com/-7CFnzDwdJDk/UyGf_M68ChI/AAAAAAAAc7E/4g5VCMp6ltw/s1600/uu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734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394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48979" y="5427406"/>
            <a:ext cx="6354097" cy="997514"/>
          </a:xfrm>
        </p:spPr>
        <p:txBody>
          <a:bodyPr>
            <a:normAutofit fontScale="90000"/>
          </a:bodyPr>
          <a:lstStyle/>
          <a:p>
            <a:r>
              <a:rPr lang="el-GR" dirty="0"/>
              <a:t>Νικηφόρος Λύτρας, Λύσανδρος </a:t>
            </a:r>
            <a:r>
              <a:rPr lang="el-GR" dirty="0" err="1"/>
              <a:t>Καυταντζόγλου</a:t>
            </a:r>
            <a:r>
              <a:rPr lang="el-GR" dirty="0"/>
              <a:t>, 1886</a:t>
            </a:r>
          </a:p>
        </p:txBody>
      </p:sp>
      <p:pic>
        <p:nvPicPr>
          <p:cNvPr id="49154" name="Picture 2" descr="http://2.bp.blogspot.com/-3tbDodKSdHE/UyKZPCGlQrI/AAAAAAAAc_Q/yZ8NjYKLHfE/s1600/18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27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867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86387" y="4766873"/>
            <a:ext cx="6805613" cy="1465836"/>
          </a:xfrm>
        </p:spPr>
        <p:txBody>
          <a:bodyPr>
            <a:normAutofit fontScale="90000"/>
          </a:bodyPr>
          <a:lstStyle/>
          <a:p>
            <a:r>
              <a:rPr lang="el-GR" dirty="0"/>
              <a:t>Νικηφόρος Λύτρας, Η πυρπόληση της τουρκικής ναυαρχίδας</a:t>
            </a:r>
          </a:p>
        </p:txBody>
      </p:sp>
      <p:pic>
        <p:nvPicPr>
          <p:cNvPr id="11266" name="Picture 2" descr="https://upload.wikimedia.org/wikipedia/commons/a/a8/Lytras-nikiforos-pyrpolisi-tourkikis-navarhidas-apo-kanari.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86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376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181EB261-BDD5-4D0F-8D03-EB2B157A5047}"/>
              </a:ext>
            </a:extLst>
          </p:cNvPr>
          <p:cNvSpPr>
            <a:spLocks noGrp="1"/>
          </p:cNvSpPr>
          <p:nvPr>
            <p:ph idx="1"/>
          </p:nvPr>
        </p:nvSpPr>
        <p:spPr>
          <a:xfrm>
            <a:off x="0" y="0"/>
            <a:ext cx="12192000" cy="6858000"/>
          </a:xfrm>
        </p:spPr>
        <p:txBody>
          <a:bodyPr/>
          <a:lstStyle/>
          <a:p>
            <a:pPr algn="just"/>
            <a:r>
              <a:rPr lang="el-GR" dirty="0"/>
              <a:t>Η </a:t>
            </a:r>
            <a:r>
              <a:rPr lang="el-GR" b="1" dirty="0"/>
              <a:t>Σχολή του Μονάχου</a:t>
            </a:r>
            <a:r>
              <a:rPr lang="el-GR" dirty="0"/>
              <a:t>, ή αλλιώς </a:t>
            </a:r>
            <a:r>
              <a:rPr lang="en-US" b="1" dirty="0"/>
              <a:t>A</a:t>
            </a:r>
            <a:r>
              <a:rPr lang="el-GR" b="1" dirty="0" err="1"/>
              <a:t>καδημαϊκός</a:t>
            </a:r>
            <a:r>
              <a:rPr lang="el-GR" b="1" dirty="0"/>
              <a:t> Ρεαλισμός</a:t>
            </a:r>
            <a:r>
              <a:rPr lang="el-GR" dirty="0"/>
              <a:t>, αποτελεί το πλέον σημαντικό εικαστικό κίνημα στην Ελλάδα του 19ου αιώνα. Οι Έλληνες καλλιτέχνες που συμμετείχαν στην ομάδα αυτή δέχτηκαν έντονες επιρροές από την </a:t>
            </a:r>
            <a:r>
              <a:rPr lang="el-GR" b="1" dirty="0"/>
              <a:t>Βασιλική Ακαδημία Καλών </a:t>
            </a:r>
            <a:r>
              <a:rPr lang="el-GR" b="1" dirty="0" err="1"/>
              <a:t>Τεχ΄νών</a:t>
            </a:r>
            <a:r>
              <a:rPr lang="el-GR" b="1" dirty="0"/>
              <a:t> του Μονάχου</a:t>
            </a:r>
            <a:r>
              <a:rPr lang="el-GR" dirty="0"/>
              <a:t> (</a:t>
            </a:r>
            <a:r>
              <a:rPr lang="el-GR" dirty="0" err="1"/>
              <a:t>Akademie</a:t>
            </a:r>
            <a:r>
              <a:rPr lang="el-GR" dirty="0"/>
              <a:t> </a:t>
            </a:r>
            <a:r>
              <a:rPr lang="el-GR" dirty="0" err="1"/>
              <a:t>der</a:t>
            </a:r>
            <a:r>
              <a:rPr lang="el-GR" dirty="0"/>
              <a:t> </a:t>
            </a:r>
            <a:r>
              <a:rPr lang="el-GR" dirty="0" err="1"/>
              <a:t>Bildenden</a:t>
            </a:r>
            <a:r>
              <a:rPr lang="el-GR" dirty="0"/>
              <a:t> </a:t>
            </a:r>
            <a:r>
              <a:rPr lang="el-GR" dirty="0" err="1"/>
              <a:t>Künste</a:t>
            </a:r>
            <a:r>
              <a:rPr lang="el-GR" dirty="0"/>
              <a:t> </a:t>
            </a:r>
            <a:r>
              <a:rPr lang="el-GR" dirty="0" err="1"/>
              <a:t>München</a:t>
            </a:r>
            <a:r>
              <a:rPr lang="el-GR" dirty="0"/>
              <a:t>) και το ομώνυμο καλλιτεχνικό ρεύμα της Γερμανίας. </a:t>
            </a:r>
          </a:p>
          <a:p>
            <a:pPr algn="just"/>
            <a:r>
              <a:rPr lang="el-GR" dirty="0"/>
              <a:t>Η δημιουργία της Σχολής του Μονάχου οφείλεται κατά κύριο λόγο στους ιδιαίτερους δεσμούς που δημιουργήθηκαν ανάμεσα στην Ελλάδα και την Βαυαρία  στα χρόνια του </a:t>
            </a:r>
            <a:r>
              <a:rPr lang="el-GR" dirty="0" err="1"/>
              <a:t>Όθωνα</a:t>
            </a:r>
            <a:r>
              <a:rPr lang="el-GR" dirty="0"/>
              <a:t>. </a:t>
            </a:r>
          </a:p>
          <a:p>
            <a:pPr algn="just"/>
            <a:r>
              <a:rPr lang="el-GR" dirty="0"/>
              <a:t>Υπενθυμίζουμε ότι ο </a:t>
            </a:r>
            <a:r>
              <a:rPr lang="el-GR" dirty="0" err="1"/>
              <a:t>Όθωνας</a:t>
            </a:r>
            <a:r>
              <a:rPr lang="el-GR" dirty="0"/>
              <a:t> ήταν ο πρώτος βασιλιάς τη Ελλάδας. Έφτασε στο Ναύπλιο το 1833. Εκείνη την εποχή, με την ενθάρρυνση και συνδρομή του ελληνικού Κράτους, πολλοί Έλληνες καλλιτέχνες πήγαν στην Ακαδημία Καλών Τεχνών του Μονάχου για να σπουδάσουν εικαστικές τέχνες, και κυρίως ζωγραφική. Αρκετοί από αυτούς επέστρεψαν αργότερα στην Ελλάδα για να διδάξουν στην Σχολή ή Σχολείο των Τεχνών, η οποία αργότερα μετονομάστηκε σε </a:t>
            </a:r>
            <a:r>
              <a:rPr lang="el-GR" dirty="0" err="1"/>
              <a:t>Ανωτάτη</a:t>
            </a:r>
            <a:r>
              <a:rPr lang="el-GR" dirty="0"/>
              <a:t> Σχολή Καλών Τεχνών της Αθήνας.</a:t>
            </a:r>
          </a:p>
          <a:p>
            <a:endParaRPr lang="el-GR" dirty="0"/>
          </a:p>
        </p:txBody>
      </p:sp>
    </p:spTree>
    <p:extLst>
      <p:ext uri="{BB962C8B-B14F-4D97-AF65-F5344CB8AC3E}">
        <p14:creationId xmlns:p14="http://schemas.microsoft.com/office/powerpoint/2010/main" val="1974597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51882" y="4631961"/>
            <a:ext cx="6601918" cy="1660707"/>
          </a:xfrm>
        </p:spPr>
        <p:txBody>
          <a:bodyPr>
            <a:normAutofit fontScale="90000"/>
          </a:bodyPr>
          <a:lstStyle/>
          <a:p>
            <a:r>
              <a:rPr lang="el-GR" dirty="0"/>
              <a:t>Νικηφόρος Λύτρας, Επιστροφή από το πανηγύρι της Πεντέλης</a:t>
            </a:r>
          </a:p>
        </p:txBody>
      </p:sp>
      <p:pic>
        <p:nvPicPr>
          <p:cNvPr id="12290" name="Picture 2" descr="https://upload.wikimedia.org/wikipedia/commons/f/f1/Lytras_Nikiforos_return_from_the_baza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148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773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266281" y="4778478"/>
            <a:ext cx="2925719" cy="1828800"/>
          </a:xfrm>
        </p:spPr>
        <p:txBody>
          <a:bodyPr>
            <a:normAutofit fontScale="90000"/>
          </a:bodyPr>
          <a:lstStyle/>
          <a:p>
            <a:r>
              <a:rPr lang="el-GR" dirty="0"/>
              <a:t>Νικηφόρος Λύτρας, Το άτακτο εγγόνι. </a:t>
            </a:r>
          </a:p>
        </p:txBody>
      </p:sp>
      <p:pic>
        <p:nvPicPr>
          <p:cNvPr id="50178" name="Picture 2" descr="Τιμή-ρεκόρ για το «Ατακτο Εγγόνι» του Νικηφόρου Λύτρα στη δημοπρασία του Sotheb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4721" cy="622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80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38725" y="5096657"/>
            <a:ext cx="6137223" cy="1510806"/>
          </a:xfrm>
        </p:spPr>
        <p:txBody>
          <a:bodyPr>
            <a:normAutofit fontScale="90000"/>
          </a:bodyPr>
          <a:lstStyle/>
          <a:p>
            <a:r>
              <a:rPr lang="el-GR" dirty="0"/>
              <a:t>Νικηφόρος Λύτρας, Η προσμονή, αχρονολόγητο (Εθνική Πινακοθήκη)</a:t>
            </a:r>
          </a:p>
        </p:txBody>
      </p:sp>
      <p:pic>
        <p:nvPicPr>
          <p:cNvPr id="13314" name="Picture 2" descr="https://upload.wikimedia.org/wikipedia/commons/b/bc/Lytras_Nikiforos_prosmo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387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088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30645" y="5654009"/>
            <a:ext cx="5778910" cy="1203991"/>
          </a:xfrm>
        </p:spPr>
        <p:txBody>
          <a:bodyPr>
            <a:normAutofit fontScale="90000"/>
          </a:bodyPr>
          <a:lstStyle/>
          <a:p>
            <a:r>
              <a:rPr lang="el-GR" dirty="0"/>
              <a:t>Λύτρας, Το φίλημα, 1878 (Εθνική Πινακοθήκη)</a:t>
            </a:r>
          </a:p>
        </p:txBody>
      </p:sp>
      <p:pic>
        <p:nvPicPr>
          <p:cNvPr id="45058" name="Picture 2" descr="http://3.bp.blogspot.com/-JrAfwW5I-jA/Ui7pFrkrhhI/AAAAAAAACF8/Vk_5DnKzLdQ/s400/K.139+%25281%2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128015" cy="6725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304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91725" y="5291528"/>
            <a:ext cx="6272134" cy="956170"/>
          </a:xfrm>
        </p:spPr>
        <p:txBody>
          <a:bodyPr>
            <a:normAutofit fontScale="90000"/>
          </a:bodyPr>
          <a:lstStyle/>
          <a:p>
            <a:r>
              <a:rPr lang="el-GR" dirty="0"/>
              <a:t>Νικηφόρος Λύτρας, Ο Γαλατάς, 1895</a:t>
            </a:r>
          </a:p>
        </p:txBody>
      </p:sp>
      <p:pic>
        <p:nvPicPr>
          <p:cNvPr id="14338" name="Picture 2" descr="http://1.bp.blogspot.com/-zTlYsGqGfTE/U5rgv1EYkuI/AAAAAAAAX4E/80J1yo4HFdA/s1600/LYTRAS+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24" y="0"/>
            <a:ext cx="4662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088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056026"/>
            <a:ext cx="10574311" cy="686347"/>
          </a:xfrm>
        </p:spPr>
        <p:txBody>
          <a:bodyPr>
            <a:normAutofit fontScale="90000"/>
          </a:bodyPr>
          <a:lstStyle/>
          <a:p>
            <a:r>
              <a:rPr lang="el-GR" dirty="0"/>
              <a:t>Νικηφόρος Λύτρας, Το Ψαριανό μοιρολόι</a:t>
            </a:r>
          </a:p>
        </p:txBody>
      </p:sp>
      <p:pic>
        <p:nvPicPr>
          <p:cNvPr id="15362" name="Picture 2" descr="http://2.bp.blogspot.com/-S6h-ETjb5R8/U5rkxHJs3wI/AAAAAAAAX4s/H8ydaFpvvSM/s1600/MOIROLO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739266" cy="589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086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81665" y="5501390"/>
            <a:ext cx="7240250" cy="1076092"/>
          </a:xfrm>
        </p:spPr>
        <p:txBody>
          <a:bodyPr>
            <a:normAutofit fontScale="90000"/>
          </a:bodyPr>
          <a:lstStyle/>
          <a:p>
            <a:r>
              <a:rPr lang="el-GR" dirty="0"/>
              <a:t>Νικηφόρος Λύτρας, Ναυτικός που καπνίζει</a:t>
            </a:r>
          </a:p>
        </p:txBody>
      </p:sp>
      <p:pic>
        <p:nvPicPr>
          <p:cNvPr id="16386" name="Picture 2" descr="http://2.bp.blogspot.com/-ffJ-bLMmJqA/U5rgwIrFRmI/AAAAAAAAX4M/sFFLQ6pFAXQ/s1600/LYTRAS+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75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110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86413" y="5531370"/>
            <a:ext cx="6420708" cy="1061101"/>
          </a:xfrm>
        </p:spPr>
        <p:txBody>
          <a:bodyPr>
            <a:normAutofit fontScale="90000"/>
          </a:bodyPr>
          <a:lstStyle/>
          <a:p>
            <a:r>
              <a:rPr lang="el-GR" dirty="0"/>
              <a:t>Νικηφόρος Λύτρας, Παιδί που στρίβει τσιγάρο</a:t>
            </a:r>
          </a:p>
        </p:txBody>
      </p:sp>
      <p:pic>
        <p:nvPicPr>
          <p:cNvPr id="17410" name="Picture 2" descr="http://4.bp.blogspot.com/-W75sfJLQQ-0/U5rgwLAawsI/AAAAAAAAX4I/mzESOtGJ7cU/s1600/LYTRAS+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931"/>
            <a:ext cx="5586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619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9901" y="6186643"/>
            <a:ext cx="10589302" cy="671357"/>
          </a:xfrm>
        </p:spPr>
        <p:txBody>
          <a:bodyPr>
            <a:normAutofit fontScale="90000"/>
          </a:bodyPr>
          <a:lstStyle/>
          <a:p>
            <a:r>
              <a:rPr lang="el-GR" dirty="0"/>
              <a:t>Νικηφόρος Λύτρας, Γυμνό</a:t>
            </a:r>
          </a:p>
        </p:txBody>
      </p:sp>
      <p:pic>
        <p:nvPicPr>
          <p:cNvPr id="18434" name="Picture 2" descr="http://2.bp.blogspot.com/-TqNZfRrwcu0/U5rvjDFKCLI/AAAAAAAAX5A/jMqIwKzUxWI/s1600/LYTRA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00" y="-1"/>
            <a:ext cx="8649325" cy="618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553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11449" y="5036695"/>
            <a:ext cx="6490741" cy="1315934"/>
          </a:xfrm>
        </p:spPr>
        <p:txBody>
          <a:bodyPr/>
          <a:lstStyle/>
          <a:p>
            <a:r>
              <a:rPr lang="el-GR" dirty="0"/>
              <a:t>Νικηφόρος Λύτρας, Εσωτερικό σπιτιού</a:t>
            </a:r>
          </a:p>
        </p:txBody>
      </p:sp>
      <p:pic>
        <p:nvPicPr>
          <p:cNvPr id="19458" name="Picture 2" descr="http://3.bp.blogspot.com/-WjQC7bDJfR4/U5rvjbdR3cI/AAAAAAAAX5U/mij5SjJFrGo/s1600/LYTRAS+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11449" cy="672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252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FEAD6D18-156D-4479-B13D-57E1C0E708B8}"/>
              </a:ext>
            </a:extLst>
          </p:cNvPr>
          <p:cNvSpPr>
            <a:spLocks noGrp="1"/>
          </p:cNvSpPr>
          <p:nvPr>
            <p:ph idx="1"/>
          </p:nvPr>
        </p:nvSpPr>
        <p:spPr>
          <a:xfrm>
            <a:off x="0" y="0"/>
            <a:ext cx="12192000" cy="6858000"/>
          </a:xfrm>
        </p:spPr>
        <p:txBody>
          <a:bodyPr/>
          <a:lstStyle/>
          <a:p>
            <a:r>
              <a:rPr lang="el-GR" b="1" dirty="0"/>
              <a:t>Θεόδωρος Βρυζάκης (1814-1878)</a:t>
            </a:r>
            <a:endParaRPr lang="el-GR" dirty="0"/>
          </a:p>
          <a:p>
            <a:r>
              <a:rPr lang="el-GR" dirty="0"/>
              <a:t> </a:t>
            </a:r>
          </a:p>
          <a:p>
            <a:pPr algn="just"/>
            <a:r>
              <a:rPr lang="el-GR" dirty="0"/>
              <a:t>Έχει χαρακτηριστεί ως ο θεμελιωτής της Σχολής του Μονάχο. Γεννήθηκε στη Θήβα, έζησε τα δύσκολα χρόνια της Επανάστασης. Λίγο μετά το λήξη του Αγώνα, το 1832 σε ηλικία 18 ετών μετανάστευσε στο Μόναχο, όπου έζησε μέχρι τον θάνατό του. Εκεί άρχισε να ασχολείται με την ζωγραφική, απεικονίζοντας σχεδόν αποκλειστικά θέματα από την Ελληνική Επανάσταση. </a:t>
            </a:r>
          </a:p>
          <a:p>
            <a:pPr algn="just"/>
            <a:r>
              <a:rPr lang="el-GR" dirty="0"/>
              <a:t>Το 1855 συμμετείχε στην Διεθνή Έκθεση του Παρισιού με το έργο του </a:t>
            </a:r>
            <a:r>
              <a:rPr lang="el-GR" b="1" dirty="0"/>
              <a:t>Η Έξοδος του Μεσολογγίου</a:t>
            </a:r>
            <a:r>
              <a:rPr lang="el-GR" dirty="0"/>
              <a:t>. Πέθανε </a:t>
            </a:r>
            <a:r>
              <a:rPr lang="el-GR"/>
              <a:t>στο </a:t>
            </a:r>
            <a:r>
              <a:rPr lang="el-GR" smtClean="0"/>
              <a:t>Μόναχο </a:t>
            </a:r>
            <a:r>
              <a:rPr lang="el-GR" dirty="0"/>
              <a:t>το 1878 Με την διαθήκη του, άφησε κληρονομιά στο Πανεπιστήμιο Αθηνών όλα τα έργα τού ατελιέ του καθώς και 760 μάρκα για την επισκευή της οροφής της ελληνικής εκκλησίας του </a:t>
            </a:r>
            <a:r>
              <a:rPr lang="el-GR" dirty="0" err="1"/>
              <a:t>Σωτήρος</a:t>
            </a:r>
            <a:r>
              <a:rPr lang="el-GR" dirty="0"/>
              <a:t> (</a:t>
            </a:r>
            <a:r>
              <a:rPr lang="el-GR" dirty="0" err="1"/>
              <a:t>Salvatorkirche</a:t>
            </a:r>
            <a:r>
              <a:rPr lang="el-GR" dirty="0"/>
              <a:t>) στο Μόναχο.</a:t>
            </a:r>
          </a:p>
          <a:p>
            <a:endParaRPr lang="el-GR" dirty="0"/>
          </a:p>
        </p:txBody>
      </p:sp>
    </p:spTree>
    <p:extLst>
      <p:ext uri="{BB962C8B-B14F-4D97-AF65-F5344CB8AC3E}">
        <p14:creationId xmlns:p14="http://schemas.microsoft.com/office/powerpoint/2010/main" val="2247295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27226" y="5621311"/>
            <a:ext cx="7126574" cy="941180"/>
          </a:xfrm>
        </p:spPr>
        <p:txBody>
          <a:bodyPr/>
          <a:lstStyle/>
          <a:p>
            <a:r>
              <a:rPr lang="el-GR" dirty="0"/>
              <a:t>Νικηφόρος Λύτρας, Αραπάκι</a:t>
            </a:r>
          </a:p>
        </p:txBody>
      </p:sp>
      <p:pic>
        <p:nvPicPr>
          <p:cNvPr id="20482" name="Picture 2" descr="http://1.bp.blogspot.com/-aSE3nIOQwSA/U5rxEwk1BdI/AAAAAAAAX6Q/pO_Ob43NsgQ/s1600/LYTRAS+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57" y="0"/>
            <a:ext cx="39735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398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26636" y="5366480"/>
            <a:ext cx="7065364" cy="986150"/>
          </a:xfrm>
        </p:spPr>
        <p:txBody>
          <a:bodyPr>
            <a:normAutofit fontScale="90000"/>
          </a:bodyPr>
          <a:lstStyle/>
          <a:p>
            <a:r>
              <a:rPr lang="el-GR" dirty="0"/>
              <a:t>Νικηφόρος Λύτρας, Πασχαλιά</a:t>
            </a:r>
            <a:br>
              <a:rPr lang="el-GR" dirty="0"/>
            </a:br>
            <a:endParaRPr lang="el-GR" dirty="0"/>
          </a:p>
        </p:txBody>
      </p:sp>
      <p:pic>
        <p:nvPicPr>
          <p:cNvPr id="21508" name="Picture 4" descr="http://4.bp.blogspot.com/-ae6L8iZIgLM/U5rxJBMTdsI/AAAAAAAAX7E/hwWkyORDGL4/s1600/LYTRAS+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48"/>
            <a:ext cx="48577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958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83509" y="5442154"/>
            <a:ext cx="6767052" cy="1100753"/>
          </a:xfrm>
        </p:spPr>
        <p:txBody>
          <a:bodyPr>
            <a:normAutofit fontScale="90000"/>
          </a:bodyPr>
          <a:lstStyle/>
          <a:p>
            <a:r>
              <a:rPr lang="el-GR" dirty="0"/>
              <a:t>Νικηφόρος Λύτρας, Τα άνθη του Επιτάφιου</a:t>
            </a:r>
            <a:br>
              <a:rPr lang="el-GR" dirty="0"/>
            </a:br>
            <a:endParaRPr lang="el-GR" dirty="0"/>
          </a:p>
        </p:txBody>
      </p:sp>
      <p:pic>
        <p:nvPicPr>
          <p:cNvPr id="46082" name="Picture 2" descr="Image result for Λύτρας Τα άνθη του επιτάφι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21277" cy="683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598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56609" y="5368413"/>
            <a:ext cx="5797191" cy="1086004"/>
          </a:xfrm>
        </p:spPr>
        <p:txBody>
          <a:bodyPr>
            <a:normAutofit fontScale="90000"/>
          </a:bodyPr>
          <a:lstStyle/>
          <a:p>
            <a:r>
              <a:rPr lang="el-GR" dirty="0"/>
              <a:t>Νικηφόρος Λύτρας, Όρθρος</a:t>
            </a:r>
          </a:p>
        </p:txBody>
      </p:sp>
      <p:pic>
        <p:nvPicPr>
          <p:cNvPr id="47106" name="Picture 2" descr="Image result for Λύτρας Θυμίαμα στον τάφ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66" y="-103239"/>
            <a:ext cx="5705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325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D5E0AB0A-8E89-4F6E-8513-3A2C8535D8BB}"/>
              </a:ext>
            </a:extLst>
          </p:cNvPr>
          <p:cNvSpPr>
            <a:spLocks noGrp="1"/>
          </p:cNvSpPr>
          <p:nvPr>
            <p:ph idx="1"/>
          </p:nvPr>
        </p:nvSpPr>
        <p:spPr>
          <a:xfrm>
            <a:off x="0" y="0"/>
            <a:ext cx="12192000" cy="6858000"/>
          </a:xfrm>
        </p:spPr>
        <p:txBody>
          <a:bodyPr>
            <a:normAutofit fontScale="92500" lnSpcReduction="20000"/>
          </a:bodyPr>
          <a:lstStyle/>
          <a:p>
            <a:pPr algn="just"/>
            <a:r>
              <a:rPr lang="el-GR" b="1" dirty="0"/>
              <a:t>8. Ποια είναι τα μορφολογικά χαρακτηριστικά του έργου του Νικηφόρου Λύτρα και ποια ήταν η συμβολή του στη νεοελληνική τέχνη.</a:t>
            </a:r>
          </a:p>
          <a:p>
            <a:pPr algn="just"/>
            <a:r>
              <a:rPr lang="el-GR" b="1" dirty="0"/>
              <a:t> </a:t>
            </a:r>
          </a:p>
          <a:p>
            <a:pPr algn="just"/>
            <a:r>
              <a:rPr lang="el-GR" dirty="0"/>
              <a:t>Ο Νικηφόρος Λύτρας γεννήθηκε στο χωριό Πύργος της Τήνου το 1832. Η διαρκής εξέλιξη χαρακτηρίζει το μεγάλο έργο του Νικηφόρου Λύτρα. Από τα πρώτα σχέδια μέχρι τους τελευταίους πίνακές του βλέπουμε τη συνεχόμενη καλλιτεχνική εξέλιξη του ζωγράφου. Την περίοδο που βρισκόταν στο Μόναχο οι πίνακές του είχαν θέματα ιστορικά κυρίως, αλλά και από τη Μυθολογία. Η λεγόμενη Ιστορική Ζωγραφική είχε στόχο να απεικονίσει σκηνές από την Ελληνική Επανάσταση, ήρωες σε σκηνές μάχης με παραδοσιακές φορεσιές και όπλα. Ήταν ο πρώτος Έλληνας καλλιτέχνης που έφερε στην Ελλάδα ένα υψηλό επίπεδο στην τέχνη συνδυάζοντας την ευρωπαϊκή ζωγραφική με τον ελληνικό χαρακτήρα.</a:t>
            </a:r>
          </a:p>
          <a:p>
            <a:pPr algn="just"/>
            <a:r>
              <a:rPr lang="el-GR" dirty="0"/>
              <a:t>Μετά την επιστροφή του στην Ελλάδα άρχισε να ασχολείται με τις προσωπογραφίες. Ο Λύτρας ήταν επίσημος προσωπογράφος της υψηλής κοινωνίας της Αθήνας. Στα ολόσωμα μνημειακά πορτρέτα των μεγαλοαστών της εποχής, οι εικονιζόμενοι άντρες και γυναίκες εικονίζονται με αγέρωχο ύφος, πλούσια ρούχα σε ένα επιβλητικό περιβάλλον. Τα πορτρέτα σημαντικών και πλούσιων οικογενειών της εποχής, όπως του </a:t>
            </a:r>
            <a:r>
              <a:rPr lang="el-GR" dirty="0" err="1"/>
              <a:t>Σερπιέρη</a:t>
            </a:r>
            <a:r>
              <a:rPr lang="el-GR" dirty="0"/>
              <a:t> και του </a:t>
            </a:r>
            <a:r>
              <a:rPr lang="el-GR" dirty="0" err="1"/>
              <a:t>Καυτατζόγλου</a:t>
            </a:r>
            <a:r>
              <a:rPr lang="el-GR" dirty="0"/>
              <a:t>, διευθυντών της Εθνικής Τράπεζας και άλλων επιφανών Αθηναίων που συγκαταλέγονται στα πιο σημαντικά δείγματα της ελληνικής ζωγραφικής του 19ου αι. Στην πραγματικότητα, όμως, οι βιοτικές ανάγκες ήταν που υποχρέωσαν τον Νικηφόρο Λύτρα να ζωγραφίζει προσωπογραφίες εξεχόντων προσώπων. Έτσι, μολονότι είναι αριστουργηματικές, δεν ήταν αυτές στις οποίες ο Λύτρας έκλεινε μέσα τη ψυχή του. </a:t>
            </a:r>
          </a:p>
          <a:p>
            <a:endParaRPr lang="el-GR" dirty="0"/>
          </a:p>
        </p:txBody>
      </p:sp>
    </p:spTree>
    <p:extLst>
      <p:ext uri="{BB962C8B-B14F-4D97-AF65-F5344CB8AC3E}">
        <p14:creationId xmlns:p14="http://schemas.microsoft.com/office/powerpoint/2010/main" val="693082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E1FF491D-434D-4D26-A6A2-695838BB951F}"/>
              </a:ext>
            </a:extLst>
          </p:cNvPr>
          <p:cNvSpPr>
            <a:spLocks noGrp="1"/>
          </p:cNvSpPr>
          <p:nvPr>
            <p:ph idx="1"/>
          </p:nvPr>
        </p:nvSpPr>
        <p:spPr>
          <a:xfrm>
            <a:off x="0" y="0"/>
            <a:ext cx="12192000" cy="6858000"/>
          </a:xfrm>
        </p:spPr>
        <p:txBody>
          <a:bodyPr>
            <a:normAutofit fontScale="92500" lnSpcReduction="20000"/>
          </a:bodyPr>
          <a:lstStyle/>
          <a:p>
            <a:pPr algn="just"/>
            <a:r>
              <a:rPr lang="el-GR" dirty="0"/>
              <a:t>Βασικά χαρακτηριστικά του έργου του είναι το καλό σχέδιο, ο άριστος χειρισμός των χρωμάτων, η απαλή μετάβαση από το φως στη σκιά, η καλή προοπτική και απόδοση των όγκων. Θεωρείται εισηγητής των ηθογραφιών στην ελληνική τέχνη. </a:t>
            </a:r>
          </a:p>
          <a:p>
            <a:pPr algn="just"/>
            <a:r>
              <a:rPr lang="el-GR" dirty="0"/>
              <a:t>Οι πίνακές του με τα ηθογραφικά θέματα αποτελούν τα αριστουργήματά του. Οι ανθρωποκεντρικές ηθογραφίες του Λύτρα ανταποκρίνονται στην κυρίαρχη ιδεολογία της αστικής τάξης της εποχής. Σε αυτούς αποτυπώνεται με τον καλύτερο τρόπο η καλλιτεχνική δύναμη του καλλιτέχνη. </a:t>
            </a:r>
          </a:p>
          <a:p>
            <a:pPr algn="just"/>
            <a:r>
              <a:rPr lang="el-GR" dirty="0"/>
              <a:t>Οι συνθέσεις του συχνά είναι πολυπρόσωπες, συμμετέχουν σε αυτές πολύ συχνά παιδιά και νεαροί άντρες και γυναίκες, ντυμένοι όλοι με παραδοσιακές φορεσιές της πόλης και της υπαίθρου (Τα ψαριανό μοιρολόι, Η προσμονή, Τα κάλαντα κ.ά.). Ο Λύτρας αποφεύγει τις βίαιες σκηνές και τις κραυγαλέες συνθέσεις. Οι συνθέσεις του είναι δεμένες, ισορροπημένες, με διάχυτη την αίσθηση της γαλήνης και της ασφάλειας. Διακρίνεται εύκολα η αγάπη του για την πόλη άλλα και την ύπαιθρο, καθώς και για τους απλούς ανθρώπους και την αγνότητα που ακόμα είχε το ελληνικό σπίτι και η ελληνική οικογένεια της εποχής. Τέλος, να επισημάνουμε ότι είναι εμφανείς στο έργο του και οι επιρροές από τα ταξίδια του στη Μικρά Ασία και την Αίγυπτο (1873), τα οποία πραγματοποίησε μαζί με το Νικόλαο </a:t>
            </a:r>
            <a:r>
              <a:rPr lang="el-GR" dirty="0" err="1"/>
              <a:t>Γύζη</a:t>
            </a:r>
            <a:r>
              <a:rPr lang="el-GR" dirty="0"/>
              <a:t>. Σε αυτούς τους πίνακες βλέπουμε ανατολίτικα θέματα, όπως αραπάκια, φελάχες, χότζες κ.ά. Τα τελευταία του έργα διαπνέονται από τη μελαγχολία των γηρατειών, καθώς και από θρησκευτικές ανησυχίες και μηνύματα θανάτου. Σε αυτά τα έργα βλέπουμε ασκητικές και μαυροντυμένες φιγούρες με κέρινα πρόσωπα. Στις τελευταίες του προσωπογραφίες τα περιγράμματα γίνονται πιο θολά και οι χρωματικοί τόνοι πιο χλωμοί.</a:t>
            </a:r>
          </a:p>
          <a:p>
            <a:endParaRPr lang="el-GR" dirty="0"/>
          </a:p>
        </p:txBody>
      </p:sp>
    </p:spTree>
    <p:extLst>
      <p:ext uri="{BB962C8B-B14F-4D97-AF65-F5344CB8AC3E}">
        <p14:creationId xmlns:p14="http://schemas.microsoft.com/office/powerpoint/2010/main" val="2863867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A0FB76F-9594-4252-95C6-C4B9F1774EB7}"/>
              </a:ext>
            </a:extLst>
          </p:cNvPr>
          <p:cNvSpPr>
            <a:spLocks noGrp="1"/>
          </p:cNvSpPr>
          <p:nvPr>
            <p:ph idx="1"/>
          </p:nvPr>
        </p:nvSpPr>
        <p:spPr>
          <a:xfrm>
            <a:off x="0" y="0"/>
            <a:ext cx="12192000" cy="6858000"/>
          </a:xfrm>
        </p:spPr>
        <p:txBody>
          <a:bodyPr/>
          <a:lstStyle/>
          <a:p>
            <a:pPr algn="just"/>
            <a:r>
              <a:rPr lang="el-GR" dirty="0"/>
              <a:t>Η συμβολή του στην ελληνική ζωγραφική είναι πολύ σημαντική. Δίδαξε για 38 χρόνια στη Σχολή Καλών Τεχνών έχοντας μαθητές μερικούς από τους πιο σπουδαίους Έλληνες ζωγράφους όπως ο </a:t>
            </a:r>
            <a:r>
              <a:rPr lang="el-GR" dirty="0" err="1"/>
              <a:t>Ροϊλός</a:t>
            </a:r>
            <a:r>
              <a:rPr lang="el-GR" dirty="0"/>
              <a:t>, ο γιος του Νικόλαος Λύτρας, ο Ιακωβίδης, ο Πανταζής κ.ά. Σημαντική ήταν και η προσπάθειά του για την αναβάθμιση της Σχολής Καλών Τεχνών. Η παρουσία του στις Εκθέσεις της Αθήνας ήταν πολύ συχνή (είτε ως εκθέτης είτε ως κριτής). Μαζί με άλλους Έλληνες ζωγράφους εκπροσώπησε την Ελλάδα στις διεθνείς εκθέσεις του Παρισιού (1855, 1867, 1878) και της Βιέννης (1873). Το 1903, ως αναγνώριση της καλλιτεχνικής του πορείας και αξίας έλαβε το παράσημο του Χρυσού Σταυρού του </a:t>
            </a:r>
            <a:r>
              <a:rPr lang="el-GR" dirty="0" err="1"/>
              <a:t>Σωτήρος</a:t>
            </a:r>
            <a:r>
              <a:rPr lang="el-GR" dirty="0"/>
              <a:t>. Ένα χρόνο μετά (1904) πέθανε σε ηλικία 72 ετών.</a:t>
            </a:r>
          </a:p>
          <a:p>
            <a:endParaRPr lang="el-GR" dirty="0"/>
          </a:p>
        </p:txBody>
      </p:sp>
    </p:spTree>
    <p:extLst>
      <p:ext uri="{BB962C8B-B14F-4D97-AF65-F5344CB8AC3E}">
        <p14:creationId xmlns:p14="http://schemas.microsoft.com/office/powerpoint/2010/main" val="2115608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E6AB14B9-3B72-44F1-A75C-E96CA2D6D67D}"/>
              </a:ext>
            </a:extLst>
          </p:cNvPr>
          <p:cNvSpPr>
            <a:spLocks noGrp="1"/>
          </p:cNvSpPr>
          <p:nvPr>
            <p:ph idx="1"/>
          </p:nvPr>
        </p:nvSpPr>
        <p:spPr>
          <a:xfrm>
            <a:off x="0" y="0"/>
            <a:ext cx="12192000" cy="6858000"/>
          </a:xfrm>
        </p:spPr>
        <p:txBody>
          <a:bodyPr/>
          <a:lstStyle/>
          <a:p>
            <a:r>
              <a:rPr lang="el-GR" b="1" dirty="0"/>
              <a:t> Νικόλαος </a:t>
            </a:r>
            <a:r>
              <a:rPr lang="el-GR" b="1" dirty="0" err="1"/>
              <a:t>Γύζης</a:t>
            </a:r>
            <a:r>
              <a:rPr lang="el-GR" b="1" dirty="0"/>
              <a:t> (1842-1901)</a:t>
            </a:r>
          </a:p>
          <a:p>
            <a:endParaRPr lang="el-GR" dirty="0"/>
          </a:p>
          <a:p>
            <a:pPr algn="just"/>
            <a:r>
              <a:rPr lang="el-GR" dirty="0"/>
              <a:t>Γεννήθηκε στο </a:t>
            </a:r>
            <a:r>
              <a:rPr lang="el-GR" dirty="0" err="1"/>
              <a:t>Σκλαβοχώρι</a:t>
            </a:r>
            <a:r>
              <a:rPr lang="el-GR" dirty="0"/>
              <a:t> της Τήνου. Το 1859 η οικογένειά του μετακόμισε στην Αθήνα και ο νεαρός </a:t>
            </a:r>
            <a:r>
              <a:rPr lang="el-GR" dirty="0" err="1"/>
              <a:t>Γύζης</a:t>
            </a:r>
            <a:r>
              <a:rPr lang="el-GR" dirty="0"/>
              <a:t> άρχισε να παρακολουθεί μαθήματα στο Σχολείο των Τεχνών. Έλαβε υποτροφία από το Ευαγές Ίδρυμα της Παναγίας της Τήνου και πήγε να σπουδάσει στη Βασιλική Ακαδημία Καλών Τεχνών του Μονάχου. Όταν έφτασε στο Μόναχο το 1865 συναντήθηκε με το Νικηφόρο Λύτρα. Το 1871 ολοκλήρωσε τις σπουδές του και επέστρεψε στην Ελλάδα. Το 1873 ταξίδεψε με τον Λύτρα στη Μικρά Ασία. Απογοητευμένος από τις συνθήκες στην Αθήνα επέστρεψε το 1876 στο Μόναχο όπου έμεινε μέχρι το τέλος της ζωής του. Πέθανε από λευχαιμία το 1901.</a:t>
            </a:r>
          </a:p>
          <a:p>
            <a:pPr algn="just"/>
            <a:r>
              <a:rPr lang="el-GR" dirty="0"/>
              <a:t>Ασχολήθηκε και αυτός με την ηθογραφία, αλλά προς το τέλος της ζωής του στράφηκε προς την εικονογραφία οραμάτων, αλληγοριών και συμβολισμών. Στα λεγόμενα «θρησκευτικά» του έργα αποτυπώνονται μεταφυσικές και αλληγορικές σκηνές.</a:t>
            </a:r>
          </a:p>
          <a:p>
            <a:pPr algn="just"/>
            <a:r>
              <a:rPr lang="el-GR" dirty="0"/>
              <a:t> </a:t>
            </a:r>
          </a:p>
          <a:p>
            <a:endParaRPr lang="el-GR" dirty="0"/>
          </a:p>
        </p:txBody>
      </p:sp>
    </p:spTree>
    <p:extLst>
      <p:ext uri="{BB962C8B-B14F-4D97-AF65-F5344CB8AC3E}">
        <p14:creationId xmlns:p14="http://schemas.microsoft.com/office/powerpoint/2010/main" val="40517570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43450" y="5576341"/>
            <a:ext cx="7138622" cy="836248"/>
          </a:xfrm>
        </p:spPr>
        <p:txBody>
          <a:bodyPr>
            <a:normAutofit fontScale="90000"/>
          </a:bodyPr>
          <a:lstStyle/>
          <a:p>
            <a:r>
              <a:rPr lang="el-GR" dirty="0" err="1"/>
              <a:t>Γύζης</a:t>
            </a:r>
            <a:r>
              <a:rPr lang="el-GR" dirty="0"/>
              <a:t>, Κοριτσάκι που παίζει, 1868</a:t>
            </a:r>
          </a:p>
        </p:txBody>
      </p:sp>
      <p:pic>
        <p:nvPicPr>
          <p:cNvPr id="22530" name="Picture 2" descr="Αρχείο:Gysis Nikolaos Girl play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3569" cy="674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0976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86597" y="5726242"/>
            <a:ext cx="6077262" cy="776288"/>
          </a:xfrm>
        </p:spPr>
        <p:txBody>
          <a:bodyPr>
            <a:normAutofit fontScale="90000"/>
          </a:bodyPr>
          <a:lstStyle/>
          <a:p>
            <a:r>
              <a:rPr lang="el-GR" dirty="0" err="1"/>
              <a:t>Γύζης</a:t>
            </a:r>
            <a:r>
              <a:rPr lang="el-GR" dirty="0"/>
              <a:t>, Τα ορφανά, 1871 (ιδιωτική συλλογή)</a:t>
            </a:r>
          </a:p>
        </p:txBody>
      </p:sp>
      <p:pic>
        <p:nvPicPr>
          <p:cNvPr id="23554" name="Picture 2" descr="Αρχείο:Nikolaos Gyzis - The Orph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22656" cy="670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138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E53BF390-B59E-428F-A32B-421283342C0D}"/>
              </a:ext>
            </a:extLst>
          </p:cNvPr>
          <p:cNvSpPr>
            <a:spLocks noGrp="1"/>
          </p:cNvSpPr>
          <p:nvPr>
            <p:ph idx="1"/>
          </p:nvPr>
        </p:nvSpPr>
        <p:spPr>
          <a:xfrm>
            <a:off x="0" y="0"/>
            <a:ext cx="12192000" cy="6858000"/>
          </a:xfrm>
        </p:spPr>
        <p:txBody>
          <a:bodyPr/>
          <a:lstStyle/>
          <a:p>
            <a:pPr algn="just"/>
            <a:r>
              <a:rPr lang="el-GR" dirty="0"/>
              <a:t>Το έργο των ζωγράφων της Σχολής του Μονάχου διακρίνεται για την </a:t>
            </a:r>
            <a:r>
              <a:rPr lang="el-GR" b="1" dirty="0"/>
              <a:t>άριστη τεχνική στην χρήση των χρωμάτων και την απόδοση του θέματος, συχνά σε βάρος της εκφραστικότητας</a:t>
            </a:r>
            <a:r>
              <a:rPr lang="el-GR" dirty="0"/>
              <a:t>. </a:t>
            </a:r>
            <a:r>
              <a:rPr lang="el-GR" b="1" dirty="0"/>
              <a:t>Η εμμονή στη λεπτομέρεια και τα έντονα χρώματα ήταν επίσης χαρακτηριστικά γνωρίσματα των ζωγράφων της Σχολής</a:t>
            </a:r>
            <a:r>
              <a:rPr lang="el-GR" dirty="0"/>
              <a:t>. </a:t>
            </a:r>
            <a:r>
              <a:rPr lang="el-GR" b="1" dirty="0"/>
              <a:t>Οι σκηνές που απεικονίζουν οι ζωγράφοι του Ακαδημαϊκού Ρεαλισμού έχουν κάτι το πομπώδες και θεατρικό, χωρίς όμως αυτό να σημαίνει την παντελή έλλειψη συναισθημάτων</a:t>
            </a:r>
            <a:r>
              <a:rPr lang="el-GR" dirty="0"/>
              <a:t>. </a:t>
            </a:r>
          </a:p>
          <a:p>
            <a:pPr algn="just"/>
            <a:r>
              <a:rPr lang="el-GR" dirty="0"/>
              <a:t>Στον Ακαδημαϊκό Ρεαλισμό </a:t>
            </a:r>
            <a:r>
              <a:rPr lang="el-GR" b="1" dirty="0"/>
              <a:t>προέχει η ηθογραφία, δηλαδή η απεικόνιση του βίου των αστικών κέντρων και, κυρίως, της υπαίθρου (ήθη, έθιμα και καθημερινή ζωή απλών ανθρώπων), με ιδιαίτερη έμφαση στην απόδοση του αρχιτεκτονήματος, της τοπικής φορεσιάς και των αντικειμένων</a:t>
            </a:r>
            <a:r>
              <a:rPr lang="el-GR" dirty="0"/>
              <a:t>. </a:t>
            </a:r>
            <a:r>
              <a:rPr lang="el-GR" b="1" dirty="0"/>
              <a:t>Οι ήρωες και τα γεγονότα της Επανάστασης του 1821 κυριαρχούν. Ακολουθεί η προσωπογραφία, η τοπιογραφία, με έμφαση στη θαλασσογραφία και τέλος οι νεκρές φύσεις.</a:t>
            </a:r>
            <a:endParaRPr lang="el-GR" dirty="0"/>
          </a:p>
        </p:txBody>
      </p:sp>
    </p:spTree>
    <p:extLst>
      <p:ext uri="{BB962C8B-B14F-4D97-AF65-F5344CB8AC3E}">
        <p14:creationId xmlns:p14="http://schemas.microsoft.com/office/powerpoint/2010/main" val="3470751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4912" y="5891135"/>
            <a:ext cx="11782268" cy="966866"/>
          </a:xfrm>
        </p:spPr>
        <p:txBody>
          <a:bodyPr>
            <a:normAutofit fontScale="90000"/>
          </a:bodyPr>
          <a:lstStyle/>
          <a:p>
            <a:r>
              <a:rPr lang="el-GR" dirty="0" err="1"/>
              <a:t>Γύζης</a:t>
            </a:r>
            <a:r>
              <a:rPr lang="el-GR" dirty="0"/>
              <a:t>, Τα αρραβωνιάσματα, 1875 (Εθνική Πινακοθήκη)</a:t>
            </a:r>
          </a:p>
        </p:txBody>
      </p:sp>
      <p:pic>
        <p:nvPicPr>
          <p:cNvPr id="24578" name="Picture 2" descr="Αρχείο:Gyzis 00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12" y="14748"/>
            <a:ext cx="10245450" cy="589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3430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96656" y="5246557"/>
            <a:ext cx="6272134" cy="1106072"/>
          </a:xfrm>
        </p:spPr>
        <p:txBody>
          <a:bodyPr>
            <a:normAutofit fontScale="90000"/>
          </a:bodyPr>
          <a:lstStyle/>
          <a:p>
            <a:r>
              <a:rPr lang="el-GR" dirty="0" err="1"/>
              <a:t>Γύζης</a:t>
            </a:r>
            <a:r>
              <a:rPr lang="el-GR" dirty="0"/>
              <a:t>, Ο κουρέας, 1880 (ιδιωτική συλλογή)</a:t>
            </a:r>
          </a:p>
        </p:txBody>
      </p:sp>
      <p:pic>
        <p:nvPicPr>
          <p:cNvPr id="25602" name="Picture 2" descr="Αρχείο:Nikolaos Gyzis - The Bar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34328" cy="674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74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36696" y="5321508"/>
            <a:ext cx="6092251" cy="1536492"/>
          </a:xfrm>
        </p:spPr>
        <p:txBody>
          <a:bodyPr/>
          <a:lstStyle/>
          <a:p>
            <a:r>
              <a:rPr lang="el-GR" dirty="0" err="1"/>
              <a:t>Γύζης</a:t>
            </a:r>
            <a:r>
              <a:rPr lang="el-GR" dirty="0"/>
              <a:t>, Ζαχαροπλάστης, 1898 (ιδιωτική συλλογή)</a:t>
            </a:r>
          </a:p>
        </p:txBody>
      </p:sp>
      <p:pic>
        <p:nvPicPr>
          <p:cNvPr id="26626" name="Picture 2" descr="Αρχείο:Gysis Nikolaos Pastry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31" y="0"/>
            <a:ext cx="4661941" cy="6728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7115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66479" y="5501390"/>
            <a:ext cx="6940446" cy="956170"/>
          </a:xfrm>
        </p:spPr>
        <p:txBody>
          <a:bodyPr>
            <a:normAutofit fontScale="90000"/>
          </a:bodyPr>
          <a:lstStyle/>
          <a:p>
            <a:r>
              <a:rPr lang="el-GR" dirty="0" err="1"/>
              <a:t>Γύζης</a:t>
            </a:r>
            <a:r>
              <a:rPr lang="el-GR" dirty="0"/>
              <a:t>, Ανατολίτης με τσιμπούκι, 1874 (Εθνική Πινακοθήκη)</a:t>
            </a:r>
          </a:p>
        </p:txBody>
      </p:sp>
      <p:pic>
        <p:nvPicPr>
          <p:cNvPr id="27650" name="Picture 2" descr="Αρχείο:Gysis Nikolaos Oriental man with pi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158116" cy="6655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343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69010" y="4572000"/>
            <a:ext cx="3222990" cy="1588958"/>
          </a:xfrm>
        </p:spPr>
        <p:txBody>
          <a:bodyPr>
            <a:normAutofit fontScale="90000"/>
          </a:bodyPr>
          <a:lstStyle/>
          <a:p>
            <a:r>
              <a:rPr lang="el-GR" dirty="0" err="1"/>
              <a:t>Γύζης</a:t>
            </a:r>
            <a:r>
              <a:rPr lang="el-GR" dirty="0"/>
              <a:t>, Το Κρυφό </a:t>
            </a:r>
            <a:r>
              <a:rPr lang="el-GR" dirty="0" err="1"/>
              <a:t>Σχολειό</a:t>
            </a:r>
            <a:r>
              <a:rPr lang="el-GR" dirty="0"/>
              <a:t>, 1885-1886 (Ιδιωτική Συλλογή)</a:t>
            </a:r>
          </a:p>
        </p:txBody>
      </p:sp>
      <p:pic>
        <p:nvPicPr>
          <p:cNvPr id="28674" name="Picture 2" descr="Αρχείο:Gizis kryfo skole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9010" cy="659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527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625262" y="4736893"/>
            <a:ext cx="2566738" cy="1948720"/>
          </a:xfrm>
        </p:spPr>
        <p:txBody>
          <a:bodyPr>
            <a:noAutofit/>
          </a:bodyPr>
          <a:lstStyle/>
          <a:p>
            <a:r>
              <a:rPr lang="el-GR" sz="2800" dirty="0" err="1"/>
              <a:t>Γύζης</a:t>
            </a:r>
            <a:r>
              <a:rPr lang="el-GR" sz="2800" dirty="0"/>
              <a:t>, Μετά την καταστροφή των Ψαρών, 1896-1898 (Εθνική Πινακοθήκη)</a:t>
            </a:r>
          </a:p>
        </p:txBody>
      </p:sp>
      <p:pic>
        <p:nvPicPr>
          <p:cNvPr id="29698" name="Picture 2" descr="Αρχείο:Gysis Nikolaos After the destruction of Psa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6252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1132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37481" y="5381469"/>
            <a:ext cx="7246495" cy="1181022"/>
          </a:xfrm>
        </p:spPr>
        <p:txBody>
          <a:bodyPr>
            <a:normAutofit fontScale="90000"/>
          </a:bodyPr>
          <a:lstStyle/>
          <a:p>
            <a:r>
              <a:rPr lang="el-GR" dirty="0" err="1"/>
              <a:t>Γύζης</a:t>
            </a:r>
            <a:r>
              <a:rPr lang="el-GR" dirty="0"/>
              <a:t>, Αγόρι με κεράσια, 1888 (Ιδιωτική Συλλογή)</a:t>
            </a:r>
          </a:p>
        </p:txBody>
      </p:sp>
      <p:pic>
        <p:nvPicPr>
          <p:cNvPr id="30722" name="Picture 2" descr="Αρχείο:Gysis Nikolaos Boy with cher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261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5616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65522" y="4512039"/>
            <a:ext cx="2426478" cy="1768839"/>
          </a:xfrm>
        </p:spPr>
        <p:txBody>
          <a:bodyPr>
            <a:noAutofit/>
          </a:bodyPr>
          <a:lstStyle/>
          <a:p>
            <a:r>
              <a:rPr lang="el-GR" sz="3200" dirty="0" err="1"/>
              <a:t>Γύζης</a:t>
            </a:r>
            <a:r>
              <a:rPr lang="el-GR" sz="3200" dirty="0"/>
              <a:t>, Το τάμα, 1874 (Εθνική Πινακοθήκη)</a:t>
            </a:r>
          </a:p>
        </p:txBody>
      </p:sp>
      <p:pic>
        <p:nvPicPr>
          <p:cNvPr id="31746" name="Picture 2" descr="Αρχείο:Mgp gyzis ta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49" y="0"/>
            <a:ext cx="9670273"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8681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11524" y="5006715"/>
            <a:ext cx="4955558" cy="1851285"/>
          </a:xfrm>
        </p:spPr>
        <p:txBody>
          <a:bodyPr>
            <a:normAutofit fontScale="90000"/>
          </a:bodyPr>
          <a:lstStyle/>
          <a:p>
            <a:r>
              <a:rPr lang="el-GR" dirty="0" err="1"/>
              <a:t>Γύζης</a:t>
            </a:r>
            <a:r>
              <a:rPr lang="el-GR" dirty="0"/>
              <a:t>, Ιδού ο Νυμφίος έρχεται, (Εθνική Πινακοθήκη)</a:t>
            </a:r>
          </a:p>
        </p:txBody>
      </p:sp>
      <p:pic>
        <p:nvPicPr>
          <p:cNvPr id="32770" name="Picture 2" descr="Αρχείο:Gysis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111525" cy="7000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3896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11843" y="5739899"/>
            <a:ext cx="6317105" cy="956170"/>
          </a:xfrm>
        </p:spPr>
        <p:txBody>
          <a:bodyPr>
            <a:normAutofit fontScale="90000"/>
          </a:bodyPr>
          <a:lstStyle/>
          <a:p>
            <a:r>
              <a:rPr lang="el-GR" dirty="0" err="1"/>
              <a:t>Γύζης</a:t>
            </a:r>
            <a:r>
              <a:rPr lang="el-GR" dirty="0"/>
              <a:t>, Ο θρίαμβος της θρησκείας, 1890 </a:t>
            </a:r>
          </a:p>
        </p:txBody>
      </p:sp>
      <p:pic>
        <p:nvPicPr>
          <p:cNvPr id="33794" name="Picture 2" descr="Αρχείο:The triumph of religion - gy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05" y="0"/>
            <a:ext cx="4918648" cy="669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998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F0DC3F9C-0384-4958-AA7A-6F627FC3360E}"/>
              </a:ext>
            </a:extLst>
          </p:cNvPr>
          <p:cNvSpPr>
            <a:spLocks noGrp="1"/>
          </p:cNvSpPr>
          <p:nvPr>
            <p:ph idx="1"/>
          </p:nvPr>
        </p:nvSpPr>
        <p:spPr>
          <a:xfrm>
            <a:off x="0" y="0"/>
            <a:ext cx="12192000" cy="6858000"/>
          </a:xfrm>
        </p:spPr>
        <p:txBody>
          <a:bodyPr>
            <a:normAutofit lnSpcReduction="10000"/>
          </a:bodyPr>
          <a:lstStyle/>
          <a:p>
            <a:pPr algn="just"/>
            <a:r>
              <a:rPr lang="el-GR" dirty="0"/>
              <a:t>Ανάμεσα στα μέλη της Σχολής του Μονάχου συγκαταλέγονται οι πρώτοι ζωγράφοι της ελεύθερης Ελλάδας, όπως ο Θεόδωρος Βρυζάκης και ο Διονύσιος </a:t>
            </a:r>
            <a:r>
              <a:rPr lang="el-GR" dirty="0" err="1"/>
              <a:t>Τσόκος</a:t>
            </a:r>
            <a:r>
              <a:rPr lang="el-GR" dirty="0"/>
              <a:t>, αν και ο τελευταίος ανήκει περισσότερο στην Επτανησιακή Σχολή, για την οποία μιλήσαμε στον προηγούμενο μάθημα. Και οι δύο αυτοί καλλιτέχνες αντλούν την θεματογραφία τους από την Επανάσταση του 1821, χωρίς ωστόσο να δίνουν την πλήρη βία και τραγικότητα του πολέμου. Ο Θεόδωρος Βρυζάκης θεωρείται ο θεμελιωτής της Σχολής του Μονάχου.</a:t>
            </a:r>
          </a:p>
          <a:p>
            <a:pPr algn="just"/>
            <a:endParaRPr lang="el-GR" dirty="0"/>
          </a:p>
          <a:p>
            <a:r>
              <a:rPr lang="el-GR" b="1" dirty="0"/>
              <a:t>Κύριοι ζωγράφοι της Σχολής του Μονάχου</a:t>
            </a:r>
            <a:endParaRPr lang="el-GR" dirty="0"/>
          </a:p>
          <a:p>
            <a:r>
              <a:rPr lang="el-GR" dirty="0"/>
              <a:t> </a:t>
            </a:r>
          </a:p>
          <a:p>
            <a:pPr algn="just"/>
            <a:r>
              <a:rPr lang="el-GR" dirty="0"/>
              <a:t>Μαζί με τον θαλασσογράφο Βολανάκη, για τον οποίο θα γίνει λόγος παρακάτω, κύριοι εκπρόσωποι της Σχολής του Μονάχου θεωρούνται οι ζωγράφοι του ύστερου 19ου αι. Νικηφόρος Λύτρας, Νικόλαος </a:t>
            </a:r>
            <a:r>
              <a:rPr lang="el-GR" dirty="0" err="1"/>
              <a:t>Γύζης</a:t>
            </a:r>
            <a:r>
              <a:rPr lang="el-GR" dirty="0"/>
              <a:t> και Γεώργιος Ιακωβίδης. Από αυτούς μόνο ο </a:t>
            </a:r>
            <a:r>
              <a:rPr lang="el-GR" dirty="0" err="1"/>
              <a:t>Γύζης</a:t>
            </a:r>
            <a:r>
              <a:rPr lang="el-GR" dirty="0"/>
              <a:t> παρέμεινε στην Γερμανία και δίδαξε στην Ακαδημία του Μονάχου, οι άλλοι δυο επέστρεψαν στην Ελλάδα και δίδαξαν στην </a:t>
            </a:r>
            <a:r>
              <a:rPr lang="el-GR" dirty="0" err="1"/>
              <a:t>Ανωτάτη</a:t>
            </a:r>
            <a:r>
              <a:rPr lang="el-GR" dirty="0"/>
              <a:t> Σχολή Καλών Τεχνών. Η διδασκαλία και η τέχνη τους σφράγισαν την εικαστική παιδεία της περιόδου. </a:t>
            </a:r>
          </a:p>
        </p:txBody>
      </p:sp>
    </p:spTree>
    <p:extLst>
      <p:ext uri="{BB962C8B-B14F-4D97-AF65-F5344CB8AC3E}">
        <p14:creationId xmlns:p14="http://schemas.microsoft.com/office/powerpoint/2010/main" val="17332029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91724" y="5471409"/>
            <a:ext cx="6925455" cy="956169"/>
          </a:xfrm>
        </p:spPr>
        <p:txBody>
          <a:bodyPr>
            <a:normAutofit fontScale="90000"/>
          </a:bodyPr>
          <a:lstStyle/>
          <a:p>
            <a:r>
              <a:rPr lang="el-GR" dirty="0" err="1"/>
              <a:t>Γύζης</a:t>
            </a:r>
            <a:r>
              <a:rPr lang="el-GR" dirty="0"/>
              <a:t>, Η ψυχή του καλλιτέχνη, 1893 (Ιδιωτική Συλλογή)</a:t>
            </a:r>
          </a:p>
        </p:txBody>
      </p:sp>
      <p:pic>
        <p:nvPicPr>
          <p:cNvPr id="34818" name="Picture 2" descr="Gysis Nikolaos Psyc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958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4374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46360" y="5231567"/>
            <a:ext cx="5747479" cy="1136052"/>
          </a:xfrm>
        </p:spPr>
        <p:txBody>
          <a:bodyPr>
            <a:normAutofit fontScale="90000"/>
          </a:bodyPr>
          <a:lstStyle/>
          <a:p>
            <a:r>
              <a:rPr lang="el-GR" dirty="0" err="1"/>
              <a:t>Γύζης</a:t>
            </a:r>
            <a:r>
              <a:rPr lang="el-GR" dirty="0"/>
              <a:t>, Ο Έρως και ο ζωγράφος, 1868 </a:t>
            </a:r>
          </a:p>
        </p:txBody>
      </p:sp>
      <p:pic>
        <p:nvPicPr>
          <p:cNvPr id="35842" name="Picture 2" descr="Αρχείο:Eros and the painter - gy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009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5297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6812" y="5156616"/>
            <a:ext cx="6511977" cy="1076091"/>
          </a:xfrm>
        </p:spPr>
        <p:txBody>
          <a:bodyPr>
            <a:normAutofit fontScale="90000"/>
          </a:bodyPr>
          <a:lstStyle/>
          <a:p>
            <a:r>
              <a:rPr lang="el-GR" dirty="0" err="1"/>
              <a:t>Γύζης</a:t>
            </a:r>
            <a:r>
              <a:rPr lang="el-GR" dirty="0"/>
              <a:t>, Νύμφη και Έρως, 1897 (Εθνική Πινακοθήκη)</a:t>
            </a:r>
          </a:p>
        </p:txBody>
      </p:sp>
      <p:pic>
        <p:nvPicPr>
          <p:cNvPr id="36866" name="Picture 2" descr="Αρχείο:Gysis Nikolaos Nymph and Cup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666721" cy="6655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7803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51489" y="5916820"/>
            <a:ext cx="5897380" cy="941180"/>
          </a:xfrm>
        </p:spPr>
        <p:txBody>
          <a:bodyPr>
            <a:normAutofit fontScale="90000"/>
          </a:bodyPr>
          <a:lstStyle/>
          <a:p>
            <a:r>
              <a:rPr lang="el-GR" dirty="0" err="1"/>
              <a:t>Γύζης</a:t>
            </a:r>
            <a:r>
              <a:rPr lang="el-GR" dirty="0"/>
              <a:t>, Γέρος που κοιμάται, 1872 (Ιδιωτική Συλλογή)</a:t>
            </a:r>
          </a:p>
        </p:txBody>
      </p:sp>
      <p:pic>
        <p:nvPicPr>
          <p:cNvPr id="37890" name="Picture 2" descr="Αρχείο:Gysis Nikolaos Old man sleep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16577" cy="686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0545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36891" y="5396459"/>
            <a:ext cx="6302115" cy="971160"/>
          </a:xfrm>
        </p:spPr>
        <p:txBody>
          <a:bodyPr>
            <a:normAutofit fontScale="90000"/>
          </a:bodyPr>
          <a:lstStyle/>
          <a:p>
            <a:r>
              <a:rPr lang="el-GR" dirty="0" err="1"/>
              <a:t>Γύζης</a:t>
            </a:r>
            <a:r>
              <a:rPr lang="el-GR" dirty="0"/>
              <a:t>, Η ψυχομάνα, 1882-1883 (Εθνική Πινακοθήκη)</a:t>
            </a:r>
          </a:p>
        </p:txBody>
      </p:sp>
      <p:pic>
        <p:nvPicPr>
          <p:cNvPr id="38914" name="Picture 2" descr="Αρχείο:Gyzis Nikolaos The Step Mo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98233" cy="674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3663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11253" y="5516381"/>
            <a:ext cx="5537616" cy="1001140"/>
          </a:xfrm>
        </p:spPr>
        <p:txBody>
          <a:bodyPr>
            <a:normAutofit fontScale="90000"/>
          </a:bodyPr>
          <a:lstStyle/>
          <a:p>
            <a:r>
              <a:rPr lang="el-GR" dirty="0" err="1"/>
              <a:t>Γύζης</a:t>
            </a:r>
            <a:r>
              <a:rPr lang="el-GR" dirty="0"/>
              <a:t>, Αποστήθιση, 1883</a:t>
            </a:r>
          </a:p>
        </p:txBody>
      </p:sp>
      <p:pic>
        <p:nvPicPr>
          <p:cNvPr id="39938" name="Picture 2" descr="https://upload.wikimedia.org/wikipedia/commons/thumb/5/59/Gysis_003.jpg/800px-Gysis_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24" y="0"/>
            <a:ext cx="5270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9560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B54783AB-62A0-4E00-BE20-97D7ADED51C7}"/>
              </a:ext>
            </a:extLst>
          </p:cNvPr>
          <p:cNvSpPr>
            <a:spLocks noGrp="1"/>
          </p:cNvSpPr>
          <p:nvPr>
            <p:ph idx="1"/>
          </p:nvPr>
        </p:nvSpPr>
        <p:spPr>
          <a:xfrm>
            <a:off x="-1" y="0"/>
            <a:ext cx="12064181" cy="6725265"/>
          </a:xfrm>
        </p:spPr>
        <p:txBody>
          <a:bodyPr/>
          <a:lstStyle/>
          <a:p>
            <a:r>
              <a:rPr lang="el-GR" b="1" dirty="0"/>
              <a:t>Γεώργιος Ιακωβίδης (1853-1907) </a:t>
            </a:r>
          </a:p>
          <a:p>
            <a:endParaRPr lang="el-GR" dirty="0"/>
          </a:p>
          <a:p>
            <a:pPr algn="just"/>
            <a:r>
              <a:rPr lang="el-GR" dirty="0"/>
              <a:t>Γεννήθηκε στα </a:t>
            </a:r>
            <a:r>
              <a:rPr lang="el-GR" dirty="0" err="1"/>
              <a:t>Χίδηρα</a:t>
            </a:r>
            <a:r>
              <a:rPr lang="el-GR" dirty="0"/>
              <a:t> της Λέσβου. Σπούδασε γλυπτική στην Αθήνα με την οικονομική βοήθεια ενός συνεργάτη του εμπόρου θείου του. Το 1870 ξεκίνησε τα μαθήματα στο Σχολείο των Τεχνών από το οποίο αποφοίτησε με άριστα. Δάσκαλός του ήταν ο Νικηφόρος Λύτρας. Το 1877 έλαβε υποτροφία από το ελληνικό κράτος για το Μόναχο. Όταν το 1900 ιδρύθηκε η Εθνική Πινακοθήκη ο Ιακωβίδης κλήθηκε να επιστρέψει στην Ελλάδα και διορίστηκε πρώτος έφορος της Πινακοθήκης. Μετά το θάνατο του Λύτρα διορίστηκε καθηγητής ελαιογραφίας (χωρίς μισθό) στη Σχολή Καλών Τεχνών. Ήταν ο αγαπημένος προσωπογράφος της βασιλικής οικογένειας, με μέλη της οποίας είχε και προσωπικές φιλίες. Ήταν από τους λίγους ευκατάστατους Έλληνες ζωγράφους. Είχε τιμηθεί πολλές φορές με τιμητικά βραβεία. Πέθανε το 1932 λίγο πριν κλείσει τα 80 χρόνια.</a:t>
            </a:r>
          </a:p>
          <a:p>
            <a:endParaRPr lang="el-GR" dirty="0"/>
          </a:p>
        </p:txBody>
      </p:sp>
    </p:spTree>
    <p:extLst>
      <p:ext uri="{BB962C8B-B14F-4D97-AF65-F5344CB8AC3E}">
        <p14:creationId xmlns:p14="http://schemas.microsoft.com/office/powerpoint/2010/main" val="13331274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2FC11FEF-89C6-4D61-BA8F-099F80E1C2FD}"/>
              </a:ext>
            </a:extLst>
          </p:cNvPr>
          <p:cNvSpPr>
            <a:spLocks noGrp="1"/>
          </p:cNvSpPr>
          <p:nvPr>
            <p:ph idx="1"/>
          </p:nvPr>
        </p:nvSpPr>
        <p:spPr>
          <a:xfrm>
            <a:off x="0" y="0"/>
            <a:ext cx="12192000" cy="6858000"/>
          </a:xfrm>
        </p:spPr>
        <p:txBody>
          <a:bodyPr/>
          <a:lstStyle/>
          <a:p>
            <a:pPr algn="just"/>
            <a:r>
              <a:rPr lang="el-GR" dirty="0"/>
              <a:t>Ασχολήθηκε με την προσωπογραφία και την απεικόνιση παιδικών σκηνών. Μάλιστα κάποιοι ιστορικοί τον χαρακτηρίζουν ως το ζωγράφο της παιδικής ηλικίας. Υπηρέτησε πιστά τον γερμανικό ακαδημαϊκό νατουραλισμό της Σχολής του Μονάχου. </a:t>
            </a:r>
          </a:p>
          <a:p>
            <a:pPr algn="just"/>
            <a:r>
              <a:rPr lang="el-GR" dirty="0"/>
              <a:t>Τα έργα του είναι γεμάτα από το ελληνικό φως, αλλά και από τη θεατρικότητα και την αυστηρότητα που επέβαλε η Σχολή του Μονάχου. Ήταν αντίθετος στις αρχές του Ιμπρεσιονισμού και μάλιστα εμπόδισε την εισαγωγή νεωτεριστικών στοιχείων στην ελληνική ζωγραφική. </a:t>
            </a:r>
          </a:p>
          <a:p>
            <a:pPr algn="just"/>
            <a:r>
              <a:rPr lang="el-GR" dirty="0"/>
              <a:t>Όταν έμενε στο Μόναχο τα θέματα των πινάκων του ήταν κυρίως σκηνές της καθημερινής ζωής και ιδιαίτερα συνθέσεις με παιδιά, εσωτερικά σπιτιών, νεκρές φύσεις με λουλούδια. </a:t>
            </a:r>
          </a:p>
          <a:p>
            <a:pPr algn="just"/>
            <a:r>
              <a:rPr lang="el-GR" dirty="0"/>
              <a:t>Όταν επέστρεψε στην Ελλάδα η θεματογραφία του περιλάμβανε πορτρέτα.</a:t>
            </a:r>
          </a:p>
          <a:p>
            <a:endParaRPr lang="el-GR" dirty="0"/>
          </a:p>
        </p:txBody>
      </p:sp>
    </p:spTree>
    <p:extLst>
      <p:ext uri="{BB962C8B-B14F-4D97-AF65-F5344CB8AC3E}">
        <p14:creationId xmlns:p14="http://schemas.microsoft.com/office/powerpoint/2010/main" val="33010649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93037" y="4377129"/>
            <a:ext cx="2998963" cy="1963710"/>
          </a:xfrm>
        </p:spPr>
        <p:txBody>
          <a:bodyPr>
            <a:normAutofit fontScale="90000"/>
          </a:bodyPr>
          <a:lstStyle/>
          <a:p>
            <a:r>
              <a:rPr lang="el-GR" dirty="0"/>
              <a:t>Ιακωβίδης, Παιδική συναυλία, 1894</a:t>
            </a:r>
          </a:p>
        </p:txBody>
      </p:sp>
      <p:pic>
        <p:nvPicPr>
          <p:cNvPr id="40962" name="Picture 2" descr="https://upload.wikimedia.org/wikipedia/commons/thumb/9/96/Children%27s_Concert_by_George_Iakovidis.jpg/800px-Children%27s_Concert_by_George_Iakovid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978179" cy="6340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2580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408093" y="4706911"/>
            <a:ext cx="3783907" cy="1409076"/>
          </a:xfrm>
        </p:spPr>
        <p:txBody>
          <a:bodyPr>
            <a:noAutofit/>
          </a:bodyPr>
          <a:lstStyle/>
          <a:p>
            <a:r>
              <a:rPr lang="el-GR" sz="3200" dirty="0"/>
              <a:t>Ιακωβίδης, Παιδική συναυλία, 1894 (Εθνική Πινακοθήκη)</a:t>
            </a:r>
          </a:p>
        </p:txBody>
      </p:sp>
      <p:pic>
        <p:nvPicPr>
          <p:cNvPr id="41986" name="Picture 2" descr="Image result for Γεώργιος Ιακωβίδ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08093" cy="670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808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2243D4BA-9596-40F5-9133-346122B49E95}"/>
              </a:ext>
            </a:extLst>
          </p:cNvPr>
          <p:cNvSpPr>
            <a:spLocks noGrp="1"/>
          </p:cNvSpPr>
          <p:nvPr>
            <p:ph idx="1"/>
          </p:nvPr>
        </p:nvSpPr>
        <p:spPr>
          <a:xfrm>
            <a:off x="0" y="0"/>
            <a:ext cx="12192000" cy="6858000"/>
          </a:xfrm>
        </p:spPr>
        <p:txBody>
          <a:bodyPr/>
          <a:lstStyle/>
          <a:p>
            <a:pPr algn="just"/>
            <a:r>
              <a:rPr lang="el-GR" dirty="0"/>
              <a:t>Τα έργα του Βρυζάκη θεωρούνται ως τα κατεξοχήν δείγματα των Ελλήνων ρομαντικών ζωγράφων του 19</a:t>
            </a:r>
            <a:r>
              <a:rPr lang="el-GR" baseline="30000" dirty="0"/>
              <a:t>ου</a:t>
            </a:r>
            <a:r>
              <a:rPr lang="el-GR" dirty="0"/>
              <a:t> αιώνα της Σχολής του Μονάχου. Στους πίνακές του, το ενδιαφέρον του ζωγράφου επικεντρώνεται στην ενδυμασία των ατόμων και το στήσιμο της σκηνής γύρω από αυτά. Ωστόσο, αυτή η όμορφη θεατρικότητα των έργων του έχει ως αποτέλεσμα να διακρίνεται με δυσκολία κάποιο αίσθημα στα πρόσωπα που απεικονίζει. Οι κριτικοί τον επέκριναν επίσης για το γεγονός ότι φαινόταν να προσεγγίζει τα θέματά του με την ματιά ενός ξένου. Ωστόσο χωρίς αμφιβολία ο Βρυζάκης ήταν ένας από τους κύριους θεμελιωτές της νεότερης ελληνικής ζωγραφικής και ένας από τους κορυφαίους Έλληνες ζωγράφους του 19ου αιώνα.</a:t>
            </a:r>
          </a:p>
          <a:p>
            <a:pPr algn="just"/>
            <a:r>
              <a:rPr lang="el-GR" dirty="0"/>
              <a:t>Το 1982, όταν το Μέγαρο Μαξίμου ορίστηκε ως έδρα του πρωθυπουργικού γραφείου, ο Ανδρέας Παπανδρέου τοποθέτησε στον τοίχο πίσω ακριβώς από την πολυθρόνα του πρωθυπουργού ένα έργο του Βρυζάκη, τον πίνακα «η Ελλάς Ευγνωμονούσα».</a:t>
            </a:r>
          </a:p>
          <a:p>
            <a:endParaRPr lang="el-GR" dirty="0"/>
          </a:p>
        </p:txBody>
      </p:sp>
    </p:spTree>
    <p:extLst>
      <p:ext uri="{BB962C8B-B14F-4D97-AF65-F5344CB8AC3E}">
        <p14:creationId xmlns:p14="http://schemas.microsoft.com/office/powerpoint/2010/main" val="38953980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44878" y="5201587"/>
            <a:ext cx="6847121" cy="1255974"/>
          </a:xfrm>
        </p:spPr>
        <p:txBody>
          <a:bodyPr>
            <a:normAutofit fontScale="90000"/>
          </a:bodyPr>
          <a:lstStyle/>
          <a:p>
            <a:r>
              <a:rPr lang="el-GR" dirty="0"/>
              <a:t>Ιακωβίδης, Η αγαπημένη της γιαγιάς, 1893 (Εθνική Πινακοθήκη)</a:t>
            </a:r>
          </a:p>
        </p:txBody>
      </p:sp>
      <p:pic>
        <p:nvPicPr>
          <p:cNvPr id="43010" name="Picture 2" descr="Γεώργιος Ιακωβίδης (1853-19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29" y="0"/>
            <a:ext cx="5213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7856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33975" y="5456904"/>
            <a:ext cx="6723728" cy="1012262"/>
          </a:xfrm>
        </p:spPr>
        <p:txBody>
          <a:bodyPr>
            <a:normAutofit fontScale="90000"/>
          </a:bodyPr>
          <a:lstStyle/>
          <a:p>
            <a:r>
              <a:rPr lang="el-GR" dirty="0"/>
              <a:t>Ιακωβίδης, Τα πρώτα βήματα (Εθνική Πινακοθήκη)</a:t>
            </a:r>
          </a:p>
        </p:txBody>
      </p:sp>
      <p:pic>
        <p:nvPicPr>
          <p:cNvPr id="44034" name="Picture 2" descr="Γεώργιος Ιακωβίδης: «Τα πρώτα βήματα» στην ποίηση της καθημερινότητ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33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4510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27675" y="5619136"/>
            <a:ext cx="6462764" cy="835282"/>
          </a:xfrm>
        </p:spPr>
        <p:txBody>
          <a:bodyPr>
            <a:normAutofit/>
          </a:bodyPr>
          <a:lstStyle/>
          <a:p>
            <a:r>
              <a:rPr lang="el-GR" dirty="0"/>
              <a:t>Ιακωβίδης, </a:t>
            </a:r>
            <a:r>
              <a:rPr lang="el-GR" dirty="0" err="1"/>
              <a:t>Κου-Κου</a:t>
            </a:r>
            <a:r>
              <a:rPr lang="el-GR" dirty="0"/>
              <a:t>, 1895</a:t>
            </a:r>
          </a:p>
        </p:txBody>
      </p:sp>
      <p:pic>
        <p:nvPicPr>
          <p:cNvPr id="51202" name="Picture 2" descr="Image result for Γεώργιος Ιακωβίδ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27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6568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61136" y="5619135"/>
            <a:ext cx="6265606" cy="1100753"/>
          </a:xfrm>
        </p:spPr>
        <p:txBody>
          <a:bodyPr>
            <a:normAutofit fontScale="90000"/>
          </a:bodyPr>
          <a:lstStyle/>
          <a:p>
            <a:r>
              <a:rPr lang="el-GR" dirty="0"/>
              <a:t>Ιακωβίδης, Μητρική στοργή, 1889</a:t>
            </a:r>
          </a:p>
        </p:txBody>
      </p:sp>
      <p:pic>
        <p:nvPicPr>
          <p:cNvPr id="52226" name="Picture 2" descr="http://3.bp.blogspot.com/-T09aPGC0NWE/UrKyJZJ-TcI/AAAAAAAAKVM/TpTjMiC59LE/s400/%CE%99%CE%B1%CE%BA%CF%89%CE%B2%CE%AF%CE%B4%CE%B7%CF%82-Motherly+Care+%5B1889%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154"/>
            <a:ext cx="4961136" cy="674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1886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14450" y="5545395"/>
            <a:ext cx="6931744" cy="1100752"/>
          </a:xfrm>
        </p:spPr>
        <p:txBody>
          <a:bodyPr>
            <a:normAutofit fontScale="90000"/>
          </a:bodyPr>
          <a:lstStyle/>
          <a:p>
            <a:r>
              <a:rPr lang="el-GR" dirty="0"/>
              <a:t>Ιακωβίδης, Ο άτακτος εγγονός, 1884</a:t>
            </a:r>
          </a:p>
        </p:txBody>
      </p:sp>
      <p:pic>
        <p:nvPicPr>
          <p:cNvPr id="53250" name="Picture 2" descr="http://2.bp.blogspot.com/-TiNSX7RKHuU/UrKyfAQgPqI/AAAAAAAAKVU/GSp2aElDw0U/s400/%CE%99%CE%B1%CE%BA%CF%89%CE%B2%CE%AF%CE%B4%CE%B7%CF%82-Naughty+Grandson+%5B1884%5D++%7BPrivate+collection%7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852219" cy="676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058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40710" y="5589638"/>
            <a:ext cx="6265606" cy="997514"/>
          </a:xfrm>
        </p:spPr>
        <p:txBody>
          <a:bodyPr>
            <a:normAutofit fontScale="90000"/>
          </a:bodyPr>
          <a:lstStyle/>
          <a:p>
            <a:r>
              <a:rPr lang="el-GR" dirty="0"/>
              <a:t>Ιακωβίδης, Το χτένισμα της εγγονής, 1886</a:t>
            </a:r>
          </a:p>
        </p:txBody>
      </p:sp>
      <p:pic>
        <p:nvPicPr>
          <p:cNvPr id="54274" name="Picture 2" descr="http://3.bp.blogspot.com/-bLzsUOwhT1I/UrK0RpxaZ5I/AAAAAAAAKV8/OaOhWBJ7Mbs/s400/%CE%99%CE%B1%CE%BA%CF%89%CE%B2%CE%AF%CE%B4%CE%B7%CF%82-Combing+%5B1886%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177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9083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F1993D0E-C0D0-43DC-81F0-C9851F1CC68F}"/>
              </a:ext>
            </a:extLst>
          </p:cNvPr>
          <p:cNvSpPr>
            <a:spLocks noGrp="1"/>
          </p:cNvSpPr>
          <p:nvPr>
            <p:ph idx="1"/>
          </p:nvPr>
        </p:nvSpPr>
        <p:spPr>
          <a:xfrm>
            <a:off x="0" y="103239"/>
            <a:ext cx="12192000" cy="6636774"/>
          </a:xfrm>
        </p:spPr>
        <p:txBody>
          <a:bodyPr/>
          <a:lstStyle/>
          <a:p>
            <a:r>
              <a:rPr lang="el-GR" b="1" dirty="0"/>
              <a:t>Πολυχρόνης Λεμπέσης (1848-1913)</a:t>
            </a:r>
            <a:endParaRPr lang="el-GR" dirty="0"/>
          </a:p>
          <a:p>
            <a:r>
              <a:rPr lang="el-GR" dirty="0"/>
              <a:t> </a:t>
            </a:r>
          </a:p>
          <a:p>
            <a:pPr algn="just"/>
            <a:r>
              <a:rPr lang="el-GR" dirty="0"/>
              <a:t>Γεννήθηκε στη Σαλαμίνα. Ήταν ένας από τους σημαντικότερους Έλληνες ζωγράφους της «Σχολής του Μονάχου». Αφού ολοκλήρωσε τις σπουδές του στη Σχολή Καλών Τεχνών της Αθήνας έλαβε υποτροφία, με τη βοήθεια του πολιτικού Δημήτριου Βούλγαρη, για να συνεχίσει τις σπουδές του στο Μόναχο. Στο Μόναχο γνώρισε και έγινε φίλος με τον Νικόλαο </a:t>
            </a:r>
            <a:r>
              <a:rPr lang="el-GR" dirty="0" err="1"/>
              <a:t>Γύζη</a:t>
            </a:r>
            <a:r>
              <a:rPr lang="el-GR" dirty="0"/>
              <a:t>. Το 1880 επέστρεψε στην Αθήνα. Παρά την εξαιρετική ικανότητά στην τοπιογραφία, γρήγορα έγινε γνωστός για τις προσωπογραφίες του. Τα τελευταία του χρόνια αναγκάστηκε να ασχοληθεί με την αγιογραφία, μια και ήταν απομονωμένος καλλιτεχνικά από τους καλλιτεχνικούς κύκλους της Αθήνας. Κάποιοι υποστηρίζουν ότι για την εχθρική στάση που δημιουργήθηκε εναντίον του και τελικά τον οδήγησε στην αφάνεια, μεγάλη ευθύνη είχε ο Νικηφόρος Λύτρας.</a:t>
            </a:r>
          </a:p>
          <a:p>
            <a:pPr algn="just"/>
            <a:r>
              <a:rPr lang="el-GR" dirty="0"/>
              <a:t>Στη ζωή του δεν επεδίωξε ούτε τη δόξα ούτε το χρήμα. Πέθανε φτωχός και μόνος. Για να μπορέσει να γίνει η κηδεία του πουλήθηκαν πολύ φτηνά κάποιοι πίνακές του. </a:t>
            </a:r>
          </a:p>
          <a:p>
            <a:endParaRPr lang="el-GR" dirty="0"/>
          </a:p>
        </p:txBody>
      </p:sp>
    </p:spTree>
    <p:extLst>
      <p:ext uri="{BB962C8B-B14F-4D97-AF65-F5344CB8AC3E}">
        <p14:creationId xmlns:p14="http://schemas.microsoft.com/office/powerpoint/2010/main" val="24243615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82317" y="5442155"/>
            <a:ext cx="5771483" cy="1100753"/>
          </a:xfrm>
        </p:spPr>
        <p:txBody>
          <a:bodyPr>
            <a:normAutofit fontScale="90000"/>
          </a:bodyPr>
          <a:lstStyle/>
          <a:p>
            <a:r>
              <a:rPr lang="el-GR" dirty="0"/>
              <a:t>Πολυχρόνης Λεμπέσης, Ο βοσκός (ιδιωτική συλλογή)</a:t>
            </a:r>
          </a:p>
        </p:txBody>
      </p:sp>
      <p:pic>
        <p:nvPicPr>
          <p:cNvPr id="56322" name="Picture 2" descr="https://upload.wikimedia.org/wikipedia/commons/thumb/9/95/%CE%9F_%CE%92%CE%BF%CF%83%CE%BA%CF%8C%CF%82.jpg/800px-%CE%9F_%CE%92%CE%BF%CF%83%CE%BA%CF%8C%CF%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92" y="0"/>
            <a:ext cx="54324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3769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78478" y="5633884"/>
            <a:ext cx="6545826" cy="1012262"/>
          </a:xfrm>
        </p:spPr>
        <p:txBody>
          <a:bodyPr>
            <a:normAutofit fontScale="90000"/>
          </a:bodyPr>
          <a:lstStyle/>
          <a:p>
            <a:r>
              <a:rPr lang="el-GR" dirty="0"/>
              <a:t>Λεμπέσης, Το κορίτσι με τα περιστέρια, 1848 (Πινακοθήκη Αβέρωφ, Μέτσοβο)</a:t>
            </a:r>
          </a:p>
        </p:txBody>
      </p:sp>
      <p:pic>
        <p:nvPicPr>
          <p:cNvPr id="57346" name="Picture 2" descr="Lembesis Polychronis The girl with the Pige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33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8920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07973" y="5147187"/>
            <a:ext cx="6354097" cy="1130249"/>
          </a:xfrm>
        </p:spPr>
        <p:txBody>
          <a:bodyPr>
            <a:normAutofit fontScale="90000"/>
          </a:bodyPr>
          <a:lstStyle/>
          <a:p>
            <a:r>
              <a:rPr lang="el-GR" dirty="0"/>
              <a:t>Λεμπέσης, Νέα με τοπική φορεσιά (ιδιωτική συλλογή)</a:t>
            </a:r>
          </a:p>
        </p:txBody>
      </p:sp>
      <p:pic>
        <p:nvPicPr>
          <p:cNvPr id="58370" name="Picture 2" descr="https://upload.wikimedia.org/wikipedia/commons/thumb/9/93/%CE%9D%CE%AD%CE%B1_%CE%BC%CE%B5_%CF%84%CE%BF%CF%80%CE%B9%CE%BA%CE%AE_%CF%86%CE%BF%CF%81%CE%B5%CF%83%CE%B9%CE%AC.jpg/800px-%CE%9D%CE%AD%CE%B1_%CE%BC%CE%B5_%CF%84%CE%BF%CF%80%CE%B9%CE%BA%CE%AE_%CF%86%CE%BF%CF%81%CE%B5%CF%83%CE%B9%CE%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93" y="-117987"/>
            <a:ext cx="45307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729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066676" y="5276538"/>
            <a:ext cx="7125324" cy="1211003"/>
          </a:xfrm>
        </p:spPr>
        <p:txBody>
          <a:bodyPr>
            <a:normAutofit fontScale="90000"/>
          </a:bodyPr>
          <a:lstStyle/>
          <a:p>
            <a:r>
              <a:rPr lang="el-GR" dirty="0"/>
              <a:t>Βρυζάκης, Η Έξοδος του Μεσολογγίου, 1855 (Εθνική Πινακοθήκη)</a:t>
            </a:r>
          </a:p>
        </p:txBody>
      </p:sp>
      <p:pic>
        <p:nvPicPr>
          <p:cNvPr id="1026" name="Picture 2" descr="The sortie of Messologhi by Theodore Vryzak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48"/>
            <a:ext cx="49061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0667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18200" y="5294672"/>
            <a:ext cx="6057490" cy="1159746"/>
          </a:xfrm>
        </p:spPr>
        <p:txBody>
          <a:bodyPr>
            <a:normAutofit fontScale="90000"/>
          </a:bodyPr>
          <a:lstStyle/>
          <a:p>
            <a:r>
              <a:rPr lang="el-GR" dirty="0"/>
              <a:t>Λεμπέσης, Προσωπογραφία </a:t>
            </a:r>
            <a:r>
              <a:rPr lang="el-GR" dirty="0" err="1"/>
              <a:t>Κρητός</a:t>
            </a:r>
            <a:r>
              <a:rPr lang="el-GR" dirty="0"/>
              <a:t> εμπόρου (ιδιωτική συλλογή)</a:t>
            </a:r>
          </a:p>
        </p:txBody>
      </p:sp>
      <p:pic>
        <p:nvPicPr>
          <p:cNvPr id="59394" name="Picture 2" descr="https://upload.wikimedia.org/wikipedia/commons/thumb/c/c5/%CE%A0%CF%81%CE%BF%CF%83%CF%89%CF%80%CE%BF%CE%B3%CF%81%CE%B1%CF%86%CE%AF%CE%B1_%CE%9A%CF%81%CE%B7%CF%84%CF%8C%CF%82_%CE%95%CE%BC%CF%80%CF%8C%CF%81%CE%BF%CF%85.jpg/800px-%CE%A0%CF%81%CE%BF%CF%83%CF%89%CF%80%CE%BF%CE%B3%CF%81%CE%B1%CF%86%CE%AF%CE%B1_%CE%9A%CF%81%CE%B7%CF%84%CF%8C%CF%82_%CE%95%CE%BC%CF%80%CF%8C%CF%81%CE%BF%CF%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18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320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82589" y="4925961"/>
            <a:ext cx="3386392" cy="1533832"/>
          </a:xfrm>
        </p:spPr>
        <p:txBody>
          <a:bodyPr>
            <a:normAutofit fontScale="90000"/>
          </a:bodyPr>
          <a:lstStyle/>
          <a:p>
            <a:r>
              <a:rPr lang="el-GR" dirty="0"/>
              <a:t>Λεμπέσης, Γυμνό (Εθνική Πινακοθήκη)</a:t>
            </a:r>
          </a:p>
        </p:txBody>
      </p:sp>
      <p:pic>
        <p:nvPicPr>
          <p:cNvPr id="60418" name="Picture 2" descr="https://upload.wikimedia.org/wikipedia/commons/6/64/Lembesis-Nude-Pain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805609" cy="6607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4584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C2C0332F-C2AC-49F0-A3AB-AADB26C3E059}"/>
              </a:ext>
            </a:extLst>
          </p:cNvPr>
          <p:cNvSpPr>
            <a:spLocks noGrp="1"/>
          </p:cNvSpPr>
          <p:nvPr>
            <p:ph idx="1"/>
          </p:nvPr>
        </p:nvSpPr>
        <p:spPr>
          <a:xfrm>
            <a:off x="0" y="0"/>
            <a:ext cx="12192000" cy="6858000"/>
          </a:xfrm>
        </p:spPr>
        <p:txBody>
          <a:bodyPr/>
          <a:lstStyle/>
          <a:p>
            <a:r>
              <a:rPr lang="el-GR" b="1" dirty="0"/>
              <a:t>Θαλασσογραφίες</a:t>
            </a:r>
            <a:endParaRPr lang="el-GR" dirty="0"/>
          </a:p>
          <a:p>
            <a:pPr algn="just"/>
            <a:endParaRPr lang="el-GR" dirty="0"/>
          </a:p>
          <a:p>
            <a:pPr algn="just"/>
            <a:r>
              <a:rPr lang="el-GR" dirty="0"/>
              <a:t>Πιο δραματικοί ήταν οι κάπως μεταγενέστεροι θαλασσογράφοι της Σχολής του Μονάχου Κωνσταντίνος Βολανάκης και Ιωάννης Αλταμούρας, οι οποίοι απεικόνισαν τον ναυτικό αγώνα της Επανάστασης του 1821.</a:t>
            </a:r>
          </a:p>
          <a:p>
            <a:endParaRPr lang="el-GR" dirty="0"/>
          </a:p>
        </p:txBody>
      </p:sp>
    </p:spTree>
    <p:extLst>
      <p:ext uri="{BB962C8B-B14F-4D97-AF65-F5344CB8AC3E}">
        <p14:creationId xmlns:p14="http://schemas.microsoft.com/office/powerpoint/2010/main" val="25150287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2CC40B3D-5928-40C8-96D4-4A526AF6E10B}"/>
              </a:ext>
            </a:extLst>
          </p:cNvPr>
          <p:cNvSpPr>
            <a:spLocks noGrp="1"/>
          </p:cNvSpPr>
          <p:nvPr>
            <p:ph idx="1"/>
          </p:nvPr>
        </p:nvSpPr>
        <p:spPr>
          <a:xfrm>
            <a:off x="0" y="0"/>
            <a:ext cx="12192000" cy="6858000"/>
          </a:xfrm>
        </p:spPr>
        <p:txBody>
          <a:bodyPr>
            <a:normAutofit lnSpcReduction="10000"/>
          </a:bodyPr>
          <a:lstStyle/>
          <a:p>
            <a:r>
              <a:rPr lang="el-GR" b="1" dirty="0"/>
              <a:t>Κωνσταντίνος Βολανάκης ή </a:t>
            </a:r>
            <a:r>
              <a:rPr lang="el-GR" b="1" dirty="0" err="1"/>
              <a:t>Βολονάκης</a:t>
            </a:r>
            <a:r>
              <a:rPr lang="el-GR" b="1" dirty="0"/>
              <a:t> (1837-1907) </a:t>
            </a:r>
          </a:p>
          <a:p>
            <a:pPr algn="just"/>
            <a:r>
              <a:rPr lang="el-GR" dirty="0"/>
              <a:t>Έχει χαρακτηριστεί ως ο «πατέρας της θαλασσογραφίας». Γεννήθηκε στο Ηράκλειο της Κρήτης. Το 1856 αποφοίτησε από το Γυμνάσιο Σύρου και κατόπιν παρότρυνσης των μεγαλύτερων αδερφών του πήγε στην Τεργέστη για να δουλέψει ως λογιστής στον εμπορικό οίκο </a:t>
            </a:r>
            <a:r>
              <a:rPr lang="el-GR" dirty="0" err="1"/>
              <a:t>Αφετνούλη</a:t>
            </a:r>
            <a:r>
              <a:rPr lang="el-GR" dirty="0"/>
              <a:t>. Ο εργοδότης του εκτίμησε τις καλλιτεχνικές του ικανότητες βλέποντας τις βάρκες, τα πλοία και τα λιμάνια που ο Βολανάκης ζωγράφιζε στα λογιστικά βιβλία της εταιρίας. Τον έστειλε, λοιπόν, να σπουδάσει ζωγραφική στην Ακαδημία του Μονάχου. </a:t>
            </a:r>
            <a:endParaRPr lang="en-US" dirty="0"/>
          </a:p>
          <a:p>
            <a:pPr algn="just"/>
            <a:r>
              <a:rPr lang="el-GR" dirty="0"/>
              <a:t>Μετά την ολοκλήρωση των σπουδών του στην Ακαδημία εργάστηκε στο Μόναχο, τη Βιέννη και την Τεργέστη. Το 1833 επέστρεψε στην Ελλάδα, στον Πειραιά. Από τη χρονιά εκείνη και μέχρι το 1903 δίδαξε στη Σχολή των Τεχνών, μετέπειτα </a:t>
            </a:r>
            <a:r>
              <a:rPr lang="el-GR" dirty="0" err="1"/>
              <a:t>Ανωτάτη</a:t>
            </a:r>
            <a:r>
              <a:rPr lang="el-GR" dirty="0"/>
              <a:t> Σχολή καλών Τεχνών της Αθήνας. </a:t>
            </a:r>
            <a:endParaRPr lang="en-US" dirty="0"/>
          </a:p>
          <a:p>
            <a:pPr algn="just"/>
            <a:r>
              <a:rPr lang="el-GR" dirty="0"/>
              <a:t>Πέθανε φτωχός, ενώ λέγεται πως στην κηδεία του ήταν μόνο 5-6 άτομα. Ορισμένα έργα του έχουν δημιουργηθεί εις διπλούν, όπως η </a:t>
            </a:r>
            <a:r>
              <a:rPr lang="el-GR" b="1" dirty="0"/>
              <a:t>Πυρπόληση της Τουρκικής φρεγάτας</a:t>
            </a:r>
            <a:r>
              <a:rPr lang="el-GR" dirty="0"/>
              <a:t>. Το Νοέμβριο του </a:t>
            </a:r>
            <a:r>
              <a:rPr lang="en-US" dirty="0"/>
              <a:t>2008</a:t>
            </a:r>
            <a:r>
              <a:rPr lang="el-GR" dirty="0"/>
              <a:t> το έργο του </a:t>
            </a:r>
            <a:r>
              <a:rPr lang="el-GR" b="1" dirty="0"/>
              <a:t>Η Αποβίβαση του Καραϊσκάκη στο Φάληρο</a:t>
            </a:r>
            <a:r>
              <a:rPr lang="el-GR" dirty="0"/>
              <a:t> σημείωσε νέο ιστορικό ρεκόρ για τιμή ελληνικού πίνακα σε δημοπρασία, πλησιάζοντας το ποσό των 2 εκατομμυρίων ευρώ. </a:t>
            </a:r>
          </a:p>
        </p:txBody>
      </p:sp>
    </p:spTree>
    <p:extLst>
      <p:ext uri="{BB962C8B-B14F-4D97-AF65-F5344CB8AC3E}">
        <p14:creationId xmlns:p14="http://schemas.microsoft.com/office/powerpoint/2010/main" val="35215975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53600" y="3792512"/>
            <a:ext cx="2438400" cy="2741638"/>
          </a:xfrm>
        </p:spPr>
        <p:txBody>
          <a:bodyPr>
            <a:noAutofit/>
          </a:bodyPr>
          <a:lstStyle/>
          <a:p>
            <a:r>
              <a:rPr lang="el-GR" sz="2800" dirty="0"/>
              <a:t>Βολανάκης, Η πυρπόληση της τουρκικής φρεγάτας, (πρώτη εκτέλεση) (ιδιωτική συλλογή)</a:t>
            </a:r>
          </a:p>
        </p:txBody>
      </p:sp>
      <p:pic>
        <p:nvPicPr>
          <p:cNvPr id="1026" name="Picture 2" descr="https://upload.wikimedia.org/wikipedia/commons/thumb/b/b9/%CE%9A%CF%89%CE%BD%CF%83%CF%84%CE%B1%CE%BD%CF%84%CE%AF%CE%BD%CE%BF%CF%82_%CE%92%CE%BF%CE%BB%CE%B1%CE%BD%CE%AC%CE%BA%CE%B7%CF%82_-_%CE%A4%CE%BF_%CE%BA%CE%AC%CF%88%CE%B9%CE%BC%CE%BF_%CF%84%CE%B7%CF%82_%CF%84%CE%BF%CF%85%CF%81%CE%BA%CE%B9%CE%BA%CE%AE%CF%82_%CF%86%CF%81%CE%B5%CE%B3%CE%AC%CF%84%CE%B1%CF%82.jpg/1024px-%CE%9A%CF%89%CE%BD%CF%83%CF%84%CE%B1%CE%BD%CF%84%CE%AF%CE%BD%CE%BF%CF%82_%CE%92%CE%BF%CE%BB%CE%B1%CE%BD%CE%AC%CE%BA%CE%B7%CF%82_-_%CE%A4%CE%BF_%CE%BA%CE%AC%CF%88%CE%B9%CE%BC%CE%BF_%CF%84%CE%B7%CF%82_%CF%84%CE%BF%CF%85%CF%81%CE%BA%CE%B9%CE%BA%CE%AE%CF%82_%CF%86%CF%81%CE%B5%CE%B3%CE%AC%CF%84%CE%B1%CF%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653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4618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5996065"/>
            <a:ext cx="12067082" cy="686347"/>
          </a:xfrm>
        </p:spPr>
        <p:txBody>
          <a:bodyPr>
            <a:normAutofit fontScale="90000"/>
          </a:bodyPr>
          <a:lstStyle/>
          <a:p>
            <a:r>
              <a:rPr lang="el-GR" dirty="0"/>
              <a:t>Βολανάκης, </a:t>
            </a:r>
            <a:r>
              <a:rPr lang="tr-TR" dirty="0"/>
              <a:t>Octoberfest</a:t>
            </a:r>
            <a:r>
              <a:rPr lang="el-GR" dirty="0"/>
              <a:t> ή Πανηγύρι στο Μόναχο, 1876 (Εθνική Πινακοθήκη)</a:t>
            </a:r>
          </a:p>
        </p:txBody>
      </p:sp>
      <p:pic>
        <p:nvPicPr>
          <p:cNvPr id="2050" name="Picture 2" descr="https://upload.wikimedia.org/wikipedia/commons/1/14/Volanakis_Constantine_Octoberfes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61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1191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5952687"/>
            <a:ext cx="10544330" cy="699746"/>
          </a:xfrm>
        </p:spPr>
        <p:txBody>
          <a:bodyPr>
            <a:normAutofit/>
          </a:bodyPr>
          <a:lstStyle/>
          <a:p>
            <a:r>
              <a:rPr lang="el-GR" dirty="0"/>
              <a:t>Βολανάκης, Η ναυμαχία του </a:t>
            </a:r>
            <a:r>
              <a:rPr lang="el-GR" dirty="0" err="1"/>
              <a:t>Τραφάλγκαρ</a:t>
            </a:r>
            <a:endParaRPr lang="el-GR" dirty="0"/>
          </a:p>
        </p:txBody>
      </p:sp>
      <p:pic>
        <p:nvPicPr>
          <p:cNvPr id="3074" name="Picture 2" descr="http://www.protothema.gr/files/1/2016/11/2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743607" cy="595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384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3200" y="6071017"/>
            <a:ext cx="10499361" cy="611396"/>
          </a:xfrm>
        </p:spPr>
        <p:txBody>
          <a:bodyPr>
            <a:normAutofit fontScale="90000"/>
          </a:bodyPr>
          <a:lstStyle/>
          <a:p>
            <a:r>
              <a:rPr lang="el-GR" dirty="0"/>
              <a:t>Βολανάκης, Εγκαίνια Ισθμού της Κορίνθου</a:t>
            </a:r>
          </a:p>
        </p:txBody>
      </p:sp>
      <p:pic>
        <p:nvPicPr>
          <p:cNvPr id="4098" name="Picture 2" descr="http://www.protothema.gr/files/1/2016/11/26/ega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0"/>
            <a:ext cx="9686089" cy="563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9306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4911" y="6100997"/>
            <a:ext cx="12057089" cy="521455"/>
          </a:xfrm>
        </p:spPr>
        <p:txBody>
          <a:bodyPr>
            <a:normAutofit fontScale="90000"/>
          </a:bodyPr>
          <a:lstStyle/>
          <a:p>
            <a:r>
              <a:rPr lang="el-GR" dirty="0"/>
              <a:t>Βολανάκης, Η αποβίβαση του Καραϊσκάκη στο Φάληρο</a:t>
            </a:r>
          </a:p>
        </p:txBody>
      </p:sp>
      <p:pic>
        <p:nvPicPr>
          <p:cNvPr id="5122" name="Picture 2" descr="http://www.protothema.gr/files/1/2016/11/26/kar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37692" cy="597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4748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9901" y="5921115"/>
            <a:ext cx="10604292" cy="686347"/>
          </a:xfrm>
        </p:spPr>
        <p:txBody>
          <a:bodyPr>
            <a:normAutofit fontScale="90000"/>
          </a:bodyPr>
          <a:lstStyle/>
          <a:p>
            <a:r>
              <a:rPr lang="el-GR" dirty="0"/>
              <a:t>Βολανάκης, Το λιμάνι του Βόλου τη νύχτα</a:t>
            </a:r>
          </a:p>
        </p:txBody>
      </p:sp>
      <p:pic>
        <p:nvPicPr>
          <p:cNvPr id="6146" name="Picture 2" descr="http://www.protothema.gr/files/1/2016/11/26/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992"/>
            <a:ext cx="12192000" cy="568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230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51094" y="5246558"/>
            <a:ext cx="6240905" cy="1091082"/>
          </a:xfrm>
        </p:spPr>
        <p:txBody>
          <a:bodyPr>
            <a:normAutofit fontScale="90000"/>
          </a:bodyPr>
          <a:lstStyle/>
          <a:p>
            <a:r>
              <a:rPr lang="el-GR" dirty="0"/>
              <a:t>Βρυζάκης, Η Ελλάς Ευγνωμονούσα, 1858 (Εθνικό Ιστορικό Μουσείο)</a:t>
            </a:r>
          </a:p>
        </p:txBody>
      </p:sp>
      <p:pic>
        <p:nvPicPr>
          <p:cNvPr id="2050" name="Picture 2" descr="https://upload.wikimedia.org/wikipedia/commons/thumb/b/b8/Theodoros_Vryzakis%2C_Grateful_Hellas_%281858%29.jpg/800px-Theodoros_Vryzakis%2C_Grateful_Hellas_%281858%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96"/>
            <a:ext cx="5632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9419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BF2FF38D-8A25-4D44-8A71-6B029092D978}"/>
              </a:ext>
            </a:extLst>
          </p:cNvPr>
          <p:cNvSpPr>
            <a:spLocks noGrp="1"/>
          </p:cNvSpPr>
          <p:nvPr>
            <p:ph idx="1"/>
          </p:nvPr>
        </p:nvSpPr>
        <p:spPr>
          <a:xfrm>
            <a:off x="0" y="0"/>
            <a:ext cx="12192000" cy="6858000"/>
          </a:xfrm>
        </p:spPr>
        <p:txBody>
          <a:bodyPr>
            <a:normAutofit fontScale="92500" lnSpcReduction="10000"/>
          </a:bodyPr>
          <a:lstStyle/>
          <a:p>
            <a:r>
              <a:rPr lang="el-GR" b="1" dirty="0"/>
              <a:t>Ιωάννης Αλταμούρας (1852-1878)</a:t>
            </a:r>
            <a:endParaRPr lang="el-GR" dirty="0"/>
          </a:p>
          <a:p>
            <a:r>
              <a:rPr lang="el-GR" b="1" dirty="0"/>
              <a:t> </a:t>
            </a:r>
            <a:endParaRPr lang="el-GR" dirty="0"/>
          </a:p>
          <a:p>
            <a:pPr algn="just"/>
            <a:r>
              <a:rPr lang="el-GR" dirty="0"/>
              <a:t>Γεννήθηκε στην Ιταλία, στη Νάπολη ή τη Φλωρεντία. Ο πατέρας του ήταν Ιταλός ζωγράφος, όπως και η μητέρα του επίσης, Ελένη </a:t>
            </a:r>
            <a:r>
              <a:rPr lang="el-GR" dirty="0" err="1"/>
              <a:t>Μπούκουρα</a:t>
            </a:r>
            <a:r>
              <a:rPr lang="el-GR" dirty="0"/>
              <a:t>-Αλταμούρα, κόρη πλούσιας οικογένειας από τις Σπέτσες. Μάλιστα ήταν η πρώτη Ελληνίδα ζωγράφος. Μετά το διαζύγιο των γονιών του ο Ιωάννης μαζί με τα αδέρφια του ακολούθησε τη μητέρα του στην Αθήνα. Από τους σημαντικότερους ζωγράφους του 19</a:t>
            </a:r>
            <a:r>
              <a:rPr lang="el-GR" baseline="30000" dirty="0"/>
              <a:t>ου</a:t>
            </a:r>
            <a:r>
              <a:rPr lang="el-GR" dirty="0"/>
              <a:t> αι. Διακρίθηκε στις θαλασσογραφίες. Μεγαλωμένος σε οικογένεια ζωγράφων ο Αλταμούρας από πολύ νωρίς έδειξε την κλίση του στη ζωγραφική. Έγινε δεκτός στη Σχολή των Τεχνών, όπου είχε δάσκαλο το Νικηφόρο Λύτρα. Με υποτροφία του βασιλιά Γεωργίου Α΄ συνέχισε τις σπουδές του στην Κοπεγχάγη. Μάλιστα το 1875 ενώ σπούδαζε ακόμη έστειλε το έργο του </a:t>
            </a:r>
            <a:r>
              <a:rPr lang="el-GR" b="1" dirty="0"/>
              <a:t>Το λιμάνι της Κοπεγχάγης</a:t>
            </a:r>
            <a:r>
              <a:rPr lang="el-GR" dirty="0"/>
              <a:t> στην έκθεση των </a:t>
            </a:r>
            <a:r>
              <a:rPr lang="el-GR" dirty="0" err="1"/>
              <a:t>Ολυμπίων</a:t>
            </a:r>
            <a:r>
              <a:rPr lang="el-GR" dirty="0"/>
              <a:t> στην Αθήνα, το οποίο τιμήθηκε με αργυρό μετάλλιο Β΄ τάξης.</a:t>
            </a:r>
          </a:p>
          <a:p>
            <a:pPr algn="just"/>
            <a:r>
              <a:rPr lang="el-GR" dirty="0"/>
              <a:t>Όταν επέστρεψε στην Ελλάδα άνοιξε εργαστήριο ζωγραφικής στην Αθήνα. Βαθμιαία έγινε γνωστός και αναδείχτηκε στον πιο ακριβοπληρωμένο Έλληνα ζωγράφο της εποχής του. Προσβλήθηκε από φυματίωση και πέθανε το 1878 στις Σπέτσες. Ήταν μόλις 26 ετών. Παρόλο που κατατάσσεται στη Σχολή του Μονάχου, η φωτεινότητα των έργων του, ο ανοιχτός ορίζοντας και η κίνηση δείχνουν ότι ο καλλιτέχνης είχε δεχτεί επιρροές και από τον πρώιμο Ιμπρεσιονισμό.</a:t>
            </a:r>
          </a:p>
          <a:p>
            <a:endParaRPr lang="el-GR" dirty="0"/>
          </a:p>
        </p:txBody>
      </p:sp>
    </p:spTree>
    <p:extLst>
      <p:ext uri="{BB962C8B-B14F-4D97-AF65-F5344CB8AC3E}">
        <p14:creationId xmlns:p14="http://schemas.microsoft.com/office/powerpoint/2010/main" val="22671914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68341" y="5102942"/>
            <a:ext cx="6303445" cy="1203991"/>
          </a:xfrm>
        </p:spPr>
        <p:txBody>
          <a:bodyPr>
            <a:normAutofit fontScale="90000"/>
          </a:bodyPr>
          <a:lstStyle/>
          <a:p>
            <a:r>
              <a:rPr lang="el-GR" dirty="0"/>
              <a:t>Αλταμούρας, Αυτοπροσωπογραφία</a:t>
            </a:r>
          </a:p>
        </p:txBody>
      </p:sp>
      <p:pic>
        <p:nvPicPr>
          <p:cNvPr id="4098" name="Picture 2" descr="Ioannis Altamouras - self 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84" y="0"/>
            <a:ext cx="48985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4542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085006" y="4395019"/>
            <a:ext cx="3106994" cy="1887794"/>
          </a:xfrm>
        </p:spPr>
        <p:txBody>
          <a:bodyPr>
            <a:noAutofit/>
          </a:bodyPr>
          <a:lstStyle/>
          <a:p>
            <a:r>
              <a:rPr lang="el-GR" sz="2800" dirty="0"/>
              <a:t>Αλταμούρας, Θαλασσογραφία, 1874 (Συλλογή Τράπεζας της Ελλάδος)</a:t>
            </a:r>
          </a:p>
        </p:txBody>
      </p:sp>
      <p:pic>
        <p:nvPicPr>
          <p:cNvPr id="1026" name="Picture 2" descr="https://upload.wikimedia.org/wikipedia/commons/2/27/Altamouras-ioannis-thalassografi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37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7294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43035" y="4100052"/>
            <a:ext cx="2807842" cy="2227006"/>
          </a:xfrm>
        </p:spPr>
        <p:txBody>
          <a:bodyPr>
            <a:noAutofit/>
          </a:bodyPr>
          <a:lstStyle/>
          <a:p>
            <a:r>
              <a:rPr lang="el-GR" sz="3600" dirty="0"/>
              <a:t>Αλταμούρας, Το λιμάνι της Κοπεγχάγης, 1874 (Εθνική Πινακοθήκη)</a:t>
            </a:r>
          </a:p>
        </p:txBody>
      </p:sp>
      <p:pic>
        <p:nvPicPr>
          <p:cNvPr id="2050" name="Picture 2" descr="https://upload.wikimedia.org/wikipedia/commons/thumb/8/84/Port_of_Copenhagen_by_Ioannis_Altamouras.jpg/800px-Port_of_Copenhagen_by_Ioannis_Altamour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43036" cy="6710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6914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330612" y="4380271"/>
            <a:ext cx="2861388" cy="2197509"/>
          </a:xfrm>
        </p:spPr>
        <p:txBody>
          <a:bodyPr>
            <a:normAutofit fontScale="90000"/>
          </a:bodyPr>
          <a:lstStyle/>
          <a:p>
            <a:r>
              <a:rPr lang="el-GR" dirty="0"/>
              <a:t>Αλταμούρας, Καΐκι στις Σπέτσες, 1877 (Εθνική </a:t>
            </a:r>
            <a:r>
              <a:rPr lang="el-GR" dirty="0" err="1"/>
              <a:t>ΠΙνακοθήκη</a:t>
            </a:r>
            <a:r>
              <a:rPr lang="el-GR" dirty="0"/>
              <a:t>)</a:t>
            </a:r>
          </a:p>
        </p:txBody>
      </p:sp>
      <p:pic>
        <p:nvPicPr>
          <p:cNvPr id="3074" name="Picture 2" descr="https://upload.wikimedia.org/wikipedia/commons/5/57/%CE%99%CF%89%CE%AC%CE%BD%CE%BD%CE%B7%CF%82_%CE%91%CE%BB%CF%84%CE%B1%CE%BC%CE%BF%CF%8D%CF%81%CE%B1%CF%82_-_%CE%9A%CE%B1%CE%90%CE%BA%CE%B9_%CF%83%CF%84%CE%B9%CF%82_%CE%A3%CF%80%CE%AD%CF%84%CF%83%CE%B5%CF%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306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2042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849032" y="4837470"/>
            <a:ext cx="3342968" cy="1725561"/>
          </a:xfrm>
        </p:spPr>
        <p:txBody>
          <a:bodyPr>
            <a:normAutofit fontScale="90000"/>
          </a:bodyPr>
          <a:lstStyle/>
          <a:p>
            <a:r>
              <a:rPr lang="el-GR" dirty="0"/>
              <a:t>Αλταμούρας, Νυχτερινή άποψη λιμανιού</a:t>
            </a:r>
          </a:p>
        </p:txBody>
      </p:sp>
      <p:pic>
        <p:nvPicPr>
          <p:cNvPr id="5122" name="Picture 2" descr="http://3.bp.blogspot.com/-meZI3YcoXdU/U19zKLnMPMI/AAAAAAAAOQs/2D4NLDfVPtg/s1600/al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49032" cy="681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29025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282813"/>
            <a:ext cx="10690123" cy="466572"/>
          </a:xfrm>
        </p:spPr>
        <p:txBody>
          <a:bodyPr>
            <a:normAutofit fontScale="90000"/>
          </a:bodyPr>
          <a:lstStyle/>
          <a:p>
            <a:r>
              <a:rPr lang="el-GR" dirty="0"/>
              <a:t>Αλταμούρας, Η Ναυμαχία </a:t>
            </a:r>
            <a:r>
              <a:rPr lang="el-GR"/>
              <a:t>στον Πατραϊκό, </a:t>
            </a:r>
            <a:r>
              <a:rPr lang="el-GR" dirty="0"/>
              <a:t>1874</a:t>
            </a:r>
          </a:p>
        </p:txBody>
      </p:sp>
      <p:pic>
        <p:nvPicPr>
          <p:cNvPr id="6146" name="Picture 2" descr="http://2.bp.blogspot.com/-ZVkD5ilRkwE/U19yqIPm1CI/AAAAAAAAOQk/HgLnucoPMDw/s1600/al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990439" cy="599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123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22373" y="5943599"/>
            <a:ext cx="5513439" cy="569811"/>
          </a:xfrm>
        </p:spPr>
        <p:txBody>
          <a:bodyPr>
            <a:normAutofit fontScale="90000"/>
          </a:bodyPr>
          <a:lstStyle/>
          <a:p>
            <a:r>
              <a:rPr lang="el-GR" dirty="0"/>
              <a:t>Ελένη </a:t>
            </a:r>
            <a:r>
              <a:rPr lang="el-GR" dirty="0" err="1"/>
              <a:t>Μπούκουρα</a:t>
            </a:r>
            <a:r>
              <a:rPr lang="el-GR" dirty="0"/>
              <a:t>, Αυτοπροσωπογραφία</a:t>
            </a:r>
          </a:p>
        </p:txBody>
      </p:sp>
      <p:pic>
        <p:nvPicPr>
          <p:cNvPr id="7170" name="Picture 2" descr="http://1.bp.blogspot.com/-T_5-D5cSp4I/U19tJm8dQGI/AAAAAAAAOPQ/NVUR6ffFwug/s1600/a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3316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2288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3D27AD41-6841-428A-BC63-99DD313489A0}"/>
              </a:ext>
            </a:extLst>
          </p:cNvPr>
          <p:cNvSpPr>
            <a:spLocks noGrp="1"/>
          </p:cNvSpPr>
          <p:nvPr>
            <p:ph idx="1"/>
          </p:nvPr>
        </p:nvSpPr>
        <p:spPr>
          <a:xfrm>
            <a:off x="-1" y="0"/>
            <a:ext cx="12078929" cy="6858000"/>
          </a:xfrm>
        </p:spPr>
        <p:txBody>
          <a:bodyPr/>
          <a:lstStyle/>
          <a:p>
            <a:r>
              <a:rPr lang="el-GR" b="1" dirty="0"/>
              <a:t>Άλλοι καλλιτέχνες της Σχολής του Μονάχου</a:t>
            </a:r>
            <a:endParaRPr lang="el-GR" dirty="0"/>
          </a:p>
          <a:p>
            <a:r>
              <a:rPr lang="el-GR" dirty="0"/>
              <a:t> </a:t>
            </a:r>
          </a:p>
          <a:p>
            <a:pPr algn="just"/>
            <a:r>
              <a:rPr lang="el-GR" dirty="0"/>
              <a:t>Στην Σχολή του Μονάχου ανήκουν επίσης ο Ιωάννης Ζαχαρίας 91845-1873) και ο Νικόλαος </a:t>
            </a:r>
            <a:r>
              <a:rPr lang="el-GR" dirty="0" err="1"/>
              <a:t>Δάβης</a:t>
            </a:r>
            <a:r>
              <a:rPr lang="el-GR" dirty="0"/>
              <a:t> (1883-1967). Αν και ορισμένοι Έλληνες ζωγράφοι, όπως π.χ. ο Περικλής Πανταζής (1849-1884), είχαν ήδη στραφεί προς τον Ιμπρεσιονισμό και άλλα καλλιτεχνικά ρεύματα από τα μέσα του 19ου αιώνα, το τέλος της Σχολής του Μονάχου ήλθε όταν ο εξπρεσιονιστής Νίκος Λύτρας, γιος του Νικηφόρου και ο ιδιόρρυθμος Κωνσταντίνος Παρθένης άρχισαν να διδάσκουν στην </a:t>
            </a:r>
            <a:r>
              <a:rPr lang="el-GR" dirty="0" err="1"/>
              <a:t>Ανωτάτη</a:t>
            </a:r>
            <a:r>
              <a:rPr lang="el-GR" dirty="0"/>
              <a:t> Σχολή Καλών Τεχνών.</a:t>
            </a:r>
          </a:p>
          <a:p>
            <a:pPr algn="just"/>
            <a:r>
              <a:rPr lang="el-GR" b="1" dirty="0"/>
              <a:t> </a:t>
            </a:r>
            <a:endParaRPr lang="el-GR" dirty="0"/>
          </a:p>
          <a:p>
            <a:pPr algn="just"/>
            <a:r>
              <a:rPr lang="el-GR" b="1" dirty="0"/>
              <a:t> </a:t>
            </a:r>
            <a:endParaRPr lang="el-GR" dirty="0"/>
          </a:p>
          <a:p>
            <a:endParaRPr lang="el-GR" dirty="0"/>
          </a:p>
        </p:txBody>
      </p:sp>
    </p:spTree>
    <p:extLst>
      <p:ext uri="{BB962C8B-B14F-4D97-AF65-F5344CB8AC3E}">
        <p14:creationId xmlns:p14="http://schemas.microsoft.com/office/powerpoint/2010/main" val="29421907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A96ECBD8-C6C5-410C-9D96-465CF605C2DE}"/>
              </a:ext>
            </a:extLst>
          </p:cNvPr>
          <p:cNvSpPr>
            <a:spLocks noGrp="1"/>
          </p:cNvSpPr>
          <p:nvPr>
            <p:ph idx="1"/>
          </p:nvPr>
        </p:nvSpPr>
        <p:spPr>
          <a:xfrm>
            <a:off x="0" y="0"/>
            <a:ext cx="12192000" cy="6858000"/>
          </a:xfrm>
        </p:spPr>
        <p:txBody>
          <a:bodyPr/>
          <a:lstStyle/>
          <a:p>
            <a:r>
              <a:rPr lang="el-GR" b="1" dirty="0"/>
              <a:t>Η Σχολή Καλών Τεχνών της Ελλάδας </a:t>
            </a:r>
            <a:endParaRPr lang="el-GR" dirty="0"/>
          </a:p>
          <a:p>
            <a:pPr algn="just"/>
            <a:r>
              <a:rPr lang="el-GR" b="1" dirty="0"/>
              <a:t>Η </a:t>
            </a:r>
            <a:r>
              <a:rPr lang="el-GR" b="1" dirty="0" err="1"/>
              <a:t>Ανωτάτη</a:t>
            </a:r>
            <a:r>
              <a:rPr lang="el-GR" b="1" dirty="0"/>
              <a:t> Σχολή Καλών Τεχνών</a:t>
            </a:r>
            <a:r>
              <a:rPr lang="el-GR" dirty="0"/>
              <a:t> είναι το παλαιότερο εκπαιδευτικό ίδρυμα στην Ελλάδα για τη διδασκαλία των εικαστικών τεχνών. Αποτελεί την πρώτη Σχολή Τριτοβάθμιας Εκπαίδευσης. Ιδρύθηκε το 1930 από τον τότε Υπουργό Παιδείας Γεώργιο Παπανδρέου. Πρόδρομος της Ανώτατης Σχολής Καλών Τεχνών υπήρξε το Σχολείο ή Σχολή των Τεχνών, το οποίο ιδρύθηκε στην Αθήνα στις 31 Δεκεμβρίου του 1836 (12 Ιανουαρίου 1837 με το νέο ημερολόγιο). Το Σχολείο των Τεχνών περιλάμβανε τρία Τμήματα:</a:t>
            </a:r>
          </a:p>
          <a:p>
            <a:pPr lvl="0" algn="just"/>
            <a:r>
              <a:rPr lang="el-GR" dirty="0"/>
              <a:t>Το Σχολείο Κυριακών και Εορτών</a:t>
            </a:r>
          </a:p>
          <a:p>
            <a:pPr lvl="0" algn="just"/>
            <a:r>
              <a:rPr lang="el-GR" dirty="0"/>
              <a:t>Το Σχολείο των Βιομηχάνων Τεχνών</a:t>
            </a:r>
          </a:p>
          <a:p>
            <a:pPr lvl="0" algn="just"/>
            <a:r>
              <a:rPr lang="el-GR" dirty="0"/>
              <a:t>Το Σχολείο των Ωραίων Τεχνών. </a:t>
            </a:r>
          </a:p>
          <a:p>
            <a:endParaRPr lang="el-GR" dirty="0"/>
          </a:p>
        </p:txBody>
      </p:sp>
    </p:spTree>
    <p:extLst>
      <p:ext uri="{BB962C8B-B14F-4D97-AF65-F5344CB8AC3E}">
        <p14:creationId xmlns:p14="http://schemas.microsoft.com/office/powerpoint/2010/main" val="94833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09678" y="3072984"/>
            <a:ext cx="4082321" cy="3792511"/>
          </a:xfrm>
        </p:spPr>
        <p:txBody>
          <a:bodyPr>
            <a:normAutofit/>
          </a:bodyPr>
          <a:lstStyle/>
          <a:p>
            <a:r>
              <a:rPr lang="el-GR" dirty="0"/>
              <a:t>Βρυζάκης, Το στρατόπεδο του Καραϊσκάκη στην Καστέλα, 1855 (Εθνική Πινακοθήκη)</a:t>
            </a:r>
          </a:p>
        </p:txBody>
      </p:sp>
      <p:pic>
        <p:nvPicPr>
          <p:cNvPr id="3074" name="Picture 2" descr="Vryzakis-Stratopedo Karaiskai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11942" cy="662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34510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DA8F194D-931E-4851-B1F2-B88DBBEFA3E3}"/>
              </a:ext>
            </a:extLst>
          </p:cNvPr>
          <p:cNvSpPr>
            <a:spLocks noGrp="1"/>
          </p:cNvSpPr>
          <p:nvPr>
            <p:ph idx="1"/>
          </p:nvPr>
        </p:nvSpPr>
        <p:spPr>
          <a:xfrm>
            <a:off x="0" y="0"/>
            <a:ext cx="12192000" cy="6858000"/>
          </a:xfrm>
        </p:spPr>
        <p:txBody>
          <a:bodyPr/>
          <a:lstStyle/>
          <a:p>
            <a:pPr algn="just"/>
            <a:r>
              <a:rPr lang="el-GR" dirty="0"/>
              <a:t>Το 1843 μετονομάστηκε σε Ανώτερη Σχολή Καλών Τεχνών πενταετούς φοίτησης. Μεταξύ των ετών 1844-1862 το πρόγραμμα της Σχολής Καλών Τεχνών διαμορφώθηκε στα πρότυπα των αντίστοιχων Ακαδημιών της Ευρώπης. Το 1930 με τις μεταρρυθμίσεις της τελευταίας κυβέρνησης Βενιζέλου, το Σχολείο αναβαθμίστηκε σε </a:t>
            </a:r>
            <a:r>
              <a:rPr lang="el-GR" dirty="0" err="1"/>
              <a:t>Ανωτάτη</a:t>
            </a:r>
            <a:r>
              <a:rPr lang="el-GR" dirty="0"/>
              <a:t> Σχολή Καλών Τεχνών. Μέχρι το 1940 η Σχολή αυτή στεγαζόταν αποκλειστικά στο κεντρικό κτίριο Αβέρωφ επί της Πατησίων, όπου σήμερα χρησιμοποιείται κυρίως από το Εθνικό </a:t>
            </a:r>
            <a:r>
              <a:rPr lang="el-GR" dirty="0" err="1"/>
              <a:t>Μετσόβειο</a:t>
            </a:r>
            <a:r>
              <a:rPr lang="el-GR" dirty="0"/>
              <a:t> Πολυτεχνείο.</a:t>
            </a:r>
          </a:p>
          <a:p>
            <a:pPr algn="just"/>
            <a:r>
              <a:rPr lang="el-GR" dirty="0"/>
              <a:t>Με πρωτοβουλία του πρύτανη Νίκου </a:t>
            </a:r>
            <a:r>
              <a:rPr lang="el-GR" dirty="0" err="1"/>
              <a:t>Κεσσανλή</a:t>
            </a:r>
            <a:r>
              <a:rPr lang="el-GR" dirty="0"/>
              <a:t> η Σχολή από το 1993 μεταφέρθηκε στην Πειραιώς 256, εκεί στεγάζονται όλα τα Εργαστήρια (Ζωγραφικής, Γλυπτικής και Χαρακτικής) καθώς και οι αίθουσες για τα συμπληρωματικά εργαστήρια, η Βιβλιοθήκη, ο εκθεσιακός χώρος, η αίθουσα θεάτρου, πολυμέσων, κινηματογράφου, οι αίθουσες διδασκαλίας της Νωπογραφίας, των φορητών εικόνων, της Σκηνογραφίας, του Ψηφιδωτού, των Γραφικών Τεχνών, του Μαρμάρου, της </a:t>
            </a:r>
            <a:r>
              <a:rPr lang="el-GR" dirty="0" err="1"/>
              <a:t>Γυψοτεχνίας</a:t>
            </a:r>
            <a:r>
              <a:rPr lang="el-GR" dirty="0"/>
              <a:t>, του Ξύλου, του Μετάλλου, της Κεραμικής, το εστιατόριο κ.ά.</a:t>
            </a:r>
          </a:p>
        </p:txBody>
      </p:sp>
    </p:spTree>
    <p:extLst>
      <p:ext uri="{BB962C8B-B14F-4D97-AF65-F5344CB8AC3E}">
        <p14:creationId xmlns:p14="http://schemas.microsoft.com/office/powerpoint/2010/main" val="288655412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FF74BB1-1336-4343-B2C7-1DE5712490F4}"/>
              </a:ext>
            </a:extLst>
          </p:cNvPr>
          <p:cNvSpPr>
            <a:spLocks noGrp="1"/>
          </p:cNvSpPr>
          <p:nvPr>
            <p:ph idx="1"/>
          </p:nvPr>
        </p:nvSpPr>
        <p:spPr>
          <a:xfrm>
            <a:off x="0" y="0"/>
            <a:ext cx="12192000" cy="6858000"/>
          </a:xfrm>
        </p:spPr>
        <p:txBody>
          <a:bodyPr/>
          <a:lstStyle/>
          <a:p>
            <a:pPr algn="just"/>
            <a:r>
              <a:rPr lang="el-GR" dirty="0"/>
              <a:t>Η </a:t>
            </a:r>
            <a:r>
              <a:rPr lang="el-GR" dirty="0" err="1"/>
              <a:t>Ανωτάτη</a:t>
            </a:r>
            <a:r>
              <a:rPr lang="el-GR" dirty="0"/>
              <a:t> Σχολή Καλών τεχνών διαθέτει έξι καλλιτεχνικούς Σταθμούς: στους Δελφούς, στη </a:t>
            </a:r>
            <a:r>
              <a:rPr lang="el-GR" dirty="0" err="1"/>
              <a:t>Μήθυμνα</a:t>
            </a:r>
            <a:r>
              <a:rPr lang="el-GR" dirty="0"/>
              <a:t>, στη Μύκονο, στο Ρέθυμνο, στη Ρόδο και στην Ύδρα. Πρόσφατα η Σχολή απέκτησε ακίνητα για τη δημιουργία Καλλιτεχνικών σταθμών στην </a:t>
            </a:r>
            <a:r>
              <a:rPr lang="el-GR" dirty="0" err="1"/>
              <a:t>Παροικιά</a:t>
            </a:r>
            <a:r>
              <a:rPr lang="el-GR" dirty="0"/>
              <a:t> της Πάρου, στο </a:t>
            </a:r>
            <a:r>
              <a:rPr lang="el-GR" dirty="0" err="1"/>
              <a:t>Μονοδέντρι</a:t>
            </a:r>
            <a:r>
              <a:rPr lang="el-GR" dirty="0"/>
              <a:t> των Ιωαννίνων και στην Παραμυθιά της Θεσπρωτίας. Δυνατότητα παραμονής στους Σταθμούς αυτούς έχουν οι υπότροφοι της ΑΣΚΤ, οι φοιτητές της Σχολής, τα μέλη του διδακτικού και ερευνητικού, Έλληνες καλλιτέχνες, διοικητικοί υπάλληλοι της Σχολής, καθώς και φοιτητές και διδάσκοντες από αντίστοιχες Ακαδημίες του εξωτερικού. </a:t>
            </a:r>
          </a:p>
        </p:txBody>
      </p:sp>
    </p:spTree>
    <p:extLst>
      <p:ext uri="{BB962C8B-B14F-4D97-AF65-F5344CB8AC3E}">
        <p14:creationId xmlns:p14="http://schemas.microsoft.com/office/powerpoint/2010/main" val="22848703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Askt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980" y="132735"/>
            <a:ext cx="6504039" cy="650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1202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03239" y="176981"/>
            <a:ext cx="12088761" cy="5909310"/>
          </a:xfrm>
          <a:prstGeom prst="rect">
            <a:avLst/>
          </a:prstGeom>
        </p:spPr>
        <p:txBody>
          <a:bodyPr wrap="square">
            <a:spAutoFit/>
          </a:bodyPr>
          <a:lstStyle/>
          <a:p>
            <a:r>
              <a:rPr lang="el-GR" dirty="0">
                <a:solidFill>
                  <a:srgbClr val="252525"/>
                </a:solidFill>
                <a:latin typeface="Arial" panose="020B0604020202020204" pitchFamily="34" charset="0"/>
                <a:ea typeface="Calibri" panose="020F0502020204030204" pitchFamily="34" charset="0"/>
              </a:rPr>
              <a:t>H </a:t>
            </a:r>
            <a:r>
              <a:rPr lang="el-GR" dirty="0" err="1">
                <a:solidFill>
                  <a:srgbClr val="252525"/>
                </a:solidFill>
                <a:latin typeface="Arial" panose="020B0604020202020204" pitchFamily="34" charset="0"/>
                <a:ea typeface="Calibri" panose="020F0502020204030204" pitchFamily="34" charset="0"/>
              </a:rPr>
              <a:t>Ανωτάτη</a:t>
            </a:r>
            <a:r>
              <a:rPr lang="el-GR" dirty="0">
                <a:solidFill>
                  <a:srgbClr val="252525"/>
                </a:solidFill>
                <a:latin typeface="Arial" panose="020B0604020202020204" pitchFamily="34" charset="0"/>
                <a:ea typeface="Calibri" panose="020F0502020204030204" pitchFamily="34" charset="0"/>
              </a:rPr>
              <a:t> Σχολή Καλών Τεχνών απαρτίζεται από δυο τμήματα, το Τμήμα Εικαστικών Τεχνών και το Τμήμα Θεωρητικών Σπουδών Τέχνης.</a:t>
            </a:r>
          </a:p>
          <a:p>
            <a:endParaRPr lang="el-GR" dirty="0">
              <a:solidFill>
                <a:srgbClr val="252525"/>
              </a:solidFill>
              <a:latin typeface="Arial" panose="020B0604020202020204" pitchFamily="34" charset="0"/>
            </a:endParaRPr>
          </a:p>
          <a:p>
            <a:r>
              <a:rPr lang="el-GR" b="1" i="1" dirty="0"/>
              <a:t>Τομέας Ζωγραφικής</a:t>
            </a:r>
            <a:endParaRPr lang="el-GR" dirty="0"/>
          </a:p>
          <a:p>
            <a:pPr lvl="0"/>
            <a:r>
              <a:rPr lang="el-GR" dirty="0"/>
              <a:t>Α΄ Εργαστήριο Ζωγραφικής</a:t>
            </a:r>
          </a:p>
          <a:p>
            <a:pPr lvl="0"/>
            <a:r>
              <a:rPr lang="el-GR" dirty="0"/>
              <a:t>Β΄ Εργαστήριο Ζωγραφικής</a:t>
            </a:r>
          </a:p>
          <a:p>
            <a:pPr lvl="0"/>
            <a:r>
              <a:rPr lang="el-GR" dirty="0"/>
              <a:t>Γ΄ Εργαστήριο Ζωγραφικής</a:t>
            </a:r>
          </a:p>
          <a:p>
            <a:pPr lvl="0"/>
            <a:r>
              <a:rPr lang="el-GR" dirty="0"/>
              <a:t>Δ΄ Εργαστήριο Ζωγραφικής</a:t>
            </a:r>
          </a:p>
          <a:p>
            <a:pPr lvl="0"/>
            <a:r>
              <a:rPr lang="el-GR" dirty="0"/>
              <a:t>Ε΄ Εργαστήριο Ζωγραφικής</a:t>
            </a:r>
          </a:p>
          <a:p>
            <a:pPr lvl="0"/>
            <a:r>
              <a:rPr lang="el-GR" dirty="0"/>
              <a:t>ΣΤ΄ Εργαστήριο Ζωγραφικής</a:t>
            </a:r>
          </a:p>
          <a:p>
            <a:pPr lvl="0"/>
            <a:r>
              <a:rPr lang="el-GR" dirty="0"/>
              <a:t>Ζ΄ Εργαστήριο Ζωγραφικής</a:t>
            </a:r>
          </a:p>
          <a:p>
            <a:pPr lvl="0"/>
            <a:r>
              <a:rPr lang="el-GR" dirty="0"/>
              <a:t>Η΄ Εργαστήριο Ζωγραφικής</a:t>
            </a:r>
          </a:p>
          <a:p>
            <a:pPr lvl="0"/>
            <a:r>
              <a:rPr lang="el-GR" dirty="0"/>
              <a:t>Θ' Εργαστήριο Ζωγραφικής</a:t>
            </a:r>
          </a:p>
          <a:p>
            <a:pPr lvl="0"/>
            <a:endParaRPr lang="el-GR" dirty="0"/>
          </a:p>
          <a:p>
            <a:pPr lvl="0"/>
            <a:r>
              <a:rPr lang="el-GR" dirty="0"/>
              <a:t>Σκηνογραφία</a:t>
            </a:r>
          </a:p>
          <a:p>
            <a:pPr lvl="0"/>
            <a:r>
              <a:rPr lang="el-GR" dirty="0"/>
              <a:t>Ψηφιδωτό</a:t>
            </a:r>
          </a:p>
          <a:p>
            <a:pPr lvl="0"/>
            <a:r>
              <a:rPr lang="el-GR" dirty="0"/>
              <a:t>Νωπογραφία και τεχνική των Φορητών Εικόνων</a:t>
            </a:r>
          </a:p>
          <a:p>
            <a:pPr lvl="0"/>
            <a:r>
              <a:rPr lang="el-GR" dirty="0"/>
              <a:t>Πολυμέσα - </a:t>
            </a:r>
            <a:r>
              <a:rPr lang="el-GR" dirty="0" err="1"/>
              <a:t>Υπερμέσα</a:t>
            </a:r>
            <a:endParaRPr lang="el-GR" dirty="0"/>
          </a:p>
          <a:p>
            <a:pPr lvl="0"/>
            <a:r>
              <a:rPr lang="el-GR" dirty="0"/>
              <a:t>Σχέδιο</a:t>
            </a:r>
          </a:p>
          <a:p>
            <a:pPr lvl="0"/>
            <a:endParaRPr lang="el-GR" dirty="0"/>
          </a:p>
          <a:p>
            <a:endParaRPr lang="el-GR" dirty="0"/>
          </a:p>
        </p:txBody>
      </p:sp>
    </p:spTree>
    <p:extLst>
      <p:ext uri="{BB962C8B-B14F-4D97-AF65-F5344CB8AC3E}">
        <p14:creationId xmlns:p14="http://schemas.microsoft.com/office/powerpoint/2010/main" val="18508654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06477" y="0"/>
            <a:ext cx="8937523" cy="6870471"/>
          </a:xfrm>
          <a:prstGeom prst="rect">
            <a:avLst/>
          </a:prstGeom>
        </p:spPr>
        <p:txBody>
          <a:bodyPr wrap="square">
            <a:spAutoFit/>
          </a:bodyPr>
          <a:lstStyle/>
          <a:p>
            <a:pPr marL="457200">
              <a:lnSpc>
                <a:spcPct val="107000"/>
              </a:lnSpc>
              <a:spcAft>
                <a:spcPts val="120"/>
              </a:spcAft>
            </a:pPr>
            <a:r>
              <a:rPr lang="el-GR" b="1" i="1" dirty="0">
                <a:solidFill>
                  <a:srgbClr val="252525"/>
                </a:solidFill>
                <a:latin typeface="Arial" panose="020B0604020202020204" pitchFamily="34" charset="0"/>
                <a:ea typeface="Calibri" panose="020F0502020204030204" pitchFamily="34" charset="0"/>
                <a:cs typeface="Times New Roman" panose="02020603050405020304" pitchFamily="18" charset="0"/>
              </a:rPr>
              <a:t>Τομέας Γλυπτικής</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l-GR" dirty="0">
                <a:solidFill>
                  <a:srgbClr val="252525"/>
                </a:solidFill>
                <a:latin typeface="Arial" panose="020B0604020202020204" pitchFamily="34" charset="0"/>
                <a:ea typeface="Calibri" panose="020F0502020204030204" pitchFamily="34" charset="0"/>
                <a:cs typeface="Times New Roman" panose="02020603050405020304" pitchFamily="18" charset="0"/>
              </a:rPr>
              <a:t>Α΄ Εργαστήριο Γλυπτικής</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l-GR" dirty="0">
                <a:solidFill>
                  <a:srgbClr val="252525"/>
                </a:solidFill>
                <a:latin typeface="Arial" panose="020B0604020202020204" pitchFamily="34" charset="0"/>
                <a:ea typeface="Calibri" panose="020F0502020204030204" pitchFamily="34" charset="0"/>
                <a:cs typeface="Times New Roman" panose="02020603050405020304" pitchFamily="18" charset="0"/>
              </a:rPr>
              <a:t>Β΄ Εργαστήριο Γλυπτικής</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l-GR" dirty="0">
                <a:solidFill>
                  <a:srgbClr val="252525"/>
                </a:solidFill>
                <a:latin typeface="Arial" panose="020B0604020202020204" pitchFamily="34" charset="0"/>
                <a:ea typeface="Calibri" panose="020F0502020204030204" pitchFamily="34" charset="0"/>
                <a:cs typeface="Times New Roman" panose="02020603050405020304" pitchFamily="18" charset="0"/>
              </a:rPr>
              <a:t>Γ΄ Εργαστήριο Γλυπτικής</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l-GR" dirty="0">
                <a:solidFill>
                  <a:srgbClr val="252525"/>
                </a:solidFill>
                <a:latin typeface="Arial" panose="020B0604020202020204" pitchFamily="34" charset="0"/>
                <a:ea typeface="Calibri" panose="020F0502020204030204" pitchFamily="34" charset="0"/>
                <a:cs typeface="Times New Roman" panose="02020603050405020304" pitchFamily="18" charset="0"/>
              </a:rPr>
              <a:t>Εργαστήριο </a:t>
            </a:r>
            <a:r>
              <a:rPr lang="el-GR" dirty="0" err="1">
                <a:solidFill>
                  <a:srgbClr val="252525"/>
                </a:solidFill>
                <a:latin typeface="Arial" panose="020B0604020202020204" pitchFamily="34" charset="0"/>
                <a:ea typeface="Calibri" panose="020F0502020204030204" pitchFamily="34" charset="0"/>
                <a:cs typeface="Times New Roman" panose="02020603050405020304" pitchFamily="18" charset="0"/>
              </a:rPr>
              <a:t>Γυψοτεχνίας</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l-GR" dirty="0">
                <a:solidFill>
                  <a:srgbClr val="252525"/>
                </a:solidFill>
                <a:latin typeface="Arial" panose="020B0604020202020204" pitchFamily="34" charset="0"/>
                <a:ea typeface="Calibri" panose="020F0502020204030204" pitchFamily="34" charset="0"/>
                <a:cs typeface="Times New Roman" panose="02020603050405020304" pitchFamily="18" charset="0"/>
              </a:rPr>
              <a:t>Εργαστήριο Κεραμικής</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l-GR" dirty="0">
                <a:solidFill>
                  <a:srgbClr val="252525"/>
                </a:solidFill>
                <a:latin typeface="Arial" panose="020B0604020202020204" pitchFamily="34" charset="0"/>
                <a:ea typeface="Calibri" panose="020F0502020204030204" pitchFamily="34" charset="0"/>
                <a:cs typeface="Times New Roman" panose="02020603050405020304" pitchFamily="18" charset="0"/>
              </a:rPr>
              <a:t>Εργαστήριο Μαρμάρου</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l-GR" dirty="0">
                <a:solidFill>
                  <a:srgbClr val="252525"/>
                </a:solidFill>
                <a:latin typeface="Arial" panose="020B0604020202020204" pitchFamily="34" charset="0"/>
                <a:ea typeface="Calibri" panose="020F0502020204030204" pitchFamily="34" charset="0"/>
                <a:cs typeface="Times New Roman" panose="02020603050405020304" pitchFamily="18" charset="0"/>
              </a:rPr>
              <a:t>Εργαστήριο Μετάλλου</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l-GR" dirty="0">
                <a:solidFill>
                  <a:srgbClr val="252525"/>
                </a:solidFill>
                <a:latin typeface="Arial" panose="020B0604020202020204" pitchFamily="34" charset="0"/>
                <a:ea typeface="Calibri" panose="020F0502020204030204" pitchFamily="34" charset="0"/>
                <a:cs typeface="Times New Roman" panose="02020603050405020304" pitchFamily="18" charset="0"/>
              </a:rPr>
              <a:t>Εργαστήριο Ξύλου</a:t>
            </a:r>
          </a:p>
          <a:p>
            <a:pPr marL="342900" lvl="0" indent="-342900">
              <a:lnSpc>
                <a:spcPct val="107000"/>
              </a:lnSpc>
              <a:spcAft>
                <a:spcPts val="120"/>
              </a:spcAft>
              <a:buSzPts val="1000"/>
              <a:buFont typeface="Symbol" panose="05050102010706020507" pitchFamily="18" charset="2"/>
              <a:buChar char=""/>
              <a:tabLst>
                <a:tab pos="457200" algn="l"/>
              </a:tabLst>
            </a:pPr>
            <a:endParaRPr lang="el-GR" sz="2000" dirty="0">
              <a:solidFill>
                <a:srgbClr val="252525"/>
              </a:solidFill>
              <a:effectLst/>
              <a:latin typeface="Arial" panose="020B0604020202020204" pitchFamily="34" charset="0"/>
              <a:ea typeface="Calibri" panose="020F0502020204030204" pitchFamily="34" charset="0"/>
              <a:cs typeface="Times New Roman" panose="02020603050405020304" pitchFamily="18" charset="0"/>
            </a:endParaRPr>
          </a:p>
          <a:p>
            <a:r>
              <a:rPr lang="el-GR" b="1" i="1" dirty="0">
                <a:latin typeface="Arial" panose="020B0604020202020204" pitchFamily="34" charset="0"/>
                <a:cs typeface="Arial" panose="020B0604020202020204" pitchFamily="34" charset="0"/>
              </a:rPr>
              <a:t>Τομέας Χαρακτικής</a:t>
            </a:r>
            <a:endParaRPr lang="el-GR" dirty="0">
              <a:latin typeface="Arial" panose="020B0604020202020204" pitchFamily="34" charset="0"/>
              <a:cs typeface="Arial" panose="020B0604020202020204" pitchFamily="34" charset="0"/>
            </a:endParaRPr>
          </a:p>
          <a:p>
            <a:pPr lvl="0"/>
            <a:r>
              <a:rPr lang="el-GR" dirty="0">
                <a:latin typeface="Arial" panose="020B0604020202020204" pitchFamily="34" charset="0"/>
                <a:cs typeface="Arial" panose="020B0604020202020204" pitchFamily="34" charset="0"/>
              </a:rPr>
              <a:t>Α΄ Εργαστήριο Χαρακτικής</a:t>
            </a:r>
          </a:p>
          <a:p>
            <a:pPr lvl="0"/>
            <a:r>
              <a:rPr lang="el-GR" dirty="0">
                <a:latin typeface="Arial" panose="020B0604020202020204" pitchFamily="34" charset="0"/>
                <a:cs typeface="Arial" panose="020B0604020202020204" pitchFamily="34" charset="0"/>
              </a:rPr>
              <a:t>Β΄ Εργαστήριο Χαρακτικής</a:t>
            </a:r>
          </a:p>
          <a:p>
            <a:pPr lvl="0"/>
            <a:endParaRPr lang="el-GR" dirty="0">
              <a:latin typeface="Arial" panose="020B0604020202020204" pitchFamily="34" charset="0"/>
              <a:cs typeface="Arial" panose="020B0604020202020204" pitchFamily="34" charset="0"/>
            </a:endParaRPr>
          </a:p>
          <a:p>
            <a:pPr lvl="0"/>
            <a:r>
              <a:rPr lang="el-GR" dirty="0">
                <a:latin typeface="Arial" panose="020B0604020202020204" pitchFamily="34" charset="0"/>
                <a:cs typeface="Arial" panose="020B0604020202020204" pitchFamily="34" charset="0"/>
              </a:rPr>
              <a:t>Γραφικές Τέχνες-Τυπογραφία και Τέχνη του Βιβλίου</a:t>
            </a:r>
          </a:p>
          <a:p>
            <a:pPr lvl="0"/>
            <a:r>
              <a:rPr lang="el-GR" dirty="0">
                <a:latin typeface="Arial" panose="020B0604020202020204" pitchFamily="34" charset="0"/>
                <a:cs typeface="Arial" panose="020B0604020202020204" pitchFamily="34" charset="0"/>
              </a:rPr>
              <a:t>Φωτογραφία</a:t>
            </a:r>
          </a:p>
          <a:p>
            <a:pPr lvl="0"/>
            <a:r>
              <a:rPr lang="el-GR" dirty="0">
                <a:latin typeface="Arial" panose="020B0604020202020204" pitchFamily="34" charset="0"/>
                <a:cs typeface="Arial" panose="020B0604020202020204" pitchFamily="34" charset="0"/>
              </a:rPr>
              <a:t>Χαρακτική</a:t>
            </a:r>
          </a:p>
          <a:p>
            <a:pPr lvl="0"/>
            <a:endParaRPr lang="el-GR" dirty="0">
              <a:latin typeface="Arial" panose="020B0604020202020204" pitchFamily="34" charset="0"/>
              <a:cs typeface="Arial" panose="020B0604020202020204" pitchFamily="34" charset="0"/>
            </a:endParaRPr>
          </a:p>
          <a:p>
            <a:pPr lvl="0"/>
            <a:endParaRPr lang="el-GR" dirty="0">
              <a:latin typeface="Arial" panose="020B0604020202020204" pitchFamily="34" charset="0"/>
              <a:cs typeface="Arial" panose="020B0604020202020204" pitchFamily="34" charset="0"/>
            </a:endParaRPr>
          </a:p>
          <a:p>
            <a:pPr lvl="0"/>
            <a:endParaRPr lang="el-GR" dirty="0">
              <a:latin typeface="Arial" panose="020B0604020202020204" pitchFamily="34" charset="0"/>
              <a:cs typeface="Arial" panose="020B0604020202020204" pitchFamily="34" charset="0"/>
            </a:endParaRPr>
          </a:p>
          <a:p>
            <a:pPr lvl="0"/>
            <a:endParaRPr lang="el-GR" dirty="0">
              <a:latin typeface="Arial" panose="020B0604020202020204" pitchFamily="34" charset="0"/>
              <a:cs typeface="Arial" panose="020B0604020202020204" pitchFamily="34" charset="0"/>
            </a:endParaRPr>
          </a:p>
          <a:p>
            <a:pPr lvl="0"/>
            <a:endParaRPr lang="el-GR" dirty="0">
              <a:latin typeface="Arial" panose="020B0604020202020204" pitchFamily="34" charset="0"/>
              <a:cs typeface="Arial" panose="020B0604020202020204" pitchFamily="34" charset="0"/>
            </a:endParaRPr>
          </a:p>
          <a:p>
            <a:pPr marL="342900" lvl="0" indent="-342900">
              <a:lnSpc>
                <a:spcPct val="107000"/>
              </a:lnSpc>
              <a:spcAft>
                <a:spcPts val="120"/>
              </a:spcAft>
              <a:buSzPts val="1000"/>
              <a:buFont typeface="Symbol" panose="05050102010706020507" pitchFamily="18" charset="2"/>
              <a:buChar char=""/>
              <a:tabLst>
                <a:tab pos="457200" algn="l"/>
              </a:tabLs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11299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 y="1"/>
            <a:ext cx="11353800" cy="3982064"/>
          </a:xfrm>
        </p:spPr>
        <p:txBody>
          <a:bodyPr>
            <a:normAutofit fontScale="90000"/>
          </a:bodyPr>
          <a:lstStyle/>
          <a:p>
            <a:r>
              <a:rPr lang="el-GR" sz="3600" dirty="0">
                <a:latin typeface="Arial" panose="020B0604020202020204" pitchFamily="34" charset="0"/>
                <a:cs typeface="Arial" panose="020B0604020202020204" pitchFamily="34" charset="0"/>
              </a:rPr>
              <a:t>Τμήμα Θεωρητικών Σπουδών</a:t>
            </a:r>
            <a:r>
              <a:rPr lang="el-GR" dirty="0"/>
              <a:t/>
            </a:r>
            <a:br>
              <a:rPr lang="el-GR" dirty="0"/>
            </a:br>
            <a:r>
              <a:rPr lang="el-GR" dirty="0"/>
              <a:t/>
            </a:r>
            <a:br>
              <a:rPr lang="el-GR" dirty="0"/>
            </a:br>
            <a:r>
              <a:rPr lang="el-GR" sz="3100" dirty="0"/>
              <a:t>Ιστορία της Τέχνης</a:t>
            </a:r>
            <a:br>
              <a:rPr lang="el-GR" sz="3100" dirty="0"/>
            </a:br>
            <a:r>
              <a:rPr lang="el-GR" sz="3100" dirty="0"/>
              <a:t>Διδακτική της Τέχνης</a:t>
            </a:r>
            <a:br>
              <a:rPr lang="el-GR" sz="3100" dirty="0"/>
            </a:br>
            <a:r>
              <a:rPr lang="el-GR" sz="3100" dirty="0"/>
              <a:t>Θεωρία Χώρου/Ιστορία της Αρχιτεκτονικής</a:t>
            </a:r>
            <a:br>
              <a:rPr lang="el-GR" sz="3100" dirty="0"/>
            </a:br>
            <a:r>
              <a:rPr lang="el-GR" sz="3100" dirty="0"/>
              <a:t>Εισαγωγή στη Φιλοσοφία και την Αισθητική</a:t>
            </a:r>
            <a:br>
              <a:rPr lang="el-GR" sz="3100" dirty="0"/>
            </a:br>
            <a:r>
              <a:rPr lang="el-GR" sz="3100" dirty="0"/>
              <a:t>Ξένες Γλώσσες</a:t>
            </a:r>
            <a:br>
              <a:rPr lang="el-GR" sz="3100" dirty="0"/>
            </a:br>
            <a:r>
              <a:rPr lang="el-GR" sz="3100" dirty="0"/>
              <a:t>Παιδαγωγική και Ψυχολογία της Εκπαίδευσης</a:t>
            </a:r>
            <a:br>
              <a:rPr lang="el-GR" sz="3100" dirty="0"/>
            </a:br>
            <a:endParaRPr lang="el-GR" sz="3100" dirty="0"/>
          </a:p>
        </p:txBody>
      </p:sp>
    </p:spTree>
    <p:extLst>
      <p:ext uri="{BB962C8B-B14F-4D97-AF65-F5344CB8AC3E}">
        <p14:creationId xmlns:p14="http://schemas.microsoft.com/office/powerpoint/2010/main" val="4291263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0"/>
            <a:ext cx="9144000" cy="4100738"/>
          </a:xfrm>
          <a:prstGeom prst="rect">
            <a:avLst/>
          </a:prstGeom>
        </p:spPr>
        <p:txBody>
          <a:bodyPr wrap="square">
            <a:spAutoFit/>
          </a:bodyPr>
          <a:lstStyle/>
          <a:p>
            <a:pPr marL="342900" lvl="0" indent="-342900">
              <a:lnSpc>
                <a:spcPct val="107000"/>
              </a:lnSpc>
              <a:spcAft>
                <a:spcPts val="120"/>
              </a:spcAft>
              <a:buSzPts val="1000"/>
              <a:buFont typeface="Symbol" panose="05050102010706020507" pitchFamily="18" charset="2"/>
              <a:buChar char=""/>
              <a:tabLst>
                <a:tab pos="457200" algn="l"/>
              </a:tabLst>
            </a:pPr>
            <a:r>
              <a:rPr lang="el-GR" dirty="0">
                <a:solidFill>
                  <a:srgbClr val="252525"/>
                </a:solidFill>
                <a:latin typeface="Arial" panose="020B0604020202020204" pitchFamily="34" charset="0"/>
                <a:ea typeface="Times New Roman" panose="02020603050405020304" pitchFamily="18" charset="0"/>
                <a:cs typeface="Times New Roman" panose="02020603050405020304" pitchFamily="18" charset="0"/>
              </a:rPr>
              <a:t>Μεταπτυχιακά Προγράμματα Σπουδών</a:t>
            </a:r>
          </a:p>
          <a:p>
            <a:pPr marL="342900" lvl="0" indent="-342900">
              <a:lnSpc>
                <a:spcPct val="107000"/>
              </a:lnSpc>
              <a:spcAft>
                <a:spcPts val="120"/>
              </a:spcAft>
              <a:buSzPts val="1000"/>
              <a:buFont typeface="Symbol" panose="05050102010706020507" pitchFamily="18" charset="2"/>
              <a:buChar char=""/>
              <a:tabLst>
                <a:tab pos="457200" algn="l"/>
              </a:tabLst>
            </a:pPr>
            <a:endParaRPr lang="el-GR" dirty="0">
              <a:solidFill>
                <a:srgbClr val="252525"/>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endParaRPr lang="el-GR" dirty="0">
              <a:solidFill>
                <a:srgbClr val="252525"/>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l-GR" dirty="0">
                <a:solidFill>
                  <a:srgbClr val="252525"/>
                </a:solidFill>
                <a:latin typeface="Arial" panose="020B0604020202020204" pitchFamily="34" charset="0"/>
                <a:ea typeface="Times New Roman" panose="02020603050405020304" pitchFamily="18" charset="0"/>
                <a:cs typeface="Times New Roman" panose="02020603050405020304" pitchFamily="18" charset="0"/>
              </a:rPr>
              <a:t>"Ψηφιακές Μορφές Τέχνης" (Ψ.Μ.Τ.) με αντικείμενο την ενίσχυση της σύγχρονης καλλιτεχνικής και τεχνολογικής έρευνας και την παραγωγή νέας γνώσης στην περιοχή των </a:t>
            </a:r>
            <a:r>
              <a:rPr lang="el-GR" i="1" dirty="0">
                <a:solidFill>
                  <a:srgbClr val="252525"/>
                </a:solidFill>
                <a:latin typeface="Arial" panose="020B0604020202020204" pitchFamily="34" charset="0"/>
                <a:ea typeface="Times New Roman" panose="02020603050405020304" pitchFamily="18" charset="0"/>
                <a:cs typeface="Times New Roman" panose="02020603050405020304" pitchFamily="18" charset="0"/>
              </a:rPr>
              <a:t>Ψηφιακών Μορφών Τέχνης</a:t>
            </a:r>
            <a:r>
              <a:rPr lang="el-GR" dirty="0">
                <a:solidFill>
                  <a:srgbClr val="252525"/>
                </a:solidFill>
                <a:latin typeface="Arial" panose="020B0604020202020204" pitchFamily="34" charset="0"/>
                <a:ea typeface="Times New Roman" panose="02020603050405020304" pitchFamily="18" charset="0"/>
                <a:cs typeface="Times New Roman" panose="02020603050405020304" pitchFamily="18" charset="0"/>
              </a:rPr>
              <a:t>. (περισσότερες πληροφορίες)</a:t>
            </a:r>
          </a:p>
          <a:p>
            <a:pPr marL="342900" lvl="0" indent="-342900">
              <a:lnSpc>
                <a:spcPct val="107000"/>
              </a:lnSpc>
              <a:spcAft>
                <a:spcPts val="120"/>
              </a:spcAft>
              <a:buSzPts val="1000"/>
              <a:buFont typeface="Symbol" panose="05050102010706020507" pitchFamily="18" charset="2"/>
              <a:buChar char=""/>
              <a:tabLst>
                <a:tab pos="457200" algn="l"/>
              </a:tabLst>
            </a:pPr>
            <a:endParaRPr lang="el-GR" sz="2000" dirty="0">
              <a:solidFill>
                <a:srgbClr val="252525"/>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l-GR" dirty="0">
                <a:solidFill>
                  <a:srgbClr val="252525"/>
                </a:solidFill>
                <a:latin typeface="Arial" panose="020B0604020202020204" pitchFamily="34" charset="0"/>
                <a:ea typeface="Times New Roman" panose="02020603050405020304" pitchFamily="18" charset="0"/>
                <a:cs typeface="Times New Roman" panose="02020603050405020304" pitchFamily="18" charset="0"/>
              </a:rPr>
              <a:t>"Μεταπτυχιακό Εικαστικών Τεχνών" (Μ.Ε.Τ.) με αντικείμενο την εξειδίκευση και εμβάθυνση ζητημάτων τέχνης καθώς και την ενίσχυση της σύγχρονης καλλιτεχνικής έρευνας στην περιοχή των "Εικαστικών Τεχνών«</a:t>
            </a:r>
          </a:p>
          <a:p>
            <a:pPr marL="342900" lvl="0" indent="-342900">
              <a:lnSpc>
                <a:spcPct val="107000"/>
              </a:lnSpc>
              <a:spcAft>
                <a:spcPts val="120"/>
              </a:spcAft>
              <a:buSzPts val="1000"/>
              <a:buFont typeface="Symbol" panose="05050102010706020507" pitchFamily="18" charset="2"/>
              <a:buChar char=""/>
              <a:tabLst>
                <a:tab pos="457200" algn="l"/>
              </a:tabLst>
            </a:pPr>
            <a:endParaRPr lang="el-GR" sz="2000" dirty="0">
              <a:solidFill>
                <a:srgbClr val="252525"/>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20"/>
              </a:spcAft>
              <a:buSzPts val="1000"/>
              <a:buFont typeface="Symbol" panose="05050102010706020507" pitchFamily="18" charset="2"/>
              <a:buChar char=""/>
              <a:tabLst>
                <a:tab pos="457200" algn="l"/>
              </a:tabLst>
            </a:pPr>
            <a:r>
              <a:rPr lang="el-GR" dirty="0">
                <a:solidFill>
                  <a:srgbClr val="252525"/>
                </a:solidFill>
                <a:latin typeface="Arial" panose="020B0604020202020204" pitchFamily="34" charset="0"/>
                <a:ea typeface="Times New Roman" panose="02020603050405020304" pitchFamily="18" charset="0"/>
                <a:cs typeface="Times New Roman" panose="02020603050405020304" pitchFamily="18" charset="0"/>
              </a:rPr>
              <a:t>Ελληνογαλλικό Πρόγραμμα Μεταπτυχιακών Σπουδών με τίτλο: «Τέχνη, εικονική πραγματικότητα και </a:t>
            </a:r>
            <a:r>
              <a:rPr lang="el-GR" dirty="0" err="1">
                <a:solidFill>
                  <a:srgbClr val="252525"/>
                </a:solidFill>
                <a:latin typeface="Arial" panose="020B0604020202020204" pitchFamily="34" charset="0"/>
                <a:ea typeface="Times New Roman" panose="02020603050405020304" pitchFamily="18" charset="0"/>
                <a:cs typeface="Times New Roman" panose="02020603050405020304" pitchFamily="18" charset="0"/>
              </a:rPr>
              <a:t>πολυχρηστικά</a:t>
            </a:r>
            <a:r>
              <a:rPr lang="el-GR" dirty="0">
                <a:solidFill>
                  <a:srgbClr val="252525"/>
                </a:solidFill>
                <a:latin typeface="Arial" panose="020B0604020202020204" pitchFamily="34" charset="0"/>
                <a:ea typeface="Times New Roman" panose="02020603050405020304" pitchFamily="18" charset="0"/>
                <a:cs typeface="Times New Roman" panose="02020603050405020304" pitchFamily="18" charset="0"/>
              </a:rPr>
              <a:t> συστήματα καλλιτεχνικής έκφρασης» </a:t>
            </a:r>
            <a:endParaRPr lang="el-GR" sz="2000" dirty="0">
              <a:solidFill>
                <a:srgbClr val="252525"/>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0476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2286</Words>
  <Application>Microsoft Office PowerPoint</Application>
  <PresentationFormat>Προσαρμογή</PresentationFormat>
  <Paragraphs>188</Paragraphs>
  <Slides>96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96</vt:i4>
      </vt:variant>
    </vt:vector>
  </HeadingPairs>
  <TitlesOfParts>
    <vt:vector size="97" baseType="lpstr">
      <vt:lpstr>Θέμα του Office</vt:lpstr>
      <vt:lpstr>Η ΣΧΟΛΗ ΤΟΥ ΜΟΝΑΧΟΥ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Βρυζάκης, Η Έξοδος του Μεσολογγίου, 1855 (Εθνική Πινακοθήκη)</vt:lpstr>
      <vt:lpstr>Βρυζάκης, Η Ελλάς Ευγνωμονούσα, 1858 (Εθνικό Ιστορικό Μουσείο)</vt:lpstr>
      <vt:lpstr>Βρυζάκης, Το στρατόπεδο του Καραϊσκάκη στην Καστέλα, 1855 (Εθνική Πινακοθήκη)</vt:lpstr>
      <vt:lpstr>Βρυζάκης, Ο Παλαιών Πατρών Γερμανός ευλογεί τη σημαία της Επανάστασης, 1865 </vt:lpstr>
      <vt:lpstr>Βρυζάκης, Η ανατίναξη του Χρήστου Καψάλη</vt:lpstr>
      <vt:lpstr>Παρουσίαση του PowerPoint</vt:lpstr>
      <vt:lpstr>Νικηφόρος Λύτρας, Αυτοπροσωπογραφία</vt:lpstr>
      <vt:lpstr>Νικηφόρος Λύτρας, Ο απαγχονισμός του Πατριάρχη Γρηγορίου Ε΄</vt:lpstr>
      <vt:lpstr>Νικηφόρος Λύτρας, Η Αντιγόνη εμπρός στο νεκρό Πολυνείκη, 1865 (Εθνική Πινακοθήκη)</vt:lpstr>
      <vt:lpstr>Νικηφόρος Λύτρας, Κάλαντα, 1872</vt:lpstr>
      <vt:lpstr>Νικηφόρος Λύτρας, Πορτρέτο Μαριάνθης Χαριλάου, 1895-1900</vt:lpstr>
      <vt:lpstr>Νικηφόρος Λύτρας, Λύσανδρος Καυταντζόγλου, 1886</vt:lpstr>
      <vt:lpstr>Νικηφόρος Λύτρας, Η πυρπόληση της τουρκικής ναυαρχίδας</vt:lpstr>
      <vt:lpstr>Νικηφόρος Λύτρας, Επιστροφή από το πανηγύρι της Πεντέλης</vt:lpstr>
      <vt:lpstr>Νικηφόρος Λύτρας, Το άτακτο εγγόνι. </vt:lpstr>
      <vt:lpstr>Νικηφόρος Λύτρας, Η προσμονή, αχρονολόγητο (Εθνική Πινακοθήκη)</vt:lpstr>
      <vt:lpstr>Λύτρας, Το φίλημα, 1878 (Εθνική Πινακοθήκη)</vt:lpstr>
      <vt:lpstr>Νικηφόρος Λύτρας, Ο Γαλατάς, 1895</vt:lpstr>
      <vt:lpstr>Νικηφόρος Λύτρας, Το Ψαριανό μοιρολόι</vt:lpstr>
      <vt:lpstr>Νικηφόρος Λύτρας, Ναυτικός που καπνίζει</vt:lpstr>
      <vt:lpstr>Νικηφόρος Λύτρας, Παιδί που στρίβει τσιγάρο</vt:lpstr>
      <vt:lpstr>Νικηφόρος Λύτρας, Γυμνό</vt:lpstr>
      <vt:lpstr>Νικηφόρος Λύτρας, Εσωτερικό σπιτιού</vt:lpstr>
      <vt:lpstr>Νικηφόρος Λύτρας, Αραπάκι</vt:lpstr>
      <vt:lpstr>Νικηφόρος Λύτρας, Πασχαλιά </vt:lpstr>
      <vt:lpstr>Νικηφόρος Λύτρας, Τα άνθη του Επιτάφιου </vt:lpstr>
      <vt:lpstr>Νικηφόρος Λύτρας, Όρθρος</vt:lpstr>
      <vt:lpstr>Παρουσίαση του PowerPoint</vt:lpstr>
      <vt:lpstr>Παρουσίαση του PowerPoint</vt:lpstr>
      <vt:lpstr>Παρουσίαση του PowerPoint</vt:lpstr>
      <vt:lpstr>Παρουσίαση του PowerPoint</vt:lpstr>
      <vt:lpstr>Γύζης, Κοριτσάκι που παίζει, 1868</vt:lpstr>
      <vt:lpstr>Γύζης, Τα ορφανά, 1871 (ιδιωτική συλλογή)</vt:lpstr>
      <vt:lpstr>Γύζης, Τα αρραβωνιάσματα, 1875 (Εθνική Πινακοθήκη)</vt:lpstr>
      <vt:lpstr>Γύζης, Ο κουρέας, 1880 (ιδιωτική συλλογή)</vt:lpstr>
      <vt:lpstr>Γύζης, Ζαχαροπλάστης, 1898 (ιδιωτική συλλογή)</vt:lpstr>
      <vt:lpstr>Γύζης, Ανατολίτης με τσιμπούκι, 1874 (Εθνική Πινακοθήκη)</vt:lpstr>
      <vt:lpstr>Γύζης, Το Κρυφό Σχολειό, 1885-1886 (Ιδιωτική Συλλογή)</vt:lpstr>
      <vt:lpstr>Γύζης, Μετά την καταστροφή των Ψαρών, 1896-1898 (Εθνική Πινακοθήκη)</vt:lpstr>
      <vt:lpstr>Γύζης, Αγόρι με κεράσια, 1888 (Ιδιωτική Συλλογή)</vt:lpstr>
      <vt:lpstr>Γύζης, Το τάμα, 1874 (Εθνική Πινακοθήκη)</vt:lpstr>
      <vt:lpstr>Γύζης, Ιδού ο Νυμφίος έρχεται, (Εθνική Πινακοθήκη)</vt:lpstr>
      <vt:lpstr>Γύζης, Ο θρίαμβος της θρησκείας, 1890 </vt:lpstr>
      <vt:lpstr>Γύζης, Η ψυχή του καλλιτέχνη, 1893 (Ιδιωτική Συλλογή)</vt:lpstr>
      <vt:lpstr>Γύζης, Ο Έρως και ο ζωγράφος, 1868 </vt:lpstr>
      <vt:lpstr>Γύζης, Νύμφη και Έρως, 1897 (Εθνική Πινακοθήκη)</vt:lpstr>
      <vt:lpstr>Γύζης, Γέρος που κοιμάται, 1872 (Ιδιωτική Συλλογή)</vt:lpstr>
      <vt:lpstr>Γύζης, Η ψυχομάνα, 1882-1883 (Εθνική Πινακοθήκη)</vt:lpstr>
      <vt:lpstr>Γύζης, Αποστήθιση, 1883</vt:lpstr>
      <vt:lpstr>Παρουσίαση του PowerPoint</vt:lpstr>
      <vt:lpstr>Παρουσίαση του PowerPoint</vt:lpstr>
      <vt:lpstr>Ιακωβίδης, Παιδική συναυλία, 1894</vt:lpstr>
      <vt:lpstr>Ιακωβίδης, Παιδική συναυλία, 1894 (Εθνική Πινακοθήκη)</vt:lpstr>
      <vt:lpstr>Ιακωβίδης, Η αγαπημένη της γιαγιάς, 1893 (Εθνική Πινακοθήκη)</vt:lpstr>
      <vt:lpstr>Ιακωβίδης, Τα πρώτα βήματα (Εθνική Πινακοθήκη)</vt:lpstr>
      <vt:lpstr>Ιακωβίδης, Κου-Κου, 1895</vt:lpstr>
      <vt:lpstr>Ιακωβίδης, Μητρική στοργή, 1889</vt:lpstr>
      <vt:lpstr>Ιακωβίδης, Ο άτακτος εγγονός, 1884</vt:lpstr>
      <vt:lpstr>Ιακωβίδης, Το χτένισμα της εγγονής, 1886</vt:lpstr>
      <vt:lpstr>Παρουσίαση του PowerPoint</vt:lpstr>
      <vt:lpstr>Πολυχρόνης Λεμπέσης, Ο βοσκός (ιδιωτική συλλογή)</vt:lpstr>
      <vt:lpstr>Λεμπέσης, Το κορίτσι με τα περιστέρια, 1848 (Πινακοθήκη Αβέρωφ, Μέτσοβο)</vt:lpstr>
      <vt:lpstr>Λεμπέσης, Νέα με τοπική φορεσιά (ιδιωτική συλλογή)</vt:lpstr>
      <vt:lpstr>Λεμπέσης, Προσωπογραφία Κρητός εμπόρου (ιδιωτική συλλογή)</vt:lpstr>
      <vt:lpstr>Λεμπέσης, Γυμνό (Εθνική Πινακοθήκη)</vt:lpstr>
      <vt:lpstr>Παρουσίαση του PowerPoint</vt:lpstr>
      <vt:lpstr>Παρουσίαση του PowerPoint</vt:lpstr>
      <vt:lpstr>Βολανάκης, Η πυρπόληση της τουρκικής φρεγάτας, (πρώτη εκτέλεση) (ιδιωτική συλλογή)</vt:lpstr>
      <vt:lpstr>Βολανάκης, Octoberfest ή Πανηγύρι στο Μόναχο, 1876 (Εθνική Πινακοθήκη)</vt:lpstr>
      <vt:lpstr>Βολανάκης, Η ναυμαχία του Τραφάλγκαρ</vt:lpstr>
      <vt:lpstr>Βολανάκης, Εγκαίνια Ισθμού της Κορίνθου</vt:lpstr>
      <vt:lpstr>Βολανάκης, Η αποβίβαση του Καραϊσκάκη στο Φάληρο</vt:lpstr>
      <vt:lpstr>Βολανάκης, Το λιμάνι του Βόλου τη νύχτα</vt:lpstr>
      <vt:lpstr>Παρουσίαση του PowerPoint</vt:lpstr>
      <vt:lpstr>Αλταμούρας, Αυτοπροσωπογραφία</vt:lpstr>
      <vt:lpstr>Αλταμούρας, Θαλασσογραφία, 1874 (Συλλογή Τράπεζας της Ελλάδος)</vt:lpstr>
      <vt:lpstr>Αλταμούρας, Το λιμάνι της Κοπεγχάγης, 1874 (Εθνική Πινακοθήκη)</vt:lpstr>
      <vt:lpstr>Αλταμούρας, Καΐκι στις Σπέτσες, 1877 (Εθνική ΠΙνακοθήκη)</vt:lpstr>
      <vt:lpstr>Αλταμούρας, Νυχτερινή άποψη λιμανιού</vt:lpstr>
      <vt:lpstr>Αλταμούρας, Η Ναυμαχία στον Πατραϊκό, 1874</vt:lpstr>
      <vt:lpstr>Ελένη Μπούκουρα, Αυτοπροσωπογραφία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Τμήμα Θεωρητικών Σπουδών  Ιστορία της Τέχνης Διδακτική της Τέχνης Θεωρία Χώρου/Ιστορία της Αρχιτεκτονικής Εισαγωγή στη Φιλοσοφία και την Αισθητική Ξένες Γλώσσες Παιδαγωγική και Ψυχολογία της Εκπαίδευσης </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ΣΧΟΛΗ ΤΟΥ ΜΟΝΑΧΟΥ</dc:title>
  <dc:creator>1</dc:creator>
  <cp:lastModifiedBy>hp</cp:lastModifiedBy>
  <cp:revision>48</cp:revision>
  <dcterms:created xsi:type="dcterms:W3CDTF">2017-03-12T18:40:47Z</dcterms:created>
  <dcterms:modified xsi:type="dcterms:W3CDTF">2022-02-28T16:32:34Z</dcterms:modified>
</cp:coreProperties>
</file>