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8" r:id="rId2"/>
    <p:sldId id="369"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70" r:id="rId28"/>
    <p:sldId id="371" r:id="rId29"/>
    <p:sldId id="372"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256" r:id="rId50"/>
    <p:sldId id="373" r:id="rId51"/>
    <p:sldId id="374" r:id="rId52"/>
    <p:sldId id="279" r:id="rId53"/>
    <p:sldId id="257" r:id="rId54"/>
    <p:sldId id="258" r:id="rId55"/>
    <p:sldId id="259" r:id="rId56"/>
    <p:sldId id="260" r:id="rId57"/>
    <p:sldId id="280" r:id="rId58"/>
    <p:sldId id="261" r:id="rId59"/>
    <p:sldId id="262" r:id="rId60"/>
    <p:sldId id="263" r:id="rId61"/>
    <p:sldId id="264" r:id="rId62"/>
    <p:sldId id="265" r:id="rId63"/>
    <p:sldId id="266" r:id="rId64"/>
    <p:sldId id="375" r:id="rId65"/>
    <p:sldId id="281" r:id="rId66"/>
    <p:sldId id="268" r:id="rId67"/>
    <p:sldId id="269" r:id="rId68"/>
    <p:sldId id="270" r:id="rId69"/>
    <p:sldId id="271" r:id="rId70"/>
    <p:sldId id="272" r:id="rId71"/>
    <p:sldId id="273" r:id="rId72"/>
    <p:sldId id="376" r:id="rId73"/>
    <p:sldId id="274" r:id="rId74"/>
    <p:sldId id="275" r:id="rId75"/>
    <p:sldId id="276" r:id="rId76"/>
    <p:sldId id="277" r:id="rId77"/>
    <p:sldId id="278" r:id="rId78"/>
    <p:sldId id="282" r:id="rId79"/>
    <p:sldId id="283" r:id="rId80"/>
    <p:sldId id="284" r:id="rId81"/>
    <p:sldId id="285" r:id="rId82"/>
    <p:sldId id="286" r:id="rId83"/>
    <p:sldId id="287" r:id="rId8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B824C199-536E-4E54-85DB-3859BBF4690D}"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9F78D1-BD21-4A61-9190-E4268BE264AF}" type="slidenum">
              <a:rPr lang="el-GR" smtClean="0"/>
              <a:t>‹#›</a:t>
            </a:fld>
            <a:endParaRPr lang="el-GR"/>
          </a:p>
        </p:txBody>
      </p:sp>
    </p:spTree>
    <p:extLst>
      <p:ext uri="{BB962C8B-B14F-4D97-AF65-F5344CB8AC3E}">
        <p14:creationId xmlns:p14="http://schemas.microsoft.com/office/powerpoint/2010/main" val="309206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B824C199-536E-4E54-85DB-3859BBF4690D}"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9F78D1-BD21-4A61-9190-E4268BE264AF}" type="slidenum">
              <a:rPr lang="el-GR" smtClean="0"/>
              <a:t>‹#›</a:t>
            </a:fld>
            <a:endParaRPr lang="el-GR"/>
          </a:p>
        </p:txBody>
      </p:sp>
    </p:spTree>
    <p:extLst>
      <p:ext uri="{BB962C8B-B14F-4D97-AF65-F5344CB8AC3E}">
        <p14:creationId xmlns:p14="http://schemas.microsoft.com/office/powerpoint/2010/main" val="1552569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B824C199-536E-4E54-85DB-3859BBF4690D}"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9F78D1-BD21-4A61-9190-E4268BE264AF}" type="slidenum">
              <a:rPr lang="el-GR" smtClean="0"/>
              <a:t>‹#›</a:t>
            </a:fld>
            <a:endParaRPr lang="el-GR"/>
          </a:p>
        </p:txBody>
      </p:sp>
    </p:spTree>
    <p:extLst>
      <p:ext uri="{BB962C8B-B14F-4D97-AF65-F5344CB8AC3E}">
        <p14:creationId xmlns:p14="http://schemas.microsoft.com/office/powerpoint/2010/main" val="332825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B824C199-536E-4E54-85DB-3859BBF4690D}"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9F78D1-BD21-4A61-9190-E4268BE264AF}" type="slidenum">
              <a:rPr lang="el-GR" smtClean="0"/>
              <a:t>‹#›</a:t>
            </a:fld>
            <a:endParaRPr lang="el-GR"/>
          </a:p>
        </p:txBody>
      </p:sp>
    </p:spTree>
    <p:extLst>
      <p:ext uri="{BB962C8B-B14F-4D97-AF65-F5344CB8AC3E}">
        <p14:creationId xmlns:p14="http://schemas.microsoft.com/office/powerpoint/2010/main" val="277599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B824C199-536E-4E54-85DB-3859BBF4690D}"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9F78D1-BD21-4A61-9190-E4268BE264AF}" type="slidenum">
              <a:rPr lang="el-GR" smtClean="0"/>
              <a:t>‹#›</a:t>
            </a:fld>
            <a:endParaRPr lang="el-GR"/>
          </a:p>
        </p:txBody>
      </p:sp>
    </p:spTree>
    <p:extLst>
      <p:ext uri="{BB962C8B-B14F-4D97-AF65-F5344CB8AC3E}">
        <p14:creationId xmlns:p14="http://schemas.microsoft.com/office/powerpoint/2010/main" val="92766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B824C199-536E-4E54-85DB-3859BBF4690D}" type="datetimeFigureOut">
              <a:rPr lang="el-GR" smtClean="0"/>
              <a:t>19/10/2021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B9F78D1-BD21-4A61-9190-E4268BE264AF}" type="slidenum">
              <a:rPr lang="el-GR" smtClean="0"/>
              <a:t>‹#›</a:t>
            </a:fld>
            <a:endParaRPr lang="el-GR"/>
          </a:p>
        </p:txBody>
      </p:sp>
    </p:spTree>
    <p:extLst>
      <p:ext uri="{BB962C8B-B14F-4D97-AF65-F5344CB8AC3E}">
        <p14:creationId xmlns:p14="http://schemas.microsoft.com/office/powerpoint/2010/main" val="63197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B824C199-536E-4E54-85DB-3859BBF4690D}" type="datetimeFigureOut">
              <a:rPr lang="el-GR" smtClean="0"/>
              <a:t>19/10/2021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B9F78D1-BD21-4A61-9190-E4268BE264AF}" type="slidenum">
              <a:rPr lang="el-GR" smtClean="0"/>
              <a:t>‹#›</a:t>
            </a:fld>
            <a:endParaRPr lang="el-GR"/>
          </a:p>
        </p:txBody>
      </p:sp>
    </p:spTree>
    <p:extLst>
      <p:ext uri="{BB962C8B-B14F-4D97-AF65-F5344CB8AC3E}">
        <p14:creationId xmlns:p14="http://schemas.microsoft.com/office/powerpoint/2010/main" val="318627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B824C199-536E-4E54-85DB-3859BBF4690D}" type="datetimeFigureOut">
              <a:rPr lang="el-GR" smtClean="0"/>
              <a:t>19/10/2021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B9F78D1-BD21-4A61-9190-E4268BE264AF}" type="slidenum">
              <a:rPr lang="el-GR" smtClean="0"/>
              <a:t>‹#›</a:t>
            </a:fld>
            <a:endParaRPr lang="el-GR"/>
          </a:p>
        </p:txBody>
      </p:sp>
    </p:spTree>
    <p:extLst>
      <p:ext uri="{BB962C8B-B14F-4D97-AF65-F5344CB8AC3E}">
        <p14:creationId xmlns:p14="http://schemas.microsoft.com/office/powerpoint/2010/main" val="291024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824C199-536E-4E54-85DB-3859BBF4690D}" type="datetimeFigureOut">
              <a:rPr lang="el-GR" smtClean="0"/>
              <a:t>19/10/2021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B9F78D1-BD21-4A61-9190-E4268BE264AF}" type="slidenum">
              <a:rPr lang="el-GR" smtClean="0"/>
              <a:t>‹#›</a:t>
            </a:fld>
            <a:endParaRPr lang="el-GR"/>
          </a:p>
        </p:txBody>
      </p:sp>
    </p:spTree>
    <p:extLst>
      <p:ext uri="{BB962C8B-B14F-4D97-AF65-F5344CB8AC3E}">
        <p14:creationId xmlns:p14="http://schemas.microsoft.com/office/powerpoint/2010/main" val="85115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B824C199-536E-4E54-85DB-3859BBF4690D}" type="datetimeFigureOut">
              <a:rPr lang="el-GR" smtClean="0"/>
              <a:t>19/10/2021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B9F78D1-BD21-4A61-9190-E4268BE264AF}" type="slidenum">
              <a:rPr lang="el-GR" smtClean="0"/>
              <a:t>‹#›</a:t>
            </a:fld>
            <a:endParaRPr lang="el-GR"/>
          </a:p>
        </p:txBody>
      </p:sp>
    </p:spTree>
    <p:extLst>
      <p:ext uri="{BB962C8B-B14F-4D97-AF65-F5344CB8AC3E}">
        <p14:creationId xmlns:p14="http://schemas.microsoft.com/office/powerpoint/2010/main" val="285710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B824C199-536E-4E54-85DB-3859BBF4690D}" type="datetimeFigureOut">
              <a:rPr lang="el-GR" smtClean="0"/>
              <a:t>19/10/2021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B9F78D1-BD21-4A61-9190-E4268BE264AF}" type="slidenum">
              <a:rPr lang="el-GR" smtClean="0"/>
              <a:t>‹#›</a:t>
            </a:fld>
            <a:endParaRPr lang="el-GR"/>
          </a:p>
        </p:txBody>
      </p:sp>
    </p:spTree>
    <p:extLst>
      <p:ext uri="{BB962C8B-B14F-4D97-AF65-F5344CB8AC3E}">
        <p14:creationId xmlns:p14="http://schemas.microsoft.com/office/powerpoint/2010/main" val="223632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4C199-536E-4E54-85DB-3859BBF4690D}" type="datetimeFigureOut">
              <a:rPr lang="el-GR" smtClean="0"/>
              <a:t>19/10/2021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F78D1-BD21-4A61-9190-E4268BE264AF}" type="slidenum">
              <a:rPr lang="el-GR" smtClean="0"/>
              <a:t>‹#›</a:t>
            </a:fld>
            <a:endParaRPr lang="el-GR"/>
          </a:p>
        </p:txBody>
      </p:sp>
    </p:spTree>
    <p:extLst>
      <p:ext uri="{BB962C8B-B14F-4D97-AF65-F5344CB8AC3E}">
        <p14:creationId xmlns:p14="http://schemas.microsoft.com/office/powerpoint/2010/main" val="2301659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xmlns="" id="{907B2095-2AAD-4DF6-A46B-785DFB613584}"/>
              </a:ext>
            </a:extLst>
          </p:cNvPr>
          <p:cNvSpPr>
            <a:spLocks noGrp="1"/>
          </p:cNvSpPr>
          <p:nvPr>
            <p:ph idx="1"/>
          </p:nvPr>
        </p:nvSpPr>
        <p:spPr>
          <a:xfrm>
            <a:off x="0" y="0"/>
            <a:ext cx="12192000" cy="6858000"/>
          </a:xfrm>
        </p:spPr>
        <p:txBody>
          <a:bodyPr>
            <a:normAutofit fontScale="92500" lnSpcReduction="10000"/>
          </a:bodyPr>
          <a:lstStyle/>
          <a:p>
            <a:pPr marL="0" indent="0">
              <a:buNone/>
            </a:pPr>
            <a:r>
              <a:rPr lang="el-GR" b="1" dirty="0"/>
              <a:t>Νίκος Χατζηκυριάκος-Γκίκας (1906-1994)</a:t>
            </a:r>
            <a:endParaRPr lang="el-GR" dirty="0"/>
          </a:p>
          <a:p>
            <a:pPr algn="just"/>
            <a:r>
              <a:rPr lang="el-GR" dirty="0"/>
              <a:t> </a:t>
            </a:r>
          </a:p>
          <a:p>
            <a:pPr algn="just"/>
            <a:r>
              <a:rPr lang="el-GR" dirty="0"/>
              <a:t>Γεννήθηκε στην Αθήνα. Ο πατέρας του, Αλέξανδρος Χατζηκυριάκος, καταγόταν από τα Ψαρά και ήταν αξιωματικός στο Ναυτικό. Η μητέρα του, Ελένη Γκίκα, καταγόταν από εύπορη οικογένεια της Ύδρας. Το νησί των παιδικών του χρόνων έπαιξε σημαντικό ρόλο στη διαμόρφωση της αισθητικής του, καθώς του επέτρεψε να συνδυάσει στοιχεία γεωμετρικού κυβισμού, αρχιτεκτονικής και φωτός. </a:t>
            </a:r>
            <a:endParaRPr lang="en-US" dirty="0"/>
          </a:p>
          <a:p>
            <a:pPr algn="just"/>
            <a:r>
              <a:rPr lang="el-GR" dirty="0"/>
              <a:t>Ο ίδιος είχε δηλώσει ότι επηρεάστηκε βαθύτατα από το έργο του </a:t>
            </a:r>
            <a:r>
              <a:rPr lang="el-GR" dirty="0" err="1"/>
              <a:t>Ματίς</a:t>
            </a:r>
            <a:r>
              <a:rPr lang="el-GR" dirty="0"/>
              <a:t>, αλλά σημαντική ήταν, επίσης, η επίδραση των </a:t>
            </a:r>
            <a:r>
              <a:rPr lang="el-GR" dirty="0" err="1"/>
              <a:t>Μπρακ</a:t>
            </a:r>
            <a:r>
              <a:rPr lang="el-GR" dirty="0"/>
              <a:t> και Πικάσο. Ήταν ο </a:t>
            </a:r>
            <a:r>
              <a:rPr lang="el-GR" b="1" dirty="0"/>
              <a:t>σημαντικότερος εκπρόσωπος του κινήματος του Κυβισμού στην Ελλάδα</a:t>
            </a:r>
            <a:r>
              <a:rPr lang="el-GR" dirty="0"/>
              <a:t>. Από μικρός έδειξε το ταλέντο του στη ζωγραφική. Οι γονείς του τον έστειλαν να μαθητεύσει στον Κωνσταντίνο Παρθένη. Μετά το Λύκειο γράφτηκε στη Φιλοσοφική Σχολή του Πανεπιστημίου Αθηνών, την οποία πολύ σύντομα εγκαταλείπει. Ταξιδεύει στο Παρίσι για να σπουδάσει. Συμμετέχει σε πολλές εκθέσεις στο Παρίσι. Μετά την επιστροφή του στην Ελλάδα ζει και εργάζεται μεταξύ Αθήνας και Ύδρας. Στον Δεύτερο Παγκόσμιο Πόλεμο επιστρατεύεται και υπηρετεί στο Μηχανικό. Μετά τη λήξη του πολέμου εκλέχθηκε καθηγητής στο Εθνικό Μετσόβιο Πολυτεχνείο. Στη θέση αυτή θα παραμείνει μέχρι το 1958.</a:t>
            </a:r>
          </a:p>
          <a:p>
            <a:endParaRPr lang="el-GR" dirty="0"/>
          </a:p>
        </p:txBody>
      </p:sp>
    </p:spTree>
    <p:extLst>
      <p:ext uri="{BB962C8B-B14F-4D97-AF65-F5344CB8AC3E}">
        <p14:creationId xmlns:p14="http://schemas.microsoft.com/office/powerpoint/2010/main" val="385889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25254" y="4047344"/>
            <a:ext cx="3566745" cy="2368447"/>
          </a:xfrm>
        </p:spPr>
        <p:txBody>
          <a:bodyPr>
            <a:normAutofit fontScale="90000"/>
          </a:bodyPr>
          <a:lstStyle/>
          <a:p>
            <a:r>
              <a:rPr lang="el-GR" sz="3200" dirty="0"/>
              <a:t>Χατζηκυριάκος-Γκίκας, Το εργαστήριο του καλλιτέχνη, 1960 (Εθνική Πινακοθήκη)</a:t>
            </a:r>
          </a:p>
        </p:txBody>
      </p:sp>
      <p:pic>
        <p:nvPicPr>
          <p:cNvPr id="49154" name="Picture 2" descr="Το εργαστήριο του καλλιτέχν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252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85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05520" y="4542020"/>
            <a:ext cx="4486480" cy="2203554"/>
          </a:xfrm>
        </p:spPr>
        <p:txBody>
          <a:bodyPr>
            <a:normAutofit fontScale="90000"/>
          </a:bodyPr>
          <a:lstStyle/>
          <a:p>
            <a:r>
              <a:rPr lang="el-GR" dirty="0"/>
              <a:t>Χατζηκυριάκος-Γκίκας, Στέγες και αετοί, 1948 (Εθνική Πινακοθήκη)</a:t>
            </a:r>
          </a:p>
        </p:txBody>
      </p:sp>
      <p:pic>
        <p:nvPicPr>
          <p:cNvPr id="50178" name="Picture 2" descr="Στέγες και αετο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05521" cy="674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5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59462" y="4167265"/>
            <a:ext cx="2253522" cy="1753849"/>
          </a:xfrm>
        </p:spPr>
        <p:txBody>
          <a:bodyPr>
            <a:normAutofit/>
          </a:bodyPr>
          <a:lstStyle/>
          <a:p>
            <a:r>
              <a:rPr lang="el-GR" sz="2000" dirty="0"/>
              <a:t>Χατζηκυριάκος-Γκίκας, Γλέντι στο ακρογιάλι, 1931 (Εθνική Πινακοθήκη)</a:t>
            </a:r>
          </a:p>
        </p:txBody>
      </p:sp>
      <p:pic>
        <p:nvPicPr>
          <p:cNvPr id="51204" name="Picture 4" descr="Γλέντι στο ακρογιάλ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94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16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848538" y="3717561"/>
            <a:ext cx="2343462" cy="2353456"/>
          </a:xfrm>
        </p:spPr>
        <p:txBody>
          <a:bodyPr>
            <a:noAutofit/>
          </a:bodyPr>
          <a:lstStyle/>
          <a:p>
            <a:r>
              <a:rPr lang="el-GR" sz="2800" dirty="0"/>
              <a:t>Χατζηκυριάκος-Γκίκας, Λουόμενες στη σπηλιά, 1930 (Εθνική Πινακοθήκη)</a:t>
            </a:r>
          </a:p>
        </p:txBody>
      </p:sp>
      <p:pic>
        <p:nvPicPr>
          <p:cNvPr id="52226" name="Picture 2" descr="Λουόμενες στη σπηλι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719853" cy="668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5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79731" y="5216578"/>
            <a:ext cx="7312269" cy="1525796"/>
          </a:xfrm>
        </p:spPr>
        <p:txBody>
          <a:bodyPr>
            <a:normAutofit fontScale="90000"/>
          </a:bodyPr>
          <a:lstStyle/>
          <a:p>
            <a:r>
              <a:rPr lang="el-GR" dirty="0"/>
              <a:t>Χατζηκυριάκος-Γκίκας, Νεκρή φύση με σύκα, 1935 (Εθνική Πινακοθήκη)</a:t>
            </a:r>
          </a:p>
        </p:txBody>
      </p:sp>
      <p:pic>
        <p:nvPicPr>
          <p:cNvPr id="53250" name="Picture 2" descr="Νεκρή φύση με σύκ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97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704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935424" y="3582649"/>
            <a:ext cx="2391488" cy="2668249"/>
          </a:xfrm>
        </p:spPr>
        <p:txBody>
          <a:bodyPr>
            <a:normAutofit/>
          </a:bodyPr>
          <a:lstStyle/>
          <a:p>
            <a:r>
              <a:rPr lang="el-GR" sz="2400" dirty="0"/>
              <a:t>Χατζηκυριάκος-Γκίκας, Ουσία και σκιά, 1938 (Εθνική Πινακοθήκη)</a:t>
            </a:r>
          </a:p>
        </p:txBody>
      </p:sp>
      <p:pic>
        <p:nvPicPr>
          <p:cNvPr id="54274" name="Picture 2" descr="Ουσία και σκι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935424" cy="664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43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86203" y="5201587"/>
            <a:ext cx="6405797" cy="1656413"/>
          </a:xfrm>
        </p:spPr>
        <p:txBody>
          <a:bodyPr>
            <a:normAutofit fontScale="90000"/>
          </a:bodyPr>
          <a:lstStyle/>
          <a:p>
            <a:r>
              <a:rPr lang="el-GR" dirty="0"/>
              <a:t>Χατζηκυριάκος-Γκίκας, </a:t>
            </a:r>
            <a:r>
              <a:rPr lang="el-GR" dirty="0" err="1"/>
              <a:t>Οπωροπωλείον</a:t>
            </a:r>
            <a:r>
              <a:rPr lang="el-GR" dirty="0"/>
              <a:t> ο «Απόλλων», 1939 (Εθνική Πινακοθήκη)</a:t>
            </a:r>
          </a:p>
        </p:txBody>
      </p:sp>
      <p:pic>
        <p:nvPicPr>
          <p:cNvPr id="55298" name="Picture 2" descr="Οπωροπωλείον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604015" cy="674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787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548446" y="2983043"/>
            <a:ext cx="2643554" cy="2128603"/>
          </a:xfrm>
        </p:spPr>
        <p:txBody>
          <a:bodyPr>
            <a:noAutofit/>
          </a:bodyPr>
          <a:lstStyle/>
          <a:p>
            <a:r>
              <a:rPr lang="el-GR" sz="3200" dirty="0"/>
              <a:t>Χατζηκυριάκος-Γκίκας, Πράσινες στέγες, 1952 (Εθνική Πινακοθήκη)</a:t>
            </a:r>
          </a:p>
        </p:txBody>
      </p:sp>
      <p:pic>
        <p:nvPicPr>
          <p:cNvPr id="56322" name="Picture 2" descr="Παρισινές στέγε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484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39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91305" y="4734231"/>
            <a:ext cx="3600695" cy="1917291"/>
          </a:xfrm>
        </p:spPr>
        <p:txBody>
          <a:bodyPr>
            <a:normAutofit/>
          </a:bodyPr>
          <a:lstStyle/>
          <a:p>
            <a:r>
              <a:rPr lang="el-GR" sz="2800" dirty="0"/>
              <a:t>Χατζηκυριάκος-Γκίκας, Περιστροφικό τοπίο, 1957 (Εθνική Πινακοθήκη)</a:t>
            </a:r>
          </a:p>
        </p:txBody>
      </p:sp>
      <p:pic>
        <p:nvPicPr>
          <p:cNvPr id="57346" name="Picture 2" descr="Περιστροφικό τοπί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91305" cy="689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5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804787" y="4262283"/>
            <a:ext cx="3387213" cy="2300749"/>
          </a:xfrm>
        </p:spPr>
        <p:txBody>
          <a:bodyPr>
            <a:normAutofit fontScale="90000"/>
          </a:bodyPr>
          <a:lstStyle/>
          <a:p>
            <a:r>
              <a:rPr lang="el-GR" dirty="0"/>
              <a:t>Χατζηκυριάκος-Γκίκας, Βραδινές αναπολήσεις, 1959 (Εθνική Πινακοθήκη)</a:t>
            </a:r>
          </a:p>
        </p:txBody>
      </p:sp>
      <p:pic>
        <p:nvPicPr>
          <p:cNvPr id="58370" name="Picture 2" descr="Βραδυνές αναπολήσει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252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15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8847F6A0-EFCC-474A-946F-D8B123BEB1AE}"/>
              </a:ext>
            </a:extLst>
          </p:cNvPr>
          <p:cNvSpPr>
            <a:spLocks noGrp="1"/>
          </p:cNvSpPr>
          <p:nvPr>
            <p:ph idx="1"/>
          </p:nvPr>
        </p:nvSpPr>
        <p:spPr>
          <a:xfrm>
            <a:off x="0" y="0"/>
            <a:ext cx="12192000" cy="6858000"/>
          </a:xfrm>
        </p:spPr>
        <p:txBody>
          <a:bodyPr/>
          <a:lstStyle/>
          <a:p>
            <a:pPr algn="just"/>
            <a:r>
              <a:rPr lang="el-GR" dirty="0"/>
              <a:t>Εκτός από τη ζωγραφική, όπου είχε μεγάλη και πολύ σημαντική παραγωγή, ο Χατζηκυριάκος-Γκίκας ασχολήθηκε με τη γλυπτική, τη χαρακτική, τη σκηνογραφία και την εικονογράφηση βιβλίων αλλά και την κριτική τέχνης. Συνέγραψε βιβλία, άρθρα και μελέτες για την Αρχιτεκτονική και την Αισθητική, καθώς και δοκίμια για την ελληνική τέχνη.</a:t>
            </a:r>
          </a:p>
          <a:p>
            <a:pPr algn="just"/>
            <a:r>
              <a:rPr lang="el-GR" dirty="0"/>
              <a:t> Έργα του καλλιτέχνη βρίσκονται σε ιδιωτικές συλλογές στην Ελλάδα, στη Δυτική Ευρώπη και στις Ηνωμένες Πολιτείες, αλλά και σε πολλά μουσεία του εξωτερικού (Μουσείο Μοντέρνας Τέχνης στο Παρίσι, Πινακοθήκη </a:t>
            </a:r>
            <a:r>
              <a:rPr lang="en-US" dirty="0"/>
              <a:t>Tate </a:t>
            </a:r>
            <a:r>
              <a:rPr lang="el-GR" dirty="0"/>
              <a:t> στο Λονδίνο, Μητροπολιτικό Μουσείο Τέχνης στη Νέα Υόρκη). </a:t>
            </a:r>
          </a:p>
          <a:p>
            <a:pPr algn="just"/>
            <a:r>
              <a:rPr lang="el-GR" dirty="0"/>
              <a:t>Το 1986 ο Χατζηκυριάκος-Γκίκας επέλεξε 46 έργα του και τα δώρισε στην Εθνική Πινακοθήκη.</a:t>
            </a:r>
          </a:p>
        </p:txBody>
      </p:sp>
    </p:spTree>
    <p:extLst>
      <p:ext uri="{BB962C8B-B14F-4D97-AF65-F5344CB8AC3E}">
        <p14:creationId xmlns:p14="http://schemas.microsoft.com/office/powerpoint/2010/main" val="639641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393004" y="4262284"/>
            <a:ext cx="1798996" cy="2389238"/>
          </a:xfrm>
        </p:spPr>
        <p:txBody>
          <a:bodyPr>
            <a:normAutofit/>
          </a:bodyPr>
          <a:lstStyle/>
          <a:p>
            <a:r>
              <a:rPr lang="el-GR" sz="1800" dirty="0"/>
              <a:t>Χατζηκυριάκος-Γκίκας, </a:t>
            </a:r>
            <a:r>
              <a:rPr lang="el-GR" sz="1800" dirty="0" err="1"/>
              <a:t>Λαβυρινθοειδείς</a:t>
            </a:r>
            <a:r>
              <a:rPr lang="el-GR" sz="1800" dirty="0"/>
              <a:t> δρόμοι, 1964 (Εθνική Πινακοθήκη)</a:t>
            </a:r>
          </a:p>
        </p:txBody>
      </p:sp>
      <p:pic>
        <p:nvPicPr>
          <p:cNvPr id="59394" name="Picture 2" descr="Λαβυρινθοειδείς δρόμο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0393005" cy="665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90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96554" y="4586749"/>
            <a:ext cx="4595446" cy="1755058"/>
          </a:xfrm>
        </p:spPr>
        <p:txBody>
          <a:bodyPr>
            <a:normAutofit fontScale="90000"/>
          </a:bodyPr>
          <a:lstStyle/>
          <a:p>
            <a:r>
              <a:rPr lang="el-GR" dirty="0"/>
              <a:t>Χατζηκυριάκος-Γκίκας, Το νερό, 1965 (Εθνική Πινακοθήκη)</a:t>
            </a:r>
          </a:p>
        </p:txBody>
      </p:sp>
      <p:pic>
        <p:nvPicPr>
          <p:cNvPr id="60418" name="Picture 2" descr="Το νερ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965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670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468465" y="4144297"/>
            <a:ext cx="2723535" cy="2286000"/>
          </a:xfrm>
        </p:spPr>
        <p:txBody>
          <a:bodyPr>
            <a:noAutofit/>
          </a:bodyPr>
          <a:lstStyle/>
          <a:p>
            <a:r>
              <a:rPr lang="el-GR" sz="2800" dirty="0"/>
              <a:t>Χατζηκυριάκος-Γκίκας, Νυχτερινό Λιμάνι, 1967 (Εθνική Πινακοθήκη)</a:t>
            </a:r>
          </a:p>
        </p:txBody>
      </p:sp>
      <p:pic>
        <p:nvPicPr>
          <p:cNvPr id="61442" name="Picture 2" descr="Νυχτερινό λιμάν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374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074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61989" y="4572000"/>
            <a:ext cx="2930012" cy="1725561"/>
          </a:xfrm>
        </p:spPr>
        <p:txBody>
          <a:bodyPr>
            <a:normAutofit fontScale="90000"/>
          </a:bodyPr>
          <a:lstStyle/>
          <a:p>
            <a:r>
              <a:rPr lang="el-GR" dirty="0"/>
              <a:t>Χατζηκυριάκος-Γκίκας, </a:t>
            </a:r>
            <a:r>
              <a:rPr lang="tr-TR" dirty="0"/>
              <a:t>G</a:t>
            </a:r>
            <a:r>
              <a:rPr lang="en-US" dirty="0" err="1"/>
              <a:t>enii</a:t>
            </a:r>
            <a:r>
              <a:rPr lang="en-US" dirty="0"/>
              <a:t> Loci</a:t>
            </a:r>
            <a:r>
              <a:rPr lang="el-GR" dirty="0"/>
              <a:t>, 1970 (Εθνική Πινακοθήκη)</a:t>
            </a:r>
          </a:p>
        </p:txBody>
      </p:sp>
      <p:pic>
        <p:nvPicPr>
          <p:cNvPr id="62466" name="Picture 2" descr="Genii Lo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61988" cy="691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75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866672" y="4542504"/>
            <a:ext cx="2005781" cy="2315496"/>
          </a:xfrm>
        </p:spPr>
        <p:txBody>
          <a:bodyPr>
            <a:normAutofit/>
          </a:bodyPr>
          <a:lstStyle/>
          <a:p>
            <a:r>
              <a:rPr lang="el-GR" sz="2400" dirty="0"/>
              <a:t>Χατζηκυριάκος-Γκίκας, Σύνεργα του χτίση, 1975 (Εθνική Πινακοθήκη)</a:t>
            </a:r>
          </a:p>
        </p:txBody>
      </p:sp>
      <p:pic>
        <p:nvPicPr>
          <p:cNvPr id="63490" name="Picture 2" descr="Σύνεργα του χτίστ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66672" cy="685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108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5697" y="5987845"/>
            <a:ext cx="11884742" cy="717295"/>
          </a:xfrm>
        </p:spPr>
        <p:txBody>
          <a:bodyPr>
            <a:normAutofit fontScale="90000"/>
          </a:bodyPr>
          <a:lstStyle/>
          <a:p>
            <a:r>
              <a:rPr lang="el-GR" dirty="0"/>
              <a:t>Χατζηκυριάκος-Γκίκας, Αναμνήσεις από την  Ύδρα, 1948-1976 (Εθνική Πινακοθήκη)</a:t>
            </a:r>
          </a:p>
        </p:txBody>
      </p:sp>
      <p:pic>
        <p:nvPicPr>
          <p:cNvPr id="64514" name="Picture 2" descr="Αναμνήσεις από την ΄Υδρ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97" y="0"/>
            <a:ext cx="9155016" cy="551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879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862646" y="3731342"/>
            <a:ext cx="3329354" cy="3480619"/>
          </a:xfrm>
        </p:spPr>
        <p:txBody>
          <a:bodyPr>
            <a:normAutofit fontScale="90000"/>
          </a:bodyPr>
          <a:lstStyle/>
          <a:p>
            <a:r>
              <a:rPr lang="el-GR" dirty="0"/>
              <a:t>Χατζηκυριάκος-Γκίκας, Βροχερό τοπίο, 1977 (Εθνική Πινακοθήκη)</a:t>
            </a:r>
          </a:p>
        </p:txBody>
      </p:sp>
      <p:pic>
        <p:nvPicPr>
          <p:cNvPr id="66562" name="Picture 2" descr="Βροχερό τοπί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626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5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DFD28910-2DC2-4E7C-8931-FB94570F3E15}"/>
              </a:ext>
            </a:extLst>
          </p:cNvPr>
          <p:cNvSpPr>
            <a:spLocks noGrp="1"/>
          </p:cNvSpPr>
          <p:nvPr>
            <p:ph idx="1"/>
          </p:nvPr>
        </p:nvSpPr>
        <p:spPr>
          <a:xfrm>
            <a:off x="0" y="0"/>
            <a:ext cx="12192000" cy="6858000"/>
          </a:xfrm>
        </p:spPr>
        <p:txBody>
          <a:bodyPr>
            <a:normAutofit fontScale="85000" lnSpcReduction="20000"/>
          </a:bodyPr>
          <a:lstStyle/>
          <a:p>
            <a:r>
              <a:rPr lang="el-GR" b="1" dirty="0"/>
              <a:t>Νίκος Εγγονόπουλος (1907-1985)</a:t>
            </a:r>
            <a:endParaRPr lang="el-GR" dirty="0"/>
          </a:p>
          <a:p>
            <a:r>
              <a:rPr lang="el-GR" dirty="0"/>
              <a:t> </a:t>
            </a:r>
          </a:p>
          <a:p>
            <a:endParaRPr lang="el-GR" dirty="0"/>
          </a:p>
          <a:p>
            <a:pPr algn="just"/>
            <a:r>
              <a:rPr lang="el-GR" dirty="0"/>
              <a:t>Ο κύριος εκπρόσωπος του κινήματος του Σουρεαλισμού στην Ελλάδα. Γεννήθηκε στην Αθήνα. Ο πατέρας του ήταν από την Κωνσταντινούπολη και καταγόταν από εύπορη οικογένεια. Τα πρώτα χρόνια της ζωής του έζησε στην Κωνσταντινούπολη. Έζησε από κοντά το δράμα της Μικρασιατικής Καταστροφής. </a:t>
            </a:r>
          </a:p>
          <a:p>
            <a:pPr algn="just"/>
            <a:r>
              <a:rPr lang="el-GR" dirty="0"/>
              <a:t>Το 1922 πήγε εσώκλειστος σε λύκειο στο Παρίσι. Το 1927 μετά τη λήξη της στρατιωτικής του θητείας εργάστηκε ως μεταφραστής σε τράπεζα και γραφέας στο Πανεπιστήμιο. Το 1930 διορίστηκε στο Υπουργείο Δημοσίων Έργων ως σχεδιαστής στη Διεύθυνση Σχεδίων Πόλεων. Παρά το διορισμό του στο Υπουργείο, το 1932 γράφτηκε στη Σχολή Καλών Τεχνών. Παράλληλα παρακολουθούσε μαζί με τον Τσαρούχη μαθήματα βυζαντινής τέχνης στο εργαστήριο του Φώτη </a:t>
            </a:r>
            <a:r>
              <a:rPr lang="el-GR" dirty="0" err="1"/>
              <a:t>Κόντογλου</a:t>
            </a:r>
            <a:r>
              <a:rPr lang="el-GR" dirty="0"/>
              <a:t>. Μάλιστα μαζί με τον Τσαρούχη βοήθησαν τον </a:t>
            </a:r>
            <a:r>
              <a:rPr lang="el-GR" dirty="0" err="1"/>
              <a:t>Κόντογλου</a:t>
            </a:r>
            <a:r>
              <a:rPr lang="el-GR" dirty="0"/>
              <a:t> να ολοκληρώσει τις τοιχογραφίες στο σπίτι του. </a:t>
            </a:r>
          </a:p>
          <a:p>
            <a:pPr algn="just"/>
            <a:r>
              <a:rPr lang="el-GR" dirty="0"/>
              <a:t>Άλλος ένας δάσκαλος που τον επηρέασε πολύ στη Σχολή ήταν ο Κωνσταντίνος Παρθένης, ο οποίος θεωρούσε τον Εγγονόπουλο τον καλύτερο μαθητή του. Αφού ολοκλήρωσε τις σπουδές του στη Σχολή Καλών Τεχνών ταξίδεψε στα μεγαλύτερα καλλιτεχνικά κέντρα της Ευρώπης. Σπούδασε στο Παρίσι, τη Βιέννη, το Μόναχο και την Ιταλία. Το 1938 άρχισε τη διδασκαλία στη Σχολή Αρχιτεκτόνων του Εθνικού Μετσόβιου Πολυτεχνείου (Ε.Μ.Π.), ζωγραφική, ιστορία της τέχνης και σκηνογραφία. Την ίδια περίοδο γνωρίστηκε με άλλους σημαντικούς καλλιτέχνες, μεταξύ των οποίων ο Ανδρέας Εμπειρίκος, ο </a:t>
            </a:r>
            <a:r>
              <a:rPr lang="el-GR" dirty="0" err="1"/>
              <a:t>Γίαννης</a:t>
            </a:r>
            <a:r>
              <a:rPr lang="el-GR" dirty="0"/>
              <a:t> Μόραλης και ο </a:t>
            </a:r>
            <a:r>
              <a:rPr lang="el-GR" dirty="0" err="1"/>
              <a:t>Τζόρτζιο</a:t>
            </a:r>
            <a:r>
              <a:rPr lang="el-GR" dirty="0"/>
              <a:t> ντε </a:t>
            </a:r>
            <a:r>
              <a:rPr lang="el-GR" dirty="0" err="1"/>
              <a:t>Κίρικο</a:t>
            </a:r>
            <a:r>
              <a:rPr lang="el-GR" dirty="0"/>
              <a:t>. Σε όλο το διάστημα των σπουδών ζωγραφικής ο Εγγονόπουλος παρέμεινε στη θέση του στο Υπουργείο.</a:t>
            </a:r>
          </a:p>
          <a:p>
            <a:endParaRPr lang="el-GR" dirty="0"/>
          </a:p>
        </p:txBody>
      </p:sp>
    </p:spTree>
    <p:extLst>
      <p:ext uri="{BB962C8B-B14F-4D97-AF65-F5344CB8AC3E}">
        <p14:creationId xmlns:p14="http://schemas.microsoft.com/office/powerpoint/2010/main" val="858553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9AD7008-214D-48A9-9762-8421B5A6F927}"/>
              </a:ext>
            </a:extLst>
          </p:cNvPr>
          <p:cNvSpPr>
            <a:spLocks noGrp="1"/>
          </p:cNvSpPr>
          <p:nvPr>
            <p:ph idx="1"/>
          </p:nvPr>
        </p:nvSpPr>
        <p:spPr>
          <a:xfrm>
            <a:off x="0" y="0"/>
            <a:ext cx="12192000" cy="6858000"/>
          </a:xfrm>
        </p:spPr>
        <p:txBody>
          <a:bodyPr/>
          <a:lstStyle/>
          <a:p>
            <a:pPr algn="just"/>
            <a:r>
              <a:rPr lang="el-GR" dirty="0"/>
              <a:t>Το 1966 τιμήθηκε για το ζωγραφικό του έργο από το βασιλιά Κωνσταντίνοι Β΄ με το παράσημο του Χρυσού Σταυρού του Γεωργίου Α΄. Το κρατικό βραβείο ποίησης θα του απονεμηθεί αργότερα για δεύτερη φορά το 1979, καθώς και το παράσημο του Ταξιάρχη του Τάγματος του Φοίνικος. Ποιήματα του Εγγονόπουλου έχουν μεταφραστεί στα Γαλλικά, Αγγλικά, Ιταλικά, Ισπανικά, Δανέζικα, Πολωνικά, Ουγγρικά και τη βενετική διάλεκτο. Πέθανε το 1985 από ανακοπή καρδιάς και η κηδεία του πραγματοποιήθηκε δημοσία δαπάνη στο Α΄ Νεκροταφείο Αθηνών.</a:t>
            </a:r>
          </a:p>
        </p:txBody>
      </p:sp>
    </p:spTree>
    <p:extLst>
      <p:ext uri="{BB962C8B-B14F-4D97-AF65-F5344CB8AC3E}">
        <p14:creationId xmlns:p14="http://schemas.microsoft.com/office/powerpoint/2010/main" val="1017764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CAD5FAB-7CD8-4C20-9A62-D9F17DF4CD1E}"/>
              </a:ext>
            </a:extLst>
          </p:cNvPr>
          <p:cNvSpPr>
            <a:spLocks noGrp="1"/>
          </p:cNvSpPr>
          <p:nvPr>
            <p:ph idx="1"/>
          </p:nvPr>
        </p:nvSpPr>
        <p:spPr>
          <a:xfrm>
            <a:off x="0" y="0"/>
            <a:ext cx="12192000" cy="6858000"/>
          </a:xfrm>
        </p:spPr>
        <p:txBody>
          <a:bodyPr>
            <a:normAutofit lnSpcReduction="10000"/>
          </a:bodyPr>
          <a:lstStyle/>
          <a:p>
            <a:r>
              <a:rPr lang="el-GR" b="1" dirty="0"/>
              <a:t>Χαρακτηριστικά της τεχνοτροπίας του.</a:t>
            </a:r>
            <a:endParaRPr lang="el-GR" dirty="0"/>
          </a:p>
          <a:p>
            <a:r>
              <a:rPr lang="el-GR" dirty="0"/>
              <a:t>Γοητεύτηκε από το κίνημα του Σουρεαλισμού. Οι σύγχρονοί του διανοούμενοι αντιμετώπισαν τα έργα του με χλευασμό και με επιθετική διάθεση. Μόνο μετά το 1949 και τη συμμετοχή του στη Μπιενάλε άρχισαν οι κριτικοί να αναγνωρίζουν δειλά </a:t>
            </a:r>
            <a:r>
              <a:rPr lang="el-GR" dirty="0" err="1"/>
              <a:t>δειλά</a:t>
            </a:r>
            <a:r>
              <a:rPr lang="el-GR" dirty="0"/>
              <a:t> την αξία του έργου του. </a:t>
            </a:r>
          </a:p>
          <a:p>
            <a:pPr algn="just"/>
            <a:r>
              <a:rPr lang="el-GR" dirty="0"/>
              <a:t>Οι φιγούρες που ζωγραφίζει έχουν πολύ λεπτή μέση. Σε συνδυασμό με τα μεγάλα χέρια και πόδια δίνει την αίσθηση της κίνησης ή της </a:t>
            </a:r>
            <a:r>
              <a:rPr lang="el-GR" dirty="0" err="1"/>
              <a:t>στατικότητας</a:t>
            </a:r>
            <a:r>
              <a:rPr lang="el-GR" dirty="0"/>
              <a:t>. Το ανδρείκελο που είναι χαρακτηριστικό στα έργα του είναι ένα κεφάλι χωρίς χαρακτηριστικά, το οποίο δεν φανερώνει κανένα απολύτως συναίσθημα. Κάποιες φορές αντί για κεφάλι χρησιμοποιεί κάποιο συμβολικό αντικείμενο, ανάλογα με το θέμα του έργου. Ο χώρος που επιλέγει να εικονίσει στους πίνακές του πολύ συχνά θυμίζει σκηνικό θεατρικής παράστασης. Η σύνδεση του εσωτερικού με τον εξωτερικό χώρο γίνεται μέσω ενός παράθυρου. Τα κτίρια στο φόντο των έργων του χωρίζονται από διαφόρων ειδών δάπεδα και τοίχους. Στο έργο του συνδυάζει τη γραμμική προοπτική με την προοπτική της βυζαντινής ζωγραφικής. Η ζωγραφική του είναι ανθρωποκεντρική με έντονα στοιχεία ελληνικότητας. Η ελληνική μυθολογία, το Βυζάντιο και η Ελληνική Επανάσταση είναι οι πηγές από τις οποίες αντλεί τη θεματογραφία του.</a:t>
            </a:r>
          </a:p>
          <a:p>
            <a:endParaRPr lang="el-GR" dirty="0"/>
          </a:p>
        </p:txBody>
      </p:sp>
    </p:spTree>
    <p:extLst>
      <p:ext uri="{BB962C8B-B14F-4D97-AF65-F5344CB8AC3E}">
        <p14:creationId xmlns:p14="http://schemas.microsoft.com/office/powerpoint/2010/main" val="96042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63573" y="3996813"/>
            <a:ext cx="3184065" cy="2227005"/>
          </a:xfrm>
        </p:spPr>
        <p:txBody>
          <a:bodyPr>
            <a:noAutofit/>
          </a:bodyPr>
          <a:lstStyle/>
          <a:p>
            <a:r>
              <a:rPr lang="el-GR" sz="3600" dirty="0"/>
              <a:t>Χατζηκυριάκος-Γκίκας, Στρατώνας, 1929 (Εθνική Πινακοθήκη)</a:t>
            </a:r>
          </a:p>
        </p:txBody>
      </p:sp>
      <p:pic>
        <p:nvPicPr>
          <p:cNvPr id="65538" name="Picture 2" descr="Στρατών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63575" cy="647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674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61351" y="5846164"/>
            <a:ext cx="5912370" cy="881219"/>
          </a:xfrm>
        </p:spPr>
        <p:txBody>
          <a:bodyPr>
            <a:normAutofit fontScale="90000"/>
          </a:bodyPr>
          <a:lstStyle/>
          <a:p>
            <a:r>
              <a:rPr lang="el-GR" dirty="0"/>
              <a:t>Εγγονόπουλος, </a:t>
            </a:r>
            <a:r>
              <a:rPr lang="el-GR" dirty="0" err="1"/>
              <a:t>Θέατρον</a:t>
            </a:r>
            <a:r>
              <a:rPr lang="el-GR" dirty="0"/>
              <a:t>, 1961 (Εθνική Πινακοθήκη)</a:t>
            </a:r>
          </a:p>
        </p:txBody>
      </p:sp>
      <p:pic>
        <p:nvPicPr>
          <p:cNvPr id="23554" name="Picture 2" descr="Θέατρο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6498" cy="683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017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46456" y="5471411"/>
            <a:ext cx="6245543" cy="971160"/>
          </a:xfrm>
        </p:spPr>
        <p:txBody>
          <a:bodyPr>
            <a:normAutofit fontScale="90000"/>
          </a:bodyPr>
          <a:lstStyle/>
          <a:p>
            <a:r>
              <a:rPr lang="el-GR" dirty="0"/>
              <a:t>Εγγονόπουλος, Ποιητής και Μούσα, 1938 (Εθνική Πινακοθήκη)</a:t>
            </a:r>
          </a:p>
        </p:txBody>
      </p:sp>
      <p:pic>
        <p:nvPicPr>
          <p:cNvPr id="24580" name="Picture 4" descr="http://4.bp.blogspot.com/-Opdxf-PXc7U/Ujl_Su64AwI/AAAAAAAACSQ/FPxpWwMfUPA/s320/%CE%A0%CE%BF%CE%B9%CE%B7%CF%84%CE%AE%CF%82+%CE%BA%CE%B1%CE%B9+%CE%BC%CE%BF%CF%8D%CF%83%CE%B1+19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6456" cy="694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859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71410" y="5591331"/>
            <a:ext cx="5762469" cy="836249"/>
          </a:xfrm>
        </p:spPr>
        <p:txBody>
          <a:bodyPr>
            <a:normAutofit fontScale="90000"/>
          </a:bodyPr>
          <a:lstStyle/>
          <a:p>
            <a:r>
              <a:rPr lang="el-GR" dirty="0"/>
              <a:t>Εγγονόπουλος, Το πνεύμα της μοναξιάς, 1939</a:t>
            </a:r>
          </a:p>
        </p:txBody>
      </p:sp>
      <p:pic>
        <p:nvPicPr>
          <p:cNvPr id="25602" name="Picture 2" descr="http://2.bp.blogspot.com/-mBr-Ur6UGQs/Ujl9berMWQI/AAAAAAAACRo/q9L4G1bbTrs/s320/%CE%A4%CE%BF+%CF%80%CE%BD%CE%B5%CF%8D%CE%BC%CE%B1+%CF%84%CE%B7%CF%82+%CE%BC%CE%BF%CE%BD%CE%B1%CE%BE%CE%B9%CE%AC%CF%82+19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1410" cy="668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85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91330" y="5891134"/>
            <a:ext cx="5777459" cy="836249"/>
          </a:xfrm>
        </p:spPr>
        <p:txBody>
          <a:bodyPr>
            <a:normAutofit fontScale="90000"/>
          </a:bodyPr>
          <a:lstStyle/>
          <a:p>
            <a:r>
              <a:rPr lang="el-GR" dirty="0"/>
              <a:t>Εγγονόπουλος, </a:t>
            </a:r>
            <a:r>
              <a:rPr lang="el-GR" dirty="0" err="1"/>
              <a:t>Σύνθεσις</a:t>
            </a:r>
            <a:r>
              <a:rPr lang="el-GR" dirty="0"/>
              <a:t>, 1939</a:t>
            </a:r>
          </a:p>
        </p:txBody>
      </p:sp>
      <p:pic>
        <p:nvPicPr>
          <p:cNvPr id="26626" name="Picture 2" descr="http://4.bp.blogspot.com/-6j8iI92ZGP8/Ujl9ygWNmkI/AAAAAAAACRw/QCyi9WtESUk/s320/%CE%A3%CF%8D%CE%BD%CE%B8%CE%B5%CF%83%CE%B9%CF%82+19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26439" cy="6863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087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14906" y="5606321"/>
            <a:ext cx="6277093" cy="686348"/>
          </a:xfrm>
        </p:spPr>
        <p:txBody>
          <a:bodyPr>
            <a:normAutofit fontScale="90000"/>
          </a:bodyPr>
          <a:lstStyle/>
          <a:p>
            <a:r>
              <a:rPr lang="el-GR" dirty="0"/>
              <a:t>Εγγονόπουλος, Τρεις γλύπτες, 1939</a:t>
            </a:r>
          </a:p>
        </p:txBody>
      </p:sp>
      <p:pic>
        <p:nvPicPr>
          <p:cNvPr id="27650" name="Picture 2" descr="http://3.bp.blogspot.com/-GLnRhwu5rME/Ujl-FKWK7QI/AAAAAAAACR4/CjAKW51OllY/s320/%CE%A4%CF%81%CE%B5%CE%B9%CF%82+%CE%B3%CE%BB%CF%8D%CF%80%CF%84%CE%B5%CF%82+19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50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198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48404" y="5591332"/>
            <a:ext cx="4053590" cy="896209"/>
          </a:xfrm>
        </p:spPr>
        <p:txBody>
          <a:bodyPr>
            <a:normAutofit fontScale="90000"/>
          </a:bodyPr>
          <a:lstStyle/>
          <a:p>
            <a:r>
              <a:rPr lang="el-GR" dirty="0"/>
              <a:t>Εγγονόπουλος, Ομηρικό με τον ήρωα, 1939</a:t>
            </a:r>
          </a:p>
        </p:txBody>
      </p:sp>
      <p:pic>
        <p:nvPicPr>
          <p:cNvPr id="28674" name="Picture 2" descr="http://2.bp.blogspot.com/-Yyjkde5Q4h4/Ujl_DS_ieZI/AAAAAAAACSI/uY9eH86LM8Y/s320/%CE%9F%CE%BC%CE%B7%CF%81%CE%B9%CE%BA%CE%BF+%CE%BC%CE%B5+%CF%84%CE%BF%CE%BD+%CE%AE%CF%81%CF%89%CE%B1+18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484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740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86399" y="5591331"/>
            <a:ext cx="5972332" cy="806268"/>
          </a:xfrm>
        </p:spPr>
        <p:txBody>
          <a:bodyPr>
            <a:normAutofit fontScale="90000"/>
          </a:bodyPr>
          <a:lstStyle/>
          <a:p>
            <a:r>
              <a:rPr lang="el-GR" dirty="0"/>
              <a:t>Εγγονόπουλος, Ο </a:t>
            </a:r>
            <a:r>
              <a:rPr lang="el-GR" dirty="0" err="1"/>
              <a:t>Καβαφής</a:t>
            </a:r>
            <a:r>
              <a:rPr lang="el-GR" dirty="0"/>
              <a:t>, 1939</a:t>
            </a:r>
          </a:p>
        </p:txBody>
      </p:sp>
      <p:pic>
        <p:nvPicPr>
          <p:cNvPr id="29698" name="Picture 2" descr="http://2.bp.blogspot.com/-ffPcpbDHMUw/Ujl_jMR_J5I/AAAAAAAACSY/CaFDAZt4bLg/s320/%CE%9F+%CE%9A%CE%B1%CE%B2%CE%AC%CF%86%CE%B7%CF%82+19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1" y="0"/>
            <a:ext cx="5476719" cy="681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921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82452" y="5756223"/>
            <a:ext cx="7396397" cy="776288"/>
          </a:xfrm>
        </p:spPr>
        <p:txBody>
          <a:bodyPr/>
          <a:lstStyle/>
          <a:p>
            <a:r>
              <a:rPr lang="el-GR" dirty="0"/>
              <a:t>Εγγονόπουλος, Γυμνό, 1938</a:t>
            </a:r>
          </a:p>
        </p:txBody>
      </p:sp>
      <p:pic>
        <p:nvPicPr>
          <p:cNvPr id="30722" name="Picture 2" descr="http://2.bp.blogspot.com/-PSZIALRvmVY/UjmACGgeNoI/AAAAAAAACSg/dKowaqnYHcE/s320/%CE%93%CF%85%CE%BC%CE%BD%CF%8C+19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
            <a:ext cx="3664470" cy="697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570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02570" y="5621311"/>
            <a:ext cx="7666220" cy="761298"/>
          </a:xfrm>
        </p:spPr>
        <p:txBody>
          <a:bodyPr/>
          <a:lstStyle/>
          <a:p>
            <a:r>
              <a:rPr lang="el-GR" dirty="0"/>
              <a:t>Εγγονόπουλος, </a:t>
            </a:r>
            <a:r>
              <a:rPr lang="el-GR" dirty="0" err="1"/>
              <a:t>Μπολιβάρ</a:t>
            </a:r>
            <a:endParaRPr lang="el-GR" dirty="0"/>
          </a:p>
        </p:txBody>
      </p:sp>
      <p:pic>
        <p:nvPicPr>
          <p:cNvPr id="31746" name="Picture 2" descr="http://1.bp.blogspot.com/-41PSxLMbxfI/UjmCej-mDpI/AAAAAAAACS0/83YvNmuprek/s320/boliv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 y="0"/>
            <a:ext cx="3511212" cy="697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323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81468" y="6156663"/>
            <a:ext cx="5822430" cy="701337"/>
          </a:xfrm>
        </p:spPr>
        <p:txBody>
          <a:bodyPr>
            <a:normAutofit fontScale="90000"/>
          </a:bodyPr>
          <a:lstStyle/>
          <a:p>
            <a:r>
              <a:rPr lang="el-GR" dirty="0"/>
              <a:t>Εγγονόπουλος, Ο ναύτης, 1948</a:t>
            </a:r>
          </a:p>
        </p:txBody>
      </p:sp>
      <p:pic>
        <p:nvPicPr>
          <p:cNvPr id="32770" name="Picture 2" descr="http://3.bp.blogspot.com/-1ElSnRjuEpE/UjmDcG2rTwI/AAAAAAAACTA/33-0SJrWRA4/s320/%CE%9F+%CE%BD%CE%B1%CF%8D%CF%84%CE%B7%CF%82+19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231567" cy="691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09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920" y="5891135"/>
            <a:ext cx="12072079" cy="966866"/>
          </a:xfrm>
        </p:spPr>
        <p:txBody>
          <a:bodyPr>
            <a:normAutofit fontScale="90000"/>
          </a:bodyPr>
          <a:lstStyle/>
          <a:p>
            <a:r>
              <a:rPr lang="el-GR" dirty="0"/>
              <a:t>Χατζηκυριάκος-Γκίκας, Σπίτια της Αθήνας, 1928 (Εθνική Πινακοθήκη)</a:t>
            </a:r>
          </a:p>
        </p:txBody>
      </p:sp>
      <p:pic>
        <p:nvPicPr>
          <p:cNvPr id="44034" name="Picture 2" descr="https://upload.wikimedia.org/wikipedia/commons/thumb/9/95/%22Athens_Houses%22_%281927_-_1928%29_-_Hatzikyriakos-Ghikas_Nikos.jpg/1024px-%22Athens_Houses%22_%281927_-_1928%29_-_Hatzikyriakos-Ghikas_Nik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295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20632" y="5741233"/>
            <a:ext cx="6371367" cy="716327"/>
          </a:xfrm>
        </p:spPr>
        <p:txBody>
          <a:bodyPr>
            <a:normAutofit fontScale="90000"/>
          </a:bodyPr>
          <a:lstStyle/>
          <a:p>
            <a:r>
              <a:rPr lang="el-GR" dirty="0"/>
              <a:t>Εγγονόπουλος, Ο ελευθερωτής, 1940 </a:t>
            </a:r>
          </a:p>
        </p:txBody>
      </p:sp>
      <p:pic>
        <p:nvPicPr>
          <p:cNvPr id="33794" name="Picture 2" descr="http://4.bp.blogspot.com/-_IwtVo-Kf8w/UjmDqR2rpFI/AAAAAAAACTI/GOiYbamL_gE/s320/%CE%9F+%CE%B5%CE%BB%CE%B5%CF%85%CE%B8%CE%B5%CF%81%CF%89%CF%84%CE%AE%CF%82+19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700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026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36695" y="5516380"/>
            <a:ext cx="7015397" cy="971161"/>
          </a:xfrm>
        </p:spPr>
        <p:txBody>
          <a:bodyPr>
            <a:normAutofit fontScale="90000"/>
          </a:bodyPr>
          <a:lstStyle/>
          <a:p>
            <a:r>
              <a:rPr lang="el-GR" dirty="0"/>
              <a:t>Εγγονόπουλος, Θησέας και Μινώταυρος, 1961</a:t>
            </a:r>
          </a:p>
        </p:txBody>
      </p:sp>
      <p:pic>
        <p:nvPicPr>
          <p:cNvPr id="34818" name="Picture 2" descr="http://3.bp.blogspot.com/-Y-smDn_SuGE/UjmD50TwDHI/AAAAAAAACTQ/vX9rip3cLkE/s320/%CE%B8%CE%B7%CF%83%CE%B5%CF%85%CF%82+%CE%BA%CE%B1%CE%B9+%CE%9C%CE%B9%CE%BD%CF%8E%CF%84%CE%B1%CF%85%CF%81%CE%BF%CF%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36695" cy="697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110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26635" y="5906125"/>
            <a:ext cx="6362076" cy="551436"/>
          </a:xfrm>
        </p:spPr>
        <p:txBody>
          <a:bodyPr>
            <a:normAutofit fontScale="90000"/>
          </a:bodyPr>
          <a:lstStyle/>
          <a:p>
            <a:r>
              <a:rPr lang="el-GR" dirty="0"/>
              <a:t>Εγγονόπουλος, Εμφύλιος πόλεμος, 1948</a:t>
            </a:r>
          </a:p>
        </p:txBody>
      </p:sp>
      <p:pic>
        <p:nvPicPr>
          <p:cNvPr id="36866" name="Picture 2" descr="http://1.bp.blogspot.com/-r8dQO7sJTXM/UjmEIuDMXwI/AAAAAAAACTY/fmI52hv8CD4/s320/%CE%95%CE%BC%CF%86%CF%8D%CE%BB%CE%B9%CE%BF%CF%82+%CE%A0%CF%8C%CE%BB%CE%B5%CE%BC%CE%BF%CF%82;+19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991725" cy="694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965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91411" y="5636301"/>
            <a:ext cx="5787242" cy="941180"/>
          </a:xfrm>
        </p:spPr>
        <p:txBody>
          <a:bodyPr>
            <a:normAutofit fontScale="90000"/>
          </a:bodyPr>
          <a:lstStyle/>
          <a:p>
            <a:r>
              <a:rPr lang="el-GR" dirty="0"/>
              <a:t>Εγγονόπουλος, Αργώ, 1948</a:t>
            </a:r>
          </a:p>
        </p:txBody>
      </p:sp>
      <p:pic>
        <p:nvPicPr>
          <p:cNvPr id="37890" name="Picture 2" descr="http://4.bp.blogspot.com/-94qplqx7tqU/UjmFP2X7T_I/AAAAAAAACTw/510_lb_HOu8/s1600/%CE%91%CE%A1%CE%93%CE%A9+19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665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446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15024" y="5516381"/>
            <a:ext cx="6276976" cy="911200"/>
          </a:xfrm>
        </p:spPr>
        <p:txBody>
          <a:bodyPr>
            <a:normAutofit fontScale="90000"/>
          </a:bodyPr>
          <a:lstStyle/>
          <a:p>
            <a:r>
              <a:rPr lang="el-GR" dirty="0"/>
              <a:t>Εγγονόπουλος, Εμφάνιση Ρ. Φεραίου στην Εύβοια. Ήρωες, 1950</a:t>
            </a:r>
          </a:p>
        </p:txBody>
      </p:sp>
      <p:pic>
        <p:nvPicPr>
          <p:cNvPr id="38914" name="Picture 2" descr="http://1.bp.blogspot.com/-QnxuFHK3L_A/UjmGA_JP0EI/AAAAAAAACUM/15xthDaFiKU/s320/%CE%95%CE%BC%CF%86%CE%AC%CE%BD%CE%B9%CF%83%CE%B7+%CF%84%CE%BF%CF%85+%CE%A1.+%CE%A6%CE%B5%CF%81%CE%B1%CE%AF%CE%BF%CF%85+%CF%83%CF%84%CE%B1+%CE%BC%CE%AD%CF%81%CE%B7+%CF%84%CE%B7%CF%82+%CE%95%CF%8D%CE%B2%CE%BF%CE%B9%CE%B1%CF%82-+%CE%89%CF%81%CF%89%CE%B5%CF%82+19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91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896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06715" y="5786202"/>
            <a:ext cx="6077262" cy="746308"/>
          </a:xfrm>
        </p:spPr>
        <p:txBody>
          <a:bodyPr>
            <a:normAutofit fontScale="90000"/>
          </a:bodyPr>
          <a:lstStyle/>
          <a:p>
            <a:r>
              <a:rPr lang="el-GR" dirty="0"/>
              <a:t>Εγγονόπουλος, Οι εραστές, 1967</a:t>
            </a:r>
          </a:p>
        </p:txBody>
      </p:sp>
      <p:pic>
        <p:nvPicPr>
          <p:cNvPr id="39938" name="Picture 2" descr="http://3.bp.blogspot.com/-OM3UeN2ZIvA/UjmLkj2X3zI/AAAAAAAACWk/RoAwM7mIZQY/s1600/%CE%95%CF%81%CE%B1%CF%83%CF%84%CE%AD%CF%82+19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06715" cy="689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611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71212" y="5531370"/>
            <a:ext cx="6420787" cy="881219"/>
          </a:xfrm>
        </p:spPr>
        <p:txBody>
          <a:bodyPr>
            <a:normAutofit fontScale="90000"/>
          </a:bodyPr>
          <a:lstStyle/>
          <a:p>
            <a:r>
              <a:rPr lang="el-GR" dirty="0"/>
              <a:t>Εγγονόπουλος, Ο Ηρακλής, 1967</a:t>
            </a:r>
          </a:p>
        </p:txBody>
      </p:sp>
      <p:pic>
        <p:nvPicPr>
          <p:cNvPr id="40962" name="Picture 2" descr="http://1.bp.blogspot.com/-tVVtPmimHiw/UjmLklYJctI/AAAAAAAACW0/FYVsobf0G9Q/s1600/%CE%97%CF%81%CE%B1%CE%BA%CE%BB%CE%AE%CF%82+19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06321" cy="684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786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26378" y="4646951"/>
            <a:ext cx="2965622" cy="1753849"/>
          </a:xfrm>
        </p:spPr>
        <p:txBody>
          <a:bodyPr>
            <a:normAutofit/>
          </a:bodyPr>
          <a:lstStyle/>
          <a:p>
            <a:r>
              <a:rPr lang="el-GR" sz="2800" dirty="0"/>
              <a:t>Εγγονόπουλος, Τίποτα στη ζωή δεν είναι αίνιγμα, 1969</a:t>
            </a:r>
          </a:p>
        </p:txBody>
      </p:sp>
      <p:pic>
        <p:nvPicPr>
          <p:cNvPr id="41986" name="Picture 2" descr="http://1.bp.blogspot.com/-l1gbBvwvKzw/UjmNAzoDygI/AAAAAAAACYE/wR7rO0A8r6U/s320/%CE%A4%CE%AF%CF%80%CE%BF%CF%84%CE%B1+%CF%83%CF%84%CE%B7+%CE%B6%CF%89%CE%AE+%CE%B4%CE%B5%CE%BD+%CE%B5%CE%AF%CE%BD%CE%B1%CE%B9+%CE%B1%CE%AF%CE%BD%CE%B9%CE%B3%CE%BC%CE%B1+19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637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74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66558" y="5861154"/>
            <a:ext cx="6625442" cy="996846"/>
          </a:xfrm>
        </p:spPr>
        <p:txBody>
          <a:bodyPr>
            <a:normAutofit fontScale="90000"/>
          </a:bodyPr>
          <a:lstStyle/>
          <a:p>
            <a:r>
              <a:rPr lang="el-GR" dirty="0"/>
              <a:t>Εγγονόπουλος, Στο μπαλκόνι, 1978</a:t>
            </a:r>
          </a:p>
        </p:txBody>
      </p:sp>
      <p:pic>
        <p:nvPicPr>
          <p:cNvPr id="43010" name="Picture 2" descr="http://2.bp.blogspot.com/-HZlnHRVZqPo/UjmT9qxoirI/AAAAAAAACao/VAsbMrObEmo/s1600/%25CE%25A3%25CF%2584%25CE%25BF+%25CE%25BC%25CF%2580%25CE%25B1%25CE%25BB%25CE%25BA%25CF%258C%25CE%25BD%25CE%25B9+19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665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716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pPr algn="ctr"/>
            <a:r>
              <a:rPr lang="el-GR"/>
              <a:t>ΑΦΑΙΡΕΣΗ </a:t>
            </a:r>
            <a:r>
              <a:rPr lang="el-GR" dirty="0"/>
              <a:t>ΣΤΗΝ ΕΛΛΗΝΙΚΗ ΤΕΧΝΗ</a:t>
            </a:r>
          </a:p>
        </p:txBody>
      </p:sp>
    </p:spTree>
    <p:extLst>
      <p:ext uri="{BB962C8B-B14F-4D97-AF65-F5344CB8AC3E}">
        <p14:creationId xmlns:p14="http://schemas.microsoft.com/office/powerpoint/2010/main" val="12986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56419" y="5036695"/>
            <a:ext cx="6895475" cy="1615737"/>
          </a:xfrm>
        </p:spPr>
        <p:txBody>
          <a:bodyPr>
            <a:normAutofit fontScale="90000"/>
          </a:bodyPr>
          <a:lstStyle/>
          <a:p>
            <a:r>
              <a:rPr lang="el-GR" dirty="0"/>
              <a:t>Χατζηκυριάκος-Γκίκας, Προσωπογραφία κοριτσιού, 1935-1940 (Εθνική Πινακοθήκη)</a:t>
            </a:r>
          </a:p>
        </p:txBody>
      </p:sp>
      <p:pic>
        <p:nvPicPr>
          <p:cNvPr id="45058" name="Picture 2" descr="https://upload.wikimedia.org/wikipedia/commons/thumb/8/83/%22Portrait_of_a_Girl%22_%28c._1935-1940%29_-_Hatzikyriakos-Ghikas_Nikos.jpg/800px-%22Portrait_of_a_Girl%22_%28c._1935-1940%29_-_Hatzikyriakos-Ghikas_Nik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41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326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284E3345-8481-4AA6-9C22-E2C4F24FCD74}"/>
              </a:ext>
            </a:extLst>
          </p:cNvPr>
          <p:cNvSpPr>
            <a:spLocks noGrp="1"/>
          </p:cNvSpPr>
          <p:nvPr>
            <p:ph idx="1"/>
          </p:nvPr>
        </p:nvSpPr>
        <p:spPr>
          <a:xfrm>
            <a:off x="0" y="0"/>
            <a:ext cx="12067082" cy="6730584"/>
          </a:xfrm>
        </p:spPr>
        <p:txBody>
          <a:bodyPr>
            <a:normAutofit fontScale="92500" lnSpcReduction="20000"/>
          </a:bodyPr>
          <a:lstStyle/>
          <a:p>
            <a:pPr algn="just"/>
            <a:r>
              <a:rPr lang="el-GR" dirty="0"/>
              <a:t>Η </a:t>
            </a:r>
            <a:r>
              <a:rPr lang="el-GR" b="1" dirty="0"/>
              <a:t>αφαίρεση</a:t>
            </a:r>
            <a:r>
              <a:rPr lang="el-GR" dirty="0"/>
              <a:t>, η απομάκρυνση, δηλαδή, από την αναπαράσταση του αισθητού κόσμου στη ζωγραφική επιφάνεια και η αυτονόμηση της ζωγραφικής γλώσσας, ως το σημείο που να μην παραπέμπει πουθενά, παρά μόνο στον εαυτό της, εμφανίστηκε στην ελληνική τέχνη μισό αιώνα μετά την εμφάνισή της στους καμβάδες των ευρωπαίων ζωγράφων. Η ελληνική ζωγραφική του 20ού αιώνα είχε προσεγγίσει την </a:t>
            </a:r>
            <a:r>
              <a:rPr lang="el-GR" b="1" dirty="0"/>
              <a:t>αφαίρεση</a:t>
            </a:r>
            <a:r>
              <a:rPr lang="el-GR" dirty="0"/>
              <a:t>, αλλά ποτέ σε απόλυτο βαθμό, καθώς πάντα υπήρχε μια σύνδεση με την ορατή πραγματικότητα. Τα πρώτα ανοίγματα προς την αφαίρεση τοποθετούνται στα προπολεμικά χρόνια, αλλά περνάνε σχεδόν απαρατήρητα.</a:t>
            </a:r>
          </a:p>
          <a:p>
            <a:pPr algn="just"/>
            <a:r>
              <a:rPr lang="el-GR" b="1" dirty="0"/>
              <a:t>Μετά τη λήξη του πολέμου και την απελευθέρωση της Ελλάδας</a:t>
            </a:r>
            <a:r>
              <a:rPr lang="el-GR" dirty="0"/>
              <a:t> τα βλέμματα των καλλιτεχνών στράφηκαν στην Ευρώπη και κυρίως στις σύγχρονες γαλλικές σχολές. Μεγάλος αριθμός καλλιτεχνών και διανοούμενων φεύγει προς τη Δυτική Ευρώπη, στην αρχή αποκλειστικά προς το Παρίσι, εκμεταλλευόμενοι τις υποτροφίες που προσέφερε η γαλλική κυβέρνηση. Οι υποτροφίες αυτές ήταν και η μόνη διέξοδος από την Ελλάδα, η οποία σπαραζόταν την περίοδο εκείνη από τον εμφύλιο. Παρόλα αυτά, αρκετοί αξιόλογοι καλλιτέχνες παρέμεναν και εργάστηκαν στην Ελλάδα. </a:t>
            </a:r>
            <a:r>
              <a:rPr lang="el-GR" b="1" dirty="0"/>
              <a:t>Σημαντική ώθηση στη διάδοση της σύγχρονης ελληνικής τέχνης δόθηκε και από την ίδρυση δύο ομάδων, του «Αρμού» το 1949 και της «Στάθμης» το 1950</a:t>
            </a:r>
            <a:r>
              <a:rPr lang="el-GR" dirty="0"/>
              <a:t>. </a:t>
            </a:r>
            <a:r>
              <a:rPr lang="el-GR" b="1" dirty="0"/>
              <a:t>Τα μέλη τους, για αρκετά έτη, οργάνωναν εκθέσεις στην Ελλάδα και το εξωτερικό, αντιτιθέμενοι στον Ακαδημαϊσμό και τα υπολείμματα του Ιμπρεσιονισμού. Επεδίωκαν τον εκσυγχρονισμό μέσα από την ένωση των στοιχείων της ελληνικής παράδοσης με τα διδάγματα της Σχολής του Παρισιού</a:t>
            </a:r>
            <a:r>
              <a:rPr lang="el-GR" dirty="0"/>
              <a:t>.</a:t>
            </a:r>
          </a:p>
          <a:p>
            <a:endParaRPr lang="el-GR" dirty="0"/>
          </a:p>
        </p:txBody>
      </p:sp>
    </p:spTree>
    <p:extLst>
      <p:ext uri="{BB962C8B-B14F-4D97-AF65-F5344CB8AC3E}">
        <p14:creationId xmlns:p14="http://schemas.microsoft.com/office/powerpoint/2010/main" val="2463609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311F149-2D37-415F-84F0-48F0DDFB496A}"/>
              </a:ext>
            </a:extLst>
          </p:cNvPr>
          <p:cNvSpPr>
            <a:spLocks noGrp="1"/>
          </p:cNvSpPr>
          <p:nvPr>
            <p:ph idx="1"/>
          </p:nvPr>
        </p:nvSpPr>
        <p:spPr>
          <a:xfrm>
            <a:off x="0" y="104930"/>
            <a:ext cx="12192000" cy="6753069"/>
          </a:xfrm>
        </p:spPr>
        <p:txBody>
          <a:bodyPr>
            <a:normAutofit lnSpcReduction="10000"/>
          </a:bodyPr>
          <a:lstStyle/>
          <a:p>
            <a:r>
              <a:rPr lang="el-GR" b="1" dirty="0"/>
              <a:t>Γιάννης </a:t>
            </a:r>
            <a:r>
              <a:rPr lang="el-GR" b="1" dirty="0" err="1"/>
              <a:t>Γαΐτης</a:t>
            </a:r>
            <a:r>
              <a:rPr lang="el-GR" b="1" dirty="0"/>
              <a:t> (1923-1984)</a:t>
            </a:r>
            <a:endParaRPr lang="el-GR" dirty="0"/>
          </a:p>
          <a:p>
            <a:r>
              <a:rPr lang="el-GR" dirty="0"/>
              <a:t> </a:t>
            </a:r>
          </a:p>
          <a:p>
            <a:pPr algn="just"/>
            <a:r>
              <a:rPr lang="el-GR" dirty="0"/>
              <a:t>Ζωγράφος, χαράκτης και γλύπτης. Γεννήθηκε στην Αθήνα. Σπούδασε στη Σχολή Καλών Τεχνών και έπειτα συνέχισε τις σπουδές του στο Παρίσι. Δάσκαλός του ήταν ο Κωνσταντίνος Παρθένης. Ίσως ο πρώτος που στράφηκε σε πιο πρωτοποριακές και αφηρημένες μορφές έκφρασης ήταν ο Γιάννης </a:t>
            </a:r>
            <a:r>
              <a:rPr lang="el-GR" dirty="0" err="1"/>
              <a:t>Γαΐτης</a:t>
            </a:r>
            <a:r>
              <a:rPr lang="el-GR" dirty="0"/>
              <a:t>. Η έκθεσή του το 1947 στην αίθουσα «Παρνασσός» με αφηρημένες εξπρεσιονιστικές συνθέσεις δημιούργησε πολλές αντιδράσεις. Το κοινό και οι κριτικοί τέχνης επεφύλαξαν αρνητική υποδοχή στα έργα του.</a:t>
            </a:r>
          </a:p>
          <a:p>
            <a:pPr algn="just"/>
            <a:r>
              <a:rPr lang="el-GR" b="1" dirty="0"/>
              <a:t>Το 1949 μαζί με άλλους καλλιτέχνες συμμετείχε στην ίδρυση της ομάδας των «Ακραίων», τα μέλη της οποίας ασχολούνταν με την αφηρημένη τέχνη. </a:t>
            </a:r>
            <a:r>
              <a:rPr lang="el-GR" dirty="0"/>
              <a:t>Το 1967 παρουσίασε πρώτη φορά στο κοινό τα «Ανθρωπάκια» του. Πρόκειται για φιγούρες χωρίς ατομικά χαρακτηριστικά με όμοιο ντύσιμο (ριγέ κοστούμι και καπέλο). Οι πίνακες με τα «Ανθρωπάκια» του ήταν ένα είδος διαμαρτυρίας για τον σύγχρονο άνθρωπο, ο οποίος είχε τάσεις να ενσωματώνεται στη μάζα και όχι να κάνει πράγματα για να ξεχωρίσει. Σταδιακά οι φιγούρες αυτές πολλαπλασιάστηκαν και ενοποιήθηκαν με αποτέλεσμα τη δημιουργία ανθρώπινων τοπίων.</a:t>
            </a:r>
          </a:p>
          <a:p>
            <a:pPr algn="just"/>
            <a:endParaRPr lang="el-GR" dirty="0"/>
          </a:p>
          <a:p>
            <a:endParaRPr lang="el-GR" dirty="0"/>
          </a:p>
        </p:txBody>
      </p:sp>
    </p:spTree>
    <p:extLst>
      <p:ext uri="{BB962C8B-B14F-4D97-AF65-F5344CB8AC3E}">
        <p14:creationId xmlns:p14="http://schemas.microsoft.com/office/powerpoint/2010/main" val="1113705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325850"/>
            <a:ext cx="11353800" cy="416524"/>
          </a:xfrm>
        </p:spPr>
        <p:txBody>
          <a:bodyPr>
            <a:normAutofit fontScale="90000"/>
          </a:bodyPr>
          <a:lstStyle/>
          <a:p>
            <a:r>
              <a:rPr lang="el-GR" dirty="0" err="1"/>
              <a:t>Γαΐτης</a:t>
            </a:r>
            <a:r>
              <a:rPr lang="el-GR" dirty="0"/>
              <a:t>, Μουσική, 1948 (Εθνική Πινακοθήκη)</a:t>
            </a:r>
          </a:p>
        </p:txBody>
      </p:sp>
      <p:pic>
        <p:nvPicPr>
          <p:cNvPr id="3074" name="Picture 2" descr="Μουσικ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0"/>
            <a:ext cx="11482466" cy="614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393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15400" y="4661941"/>
            <a:ext cx="3152932" cy="1828800"/>
          </a:xfrm>
        </p:spPr>
        <p:txBody>
          <a:bodyPr>
            <a:normAutofit fontScale="90000"/>
          </a:bodyPr>
          <a:lstStyle/>
          <a:p>
            <a:r>
              <a:rPr lang="el-GR" dirty="0" err="1"/>
              <a:t>Γαΐτης</a:t>
            </a:r>
            <a:r>
              <a:rPr lang="el-GR" dirty="0"/>
              <a:t>, Σειρήνες-Οδυσσέας, 1980 (Εθνική Πινακοθήκη)</a:t>
            </a:r>
          </a:p>
        </p:txBody>
      </p:sp>
      <p:pic>
        <p:nvPicPr>
          <p:cNvPr id="1026" name="Picture 2" descr="Σειρήνες - Οδυσσέ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53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606320" y="5756223"/>
            <a:ext cx="6475751" cy="896209"/>
          </a:xfrm>
        </p:spPr>
        <p:txBody>
          <a:bodyPr>
            <a:normAutofit fontScale="90000"/>
          </a:bodyPr>
          <a:lstStyle/>
          <a:p>
            <a:r>
              <a:rPr lang="el-GR" dirty="0" err="1"/>
              <a:t>Γαΐτης</a:t>
            </a:r>
            <a:r>
              <a:rPr lang="el-GR" dirty="0"/>
              <a:t>, Σύνθεση, 1975 (Εθνική Πινακοθήκη)</a:t>
            </a:r>
          </a:p>
        </p:txBody>
      </p:sp>
      <p:pic>
        <p:nvPicPr>
          <p:cNvPr id="2050" name="Picture 2" descr="Σύνθεσ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411449" cy="679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15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301162" y="4796852"/>
            <a:ext cx="2890838" cy="1678898"/>
          </a:xfrm>
        </p:spPr>
        <p:txBody>
          <a:bodyPr/>
          <a:lstStyle/>
          <a:p>
            <a:r>
              <a:rPr lang="el-GR" dirty="0" err="1"/>
              <a:t>Γαΐτης</a:t>
            </a:r>
            <a:r>
              <a:rPr lang="el-GR" dirty="0"/>
              <a:t>, Οι πολεμιστές</a:t>
            </a:r>
          </a:p>
        </p:txBody>
      </p:sp>
      <p:pic>
        <p:nvPicPr>
          <p:cNvPr id="4098" name="Picture 2" descr="Γιάννης Γαΐτης. Οι Πολεμιστές. Λάδι σε μουσαμά. 98Χ130 ε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01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4490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63954" y="5467116"/>
            <a:ext cx="6154737" cy="1255973"/>
          </a:xfrm>
        </p:spPr>
        <p:txBody>
          <a:bodyPr>
            <a:normAutofit/>
          </a:bodyPr>
          <a:lstStyle/>
          <a:p>
            <a:r>
              <a:rPr lang="el-GR" dirty="0" err="1"/>
              <a:t>Γαΐτης</a:t>
            </a:r>
            <a:r>
              <a:rPr lang="el-GR" dirty="0"/>
              <a:t>, Λαθραναγνώστες</a:t>
            </a:r>
          </a:p>
        </p:txBody>
      </p:sp>
      <p:pic>
        <p:nvPicPr>
          <p:cNvPr id="5122" name="Picture 2" descr="Γιάννης Γαΐτης. Λαθραναγνώστες. Λάδι σε μουσαμά. 115 Χ 88,5 ε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911"/>
            <a:ext cx="5199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356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xoliastesxwrissynora.files.wordpress.com/2010/09/ce9bce91ce98cea1ce91ce9dce91ce93ce9dcea9cea3cea4ce95cea3.jpg?w=274&amp;h=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575"/>
            <a:ext cx="5216577" cy="687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7914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454453" y="4527030"/>
            <a:ext cx="3852472" cy="2321445"/>
          </a:xfrm>
        </p:spPr>
        <p:txBody>
          <a:bodyPr>
            <a:normAutofit fontScale="90000"/>
          </a:bodyPr>
          <a:lstStyle/>
          <a:p>
            <a:r>
              <a:rPr lang="el-GR" dirty="0" err="1"/>
              <a:t>Γαΐτης</a:t>
            </a:r>
            <a:r>
              <a:rPr lang="el-GR" dirty="0"/>
              <a:t>, Η δολοφονία της ελευθερίας, 1968</a:t>
            </a:r>
          </a:p>
        </p:txBody>
      </p:sp>
      <p:pic>
        <p:nvPicPr>
          <p:cNvPr id="6146" name="Picture 2" descr="Image result for γιάννης Γαΐτ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725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6157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754256" y="4841824"/>
            <a:ext cx="3437744" cy="1723868"/>
          </a:xfrm>
        </p:spPr>
        <p:txBody>
          <a:bodyPr>
            <a:normAutofit fontScale="90000"/>
          </a:bodyPr>
          <a:lstStyle/>
          <a:p>
            <a:r>
              <a:rPr lang="el-GR" dirty="0" err="1"/>
              <a:t>Γαΐτης</a:t>
            </a:r>
            <a:r>
              <a:rPr lang="el-GR" dirty="0"/>
              <a:t>, Η κηδεία του Τσε </a:t>
            </a:r>
            <a:r>
              <a:rPr lang="el-GR" dirty="0" err="1"/>
              <a:t>Γκεβάρα</a:t>
            </a:r>
            <a:r>
              <a:rPr lang="el-GR" dirty="0"/>
              <a:t>, 1968</a:t>
            </a:r>
          </a:p>
        </p:txBody>
      </p:sp>
      <p:pic>
        <p:nvPicPr>
          <p:cNvPr id="7170" name="Picture 2" descr="http://sxoliastesxwrissynora.files.wordpress.com/2010/09/ce97ce9ace97ce94ce95ce99ce91cea4ce9fcea5cea4cea3ce95ce93ce9ace95ce92ce91cea1ce91.jpg?w=324&amp;h=2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647497" cy="656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10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150078"/>
            <a:ext cx="11353800" cy="555062"/>
          </a:xfrm>
        </p:spPr>
        <p:txBody>
          <a:bodyPr>
            <a:normAutofit fontScale="90000"/>
          </a:bodyPr>
          <a:lstStyle/>
          <a:p>
            <a:r>
              <a:rPr lang="el-GR" dirty="0" err="1"/>
              <a:t>χατζηκυριάκος</a:t>
            </a:r>
            <a:r>
              <a:rPr lang="el-GR" dirty="0"/>
              <a:t>-Γκίκας, Η Μεγάλη σύνθεση της Ύδρας, 1948</a:t>
            </a:r>
          </a:p>
        </p:txBody>
      </p:sp>
      <p:pic>
        <p:nvPicPr>
          <p:cNvPr id="1026" name="Picture 2" descr="Image result for χατζηκυριάκος-γκίκας η μεγάλη σύνθεση της Ύδρ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77500"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2732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29010" y="4437089"/>
            <a:ext cx="3062990" cy="1903751"/>
          </a:xfrm>
        </p:spPr>
        <p:txBody>
          <a:bodyPr>
            <a:normAutofit fontScale="90000"/>
          </a:bodyPr>
          <a:lstStyle/>
          <a:p>
            <a:r>
              <a:rPr lang="el-GR" dirty="0" err="1"/>
              <a:t>Γαΐτης</a:t>
            </a:r>
            <a:r>
              <a:rPr lang="el-GR" dirty="0"/>
              <a:t>, Ανθρώπινα τοπία (Σύναξη), 1977</a:t>
            </a:r>
          </a:p>
        </p:txBody>
      </p:sp>
      <p:pic>
        <p:nvPicPr>
          <p:cNvPr id="9218" name="Picture 2" descr="[ΑΝΘΡΩΠΙΝΑ+ΤΟΠΙΑ+(ΣΥΝΑΞΗ).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062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992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4098" y="4691921"/>
            <a:ext cx="3197902" cy="2166079"/>
          </a:xfrm>
        </p:spPr>
        <p:txBody>
          <a:bodyPr>
            <a:normAutofit fontScale="90000"/>
          </a:bodyPr>
          <a:lstStyle/>
          <a:p>
            <a:r>
              <a:rPr lang="el-GR" dirty="0" err="1"/>
              <a:t>Γαΐτης</a:t>
            </a:r>
            <a:r>
              <a:rPr lang="el-GR" dirty="0"/>
              <a:t>, Σαρδελοκούτι (Κονσερβοποίηση), 1971 </a:t>
            </a:r>
          </a:p>
        </p:txBody>
      </p:sp>
      <p:pic>
        <p:nvPicPr>
          <p:cNvPr id="10242" name="Picture 2" descr="[ΣΑΡΔΕΛΟΚΟΥΤ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994098" cy="682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930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6458" y="5617017"/>
            <a:ext cx="5987321" cy="1240983"/>
          </a:xfrm>
        </p:spPr>
        <p:txBody>
          <a:bodyPr/>
          <a:lstStyle/>
          <a:p>
            <a:r>
              <a:rPr lang="el-GR" dirty="0" err="1"/>
              <a:t>Γαΐτης</a:t>
            </a:r>
            <a:r>
              <a:rPr lang="el-GR" dirty="0"/>
              <a:t>, Στη Γραμμή, 1979</a:t>
            </a:r>
          </a:p>
        </p:txBody>
      </p:sp>
      <p:pic>
        <p:nvPicPr>
          <p:cNvPr id="11266" name="Picture 2" descr="[ΣΤΗ+ΓΡΑΜΜΗ.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31567" cy="687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14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84145" y="5171606"/>
            <a:ext cx="5407856" cy="1424065"/>
          </a:xfrm>
        </p:spPr>
        <p:txBody>
          <a:bodyPr/>
          <a:lstStyle/>
          <a:p>
            <a:r>
              <a:rPr lang="el-GR" dirty="0" err="1"/>
              <a:t>Γαΐτης</a:t>
            </a:r>
            <a:r>
              <a:rPr lang="el-GR" dirty="0"/>
              <a:t>, Ανθρώπινο τοπίο, 1977 </a:t>
            </a:r>
          </a:p>
        </p:txBody>
      </p:sp>
      <p:pic>
        <p:nvPicPr>
          <p:cNvPr id="12290" name="Picture 2" descr="Image result for γιάννης Γαΐτ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841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124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A212D6C2-6D98-4A05-AF18-115020B50CB9}"/>
              </a:ext>
            </a:extLst>
          </p:cNvPr>
          <p:cNvSpPr>
            <a:spLocks noGrp="1"/>
          </p:cNvSpPr>
          <p:nvPr>
            <p:ph idx="1"/>
          </p:nvPr>
        </p:nvSpPr>
        <p:spPr>
          <a:xfrm>
            <a:off x="0" y="0"/>
            <a:ext cx="12192000" cy="6858000"/>
          </a:xfrm>
        </p:spPr>
        <p:txBody>
          <a:bodyPr/>
          <a:lstStyle/>
          <a:p>
            <a:r>
              <a:rPr lang="el-GR" b="1" dirty="0"/>
              <a:t>Γιάννης Σπυρόπουλος (1912-1990)</a:t>
            </a:r>
            <a:endParaRPr lang="el-GR" dirty="0"/>
          </a:p>
          <a:p>
            <a:pPr algn="just"/>
            <a:r>
              <a:rPr lang="el-GR" dirty="0"/>
              <a:t>Άλλος ένας Έλληνας ζωγράφος που ασχολήθηκε με μεγαλύτερη αφοσίωση με την αφηρημένη τέχνη ήταν ο Γιάννης Σπυρόπουλος. Γεννήθηκε στην </a:t>
            </a:r>
            <a:r>
              <a:rPr lang="el-GR" dirty="0" err="1"/>
              <a:t>Πύλο</a:t>
            </a:r>
            <a:r>
              <a:rPr lang="el-GR" dirty="0"/>
              <a:t> της Μεσσηνίας. Το 1954 παρουσίασε σε ομάδα φίλων του τους πρώτους ανεικονικούς πίνακες. Μέχρι τότε και αυτός ακολουθούσε πιστά την παραδοσιακή τεχνική και θεματολογία, κάτι το οποίο πιστοποίησε η πρώτη του ατομική έκθεση στον «Παρνασσό» το 1950. Από το 1953 άρχισε και η παράλληλή του επαφή με το εξωτερικό.</a:t>
            </a:r>
          </a:p>
          <a:p>
            <a:endParaRPr lang="el-GR" dirty="0"/>
          </a:p>
        </p:txBody>
      </p:sp>
    </p:spTree>
    <p:extLst>
      <p:ext uri="{BB962C8B-B14F-4D97-AF65-F5344CB8AC3E}">
        <p14:creationId xmlns:p14="http://schemas.microsoft.com/office/powerpoint/2010/main" val="454206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25254" y="4886793"/>
            <a:ext cx="3566746" cy="1723869"/>
          </a:xfrm>
        </p:spPr>
        <p:txBody>
          <a:bodyPr>
            <a:normAutofit fontScale="90000"/>
          </a:bodyPr>
          <a:lstStyle/>
          <a:p>
            <a:r>
              <a:rPr lang="el-GR" dirty="0"/>
              <a:t>Σπυρόπουλος, Λαϊκή Αγορά, 1943 (Εθνική Πινακοθήκη)</a:t>
            </a:r>
          </a:p>
        </p:txBody>
      </p:sp>
      <p:pic>
        <p:nvPicPr>
          <p:cNvPr id="16386" name="Picture 2" descr="Λαϊκή αγορά Ι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252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1558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73980" y="4766871"/>
            <a:ext cx="3018020" cy="1648918"/>
          </a:xfrm>
        </p:spPr>
        <p:txBody>
          <a:bodyPr>
            <a:noAutofit/>
          </a:bodyPr>
          <a:lstStyle/>
          <a:p>
            <a:r>
              <a:rPr lang="el-GR" sz="3600" dirty="0"/>
              <a:t>Σπυρόπουλος, Σελίδα </a:t>
            </a:r>
            <a:r>
              <a:rPr lang="el-GR" sz="3600" dirty="0" err="1"/>
              <a:t>Νο</a:t>
            </a:r>
            <a:r>
              <a:rPr lang="el-GR" sz="3600" dirty="0"/>
              <a:t> 5, 1965</a:t>
            </a:r>
          </a:p>
        </p:txBody>
      </p:sp>
      <p:pic>
        <p:nvPicPr>
          <p:cNvPr id="13314" name="Picture 2" descr="Σελίδα Νο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577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803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86201" y="5291528"/>
            <a:ext cx="6405799" cy="1136053"/>
          </a:xfrm>
        </p:spPr>
        <p:txBody>
          <a:bodyPr>
            <a:normAutofit fontScale="90000"/>
          </a:bodyPr>
          <a:lstStyle/>
          <a:p>
            <a:r>
              <a:rPr lang="el-GR" dirty="0"/>
              <a:t>Σπυρόπουλος, Ό,τι απέμεινε, 1973 (Εθνική Πινακοθήκη)</a:t>
            </a:r>
          </a:p>
        </p:txBody>
      </p:sp>
      <p:pic>
        <p:nvPicPr>
          <p:cNvPr id="14338" name="Picture 2" descr="Ό,τι απέμειν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919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355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23012" y="3807503"/>
            <a:ext cx="3288844" cy="2548328"/>
          </a:xfrm>
        </p:spPr>
        <p:txBody>
          <a:bodyPr>
            <a:normAutofit/>
          </a:bodyPr>
          <a:lstStyle/>
          <a:p>
            <a:r>
              <a:rPr lang="el-GR" dirty="0"/>
              <a:t>Σπυρόπουλος, Φυτείες Ι, 1957 (Εθνική Πινακοθήκη)</a:t>
            </a:r>
          </a:p>
        </p:txBody>
      </p:sp>
      <p:pic>
        <p:nvPicPr>
          <p:cNvPr id="15362" name="Picture 2" descr="Φυτίες 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23013" cy="662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235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381515"/>
            <a:ext cx="11353800" cy="476485"/>
          </a:xfrm>
        </p:spPr>
        <p:txBody>
          <a:bodyPr>
            <a:normAutofit fontScale="90000"/>
          </a:bodyPr>
          <a:lstStyle/>
          <a:p>
            <a:r>
              <a:rPr lang="el-GR" dirty="0"/>
              <a:t>Σπυρόπουλος, Τρίπτυχο Ε΄, 1969 (Εθνική Πινακοθήκη)</a:t>
            </a:r>
          </a:p>
        </p:txBody>
      </p:sp>
      <p:pic>
        <p:nvPicPr>
          <p:cNvPr id="17410" name="Picture 2" descr="Τρίπτυχο 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8262" cy="616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5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14020" y="3582648"/>
            <a:ext cx="2878110" cy="3159725"/>
          </a:xfrm>
        </p:spPr>
        <p:txBody>
          <a:bodyPr>
            <a:normAutofit/>
          </a:bodyPr>
          <a:lstStyle/>
          <a:p>
            <a:r>
              <a:rPr lang="el-GR" sz="2800" dirty="0"/>
              <a:t>Χατζηκυριάκος-Γκίκας, Αθηναϊκό μπαλκόνι (ασπρόμαυρη εκδοχή), 1955 (Εθνική Πινακοθήκη)</a:t>
            </a:r>
          </a:p>
        </p:txBody>
      </p:sp>
      <p:pic>
        <p:nvPicPr>
          <p:cNvPr id="46084" name="Picture 4" descr="Αθηναϊκό μπαλκόν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118" cy="6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9511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76538" y="5471410"/>
            <a:ext cx="6242154" cy="881219"/>
          </a:xfrm>
        </p:spPr>
        <p:txBody>
          <a:bodyPr>
            <a:normAutofit fontScale="90000"/>
          </a:bodyPr>
          <a:lstStyle/>
          <a:p>
            <a:r>
              <a:rPr lang="el-GR" dirty="0"/>
              <a:t>Σπυρόπουλος, Ώρα </a:t>
            </a:r>
            <a:r>
              <a:rPr lang="tr-TR" dirty="0"/>
              <a:t>L</a:t>
            </a:r>
            <a:r>
              <a:rPr lang="el-GR" dirty="0"/>
              <a:t>, 1968</a:t>
            </a:r>
          </a:p>
        </p:txBody>
      </p:sp>
      <p:pic>
        <p:nvPicPr>
          <p:cNvPr id="18434" name="Picture 2" descr="https://xartografos.files.wordpress.com/2011/09/cf8ecf81ceb1-l-ceb3ceb9ceaccebdcebdceb7cf82-cf83cf80cf85cf81cf8ccf80cebfcf85cebbcebfcf82-1968.jpg?w=226&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11646" cy="676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30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398832" y="4706910"/>
            <a:ext cx="2793168" cy="1993692"/>
          </a:xfrm>
        </p:spPr>
        <p:txBody>
          <a:bodyPr>
            <a:normAutofit/>
          </a:bodyPr>
          <a:lstStyle/>
          <a:p>
            <a:r>
              <a:rPr lang="el-GR" sz="3200" dirty="0"/>
              <a:t>Σπυρόπουλος, </a:t>
            </a:r>
            <a:r>
              <a:rPr lang="el-GR" sz="3200" dirty="0" err="1"/>
              <a:t>Νο</a:t>
            </a:r>
            <a:r>
              <a:rPr lang="el-GR" sz="3200" dirty="0"/>
              <a:t>. 29, 1960</a:t>
            </a:r>
          </a:p>
        </p:txBody>
      </p:sp>
      <p:pic>
        <p:nvPicPr>
          <p:cNvPr id="19458" name="Picture 2" descr="Image result for γιάννης σπυρόπουλ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227525" cy="670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3273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04530423-50C0-456D-8BED-3C0C69B2E3C4}"/>
              </a:ext>
            </a:extLst>
          </p:cNvPr>
          <p:cNvSpPr>
            <a:spLocks noGrp="1"/>
          </p:cNvSpPr>
          <p:nvPr>
            <p:ph idx="1"/>
          </p:nvPr>
        </p:nvSpPr>
        <p:spPr>
          <a:xfrm>
            <a:off x="0" y="0"/>
            <a:ext cx="12192000" cy="6858000"/>
          </a:xfrm>
        </p:spPr>
        <p:txBody>
          <a:bodyPr/>
          <a:lstStyle/>
          <a:p>
            <a:pPr algn="just"/>
            <a:r>
              <a:rPr lang="el-GR" dirty="0"/>
              <a:t>Εκτός από τον </a:t>
            </a:r>
            <a:r>
              <a:rPr lang="el-GR" dirty="0" err="1"/>
              <a:t>Γαΐτη</a:t>
            </a:r>
            <a:r>
              <a:rPr lang="el-GR" dirty="0"/>
              <a:t> και τον Σπυρόπουλο άλλοι Έλληνες ζωγράφοι που ασχολήθηκαν με την αφαίρεση στην τέχνη τους είναι οι </a:t>
            </a:r>
            <a:r>
              <a:rPr lang="el-GR" b="1" dirty="0"/>
              <a:t>Τάκης Μάρθας, Αλέκος Κοντόπουλος και ο Νίκος Σαχίνης</a:t>
            </a:r>
            <a:r>
              <a:rPr lang="el-GR" dirty="0"/>
              <a:t>. </a:t>
            </a:r>
          </a:p>
          <a:p>
            <a:pPr algn="just"/>
            <a:r>
              <a:rPr lang="el-GR" dirty="0"/>
              <a:t>Επιπρόσθετα, όσον αφορά στη ζωγραφική, πρέπει να αναφερθεί ένα άλλο όνομα από την παλιότερη γενιά και μάλιστα γυναικείο. Αυτό της </a:t>
            </a:r>
            <a:r>
              <a:rPr lang="el-GR" b="1" dirty="0" err="1"/>
              <a:t>Σέλεστ</a:t>
            </a:r>
            <a:r>
              <a:rPr lang="el-GR" b="1" dirty="0"/>
              <a:t> Πολυχρονιάδη (1904-1985)</a:t>
            </a:r>
            <a:r>
              <a:rPr lang="el-GR" dirty="0"/>
              <a:t>, που με τη μακρά θητεία της στο εξωτερικό ήρθε σε επαφή με την αφαίρεση στη ζωγραφική. </a:t>
            </a:r>
          </a:p>
        </p:txBody>
      </p:sp>
    </p:spTree>
    <p:extLst>
      <p:ext uri="{BB962C8B-B14F-4D97-AF65-F5344CB8AC3E}">
        <p14:creationId xmlns:p14="http://schemas.microsoft.com/office/powerpoint/2010/main" val="481110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36116" y="5696262"/>
            <a:ext cx="6637606" cy="1046111"/>
          </a:xfrm>
        </p:spPr>
        <p:txBody>
          <a:bodyPr/>
          <a:lstStyle/>
          <a:p>
            <a:r>
              <a:rPr lang="el-GR" dirty="0"/>
              <a:t>Μάρθας, Σύνθεση, 1958</a:t>
            </a:r>
          </a:p>
        </p:txBody>
      </p:sp>
      <p:pic>
        <p:nvPicPr>
          <p:cNvPr id="20482" name="Picture 2" descr="Image result for τάκης Μάρθ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161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7834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464330" y="4706912"/>
            <a:ext cx="2602752" cy="1723869"/>
          </a:xfrm>
        </p:spPr>
        <p:txBody>
          <a:bodyPr>
            <a:normAutofit fontScale="90000"/>
          </a:bodyPr>
          <a:lstStyle/>
          <a:p>
            <a:r>
              <a:rPr lang="el-GR" dirty="0"/>
              <a:t>Μάρθας, Σύνθεση, 1960</a:t>
            </a:r>
          </a:p>
        </p:txBody>
      </p:sp>
      <p:pic>
        <p:nvPicPr>
          <p:cNvPr id="21506" name="Picture 2" descr="Image result for τάκης Μάρθ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4643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3372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97142" y="4759377"/>
            <a:ext cx="2223542" cy="2098623"/>
          </a:xfrm>
        </p:spPr>
        <p:txBody>
          <a:bodyPr>
            <a:normAutofit fontScale="90000"/>
          </a:bodyPr>
          <a:lstStyle/>
          <a:p>
            <a:r>
              <a:rPr lang="el-GR" dirty="0"/>
              <a:t>Κοντόπουλος, Σύνθεση, 1962</a:t>
            </a:r>
          </a:p>
        </p:txBody>
      </p:sp>
      <p:pic>
        <p:nvPicPr>
          <p:cNvPr id="22530" name="Picture 2" descr="Image result for αλέκος κοντόπουλ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7971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07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689294" y="3702570"/>
            <a:ext cx="2502706" cy="2188563"/>
          </a:xfrm>
        </p:spPr>
        <p:txBody>
          <a:bodyPr>
            <a:normAutofit fontScale="90000"/>
          </a:bodyPr>
          <a:lstStyle/>
          <a:p>
            <a:r>
              <a:rPr lang="el-GR" dirty="0"/>
              <a:t>Κοντόπουλος, Αφηρημένη σύνθεση, 1969</a:t>
            </a:r>
          </a:p>
        </p:txBody>
      </p:sp>
      <p:pic>
        <p:nvPicPr>
          <p:cNvPr id="23554" name="Picture 2" descr="https://paletaart.files.wordpress.com/2012/06/cebacebfcebdcf84cf8ccf80cebfcf85cebbcebfcf82-ceb1cebbceadcebacebfcf82-ceb4ceadceb7cf83ceb7-ceb3ceb9ceb1-cf84ceb7cebd-ceb5ceb9cf81ceae.jpg?w=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89294" cy="668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7482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53069" y="5546361"/>
            <a:ext cx="5583836" cy="971160"/>
          </a:xfrm>
        </p:spPr>
        <p:txBody>
          <a:bodyPr>
            <a:normAutofit fontScale="90000"/>
          </a:bodyPr>
          <a:lstStyle/>
          <a:p>
            <a:r>
              <a:rPr lang="el-GR" dirty="0"/>
              <a:t>Κοντόπουλος, Αφηρημένο</a:t>
            </a:r>
          </a:p>
        </p:txBody>
      </p:sp>
      <p:pic>
        <p:nvPicPr>
          <p:cNvPr id="24578" name="Picture 2" descr="https://xartografos.files.wordpress.com/2011/09/ceb1cebbceadcebacebfcf82-cebacebfcebdcf84cf8ccf80cebfcf85cebbcebfcf82-ceb1cf86ceb7cf81ceb7cebcceadcebdcebf.jpg?w=289&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98236" cy="674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6559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431180" y="4512039"/>
            <a:ext cx="2760820" cy="2128604"/>
          </a:xfrm>
        </p:spPr>
        <p:txBody>
          <a:bodyPr>
            <a:normAutofit fontScale="90000"/>
          </a:bodyPr>
          <a:lstStyle/>
          <a:p>
            <a:r>
              <a:rPr lang="el-GR" dirty="0"/>
              <a:t>Σαχίνης, Νεκρή φύση με σύκα, 1988</a:t>
            </a:r>
          </a:p>
        </p:txBody>
      </p:sp>
      <p:pic>
        <p:nvPicPr>
          <p:cNvPr id="25602" name="Picture 2" descr="Image result for νίκος σαχίν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06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8303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4542" y="5781909"/>
            <a:ext cx="6452016" cy="1076091"/>
          </a:xfrm>
        </p:spPr>
        <p:txBody>
          <a:bodyPr/>
          <a:lstStyle/>
          <a:p>
            <a:r>
              <a:rPr lang="el-GR" dirty="0"/>
              <a:t>Σαχίνης, Ψάρια, 1988</a:t>
            </a:r>
          </a:p>
        </p:txBody>
      </p:sp>
      <p:pic>
        <p:nvPicPr>
          <p:cNvPr id="26626" name="Picture 2" descr="Image result for νίκος σαχίν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45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3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071017"/>
            <a:ext cx="12252208" cy="786984"/>
          </a:xfrm>
        </p:spPr>
        <p:txBody>
          <a:bodyPr>
            <a:normAutofit fontScale="90000"/>
          </a:bodyPr>
          <a:lstStyle/>
          <a:p>
            <a:r>
              <a:rPr lang="el-GR" dirty="0"/>
              <a:t>Χατζηκυριάκος-Γκίκας, Κηφισιά, 1973 (Εθνική Πινακοθήκη)</a:t>
            </a:r>
          </a:p>
        </p:txBody>
      </p:sp>
      <p:pic>
        <p:nvPicPr>
          <p:cNvPr id="47106" name="Picture 2" descr="https://upload.wikimedia.org/wikipedia/commons/thumb/8/8d/%22Kifissia%22_%281973%29_-_Hatzikyriakos-Ghikas_Nikos.jpg/1024px-%22Kifissia%22_%281973%29_-_Hatzikyriakos-Ghikas_Nik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17" y="-1"/>
            <a:ext cx="12127291" cy="428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069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423932" y="4586990"/>
            <a:ext cx="2768067" cy="2271010"/>
          </a:xfrm>
        </p:spPr>
        <p:txBody>
          <a:bodyPr>
            <a:normAutofit/>
          </a:bodyPr>
          <a:lstStyle/>
          <a:p>
            <a:r>
              <a:rPr lang="el-GR" sz="3200" dirty="0"/>
              <a:t>Πολυχρονιάδη, Χωρίς τίτλο, 1961</a:t>
            </a:r>
          </a:p>
        </p:txBody>
      </p:sp>
      <p:pic>
        <p:nvPicPr>
          <p:cNvPr id="27650" name="Picture 2" descr="Image result for σελέστ πολυχρονιάδ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62" y="0"/>
            <a:ext cx="9301671" cy="662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4085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57206" y="5726243"/>
            <a:ext cx="6796790" cy="926190"/>
          </a:xfrm>
        </p:spPr>
        <p:txBody>
          <a:bodyPr>
            <a:normAutofit fontScale="90000"/>
          </a:bodyPr>
          <a:lstStyle/>
          <a:p>
            <a:r>
              <a:rPr lang="el-GR" dirty="0"/>
              <a:t>Πολυχρονιάδη, Μηχανές, 1975</a:t>
            </a:r>
          </a:p>
        </p:txBody>
      </p:sp>
      <p:pic>
        <p:nvPicPr>
          <p:cNvPr id="28674" name="Picture 2" descr="Image result for σελέστ πολυχρονιάδ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257207" cy="681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4184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32118" y="5849365"/>
            <a:ext cx="6227164" cy="881219"/>
          </a:xfrm>
        </p:spPr>
        <p:txBody>
          <a:bodyPr>
            <a:normAutofit fontScale="90000"/>
          </a:bodyPr>
          <a:lstStyle/>
          <a:p>
            <a:r>
              <a:rPr lang="el-GR" dirty="0"/>
              <a:t>Πολυχρονιάδη, Είδωλα, 1946-1953</a:t>
            </a:r>
          </a:p>
        </p:txBody>
      </p:sp>
      <p:pic>
        <p:nvPicPr>
          <p:cNvPr id="29698" name="Picture 2" descr="Image result for σελέστ πολυχρονιάδ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32118" cy="673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1319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90740" y="5171608"/>
            <a:ext cx="5701260" cy="1181022"/>
          </a:xfrm>
        </p:spPr>
        <p:txBody>
          <a:bodyPr>
            <a:normAutofit fontScale="90000"/>
          </a:bodyPr>
          <a:lstStyle/>
          <a:p>
            <a:r>
              <a:rPr lang="el-GR" dirty="0"/>
              <a:t>Πολυχρονιάδη, Απολεσθείς παράδεισος, 1960</a:t>
            </a:r>
          </a:p>
        </p:txBody>
      </p:sp>
      <p:pic>
        <p:nvPicPr>
          <p:cNvPr id="30722" name="Picture 2" descr="Image result for σελέστ πολυχρονιάδ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86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20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67462" y="5486400"/>
            <a:ext cx="8324538" cy="1390431"/>
          </a:xfrm>
        </p:spPr>
        <p:txBody>
          <a:bodyPr>
            <a:normAutofit fontScale="90000"/>
          </a:bodyPr>
          <a:lstStyle/>
          <a:p>
            <a:r>
              <a:rPr lang="el-GR" dirty="0"/>
              <a:t>Χατζηκυριάκος-Γκίκας, Σπίτια σε ξηρό τοπίο, 1978 (Εθνική Πινακοθήκη)</a:t>
            </a:r>
          </a:p>
        </p:txBody>
      </p:sp>
      <p:pic>
        <p:nvPicPr>
          <p:cNvPr id="48130" name="Picture 2" descr="https://upload.wikimedia.org/wikipedia/commons/thumb/2/28/Detail_%22Houses_in_a_Dry_Landscape%22_%281978%29_-_Hatzikyriakos-Ghikas_Nikos.jpg/320px-Detail_%22Houses_in_a_Dry_Landscape%22_%281978%29_-_Hatzikyriakos-Ghikas_Nik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67462" cy="687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29743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1433</Words>
  <Application>Microsoft Office PowerPoint</Application>
  <PresentationFormat>Προσαρμογή</PresentationFormat>
  <Paragraphs>100</Paragraphs>
  <Slides>83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83</vt:i4>
      </vt:variant>
    </vt:vector>
  </HeadingPairs>
  <TitlesOfParts>
    <vt:vector size="84" baseType="lpstr">
      <vt:lpstr>Θέμα του Office</vt:lpstr>
      <vt:lpstr>Παρουσίαση του PowerPoint</vt:lpstr>
      <vt:lpstr>Παρουσίαση του PowerPoint</vt:lpstr>
      <vt:lpstr>Χατζηκυριάκος-Γκίκας, Στρατώνας, 1929 (Εθνική Πινακοθήκη)</vt:lpstr>
      <vt:lpstr>Χατζηκυριάκος-Γκίκας, Σπίτια της Αθήνας, 1928 (Εθνική Πινακοθήκη)</vt:lpstr>
      <vt:lpstr>Χατζηκυριάκος-Γκίκας, Προσωπογραφία κοριτσιού, 1935-1940 (Εθνική Πινακοθήκη)</vt:lpstr>
      <vt:lpstr>χατζηκυριάκος-Γκίκας, Η Μεγάλη σύνθεση της Ύδρας, 1948</vt:lpstr>
      <vt:lpstr>Χατζηκυριάκος-Γκίκας, Αθηναϊκό μπαλκόνι (ασπρόμαυρη εκδοχή), 1955 (Εθνική Πινακοθήκη)</vt:lpstr>
      <vt:lpstr>Χατζηκυριάκος-Γκίκας, Κηφισιά, 1973 (Εθνική Πινακοθήκη)</vt:lpstr>
      <vt:lpstr>Χατζηκυριάκος-Γκίκας, Σπίτια σε ξηρό τοπίο, 1978 (Εθνική Πινακοθήκη)</vt:lpstr>
      <vt:lpstr>Χατζηκυριάκος-Γκίκας, Το εργαστήριο του καλλιτέχνη, 1960 (Εθνική Πινακοθήκη)</vt:lpstr>
      <vt:lpstr>Χατζηκυριάκος-Γκίκας, Στέγες και αετοί, 1948 (Εθνική Πινακοθήκη)</vt:lpstr>
      <vt:lpstr>Χατζηκυριάκος-Γκίκας, Γλέντι στο ακρογιάλι, 1931 (Εθνική Πινακοθήκη)</vt:lpstr>
      <vt:lpstr>Χατζηκυριάκος-Γκίκας, Λουόμενες στη σπηλιά, 1930 (Εθνική Πινακοθήκη)</vt:lpstr>
      <vt:lpstr>Χατζηκυριάκος-Γκίκας, Νεκρή φύση με σύκα, 1935 (Εθνική Πινακοθήκη)</vt:lpstr>
      <vt:lpstr>Χατζηκυριάκος-Γκίκας, Ουσία και σκιά, 1938 (Εθνική Πινακοθήκη)</vt:lpstr>
      <vt:lpstr>Χατζηκυριάκος-Γκίκας, Οπωροπωλείον ο «Απόλλων», 1939 (Εθνική Πινακοθήκη)</vt:lpstr>
      <vt:lpstr>Χατζηκυριάκος-Γκίκας, Πράσινες στέγες, 1952 (Εθνική Πινακοθήκη)</vt:lpstr>
      <vt:lpstr>Χατζηκυριάκος-Γκίκας, Περιστροφικό τοπίο, 1957 (Εθνική Πινακοθήκη)</vt:lpstr>
      <vt:lpstr>Χατζηκυριάκος-Γκίκας, Βραδινές αναπολήσεις, 1959 (Εθνική Πινακοθήκη)</vt:lpstr>
      <vt:lpstr>Χατζηκυριάκος-Γκίκας, Λαβυρινθοειδείς δρόμοι, 1964 (Εθνική Πινακοθήκη)</vt:lpstr>
      <vt:lpstr>Χατζηκυριάκος-Γκίκας, Το νερό, 1965 (Εθνική Πινακοθήκη)</vt:lpstr>
      <vt:lpstr>Χατζηκυριάκος-Γκίκας, Νυχτερινό Λιμάνι, 1967 (Εθνική Πινακοθήκη)</vt:lpstr>
      <vt:lpstr>Χατζηκυριάκος-Γκίκας, Genii Loci, 1970 (Εθνική Πινακοθήκη)</vt:lpstr>
      <vt:lpstr>Χατζηκυριάκος-Γκίκας, Σύνεργα του χτίση, 1975 (Εθνική Πινακοθήκη)</vt:lpstr>
      <vt:lpstr>Χατζηκυριάκος-Γκίκας, Αναμνήσεις από την  Ύδρα, 1948-1976 (Εθνική Πινακοθήκη)</vt:lpstr>
      <vt:lpstr>Χατζηκυριάκος-Γκίκας, Βροχερό τοπίο, 1977 (Εθνική Πινακοθήκη)</vt:lpstr>
      <vt:lpstr>Παρουσίαση του PowerPoint</vt:lpstr>
      <vt:lpstr>Παρουσίαση του PowerPoint</vt:lpstr>
      <vt:lpstr>Παρουσίαση του PowerPoint</vt:lpstr>
      <vt:lpstr>Εγγονόπουλος, Θέατρον, 1961 (Εθνική Πινακοθήκη)</vt:lpstr>
      <vt:lpstr>Εγγονόπουλος, Ποιητής και Μούσα, 1938 (Εθνική Πινακοθήκη)</vt:lpstr>
      <vt:lpstr>Εγγονόπουλος, Το πνεύμα της μοναξιάς, 1939</vt:lpstr>
      <vt:lpstr>Εγγονόπουλος, Σύνθεσις, 1939</vt:lpstr>
      <vt:lpstr>Εγγονόπουλος, Τρεις γλύπτες, 1939</vt:lpstr>
      <vt:lpstr>Εγγονόπουλος, Ομηρικό με τον ήρωα, 1939</vt:lpstr>
      <vt:lpstr>Εγγονόπουλος, Ο Καβαφής, 1939</vt:lpstr>
      <vt:lpstr>Εγγονόπουλος, Γυμνό, 1938</vt:lpstr>
      <vt:lpstr>Εγγονόπουλος, Μπολιβάρ</vt:lpstr>
      <vt:lpstr>Εγγονόπουλος, Ο ναύτης, 1948</vt:lpstr>
      <vt:lpstr>Εγγονόπουλος, Ο ελευθερωτής, 1940 </vt:lpstr>
      <vt:lpstr>Εγγονόπουλος, Θησέας και Μινώταυρος, 1961</vt:lpstr>
      <vt:lpstr>Εγγονόπουλος, Εμφύλιος πόλεμος, 1948</vt:lpstr>
      <vt:lpstr>Εγγονόπουλος, Αργώ, 1948</vt:lpstr>
      <vt:lpstr>Εγγονόπουλος, Εμφάνιση Ρ. Φεραίου στην Εύβοια. Ήρωες, 1950</vt:lpstr>
      <vt:lpstr>Εγγονόπουλος, Οι εραστές, 1967</vt:lpstr>
      <vt:lpstr>Εγγονόπουλος, Ο Ηρακλής, 1967</vt:lpstr>
      <vt:lpstr>Εγγονόπουλος, Τίποτα στη ζωή δεν είναι αίνιγμα, 1969</vt:lpstr>
      <vt:lpstr>Εγγονόπουλος, Στο μπαλκόνι, 1978</vt:lpstr>
      <vt:lpstr>ΑΦΑΙΡΕΣΗ ΣΤΗΝ ΕΛΛΗΝΙΚΗ ΤΕΧΝΗ</vt:lpstr>
      <vt:lpstr>Παρουσίαση του PowerPoint</vt:lpstr>
      <vt:lpstr>Παρουσίαση του PowerPoint</vt:lpstr>
      <vt:lpstr>Γαΐτης, Μουσική, 1948 (Εθνική Πινακοθήκη)</vt:lpstr>
      <vt:lpstr>Γαΐτης, Σειρήνες-Οδυσσέας, 1980 (Εθνική Πινακοθήκη)</vt:lpstr>
      <vt:lpstr>Γαΐτης, Σύνθεση, 1975 (Εθνική Πινακοθήκη)</vt:lpstr>
      <vt:lpstr>Γαΐτης, Οι πολεμιστές</vt:lpstr>
      <vt:lpstr>Γαΐτης, Λαθραναγνώστες</vt:lpstr>
      <vt:lpstr>Παρουσίαση του PowerPoint</vt:lpstr>
      <vt:lpstr>Γαΐτης, Η δολοφονία της ελευθερίας, 1968</vt:lpstr>
      <vt:lpstr>Γαΐτης, Η κηδεία του Τσε Γκεβάρα, 1968</vt:lpstr>
      <vt:lpstr>Γαΐτης, Ανθρώπινα τοπία (Σύναξη), 1977</vt:lpstr>
      <vt:lpstr>Γαΐτης, Σαρδελοκούτι (Κονσερβοποίηση), 1971 </vt:lpstr>
      <vt:lpstr>Γαΐτης, Στη Γραμμή, 1979</vt:lpstr>
      <vt:lpstr>Γαΐτης, Ανθρώπινο τοπίο, 1977 </vt:lpstr>
      <vt:lpstr>Παρουσίαση του PowerPoint</vt:lpstr>
      <vt:lpstr>Σπυρόπουλος, Λαϊκή Αγορά, 1943 (Εθνική Πινακοθήκη)</vt:lpstr>
      <vt:lpstr>Σπυρόπουλος, Σελίδα Νο 5, 1965</vt:lpstr>
      <vt:lpstr>Σπυρόπουλος, Ό,τι απέμεινε, 1973 (Εθνική Πινακοθήκη)</vt:lpstr>
      <vt:lpstr>Σπυρόπουλος, Φυτείες Ι, 1957 (Εθνική Πινακοθήκη)</vt:lpstr>
      <vt:lpstr>Σπυρόπουλος, Τρίπτυχο Ε΄, 1969 (Εθνική Πινακοθήκη)</vt:lpstr>
      <vt:lpstr>Σπυρόπουλος, Ώρα L, 1968</vt:lpstr>
      <vt:lpstr>Σπυρόπουλος, Νο. 29, 1960</vt:lpstr>
      <vt:lpstr>Παρουσίαση του PowerPoint</vt:lpstr>
      <vt:lpstr>Μάρθας, Σύνθεση, 1958</vt:lpstr>
      <vt:lpstr>Μάρθας, Σύνθεση, 1960</vt:lpstr>
      <vt:lpstr>Κοντόπουλος, Σύνθεση, 1962</vt:lpstr>
      <vt:lpstr>Κοντόπουλος, Αφηρημένη σύνθεση, 1969</vt:lpstr>
      <vt:lpstr>Κοντόπουλος, Αφηρημένο</vt:lpstr>
      <vt:lpstr>Σαχίνης, Νεκρή φύση με σύκα, 1988</vt:lpstr>
      <vt:lpstr>Σαχίνης, Ψάρια, 1988</vt:lpstr>
      <vt:lpstr>Πολυχρονιάδη, Χωρίς τίτλο, 1961</vt:lpstr>
      <vt:lpstr>Πολυχρονιάδη, Μηχανές, 1975</vt:lpstr>
      <vt:lpstr>Πολυχρονιάδη, Είδωλα, 1946-1953</vt:lpstr>
      <vt:lpstr>Πολυχρονιάδη, Απολεσθείς παράδεισος, 1960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ΚΥΒΙΣΜΟΣ ΚΑΙ ΑΦΑΙΡΕΣΗ ΣΤΗΝ ΕΛΛΗΝΙΚΗ ΤΕΧΝΗ</dc:title>
  <dc:creator>1</dc:creator>
  <cp:lastModifiedBy>hp</cp:lastModifiedBy>
  <cp:revision>18</cp:revision>
  <dcterms:created xsi:type="dcterms:W3CDTF">2017-04-22T09:05:37Z</dcterms:created>
  <dcterms:modified xsi:type="dcterms:W3CDTF">2021-10-19T11:47:34Z</dcterms:modified>
</cp:coreProperties>
</file>