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0" r:id="rId25"/>
    <p:sldId id="281" r:id="rId26"/>
    <p:sldId id="282" r:id="rId27"/>
    <p:sldId id="284" r:id="rId28"/>
    <p:sldId id="285" r:id="rId29"/>
    <p:sldId id="283" r:id="rId30"/>
    <p:sldId id="27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12/17/23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Date Placeholder 3"/>
          <p:cNvSpPr>
            <a:spLocks noGrp="1"/>
          </p:cNvSpPr>
          <p:nvPr>
            <p:ph type="dt" sz="half" idx="10"/>
          </p:nvPr>
        </p:nvSpPr>
        <p:spPr/>
        <p:txBody>
          <a:bodyPr/>
          <a:lstStyle/>
          <a:p>
            <a:fld id="{87157CC2-0FC8-4686-B024-99790E0F5162}" type="datetimeFigureOut">
              <a:rPr lang="en-US" smtClean="0"/>
              <a:t>12/17/23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12/17/23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12/17/23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12/17/23</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12/17/23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Σύγκριση">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12/17/23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Μόνο τίτλος">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12/17/23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l-GR"/>
              <a:t>Κάντε κλικ για να επεξεργαστείτε τον τίτλο υποδείγματος</a:t>
            </a:r>
            <a:endParaRPr lang="en-US"/>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12/17/23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DA16AA21-1863-4931-97CB-99D0A168701B}" type="datetimeFigureOut">
              <a:rPr lang="en-US" smtClean="0"/>
              <a:t>12/17/23</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l-GR"/>
              <a:t>Κάντε κλικ για να επεξεργαστείτε τον τίτλο υποδείγματος</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72C379-9A7C-4C87-A116-CBE9F58B04C5}" type="datetimeFigureOut">
              <a:rPr lang="en-US" smtClean="0"/>
              <a:t>12/17/23</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12/17/23</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710CF4-34EF-DD27-AD0C-E5658E1F15D5}"/>
              </a:ext>
            </a:extLst>
          </p:cNvPr>
          <p:cNvSpPr>
            <a:spLocks noGrp="1"/>
          </p:cNvSpPr>
          <p:nvPr>
            <p:ph type="ctrTitle"/>
          </p:nvPr>
        </p:nvSpPr>
        <p:spPr/>
        <p:txBody>
          <a:bodyPr/>
          <a:lstStyle/>
          <a:p>
            <a:r>
              <a:rPr lang="el-GR" dirty="0"/>
              <a:t>Οξυγόνο θεραπεία </a:t>
            </a:r>
          </a:p>
        </p:txBody>
      </p:sp>
      <p:sp>
        <p:nvSpPr>
          <p:cNvPr id="3" name="Υπότιτλος 2">
            <a:extLst>
              <a:ext uri="{FF2B5EF4-FFF2-40B4-BE49-F238E27FC236}">
                <a16:creationId xmlns:a16="http://schemas.microsoft.com/office/drawing/2014/main" id="{7B483720-5202-5004-BB41-E9060E5839F0}"/>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4142377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3E9FBC8E-8666-4442-8D7D-B250510CD4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84" y="2005"/>
            <a:ext cx="10908632" cy="6853991"/>
          </a:xfrm>
          <a:custGeom>
            <a:avLst/>
            <a:gdLst>
              <a:gd name="connsiteX0" fmla="*/ 9059740 w 10908632"/>
              <a:gd name="connsiteY0" fmla="*/ 0 h 6853991"/>
              <a:gd name="connsiteX1" fmla="*/ 9694921 w 10908632"/>
              <a:gd name="connsiteY1" fmla="*/ 0 h 6853991"/>
              <a:gd name="connsiteX2" fmla="*/ 9825053 w 10908632"/>
              <a:gd name="connsiteY2" fmla="*/ 165594 h 6853991"/>
              <a:gd name="connsiteX3" fmla="*/ 10908632 w 10908632"/>
              <a:gd name="connsiteY3" fmla="*/ 3429000 h 6853991"/>
              <a:gd name="connsiteX4" fmla="*/ 9825053 w 10908632"/>
              <a:gd name="connsiteY4" fmla="*/ 6692406 h 6853991"/>
              <a:gd name="connsiteX5" fmla="*/ 9698072 w 10908632"/>
              <a:gd name="connsiteY5" fmla="*/ 6853991 h 6853991"/>
              <a:gd name="connsiteX6" fmla="*/ 9063562 w 10908632"/>
              <a:gd name="connsiteY6" fmla="*/ 6853991 h 6853991"/>
              <a:gd name="connsiteX7" fmla="*/ 9138428 w 10908632"/>
              <a:gd name="connsiteY7" fmla="*/ 6775466 h 6853991"/>
              <a:gd name="connsiteX8" fmla="*/ 10431379 w 10908632"/>
              <a:gd name="connsiteY8" fmla="*/ 3429000 h 6853991"/>
              <a:gd name="connsiteX9" fmla="*/ 9138428 w 10908632"/>
              <a:gd name="connsiteY9" fmla="*/ 82534 h 6853991"/>
              <a:gd name="connsiteX10" fmla="*/ 2037821 w 10908632"/>
              <a:gd name="connsiteY10" fmla="*/ 0 h 6853991"/>
              <a:gd name="connsiteX11" fmla="*/ 8870811 w 10908632"/>
              <a:gd name="connsiteY11" fmla="*/ 0 h 6853991"/>
              <a:gd name="connsiteX12" fmla="*/ 8877212 w 10908632"/>
              <a:gd name="connsiteY12" fmla="*/ 6103 h 6853991"/>
              <a:gd name="connsiteX13" fmla="*/ 10295021 w 10908632"/>
              <a:gd name="connsiteY13" fmla="*/ 3429000 h 6853991"/>
              <a:gd name="connsiteX14" fmla="*/ 8877212 w 10908632"/>
              <a:gd name="connsiteY14" fmla="*/ 6851897 h 6853991"/>
              <a:gd name="connsiteX15" fmla="*/ 8875015 w 10908632"/>
              <a:gd name="connsiteY15" fmla="*/ 6853991 h 6853991"/>
              <a:gd name="connsiteX16" fmla="*/ 2033617 w 10908632"/>
              <a:gd name="connsiteY16" fmla="*/ 6853991 h 6853991"/>
              <a:gd name="connsiteX17" fmla="*/ 2031421 w 10908632"/>
              <a:gd name="connsiteY17" fmla="*/ 6851897 h 6853991"/>
              <a:gd name="connsiteX18" fmla="*/ 613611 w 10908632"/>
              <a:gd name="connsiteY18" fmla="*/ 3429000 h 6853991"/>
              <a:gd name="connsiteX19" fmla="*/ 2031420 w 10908632"/>
              <a:gd name="connsiteY19" fmla="*/ 6103 h 6853991"/>
              <a:gd name="connsiteX20" fmla="*/ 1213711 w 10908632"/>
              <a:gd name="connsiteY20" fmla="*/ 0 h 6853991"/>
              <a:gd name="connsiteX21" fmla="*/ 1848893 w 10908632"/>
              <a:gd name="connsiteY21" fmla="*/ 0 h 6853991"/>
              <a:gd name="connsiteX22" fmla="*/ 1770204 w 10908632"/>
              <a:gd name="connsiteY22" fmla="*/ 82534 h 6853991"/>
              <a:gd name="connsiteX23" fmla="*/ 477253 w 10908632"/>
              <a:gd name="connsiteY23" fmla="*/ 3429000 h 6853991"/>
              <a:gd name="connsiteX24" fmla="*/ 1770204 w 10908632"/>
              <a:gd name="connsiteY24" fmla="*/ 6775466 h 6853991"/>
              <a:gd name="connsiteX25" fmla="*/ 1845071 w 10908632"/>
              <a:gd name="connsiteY25" fmla="*/ 6853991 h 6853991"/>
              <a:gd name="connsiteX26" fmla="*/ 1210561 w 10908632"/>
              <a:gd name="connsiteY26" fmla="*/ 6853991 h 6853991"/>
              <a:gd name="connsiteX27" fmla="*/ 1083579 w 10908632"/>
              <a:gd name="connsiteY27" fmla="*/ 6692406 h 6853991"/>
              <a:gd name="connsiteX28" fmla="*/ 0 w 10908632"/>
              <a:gd name="connsiteY28" fmla="*/ 3429000 h 6853991"/>
              <a:gd name="connsiteX29" fmla="*/ 1083579 w 10908632"/>
              <a:gd name="connsiteY29" fmla="*/ 165594 h 6853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0908632" h="6853991">
                <a:moveTo>
                  <a:pt x="9059740" y="0"/>
                </a:moveTo>
                <a:lnTo>
                  <a:pt x="9694921" y="0"/>
                </a:lnTo>
                <a:lnTo>
                  <a:pt x="9825053" y="165594"/>
                </a:lnTo>
                <a:cubicBezTo>
                  <a:pt x="10505610" y="1075607"/>
                  <a:pt x="10908632" y="2205238"/>
                  <a:pt x="10908632" y="3429000"/>
                </a:cubicBezTo>
                <a:cubicBezTo>
                  <a:pt x="10908632" y="4652762"/>
                  <a:pt x="10505610" y="5782393"/>
                  <a:pt x="9825053" y="6692406"/>
                </a:cubicBezTo>
                <a:lnTo>
                  <a:pt x="9698072" y="6853991"/>
                </a:lnTo>
                <a:lnTo>
                  <a:pt x="9063562" y="6853991"/>
                </a:lnTo>
                <a:lnTo>
                  <a:pt x="9138428" y="6775466"/>
                </a:lnTo>
                <a:cubicBezTo>
                  <a:pt x="9941761" y="5891604"/>
                  <a:pt x="10431379" y="4717480"/>
                  <a:pt x="10431379" y="3429000"/>
                </a:cubicBezTo>
                <a:cubicBezTo>
                  <a:pt x="10431379" y="2140521"/>
                  <a:pt x="9941761" y="966397"/>
                  <a:pt x="9138428" y="82534"/>
                </a:cubicBezTo>
                <a:close/>
                <a:moveTo>
                  <a:pt x="2037821" y="0"/>
                </a:moveTo>
                <a:lnTo>
                  <a:pt x="8870811" y="0"/>
                </a:lnTo>
                <a:lnTo>
                  <a:pt x="8877212" y="6103"/>
                </a:lnTo>
                <a:cubicBezTo>
                  <a:pt x="9753207" y="882099"/>
                  <a:pt x="10295021" y="2092275"/>
                  <a:pt x="10295021" y="3429000"/>
                </a:cubicBezTo>
                <a:cubicBezTo>
                  <a:pt x="10295021" y="4765725"/>
                  <a:pt x="9753207" y="5975902"/>
                  <a:pt x="8877212" y="6851897"/>
                </a:cubicBezTo>
                <a:lnTo>
                  <a:pt x="8875015" y="6853991"/>
                </a:lnTo>
                <a:lnTo>
                  <a:pt x="2033617" y="6853991"/>
                </a:lnTo>
                <a:lnTo>
                  <a:pt x="2031421" y="6851897"/>
                </a:lnTo>
                <a:cubicBezTo>
                  <a:pt x="1155426" y="5975902"/>
                  <a:pt x="613611" y="4765725"/>
                  <a:pt x="613611" y="3429000"/>
                </a:cubicBezTo>
                <a:cubicBezTo>
                  <a:pt x="613611" y="2092275"/>
                  <a:pt x="1155425" y="882099"/>
                  <a:pt x="2031420" y="6103"/>
                </a:cubicBezTo>
                <a:close/>
                <a:moveTo>
                  <a:pt x="1213711" y="0"/>
                </a:moveTo>
                <a:lnTo>
                  <a:pt x="1848893" y="0"/>
                </a:lnTo>
                <a:lnTo>
                  <a:pt x="1770204" y="82534"/>
                </a:lnTo>
                <a:cubicBezTo>
                  <a:pt x="966871" y="966397"/>
                  <a:pt x="477253" y="2140521"/>
                  <a:pt x="477253" y="3429000"/>
                </a:cubicBezTo>
                <a:cubicBezTo>
                  <a:pt x="477253" y="4717480"/>
                  <a:pt x="966872" y="5891604"/>
                  <a:pt x="1770204" y="6775466"/>
                </a:cubicBezTo>
                <a:lnTo>
                  <a:pt x="1845071" y="6853991"/>
                </a:lnTo>
                <a:lnTo>
                  <a:pt x="1210561" y="6853991"/>
                </a:lnTo>
                <a:lnTo>
                  <a:pt x="1083579" y="6692406"/>
                </a:lnTo>
                <a:cubicBezTo>
                  <a:pt x="403022" y="5782393"/>
                  <a:pt x="0" y="4652762"/>
                  <a:pt x="0" y="3429000"/>
                </a:cubicBezTo>
                <a:cubicBezTo>
                  <a:pt x="0" y="2205238"/>
                  <a:pt x="403022" y="1075607"/>
                  <a:pt x="1083579" y="165594"/>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pic>
        <p:nvPicPr>
          <p:cNvPr id="6" name="Εικόνα 5">
            <a:extLst>
              <a:ext uri="{FF2B5EF4-FFF2-40B4-BE49-F238E27FC236}">
                <a16:creationId xmlns:a16="http://schemas.microsoft.com/office/drawing/2014/main" id="{F28149C3-F7D8-6C7A-ED4B-E32C39F7541F}"/>
              </a:ext>
            </a:extLst>
          </p:cNvPr>
          <p:cNvPicPr>
            <a:picLocks noChangeAspect="1"/>
          </p:cNvPicPr>
          <p:nvPr/>
        </p:nvPicPr>
        <p:blipFill>
          <a:blip r:embed="rId2"/>
          <a:stretch>
            <a:fillRect/>
          </a:stretch>
        </p:blipFill>
        <p:spPr>
          <a:xfrm>
            <a:off x="3746755" y="818727"/>
            <a:ext cx="4698491" cy="5220546"/>
          </a:xfrm>
          <a:prstGeom prst="rect">
            <a:avLst/>
          </a:prstGeom>
        </p:spPr>
      </p:pic>
    </p:spTree>
    <p:extLst>
      <p:ext uri="{BB962C8B-B14F-4D97-AF65-F5344CB8AC3E}">
        <p14:creationId xmlns:p14="http://schemas.microsoft.com/office/powerpoint/2010/main" val="2732394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247BB9-F0F5-CD47-287A-D2594E6E8062}"/>
              </a:ext>
            </a:extLst>
          </p:cNvPr>
          <p:cNvSpPr>
            <a:spLocks noGrp="1"/>
          </p:cNvSpPr>
          <p:nvPr>
            <p:ph type="title"/>
          </p:nvPr>
        </p:nvSpPr>
        <p:spPr/>
        <p:txBody>
          <a:bodyPr/>
          <a:lstStyle/>
          <a:p>
            <a:r>
              <a:rPr lang="el-GR" dirty="0"/>
              <a:t>Ρινικοί καθετήρες </a:t>
            </a:r>
          </a:p>
        </p:txBody>
      </p:sp>
      <p:sp>
        <p:nvSpPr>
          <p:cNvPr id="3" name="Θέση περιεχομένου 2">
            <a:extLst>
              <a:ext uri="{FF2B5EF4-FFF2-40B4-BE49-F238E27FC236}">
                <a16:creationId xmlns:a16="http://schemas.microsoft.com/office/drawing/2014/main" id="{5976461D-2403-AE2B-43D6-EF4CAB3F3BAD}"/>
              </a:ext>
            </a:extLst>
          </p:cNvPr>
          <p:cNvSpPr>
            <a:spLocks noGrp="1"/>
          </p:cNvSpPr>
          <p:nvPr>
            <p:ph idx="1"/>
          </p:nvPr>
        </p:nvSpPr>
        <p:spPr/>
        <p:txBody>
          <a:bodyPr/>
          <a:lstStyle/>
          <a:p>
            <a:r>
              <a:rPr lang="el-GR" b="0" i="0" u="none" strike="noStrike" dirty="0">
                <a:solidFill>
                  <a:srgbClr val="666666"/>
                </a:solidFill>
                <a:effectLst/>
                <a:latin typeface="Open Sans" panose="020B0606030504020204" pitchFamily="34" charset="0"/>
              </a:rPr>
              <a:t>Στερεώνονται στα αυτιά (όπως τα γυαλιά) και διοχετεύουν οξυγόνο από δύο μικρά ακροφύσια που μπαίνουν στη μύτη. Συνδέονται απευθείας με την πηγή και μεταφέρουν στη </a:t>
            </a:r>
            <a:r>
              <a:rPr lang="el-GR" b="0" i="0" u="none" strike="noStrike" dirty="0" err="1">
                <a:solidFill>
                  <a:srgbClr val="666666"/>
                </a:solidFill>
                <a:effectLst/>
                <a:latin typeface="Open Sans" panose="020B0606030504020204" pitchFamily="34" charset="0"/>
              </a:rPr>
              <a:t>ρινοφαρυγγική</a:t>
            </a:r>
            <a:r>
              <a:rPr lang="el-GR" b="0" i="0" u="none" strike="noStrike" dirty="0">
                <a:solidFill>
                  <a:srgbClr val="666666"/>
                </a:solidFill>
                <a:effectLst/>
                <a:latin typeface="Open Sans" panose="020B0606030504020204" pitchFamily="34" charset="0"/>
              </a:rPr>
              <a:t> κοιλότητα καθαρό οξυγόνο. Αυτό αναμιγνύεται με τον ατμοσφαιρικό αέρα της εισπνοής. Επιτρέπουν στον ασθενή να μιλά και να τρώει, αλλά παράλληλα εμφανίζουν και περιορισμούς. Μπορεί να φεύγουν από τη θέση τους εάν ο άρρωστος έχει ανήσυχο ύπνο ή σύγχυση. Είναι κατάλληλοι για χρόνια </a:t>
            </a:r>
            <a:r>
              <a:rPr lang="el-GR" b="0" i="0" u="none" strike="noStrike" dirty="0" err="1">
                <a:solidFill>
                  <a:srgbClr val="666666"/>
                </a:solidFill>
                <a:effectLst/>
                <a:latin typeface="Open Sans" panose="020B0606030504020204" pitchFamily="34" charset="0"/>
              </a:rPr>
              <a:t>κατ’οίκον</a:t>
            </a:r>
            <a:r>
              <a:rPr lang="el-GR" b="0" i="0" u="none" strike="noStrike" dirty="0">
                <a:solidFill>
                  <a:srgbClr val="666666"/>
                </a:solidFill>
                <a:effectLst/>
                <a:latin typeface="Open Sans" panose="020B0606030504020204" pitchFamily="34" charset="0"/>
              </a:rPr>
              <a:t> </a:t>
            </a:r>
            <a:r>
              <a:rPr lang="el-GR" b="0" i="0" u="none" strike="noStrike" dirty="0" err="1">
                <a:solidFill>
                  <a:srgbClr val="666666"/>
                </a:solidFill>
                <a:effectLst/>
                <a:latin typeface="Open Sans" panose="020B0606030504020204" pitchFamily="34" charset="0"/>
              </a:rPr>
              <a:t>οξυγονοθεραπεία</a:t>
            </a:r>
            <a:r>
              <a:rPr lang="el-GR" b="0" i="0" u="none" strike="noStrike" dirty="0">
                <a:solidFill>
                  <a:srgbClr val="666666"/>
                </a:solidFill>
                <a:effectLst/>
                <a:latin typeface="Open Sans" panose="020B0606030504020204" pitchFamily="34" charset="0"/>
              </a:rPr>
              <a:t>, για αρρώστους χωρίς </a:t>
            </a:r>
            <a:r>
              <a:rPr lang="el-GR" b="0" i="0" u="none" strike="noStrike" dirty="0" err="1">
                <a:solidFill>
                  <a:srgbClr val="666666"/>
                </a:solidFill>
                <a:effectLst/>
                <a:latin typeface="Open Sans" panose="020B0606030504020204" pitchFamily="34" charset="0"/>
              </a:rPr>
              <a:t>υπερκαπνία</a:t>
            </a:r>
            <a:r>
              <a:rPr lang="el-GR" b="0" i="0" u="none" strike="noStrike" dirty="0">
                <a:solidFill>
                  <a:srgbClr val="666666"/>
                </a:solidFill>
                <a:effectLst/>
                <a:latin typeface="Open Sans" panose="020B0606030504020204" pitchFamily="34" charset="0"/>
              </a:rPr>
              <a:t> που χρειάζονται οξυγόνο μέχρι 40% και για ασθενείς που χρειάζονται χαμηλές πυκνότητες οξυγόνου αλλά δεν ανέχονται τις μάσκες.</a:t>
            </a:r>
            <a:endParaRPr lang="el-GR" dirty="0"/>
          </a:p>
        </p:txBody>
      </p:sp>
    </p:spTree>
    <p:extLst>
      <p:ext uri="{BB962C8B-B14F-4D97-AF65-F5344CB8AC3E}">
        <p14:creationId xmlns:p14="http://schemas.microsoft.com/office/powerpoint/2010/main" val="3025768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3E9FBC8E-8666-4442-8D7D-B250510CD4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84" y="2005"/>
            <a:ext cx="10908632" cy="6853991"/>
          </a:xfrm>
          <a:custGeom>
            <a:avLst/>
            <a:gdLst>
              <a:gd name="connsiteX0" fmla="*/ 9059740 w 10908632"/>
              <a:gd name="connsiteY0" fmla="*/ 0 h 6853991"/>
              <a:gd name="connsiteX1" fmla="*/ 9694921 w 10908632"/>
              <a:gd name="connsiteY1" fmla="*/ 0 h 6853991"/>
              <a:gd name="connsiteX2" fmla="*/ 9825053 w 10908632"/>
              <a:gd name="connsiteY2" fmla="*/ 165594 h 6853991"/>
              <a:gd name="connsiteX3" fmla="*/ 10908632 w 10908632"/>
              <a:gd name="connsiteY3" fmla="*/ 3429000 h 6853991"/>
              <a:gd name="connsiteX4" fmla="*/ 9825053 w 10908632"/>
              <a:gd name="connsiteY4" fmla="*/ 6692406 h 6853991"/>
              <a:gd name="connsiteX5" fmla="*/ 9698072 w 10908632"/>
              <a:gd name="connsiteY5" fmla="*/ 6853991 h 6853991"/>
              <a:gd name="connsiteX6" fmla="*/ 9063562 w 10908632"/>
              <a:gd name="connsiteY6" fmla="*/ 6853991 h 6853991"/>
              <a:gd name="connsiteX7" fmla="*/ 9138428 w 10908632"/>
              <a:gd name="connsiteY7" fmla="*/ 6775466 h 6853991"/>
              <a:gd name="connsiteX8" fmla="*/ 10431379 w 10908632"/>
              <a:gd name="connsiteY8" fmla="*/ 3429000 h 6853991"/>
              <a:gd name="connsiteX9" fmla="*/ 9138428 w 10908632"/>
              <a:gd name="connsiteY9" fmla="*/ 82534 h 6853991"/>
              <a:gd name="connsiteX10" fmla="*/ 2037821 w 10908632"/>
              <a:gd name="connsiteY10" fmla="*/ 0 h 6853991"/>
              <a:gd name="connsiteX11" fmla="*/ 8870811 w 10908632"/>
              <a:gd name="connsiteY11" fmla="*/ 0 h 6853991"/>
              <a:gd name="connsiteX12" fmla="*/ 8877212 w 10908632"/>
              <a:gd name="connsiteY12" fmla="*/ 6103 h 6853991"/>
              <a:gd name="connsiteX13" fmla="*/ 10295021 w 10908632"/>
              <a:gd name="connsiteY13" fmla="*/ 3429000 h 6853991"/>
              <a:gd name="connsiteX14" fmla="*/ 8877212 w 10908632"/>
              <a:gd name="connsiteY14" fmla="*/ 6851897 h 6853991"/>
              <a:gd name="connsiteX15" fmla="*/ 8875015 w 10908632"/>
              <a:gd name="connsiteY15" fmla="*/ 6853991 h 6853991"/>
              <a:gd name="connsiteX16" fmla="*/ 2033617 w 10908632"/>
              <a:gd name="connsiteY16" fmla="*/ 6853991 h 6853991"/>
              <a:gd name="connsiteX17" fmla="*/ 2031421 w 10908632"/>
              <a:gd name="connsiteY17" fmla="*/ 6851897 h 6853991"/>
              <a:gd name="connsiteX18" fmla="*/ 613611 w 10908632"/>
              <a:gd name="connsiteY18" fmla="*/ 3429000 h 6853991"/>
              <a:gd name="connsiteX19" fmla="*/ 2031420 w 10908632"/>
              <a:gd name="connsiteY19" fmla="*/ 6103 h 6853991"/>
              <a:gd name="connsiteX20" fmla="*/ 1213711 w 10908632"/>
              <a:gd name="connsiteY20" fmla="*/ 0 h 6853991"/>
              <a:gd name="connsiteX21" fmla="*/ 1848893 w 10908632"/>
              <a:gd name="connsiteY21" fmla="*/ 0 h 6853991"/>
              <a:gd name="connsiteX22" fmla="*/ 1770204 w 10908632"/>
              <a:gd name="connsiteY22" fmla="*/ 82534 h 6853991"/>
              <a:gd name="connsiteX23" fmla="*/ 477253 w 10908632"/>
              <a:gd name="connsiteY23" fmla="*/ 3429000 h 6853991"/>
              <a:gd name="connsiteX24" fmla="*/ 1770204 w 10908632"/>
              <a:gd name="connsiteY24" fmla="*/ 6775466 h 6853991"/>
              <a:gd name="connsiteX25" fmla="*/ 1845071 w 10908632"/>
              <a:gd name="connsiteY25" fmla="*/ 6853991 h 6853991"/>
              <a:gd name="connsiteX26" fmla="*/ 1210561 w 10908632"/>
              <a:gd name="connsiteY26" fmla="*/ 6853991 h 6853991"/>
              <a:gd name="connsiteX27" fmla="*/ 1083579 w 10908632"/>
              <a:gd name="connsiteY27" fmla="*/ 6692406 h 6853991"/>
              <a:gd name="connsiteX28" fmla="*/ 0 w 10908632"/>
              <a:gd name="connsiteY28" fmla="*/ 3429000 h 6853991"/>
              <a:gd name="connsiteX29" fmla="*/ 1083579 w 10908632"/>
              <a:gd name="connsiteY29" fmla="*/ 165594 h 6853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0908632" h="6853991">
                <a:moveTo>
                  <a:pt x="9059740" y="0"/>
                </a:moveTo>
                <a:lnTo>
                  <a:pt x="9694921" y="0"/>
                </a:lnTo>
                <a:lnTo>
                  <a:pt x="9825053" y="165594"/>
                </a:lnTo>
                <a:cubicBezTo>
                  <a:pt x="10505610" y="1075607"/>
                  <a:pt x="10908632" y="2205238"/>
                  <a:pt x="10908632" y="3429000"/>
                </a:cubicBezTo>
                <a:cubicBezTo>
                  <a:pt x="10908632" y="4652762"/>
                  <a:pt x="10505610" y="5782393"/>
                  <a:pt x="9825053" y="6692406"/>
                </a:cubicBezTo>
                <a:lnTo>
                  <a:pt x="9698072" y="6853991"/>
                </a:lnTo>
                <a:lnTo>
                  <a:pt x="9063562" y="6853991"/>
                </a:lnTo>
                <a:lnTo>
                  <a:pt x="9138428" y="6775466"/>
                </a:lnTo>
                <a:cubicBezTo>
                  <a:pt x="9941761" y="5891604"/>
                  <a:pt x="10431379" y="4717480"/>
                  <a:pt x="10431379" y="3429000"/>
                </a:cubicBezTo>
                <a:cubicBezTo>
                  <a:pt x="10431379" y="2140521"/>
                  <a:pt x="9941761" y="966397"/>
                  <a:pt x="9138428" y="82534"/>
                </a:cubicBezTo>
                <a:close/>
                <a:moveTo>
                  <a:pt x="2037821" y="0"/>
                </a:moveTo>
                <a:lnTo>
                  <a:pt x="8870811" y="0"/>
                </a:lnTo>
                <a:lnTo>
                  <a:pt x="8877212" y="6103"/>
                </a:lnTo>
                <a:cubicBezTo>
                  <a:pt x="9753207" y="882099"/>
                  <a:pt x="10295021" y="2092275"/>
                  <a:pt x="10295021" y="3429000"/>
                </a:cubicBezTo>
                <a:cubicBezTo>
                  <a:pt x="10295021" y="4765725"/>
                  <a:pt x="9753207" y="5975902"/>
                  <a:pt x="8877212" y="6851897"/>
                </a:cubicBezTo>
                <a:lnTo>
                  <a:pt x="8875015" y="6853991"/>
                </a:lnTo>
                <a:lnTo>
                  <a:pt x="2033617" y="6853991"/>
                </a:lnTo>
                <a:lnTo>
                  <a:pt x="2031421" y="6851897"/>
                </a:lnTo>
                <a:cubicBezTo>
                  <a:pt x="1155426" y="5975902"/>
                  <a:pt x="613611" y="4765725"/>
                  <a:pt x="613611" y="3429000"/>
                </a:cubicBezTo>
                <a:cubicBezTo>
                  <a:pt x="613611" y="2092275"/>
                  <a:pt x="1155425" y="882099"/>
                  <a:pt x="2031420" y="6103"/>
                </a:cubicBezTo>
                <a:close/>
                <a:moveTo>
                  <a:pt x="1213711" y="0"/>
                </a:moveTo>
                <a:lnTo>
                  <a:pt x="1848893" y="0"/>
                </a:lnTo>
                <a:lnTo>
                  <a:pt x="1770204" y="82534"/>
                </a:lnTo>
                <a:cubicBezTo>
                  <a:pt x="966871" y="966397"/>
                  <a:pt x="477253" y="2140521"/>
                  <a:pt x="477253" y="3429000"/>
                </a:cubicBezTo>
                <a:cubicBezTo>
                  <a:pt x="477253" y="4717480"/>
                  <a:pt x="966872" y="5891604"/>
                  <a:pt x="1770204" y="6775466"/>
                </a:cubicBezTo>
                <a:lnTo>
                  <a:pt x="1845071" y="6853991"/>
                </a:lnTo>
                <a:lnTo>
                  <a:pt x="1210561" y="6853991"/>
                </a:lnTo>
                <a:lnTo>
                  <a:pt x="1083579" y="6692406"/>
                </a:lnTo>
                <a:cubicBezTo>
                  <a:pt x="403022" y="5782393"/>
                  <a:pt x="0" y="4652762"/>
                  <a:pt x="0" y="3429000"/>
                </a:cubicBezTo>
                <a:cubicBezTo>
                  <a:pt x="0" y="2205238"/>
                  <a:pt x="403022" y="1075607"/>
                  <a:pt x="1083579" y="165594"/>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pic>
        <p:nvPicPr>
          <p:cNvPr id="6" name="Εικόνα 5">
            <a:extLst>
              <a:ext uri="{FF2B5EF4-FFF2-40B4-BE49-F238E27FC236}">
                <a16:creationId xmlns:a16="http://schemas.microsoft.com/office/drawing/2014/main" id="{61CCA685-DBF8-B7E3-AF0D-2FFA8533C1FA}"/>
              </a:ext>
            </a:extLst>
          </p:cNvPr>
          <p:cNvPicPr>
            <a:picLocks noChangeAspect="1"/>
          </p:cNvPicPr>
          <p:nvPr/>
        </p:nvPicPr>
        <p:blipFill>
          <a:blip r:embed="rId2"/>
          <a:stretch>
            <a:fillRect/>
          </a:stretch>
        </p:blipFill>
        <p:spPr>
          <a:xfrm>
            <a:off x="3485727" y="818727"/>
            <a:ext cx="5220546" cy="5220546"/>
          </a:xfrm>
          <a:prstGeom prst="rect">
            <a:avLst/>
          </a:prstGeom>
        </p:spPr>
      </p:pic>
    </p:spTree>
    <p:extLst>
      <p:ext uri="{BB962C8B-B14F-4D97-AF65-F5344CB8AC3E}">
        <p14:creationId xmlns:p14="http://schemas.microsoft.com/office/powerpoint/2010/main" val="2684466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FD930D-8946-9AF0-E476-183AECE37AAE}"/>
              </a:ext>
            </a:extLst>
          </p:cNvPr>
          <p:cNvSpPr>
            <a:spLocks noGrp="1"/>
          </p:cNvSpPr>
          <p:nvPr>
            <p:ph type="title"/>
          </p:nvPr>
        </p:nvSpPr>
        <p:spPr/>
        <p:txBody>
          <a:bodyPr/>
          <a:lstStyle/>
          <a:p>
            <a:r>
              <a:rPr lang="el-GR" dirty="0" err="1"/>
              <a:t>Έφυγρανση</a:t>
            </a:r>
            <a:endParaRPr lang="el-GR" dirty="0"/>
          </a:p>
        </p:txBody>
      </p:sp>
      <p:sp>
        <p:nvSpPr>
          <p:cNvPr id="3" name="Θέση περιεχομένου 2">
            <a:extLst>
              <a:ext uri="{FF2B5EF4-FFF2-40B4-BE49-F238E27FC236}">
                <a16:creationId xmlns:a16="http://schemas.microsoft.com/office/drawing/2014/main" id="{E780CF36-D565-9238-825F-F27C3C0C9B7B}"/>
              </a:ext>
            </a:extLst>
          </p:cNvPr>
          <p:cNvSpPr>
            <a:spLocks noGrp="1"/>
          </p:cNvSpPr>
          <p:nvPr>
            <p:ph idx="1"/>
          </p:nvPr>
        </p:nvSpPr>
        <p:spPr/>
        <p:txBody>
          <a:bodyPr/>
          <a:lstStyle/>
          <a:p>
            <a:r>
              <a:rPr lang="el-GR" b="0" i="0" u="none" strike="noStrike" dirty="0">
                <a:solidFill>
                  <a:srgbClr val="666666"/>
                </a:solidFill>
                <a:effectLst/>
                <a:latin typeface="Open Sans" panose="020B0606030504020204" pitchFamily="34" charset="0"/>
              </a:rPr>
              <a:t>Το οξυγόνο μετά το </a:t>
            </a:r>
            <a:r>
              <a:rPr lang="el-GR" b="0" i="0" u="none" strike="noStrike" dirty="0" err="1">
                <a:solidFill>
                  <a:srgbClr val="666666"/>
                </a:solidFill>
                <a:effectLst/>
                <a:latin typeface="Open Sans" panose="020B0606030504020204" pitchFamily="34" charset="0"/>
              </a:rPr>
              <a:t>ροόμετρο</a:t>
            </a:r>
            <a:r>
              <a:rPr lang="el-GR" b="0" i="0" u="none" strike="noStrike" dirty="0">
                <a:solidFill>
                  <a:srgbClr val="666666"/>
                </a:solidFill>
                <a:effectLst/>
                <a:latin typeface="Open Sans" panose="020B0606030504020204" pitchFamily="34" charset="0"/>
              </a:rPr>
              <a:t> πρέπει να οδηγείται στον </a:t>
            </a:r>
            <a:r>
              <a:rPr lang="el-GR" b="0" i="0" u="none" strike="noStrike" dirty="0" err="1">
                <a:solidFill>
                  <a:srgbClr val="666666"/>
                </a:solidFill>
                <a:effectLst/>
                <a:latin typeface="Open Sans" panose="020B0606030504020204" pitchFamily="34" charset="0"/>
              </a:rPr>
              <a:t>υγραντήρα</a:t>
            </a:r>
            <a:r>
              <a:rPr lang="el-GR" b="0" i="0" u="none" strike="noStrike" dirty="0">
                <a:solidFill>
                  <a:srgbClr val="666666"/>
                </a:solidFill>
                <a:effectLst/>
                <a:latin typeface="Open Sans" panose="020B0606030504020204" pitchFamily="34" charset="0"/>
              </a:rPr>
              <a:t> για υγροποίηση ώστε να μην κατεβαίνει ξηρό στις κυψελίδες προκαλώντας ερεθισμό, </a:t>
            </a:r>
            <a:r>
              <a:rPr lang="el-GR" b="0" i="0" u="none" strike="noStrike" dirty="0" err="1">
                <a:solidFill>
                  <a:srgbClr val="666666"/>
                </a:solidFill>
                <a:effectLst/>
                <a:latin typeface="Open Sans" panose="020B0606030504020204" pitchFamily="34" charset="0"/>
              </a:rPr>
              <a:t>βρογχόσπασμο</a:t>
            </a:r>
            <a:r>
              <a:rPr lang="el-GR" b="0" i="0" u="none" strike="noStrike" dirty="0">
                <a:solidFill>
                  <a:srgbClr val="666666"/>
                </a:solidFill>
                <a:effectLst/>
                <a:latin typeface="Open Sans" panose="020B0606030504020204" pitchFamily="34" charset="0"/>
              </a:rPr>
              <a:t> και διαταραχή της λειτουργίας των </a:t>
            </a:r>
            <a:r>
              <a:rPr lang="el-GR" b="0" i="0" u="none" strike="noStrike" dirty="0" err="1">
                <a:solidFill>
                  <a:srgbClr val="666666"/>
                </a:solidFill>
                <a:effectLst/>
                <a:latin typeface="Open Sans" panose="020B0606030504020204" pitchFamily="34" charset="0"/>
              </a:rPr>
              <a:t>κροσσών</a:t>
            </a:r>
            <a:r>
              <a:rPr lang="el-GR" b="0" i="0" u="none" strike="noStrike" dirty="0">
                <a:solidFill>
                  <a:srgbClr val="666666"/>
                </a:solidFill>
                <a:effectLst/>
                <a:latin typeface="Open Sans" panose="020B0606030504020204" pitchFamily="34" charset="0"/>
              </a:rPr>
              <a:t>.</a:t>
            </a:r>
            <a:endParaRPr lang="el-GR" dirty="0"/>
          </a:p>
        </p:txBody>
      </p:sp>
    </p:spTree>
    <p:extLst>
      <p:ext uri="{BB962C8B-B14F-4D97-AF65-F5344CB8AC3E}">
        <p14:creationId xmlns:p14="http://schemas.microsoft.com/office/powerpoint/2010/main" val="3419394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Εικόνα 5">
            <a:extLst>
              <a:ext uri="{FF2B5EF4-FFF2-40B4-BE49-F238E27FC236}">
                <a16:creationId xmlns:a16="http://schemas.microsoft.com/office/drawing/2014/main" id="{65FA0CEB-F35B-B685-10AF-911128B80384}"/>
              </a:ext>
            </a:extLst>
          </p:cNvPr>
          <p:cNvPicPr>
            <a:picLocks noChangeAspect="1"/>
          </p:cNvPicPr>
          <p:nvPr/>
        </p:nvPicPr>
        <p:blipFill>
          <a:blip r:embed="rId2"/>
          <a:stretch>
            <a:fillRect/>
          </a:stretch>
        </p:blipFill>
        <p:spPr>
          <a:xfrm>
            <a:off x="3986162" y="807216"/>
            <a:ext cx="4219676" cy="5243568"/>
          </a:xfrm>
          <a:prstGeom prst="rect">
            <a:avLst/>
          </a:prstGeom>
        </p:spPr>
      </p:pic>
    </p:spTree>
    <p:extLst>
      <p:ext uri="{BB962C8B-B14F-4D97-AF65-F5344CB8AC3E}">
        <p14:creationId xmlns:p14="http://schemas.microsoft.com/office/powerpoint/2010/main" val="3386121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8AFE6B-F68A-1880-E1AE-11B1E7E1DF90}"/>
              </a:ext>
            </a:extLst>
          </p:cNvPr>
          <p:cNvSpPr>
            <a:spLocks noGrp="1"/>
          </p:cNvSpPr>
          <p:nvPr>
            <p:ph type="title"/>
          </p:nvPr>
        </p:nvSpPr>
        <p:spPr/>
        <p:txBody>
          <a:bodyPr/>
          <a:lstStyle/>
          <a:p>
            <a:r>
              <a:rPr lang="el-GR" dirty="0"/>
              <a:t>Μάσκες οξυγόνου όλες ή τύπου </a:t>
            </a:r>
            <a:r>
              <a:rPr lang="en-US" dirty="0"/>
              <a:t>Venturi </a:t>
            </a:r>
            <a:endParaRPr lang="el-GR" dirty="0"/>
          </a:p>
        </p:txBody>
      </p:sp>
      <p:sp>
        <p:nvSpPr>
          <p:cNvPr id="3" name="Θέση περιεχομένου 2">
            <a:extLst>
              <a:ext uri="{FF2B5EF4-FFF2-40B4-BE49-F238E27FC236}">
                <a16:creationId xmlns:a16="http://schemas.microsoft.com/office/drawing/2014/main" id="{30D38EFD-D0FE-9A2A-8D48-20EC452BD4C6}"/>
              </a:ext>
            </a:extLst>
          </p:cNvPr>
          <p:cNvSpPr>
            <a:spLocks noGrp="1"/>
          </p:cNvSpPr>
          <p:nvPr>
            <p:ph idx="1"/>
          </p:nvPr>
        </p:nvSpPr>
        <p:spPr/>
        <p:txBody>
          <a:bodyPr/>
          <a:lstStyle/>
          <a:p>
            <a:r>
              <a:rPr lang="el-GR" b="0" i="0" u="none" strike="noStrike" dirty="0">
                <a:solidFill>
                  <a:srgbClr val="666666"/>
                </a:solidFill>
                <a:effectLst/>
                <a:latin typeface="Open Sans" panose="020B0606030504020204" pitchFamily="34" charset="0"/>
              </a:rPr>
              <a:t>Είναι κατασκευασμένες από συνθετικό, μαλακό και ανθεκτικό υλικό. Πρέπει να προσαρμόζονται καλά στο στόμα και τη μύτη, αλλά συχνά δεν γίνονται ανεκτές από τους αρρώστους. Η απλή μάσκα φέρει στη βάση της </a:t>
            </a:r>
            <a:r>
              <a:rPr lang="el-GR" b="0" i="0" u="none" strike="noStrike" dirty="0" err="1">
                <a:solidFill>
                  <a:srgbClr val="666666"/>
                </a:solidFill>
                <a:effectLst/>
                <a:latin typeface="Open Sans" panose="020B0606030504020204" pitchFamily="34" charset="0"/>
              </a:rPr>
              <a:t>ακροφύσιο</a:t>
            </a:r>
            <a:r>
              <a:rPr lang="el-GR" b="0" i="0" u="none" strike="noStrike" dirty="0">
                <a:solidFill>
                  <a:srgbClr val="666666"/>
                </a:solidFill>
                <a:effectLst/>
                <a:latin typeface="Open Sans" panose="020B0606030504020204" pitchFamily="34" charset="0"/>
              </a:rPr>
              <a:t>, με το οποίο συνδέεται απευθείας με την πηγή του οξυγόνου. Μικρές τρύπες στα πλάγια επιτρέπουν την αποβολή του </a:t>
            </a:r>
            <a:r>
              <a:rPr lang="el-GR" b="0" i="0" u="none" strike="noStrike" dirty="0" err="1">
                <a:solidFill>
                  <a:srgbClr val="666666"/>
                </a:solidFill>
                <a:effectLst/>
                <a:latin typeface="Open Sans" panose="020B0606030504020204" pitchFamily="34" charset="0"/>
              </a:rPr>
              <a:t>εκπνεόμενου</a:t>
            </a:r>
            <a:r>
              <a:rPr lang="el-GR" b="0" i="0" u="none" strike="noStrike" dirty="0">
                <a:solidFill>
                  <a:srgbClr val="666666"/>
                </a:solidFill>
                <a:effectLst/>
                <a:latin typeface="Open Sans" panose="020B0606030504020204" pitchFamily="34" charset="0"/>
              </a:rPr>
              <a:t> αέρα αλλά και την ανάμιξη του </a:t>
            </a:r>
            <a:r>
              <a:rPr lang="el-GR" b="0" i="0" u="none" strike="noStrike" dirty="0" err="1">
                <a:solidFill>
                  <a:srgbClr val="666666"/>
                </a:solidFill>
                <a:effectLst/>
                <a:latin typeface="Open Sans" panose="020B0606030504020204" pitchFamily="34" charset="0"/>
              </a:rPr>
              <a:t>εισπνεόμενου</a:t>
            </a:r>
            <a:r>
              <a:rPr lang="el-GR" b="0" i="0" u="none" strike="noStrike" dirty="0">
                <a:solidFill>
                  <a:srgbClr val="666666"/>
                </a:solidFill>
                <a:effectLst/>
                <a:latin typeface="Open Sans" panose="020B0606030504020204" pitchFamily="34" charset="0"/>
              </a:rPr>
              <a:t> οξυγόνου.</a:t>
            </a:r>
            <a:endParaRPr lang="el-GR" dirty="0"/>
          </a:p>
        </p:txBody>
      </p:sp>
    </p:spTree>
    <p:extLst>
      <p:ext uri="{BB962C8B-B14F-4D97-AF65-F5344CB8AC3E}">
        <p14:creationId xmlns:p14="http://schemas.microsoft.com/office/powerpoint/2010/main" val="3805614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6E8E018-8F1C-79C5-CDF2-AF700B0E33CB}"/>
              </a:ext>
            </a:extLst>
          </p:cNvPr>
          <p:cNvSpPr>
            <a:spLocks noGrp="1"/>
          </p:cNvSpPr>
          <p:nvPr>
            <p:ph type="title"/>
          </p:nvPr>
        </p:nvSpPr>
        <p:spPr/>
        <p:txBody>
          <a:bodyPr/>
          <a:lstStyle/>
          <a:p>
            <a:r>
              <a:rPr lang="el-GR" dirty="0"/>
              <a:t>Απλή μάσκα </a:t>
            </a:r>
          </a:p>
        </p:txBody>
      </p:sp>
      <p:pic>
        <p:nvPicPr>
          <p:cNvPr id="8" name="Θέση περιεχομένου 7">
            <a:extLst>
              <a:ext uri="{FF2B5EF4-FFF2-40B4-BE49-F238E27FC236}">
                <a16:creationId xmlns:a16="http://schemas.microsoft.com/office/drawing/2014/main" id="{E1A944A6-97D0-61D6-0346-2EE2D8BEB819}"/>
              </a:ext>
            </a:extLst>
          </p:cNvPr>
          <p:cNvPicPr>
            <a:picLocks noGrp="1" noChangeAspect="1"/>
          </p:cNvPicPr>
          <p:nvPr>
            <p:ph idx="1"/>
          </p:nvPr>
        </p:nvPicPr>
        <p:blipFill>
          <a:blip r:embed="rId2"/>
          <a:stretch>
            <a:fillRect/>
          </a:stretch>
        </p:blipFill>
        <p:spPr>
          <a:xfrm>
            <a:off x="4359274" y="2279650"/>
            <a:ext cx="4162015" cy="4465812"/>
          </a:xfrm>
          <a:prstGeom prst="rect">
            <a:avLst/>
          </a:prstGeom>
        </p:spPr>
      </p:pic>
    </p:spTree>
    <p:extLst>
      <p:ext uri="{BB962C8B-B14F-4D97-AF65-F5344CB8AC3E}">
        <p14:creationId xmlns:p14="http://schemas.microsoft.com/office/powerpoint/2010/main" val="73156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AB5DC5-69D2-500F-07F8-9081CC018694}"/>
              </a:ext>
            </a:extLst>
          </p:cNvPr>
          <p:cNvSpPr>
            <a:spLocks noGrp="1"/>
          </p:cNvSpPr>
          <p:nvPr>
            <p:ph type="title"/>
          </p:nvPr>
        </p:nvSpPr>
        <p:spPr/>
        <p:txBody>
          <a:bodyPr/>
          <a:lstStyle/>
          <a:p>
            <a:r>
              <a:rPr lang="el-GR" dirty="0"/>
              <a:t>Μάσκα </a:t>
            </a:r>
            <a:r>
              <a:rPr lang="en-US" dirty="0"/>
              <a:t>Venturi </a:t>
            </a:r>
            <a:endParaRPr lang="el-GR" dirty="0"/>
          </a:p>
        </p:txBody>
      </p:sp>
      <p:pic>
        <p:nvPicPr>
          <p:cNvPr id="6" name="Θέση περιεχομένου 5">
            <a:extLst>
              <a:ext uri="{FF2B5EF4-FFF2-40B4-BE49-F238E27FC236}">
                <a16:creationId xmlns:a16="http://schemas.microsoft.com/office/drawing/2014/main" id="{7A5328E6-B60E-5CC4-243E-34D09A7DAB7E}"/>
              </a:ext>
            </a:extLst>
          </p:cNvPr>
          <p:cNvPicPr>
            <a:picLocks noGrp="1" noChangeAspect="1"/>
          </p:cNvPicPr>
          <p:nvPr>
            <p:ph idx="1"/>
          </p:nvPr>
        </p:nvPicPr>
        <p:blipFill>
          <a:blip r:embed="rId2"/>
          <a:stretch>
            <a:fillRect/>
          </a:stretch>
        </p:blipFill>
        <p:spPr>
          <a:xfrm>
            <a:off x="3355974" y="2501900"/>
            <a:ext cx="6457429" cy="3871468"/>
          </a:xfrm>
          <a:prstGeom prst="rect">
            <a:avLst/>
          </a:prstGeom>
        </p:spPr>
      </p:pic>
    </p:spTree>
    <p:extLst>
      <p:ext uri="{BB962C8B-B14F-4D97-AF65-F5344CB8AC3E}">
        <p14:creationId xmlns:p14="http://schemas.microsoft.com/office/powerpoint/2010/main" val="1950116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912C26-407C-5A71-793C-13000C69F77D}"/>
              </a:ext>
            </a:extLst>
          </p:cNvPr>
          <p:cNvSpPr>
            <a:spLocks noGrp="1"/>
          </p:cNvSpPr>
          <p:nvPr>
            <p:ph type="title"/>
          </p:nvPr>
        </p:nvSpPr>
        <p:spPr/>
        <p:txBody>
          <a:bodyPr/>
          <a:lstStyle/>
          <a:p>
            <a:r>
              <a:rPr lang="el-GR" dirty="0"/>
              <a:t>Μετάγγιση αίματος και παραγωγών </a:t>
            </a:r>
          </a:p>
        </p:txBody>
      </p:sp>
      <p:sp>
        <p:nvSpPr>
          <p:cNvPr id="3" name="Θέση περιεχομένου 2">
            <a:extLst>
              <a:ext uri="{FF2B5EF4-FFF2-40B4-BE49-F238E27FC236}">
                <a16:creationId xmlns:a16="http://schemas.microsoft.com/office/drawing/2014/main" id="{3EA83570-D927-81F9-01DE-40F14700113C}"/>
              </a:ext>
            </a:extLst>
          </p:cNvPr>
          <p:cNvSpPr>
            <a:spLocks noGrp="1"/>
          </p:cNvSpPr>
          <p:nvPr>
            <p:ph idx="1"/>
          </p:nvPr>
        </p:nvSpPr>
        <p:spPr/>
        <p:txBody>
          <a:bodyPr/>
          <a:lstStyle/>
          <a:p>
            <a:r>
              <a:rPr lang="el-GR" b="0" i="0" u="none" strike="noStrike" dirty="0">
                <a:solidFill>
                  <a:srgbClr val="000000"/>
                </a:solidFill>
                <a:effectLst/>
                <a:latin typeface="Times New Roman" panose="02020603050405020304" pitchFamily="18" charset="0"/>
              </a:rPr>
              <a:t>Μετάγγιση αίματος ονομάζεται η διαδικασία χορήγησης αίματος ή παραγώγων αίματος από ένα υγιές άτομο (δότης) στο κυκλοφορικό σύστημα ενός ασθενή (λήπτης).</a:t>
            </a:r>
          </a:p>
          <a:p>
            <a:endParaRPr lang="el-GR" dirty="0">
              <a:solidFill>
                <a:srgbClr val="000000"/>
              </a:solidFill>
              <a:latin typeface="Times New Roman" panose="02020603050405020304" pitchFamily="18" charset="0"/>
            </a:endParaRPr>
          </a:p>
          <a:p>
            <a:pPr marL="0" indent="0">
              <a:buNone/>
            </a:pPr>
            <a:r>
              <a:rPr lang="el-GR" b="1" i="0" u="sng" strike="noStrike" dirty="0">
                <a:solidFill>
                  <a:srgbClr val="000000"/>
                </a:solidFill>
                <a:effectLst/>
                <a:latin typeface="Times New Roman" panose="02020603050405020304" pitchFamily="18" charset="0"/>
              </a:rPr>
              <a:t>ΣΚΟΠΟΣ </a:t>
            </a:r>
          </a:p>
          <a:p>
            <a:r>
              <a:rPr lang="el-GR" b="0" i="0" u="none" strike="noStrike" dirty="0">
                <a:solidFill>
                  <a:srgbClr val="000000"/>
                </a:solidFill>
                <a:effectLst/>
                <a:latin typeface="Times New Roman" panose="02020603050405020304" pitchFamily="18" charset="0"/>
              </a:rPr>
              <a:t>Η ασφαλής χορήγηση αίματος και παραγώγων του ,πρόληψη και η  αντιμετώπιση των επιπλοκών που ενδέχεται να εμφανιστούν κατά την μετάγγιση .</a:t>
            </a:r>
            <a:r>
              <a:rPr lang="el-GR" b="0" i="0" u="none" strike="noStrike" dirty="0">
                <a:solidFill>
                  <a:srgbClr val="000000"/>
                </a:solidFill>
                <a:effectLst/>
                <a:latin typeface="-webkit-standard"/>
              </a:rPr>
              <a:t> </a:t>
            </a:r>
            <a:endParaRPr lang="el-GR" i="0" strike="noStrike"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2972380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B9E26D-A43E-E144-D335-DBA28B215665}"/>
              </a:ext>
            </a:extLst>
          </p:cNvPr>
          <p:cNvSpPr>
            <a:spLocks noGrp="1"/>
          </p:cNvSpPr>
          <p:nvPr>
            <p:ph type="title"/>
          </p:nvPr>
        </p:nvSpPr>
        <p:spPr/>
        <p:txBody>
          <a:bodyPr/>
          <a:lstStyle/>
          <a:p>
            <a:r>
              <a:rPr lang="el-GR" dirty="0"/>
              <a:t>Παραγωγή αίματος </a:t>
            </a:r>
          </a:p>
        </p:txBody>
      </p:sp>
      <p:sp>
        <p:nvSpPr>
          <p:cNvPr id="3" name="Θέση περιεχομένου 2">
            <a:extLst>
              <a:ext uri="{FF2B5EF4-FFF2-40B4-BE49-F238E27FC236}">
                <a16:creationId xmlns:a16="http://schemas.microsoft.com/office/drawing/2014/main" id="{CD553BE6-F070-DC63-C25D-D9BD2283663D}"/>
              </a:ext>
            </a:extLst>
          </p:cNvPr>
          <p:cNvSpPr>
            <a:spLocks noGrp="1"/>
          </p:cNvSpPr>
          <p:nvPr>
            <p:ph idx="1"/>
          </p:nvPr>
        </p:nvSpPr>
        <p:spPr/>
        <p:txBody>
          <a:bodyPr>
            <a:normAutofit lnSpcReduction="10000"/>
          </a:bodyPr>
          <a:lstStyle/>
          <a:p>
            <a:r>
              <a:rPr lang="el-GR" b="1" i="0" u="none" strike="noStrike" dirty="0">
                <a:solidFill>
                  <a:srgbClr val="AA0042"/>
                </a:solidFill>
                <a:effectLst/>
                <a:latin typeface="Times New Roman" panose="02020603050405020304" pitchFamily="18" charset="0"/>
              </a:rPr>
              <a:t>Ολικό αίμα.</a:t>
            </a:r>
            <a:r>
              <a:rPr lang="el-GR" b="0" i="0" u="none" strike="noStrike" dirty="0">
                <a:solidFill>
                  <a:srgbClr val="000000"/>
                </a:solidFill>
                <a:effectLst/>
                <a:latin typeface="Times New Roman" panose="02020603050405020304" pitchFamily="18" charset="0"/>
              </a:rPr>
              <a:t> Χρησιμοποιείται κυρίως ως αρχική ύλη για την </a:t>
            </a:r>
            <a:r>
              <a:rPr lang="el-GR" b="0" i="0" u="none" strike="noStrike" dirty="0" err="1">
                <a:solidFill>
                  <a:srgbClr val="000000"/>
                </a:solidFill>
                <a:effectLst/>
                <a:latin typeface="Times New Roman" panose="02020603050405020304" pitchFamily="18" charset="0"/>
              </a:rPr>
              <a:t>παρασκευή</a:t>
            </a:r>
            <a:r>
              <a:rPr lang="el-GR" b="0" i="0" u="none" strike="noStrike" dirty="0">
                <a:solidFill>
                  <a:srgbClr val="000000"/>
                </a:solidFill>
                <a:effectLst/>
                <a:latin typeface="Times New Roman" panose="02020603050405020304" pitchFamily="18" charset="0"/>
              </a:rPr>
              <a:t> προϊόντων αίματος. Μια μονάδα ολικού αίματος έχει όγκο περίπου 450</a:t>
            </a:r>
            <a:r>
              <a:rPr lang="en-GB" b="0" i="0" u="none" strike="noStrike" dirty="0">
                <a:solidFill>
                  <a:srgbClr val="000000"/>
                </a:solidFill>
                <a:effectLst/>
                <a:latin typeface="Times New Roman" panose="02020603050405020304" pitchFamily="18" charset="0"/>
              </a:rPr>
              <a:t>ml +_ 10% </a:t>
            </a:r>
            <a:r>
              <a:rPr lang="el-GR" b="0" i="0" u="none" strike="noStrike" dirty="0">
                <a:solidFill>
                  <a:srgbClr val="000000"/>
                </a:solidFill>
                <a:effectLst/>
                <a:latin typeface="Times New Roman" panose="02020603050405020304" pitchFamily="18" charset="0"/>
              </a:rPr>
              <a:t>χωρίς αντιπηκτικό.</a:t>
            </a:r>
            <a:endParaRPr lang="el-GR" b="0" i="0" u="none" strike="noStrike" dirty="0">
              <a:solidFill>
                <a:srgbClr val="000000"/>
              </a:solidFill>
              <a:effectLst/>
              <a:latin typeface="-webkit-standard"/>
            </a:endParaRPr>
          </a:p>
          <a:p>
            <a:r>
              <a:rPr lang="el-GR" b="1" i="0" u="none" strike="noStrike" dirty="0">
                <a:solidFill>
                  <a:srgbClr val="AA0042"/>
                </a:solidFill>
                <a:effectLst/>
                <a:latin typeface="Times New Roman" panose="02020603050405020304" pitchFamily="18" charset="0"/>
              </a:rPr>
              <a:t>Συμπυκνωμένα Ερυθρά Αιμοσφαίρια (ΣΕ).</a:t>
            </a:r>
            <a:r>
              <a:rPr lang="el-GR" b="0" i="0" u="none" strike="noStrike" dirty="0">
                <a:solidFill>
                  <a:srgbClr val="000000"/>
                </a:solidFill>
                <a:effectLst/>
                <a:latin typeface="Times New Roman" panose="02020603050405020304" pitchFamily="18" charset="0"/>
              </a:rPr>
              <a:t> Στόχος της μετάγγισης </a:t>
            </a:r>
            <a:r>
              <a:rPr lang="el-GR" b="0" i="0" u="none" strike="noStrike" dirty="0" err="1">
                <a:solidFill>
                  <a:srgbClr val="000000"/>
                </a:solidFill>
                <a:effectLst/>
                <a:latin typeface="Times New Roman" panose="02020603050405020304" pitchFamily="18" charset="0"/>
              </a:rPr>
              <a:t>ερυθροκυττάρων</a:t>
            </a:r>
            <a:r>
              <a:rPr lang="el-GR" b="0" i="0" u="none" strike="noStrike" dirty="0">
                <a:solidFill>
                  <a:srgbClr val="000000"/>
                </a:solidFill>
                <a:effectLst/>
                <a:latin typeface="Times New Roman" panose="02020603050405020304" pitchFamily="18" charset="0"/>
              </a:rPr>
              <a:t> είναι η επίτευξη επαρκούς οξυγόνωσης στα όργανα και τους ιστούς, σε οξεία και χρόνια αναιμία.</a:t>
            </a:r>
            <a:endParaRPr lang="el-GR" b="0" i="0" u="none" strike="noStrike" dirty="0">
              <a:solidFill>
                <a:srgbClr val="000000"/>
              </a:solidFill>
              <a:effectLst/>
              <a:latin typeface="-webkit-standard"/>
            </a:endParaRPr>
          </a:p>
          <a:p>
            <a:r>
              <a:rPr lang="el-GR" b="1" i="0" u="none" strike="noStrike" dirty="0">
                <a:solidFill>
                  <a:srgbClr val="AA0042"/>
                </a:solidFill>
                <a:effectLst/>
                <a:latin typeface="Times New Roman" panose="02020603050405020304" pitchFamily="18" charset="0"/>
              </a:rPr>
              <a:t>Φρέσκο κατεψυγμένο Πλάσμα (</a:t>
            </a:r>
            <a:r>
              <a:rPr lang="en-GB" b="1" i="0" u="none" strike="noStrike" dirty="0">
                <a:solidFill>
                  <a:srgbClr val="AA0042"/>
                </a:solidFill>
                <a:effectLst/>
                <a:latin typeface="Times New Roman" panose="02020603050405020304" pitchFamily="18" charset="0"/>
              </a:rPr>
              <a:t>FFP)</a:t>
            </a:r>
            <a:r>
              <a:rPr lang="en-GB" b="0" i="0" u="none" strike="noStrike" dirty="0">
                <a:solidFill>
                  <a:srgbClr val="000000"/>
                </a:solidFill>
                <a:effectLst/>
                <a:latin typeface="Times New Roman" panose="02020603050405020304" pitchFamily="18" charset="0"/>
              </a:rPr>
              <a:t>. </a:t>
            </a:r>
            <a:r>
              <a:rPr lang="el-GR" b="0" i="0" u="none" strike="noStrike" dirty="0">
                <a:solidFill>
                  <a:srgbClr val="000000"/>
                </a:solidFill>
                <a:effectLst/>
                <a:latin typeface="Times New Roman" panose="02020603050405020304" pitchFamily="18" charset="0"/>
              </a:rPr>
              <a:t>Πλάσμα είναι το μη κυτταρικό στοιχείο του αίματος, το οποίο περιέχει πρωτεΐνες και παράγοντες πήξεως. Κύριες ενδείξεις χορήγησης πλάσματος είναι η διόρθωση της ανεπάρκειας παραγόντων πήξης για τους οποίους δεν υπάρχει συμπυκνωμένος παράγοντας, σε ασθενείς με αιμορραγία και η θρομβωτική </a:t>
            </a:r>
            <a:r>
              <a:rPr lang="el-GR" b="0" i="0" u="none" strike="noStrike" dirty="0" err="1">
                <a:solidFill>
                  <a:srgbClr val="000000"/>
                </a:solidFill>
                <a:effectLst/>
                <a:latin typeface="Times New Roman" panose="02020603050405020304" pitchFamily="18" charset="0"/>
              </a:rPr>
              <a:t>θρομβοπενική</a:t>
            </a:r>
            <a:r>
              <a:rPr lang="el-GR" b="0" i="0" u="none" strike="noStrike" dirty="0">
                <a:solidFill>
                  <a:srgbClr val="000000"/>
                </a:solidFill>
                <a:effectLst/>
                <a:latin typeface="Times New Roman" panose="02020603050405020304" pitchFamily="18" charset="0"/>
              </a:rPr>
              <a:t> πορφύρα.</a:t>
            </a:r>
            <a:endParaRPr lang="el-GR" b="0" i="0" u="none" strike="noStrike" dirty="0">
              <a:solidFill>
                <a:srgbClr val="000000"/>
              </a:solidFill>
              <a:effectLst/>
              <a:latin typeface="-webkit-standard"/>
            </a:endParaRPr>
          </a:p>
          <a:p>
            <a:r>
              <a:rPr lang="el-GR" b="1" i="0" u="none" strike="noStrike" dirty="0">
                <a:solidFill>
                  <a:srgbClr val="AA0042"/>
                </a:solidFill>
                <a:effectLst/>
                <a:latin typeface="Times New Roman" panose="02020603050405020304" pitchFamily="18" charset="0"/>
              </a:rPr>
              <a:t>Αιμοπετάλια</a:t>
            </a:r>
            <a:r>
              <a:rPr lang="el-GR" b="0" i="0" u="none" strike="noStrike" dirty="0">
                <a:solidFill>
                  <a:srgbClr val="000000"/>
                </a:solidFill>
                <a:effectLst/>
                <a:latin typeface="Times New Roman" panose="02020603050405020304" pitchFamily="18" charset="0"/>
              </a:rPr>
              <a:t>. Τα κυτταρικά συστατικά του αίματος που λειτουργούν σαν μέρος της </a:t>
            </a:r>
            <a:r>
              <a:rPr lang="el-GR" b="0" i="0" u="none" strike="noStrike" dirty="0" err="1">
                <a:solidFill>
                  <a:srgbClr val="000000"/>
                </a:solidFill>
                <a:effectLst/>
                <a:latin typeface="Times New Roman" panose="02020603050405020304" pitchFamily="18" charset="0"/>
              </a:rPr>
              <a:t>θρομβωτικής</a:t>
            </a:r>
            <a:r>
              <a:rPr lang="el-GR" b="0" i="0" u="none" strike="noStrike" dirty="0">
                <a:solidFill>
                  <a:srgbClr val="000000"/>
                </a:solidFill>
                <a:effectLst/>
                <a:latin typeface="Times New Roman" panose="02020603050405020304" pitchFamily="18" charset="0"/>
              </a:rPr>
              <a:t> διαδικασίας ή της διαδικασίας πήξεως. Μετάγγιση αιμοπεταλίων γίνεται σε ασθενείς με </a:t>
            </a:r>
            <a:r>
              <a:rPr lang="el-GR" b="0" i="0" u="none" strike="noStrike" dirty="0" err="1">
                <a:solidFill>
                  <a:srgbClr val="000000"/>
                </a:solidFill>
                <a:effectLst/>
                <a:latin typeface="Times New Roman" panose="02020603050405020304" pitchFamily="18" charset="0"/>
              </a:rPr>
              <a:t>θρομβοπενία</a:t>
            </a:r>
            <a:r>
              <a:rPr lang="el-GR" b="0" i="0" u="none" strike="noStrike" dirty="0">
                <a:solidFill>
                  <a:srgbClr val="000000"/>
                </a:solidFill>
                <a:effectLst/>
                <a:latin typeface="Times New Roman" panose="02020603050405020304" pitchFamily="18" charset="0"/>
              </a:rPr>
              <a:t> ή με πρωτοπαθείς και δευτεροπαθείς λειτουργικές διαταραχές των αιμοπεταλίων.</a:t>
            </a:r>
            <a:endParaRPr lang="el-GR" b="0" i="0" u="none" strike="noStrike" dirty="0">
              <a:solidFill>
                <a:srgbClr val="000000"/>
              </a:solidFill>
              <a:effectLst/>
              <a:latin typeface="-webkit-standard"/>
            </a:endParaRPr>
          </a:p>
          <a:p>
            <a:endParaRPr lang="el-GR" dirty="0"/>
          </a:p>
        </p:txBody>
      </p:sp>
    </p:spTree>
    <p:extLst>
      <p:ext uri="{BB962C8B-B14F-4D97-AF65-F5344CB8AC3E}">
        <p14:creationId xmlns:p14="http://schemas.microsoft.com/office/powerpoint/2010/main" val="2220037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DFA278-C9D4-037C-F962-9E184DCF6CAE}"/>
              </a:ext>
            </a:extLst>
          </p:cNvPr>
          <p:cNvSpPr>
            <a:spLocks noGrp="1"/>
          </p:cNvSpPr>
          <p:nvPr>
            <p:ph type="title"/>
          </p:nvPr>
        </p:nvSpPr>
        <p:spPr/>
        <p:txBody>
          <a:bodyPr/>
          <a:lstStyle/>
          <a:p>
            <a:r>
              <a:rPr lang="el-GR" dirty="0"/>
              <a:t>Ενδείξεις </a:t>
            </a:r>
          </a:p>
        </p:txBody>
      </p:sp>
      <p:sp>
        <p:nvSpPr>
          <p:cNvPr id="3" name="Θέση περιεχομένου 2">
            <a:extLst>
              <a:ext uri="{FF2B5EF4-FFF2-40B4-BE49-F238E27FC236}">
                <a16:creationId xmlns:a16="http://schemas.microsoft.com/office/drawing/2014/main" id="{82A68CAB-7473-9C93-55BD-7F219F5557A8}"/>
              </a:ext>
            </a:extLst>
          </p:cNvPr>
          <p:cNvSpPr>
            <a:spLocks noGrp="1"/>
          </p:cNvSpPr>
          <p:nvPr>
            <p:ph idx="1"/>
          </p:nvPr>
        </p:nvSpPr>
        <p:spPr/>
        <p:txBody>
          <a:bodyPr/>
          <a:lstStyle/>
          <a:p>
            <a:r>
              <a:rPr lang="el-GR" b="0" i="0" u="none" strike="noStrike" dirty="0">
                <a:solidFill>
                  <a:srgbClr val="666666"/>
                </a:solidFill>
                <a:effectLst/>
                <a:latin typeface="Open Sans" panose="020F0502020204030204" pitchFamily="34" charset="0"/>
              </a:rPr>
              <a:t>Η </a:t>
            </a:r>
            <a:r>
              <a:rPr lang="el-GR" b="0" i="0" u="none" strike="noStrike" dirty="0" err="1">
                <a:solidFill>
                  <a:srgbClr val="666666"/>
                </a:solidFill>
                <a:effectLst/>
                <a:latin typeface="Open Sans" panose="020F0502020204030204" pitchFamily="34" charset="0"/>
              </a:rPr>
              <a:t>οξυγονοθεραπεία</a:t>
            </a:r>
            <a:r>
              <a:rPr lang="el-GR" b="0" i="0" u="none" strike="noStrike" dirty="0">
                <a:solidFill>
                  <a:srgbClr val="666666"/>
                </a:solidFill>
                <a:effectLst/>
                <a:latin typeface="Open Sans" panose="020F0502020204030204" pitchFamily="34" charset="0"/>
              </a:rPr>
              <a:t> έχει ένδειξη όταν υπάρχει Αναπνευστική Ανεπάρκεια , δηλαδή όταν έχει μειωθεί η οξυγόνωση του αίματος που είναι αναγκαία για την οξυγόνωση των ιστών, με σοβαρές επιπτώσεις στη λειτουργία και τον μεταβολισμό όλων των οργάνων.</a:t>
            </a:r>
            <a:br>
              <a:rPr lang="el-GR" dirty="0"/>
            </a:br>
            <a:r>
              <a:rPr lang="el-GR" b="0" i="0" u="none" strike="noStrike" dirty="0">
                <a:solidFill>
                  <a:srgbClr val="666666"/>
                </a:solidFill>
                <a:effectLst/>
                <a:latin typeface="Open Sans" panose="020B0606030504020204" pitchFamily="34" charset="0"/>
              </a:rPr>
              <a:t>Η ελάττωση του οξυγόνου στο αίμα διαπιστώνεται αρχικά μέσω της παλμικής οξυμετρίας , και στη συνέχεια με τον έλεγχο των αερίων αίματος επιβεβαιώνεται . Επίσης με τα αέρια αίματος διευκρινίζεται ο τύπος της αναπνευστικής ανεπάρκειας (τύπου Ι- με φυσιολογικές τιμές </a:t>
            </a:r>
            <a:r>
              <a:rPr lang="en-GB" b="0" i="0" u="none" strike="noStrike" dirty="0">
                <a:solidFill>
                  <a:srgbClr val="666666"/>
                </a:solidFill>
                <a:effectLst/>
                <a:latin typeface="Open Sans" panose="020B0606030504020204" pitchFamily="34" charset="0"/>
              </a:rPr>
              <a:t>CO</a:t>
            </a:r>
            <a:r>
              <a:rPr lang="en-GB" b="0" i="0" u="none" strike="noStrike" baseline="-25000" dirty="0">
                <a:solidFill>
                  <a:srgbClr val="666666"/>
                </a:solidFill>
                <a:effectLst/>
                <a:latin typeface="Open Sans" panose="020B0606030504020204" pitchFamily="34" charset="0"/>
              </a:rPr>
              <a:t>2</a:t>
            </a:r>
            <a:r>
              <a:rPr lang="en-GB" b="0" i="0" u="none" strike="noStrike" dirty="0">
                <a:solidFill>
                  <a:srgbClr val="666666"/>
                </a:solidFill>
                <a:effectLst/>
                <a:latin typeface="Open Sans" panose="020B0606030504020204" pitchFamily="34" charset="0"/>
              </a:rPr>
              <a:t> , </a:t>
            </a:r>
            <a:r>
              <a:rPr lang="el-GR" b="0" i="0" u="none" strike="noStrike" dirty="0">
                <a:solidFill>
                  <a:srgbClr val="666666"/>
                </a:solidFill>
                <a:effectLst/>
                <a:latin typeface="Open Sans" panose="020B0606030504020204" pitchFamily="34" charset="0"/>
              </a:rPr>
              <a:t>τύπου </a:t>
            </a:r>
            <a:r>
              <a:rPr lang="el-GR" b="0" i="0" u="none" strike="noStrike" dirty="0" err="1">
                <a:solidFill>
                  <a:srgbClr val="666666"/>
                </a:solidFill>
                <a:effectLst/>
                <a:latin typeface="Open Sans" panose="020B0606030504020204" pitchFamily="34" charset="0"/>
              </a:rPr>
              <a:t>ΙΙ</a:t>
            </a:r>
            <a:r>
              <a:rPr lang="el-GR" b="0" i="0" u="none" strike="noStrike" dirty="0">
                <a:solidFill>
                  <a:srgbClr val="666666"/>
                </a:solidFill>
                <a:effectLst/>
                <a:latin typeface="Open Sans" panose="020B0606030504020204" pitchFamily="34" charset="0"/>
              </a:rPr>
              <a:t>- με αυξημένες τιμές </a:t>
            </a:r>
            <a:r>
              <a:rPr lang="en-GB" b="0" i="0" u="none" strike="noStrike" dirty="0">
                <a:solidFill>
                  <a:srgbClr val="666666"/>
                </a:solidFill>
                <a:effectLst/>
                <a:latin typeface="Open Sans" panose="020B0606030504020204" pitchFamily="34" charset="0"/>
              </a:rPr>
              <a:t>CO</a:t>
            </a:r>
            <a:r>
              <a:rPr lang="en-GB" b="0" i="0" u="none" strike="noStrike" baseline="-25000" dirty="0">
                <a:solidFill>
                  <a:srgbClr val="666666"/>
                </a:solidFill>
                <a:effectLst/>
                <a:latin typeface="Open Sans" panose="020B0606030504020204" pitchFamily="34" charset="0"/>
              </a:rPr>
              <a:t>2</a:t>
            </a:r>
            <a:r>
              <a:rPr lang="en-GB" b="0" i="0" u="none" strike="noStrike" dirty="0">
                <a:solidFill>
                  <a:srgbClr val="666666"/>
                </a:solidFill>
                <a:effectLst/>
                <a:latin typeface="Open Sans" panose="020B0606030504020204" pitchFamily="34" charset="0"/>
              </a:rPr>
              <a:t> ) </a:t>
            </a:r>
            <a:r>
              <a:rPr lang="el-GR" b="0" i="0" u="none" strike="noStrike" dirty="0">
                <a:solidFill>
                  <a:srgbClr val="666666"/>
                </a:solidFill>
                <a:effectLst/>
                <a:latin typeface="Open Sans" panose="020B0606030504020204" pitchFamily="34" charset="0"/>
              </a:rPr>
              <a:t>αλλά και το είδος της </a:t>
            </a:r>
            <a:r>
              <a:rPr lang="el-GR" b="0" i="0" u="none" strike="noStrike" dirty="0" err="1">
                <a:solidFill>
                  <a:srgbClr val="666666"/>
                </a:solidFill>
                <a:effectLst/>
                <a:latin typeface="Open Sans" panose="020B0606030504020204" pitchFamily="34" charset="0"/>
              </a:rPr>
              <a:t>μεταβολικής</a:t>
            </a:r>
            <a:r>
              <a:rPr lang="el-GR" b="0" i="0" u="none" strike="noStrike" dirty="0">
                <a:solidFill>
                  <a:srgbClr val="666666"/>
                </a:solidFill>
                <a:effectLst/>
                <a:latin typeface="Open Sans" panose="020B0606030504020204" pitchFamily="34" charset="0"/>
              </a:rPr>
              <a:t> διαταραχής που υφίσταται ( </a:t>
            </a:r>
            <a:r>
              <a:rPr lang="el-GR" b="0" i="0" u="none" strike="noStrike" dirty="0" err="1">
                <a:solidFill>
                  <a:srgbClr val="666666"/>
                </a:solidFill>
                <a:effectLst/>
                <a:latin typeface="Open Sans" panose="020B0606030504020204" pitchFamily="34" charset="0"/>
              </a:rPr>
              <a:t>οξέωση</a:t>
            </a:r>
            <a:r>
              <a:rPr lang="el-GR" b="0" i="0" u="none" strike="noStrike" dirty="0">
                <a:solidFill>
                  <a:srgbClr val="666666"/>
                </a:solidFill>
                <a:effectLst/>
                <a:latin typeface="Open Sans" panose="020B0606030504020204" pitchFamily="34" charset="0"/>
              </a:rPr>
              <a:t> ή </a:t>
            </a:r>
            <a:r>
              <a:rPr lang="el-GR" b="0" i="0" u="none" strike="noStrike" dirty="0" err="1">
                <a:solidFill>
                  <a:srgbClr val="666666"/>
                </a:solidFill>
                <a:effectLst/>
                <a:latin typeface="Open Sans" panose="020B0606030504020204" pitchFamily="34" charset="0"/>
              </a:rPr>
              <a:t>αλκάλωση</a:t>
            </a:r>
            <a:r>
              <a:rPr lang="el-GR" b="0" i="0" u="none" strike="noStrike" dirty="0">
                <a:solidFill>
                  <a:srgbClr val="666666"/>
                </a:solidFill>
                <a:effectLst/>
                <a:latin typeface="Open Sans" panose="020B0606030504020204" pitchFamily="34" charset="0"/>
              </a:rPr>
              <a:t>, αναπνευστική ή μεταβολική ).</a:t>
            </a:r>
            <a:endParaRPr lang="el-GR" dirty="0"/>
          </a:p>
        </p:txBody>
      </p:sp>
    </p:spTree>
    <p:extLst>
      <p:ext uri="{BB962C8B-B14F-4D97-AF65-F5344CB8AC3E}">
        <p14:creationId xmlns:p14="http://schemas.microsoft.com/office/powerpoint/2010/main" val="118865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CD8855-880F-166A-D276-8EF57CB78435}"/>
              </a:ext>
            </a:extLst>
          </p:cNvPr>
          <p:cNvSpPr>
            <a:spLocks noGrp="1"/>
          </p:cNvSpPr>
          <p:nvPr>
            <p:ph type="title"/>
          </p:nvPr>
        </p:nvSpPr>
        <p:spPr/>
        <p:txBody>
          <a:bodyPr/>
          <a:lstStyle/>
          <a:p>
            <a:r>
              <a:rPr lang="el-GR" dirty="0"/>
              <a:t>Νοσηλευτικές ευθύνες – Αρμοδιότητες </a:t>
            </a:r>
          </a:p>
        </p:txBody>
      </p:sp>
      <p:sp>
        <p:nvSpPr>
          <p:cNvPr id="3" name="Θέση περιεχομένου 2">
            <a:extLst>
              <a:ext uri="{FF2B5EF4-FFF2-40B4-BE49-F238E27FC236}">
                <a16:creationId xmlns:a16="http://schemas.microsoft.com/office/drawing/2014/main" id="{947609A9-303A-2B62-5899-47FCE84EB84B}"/>
              </a:ext>
            </a:extLst>
          </p:cNvPr>
          <p:cNvSpPr>
            <a:spLocks noGrp="1"/>
          </p:cNvSpPr>
          <p:nvPr>
            <p:ph idx="1"/>
          </p:nvPr>
        </p:nvSpPr>
        <p:spPr/>
        <p:txBody>
          <a:bodyPr/>
          <a:lstStyle/>
          <a:p>
            <a:r>
              <a:rPr lang="el-GR" b="0" i="0" u="none" strike="noStrike" dirty="0">
                <a:solidFill>
                  <a:srgbClr val="000000"/>
                </a:solidFill>
                <a:effectLst/>
                <a:latin typeface="Times New Roman" panose="02020603050405020304" pitchFamily="18" charset="0"/>
              </a:rPr>
              <a:t>Ο νοσηλευτής είναι υπεύθυνος για</a:t>
            </a:r>
            <a:endParaRPr lang="el-GR" b="0" i="0" u="none" strike="noStrike" dirty="0">
              <a:solidFill>
                <a:srgbClr val="000000"/>
              </a:solidFill>
              <a:effectLst/>
              <a:latin typeface="-webkit-standard"/>
            </a:endParaRPr>
          </a:p>
          <a:p>
            <a:r>
              <a:rPr lang="el-GR" b="0" i="0" u="none" strike="noStrike" dirty="0">
                <a:solidFill>
                  <a:srgbClr val="000000"/>
                </a:solidFill>
                <a:effectLst/>
                <a:latin typeface="Symbol" pitchFamily="2" charset="2"/>
              </a:rPr>
              <a:t>• </a:t>
            </a:r>
            <a:r>
              <a:rPr lang="el-GR" b="0" i="0" u="none" strike="noStrike" dirty="0">
                <a:solidFill>
                  <a:srgbClr val="000000"/>
                </a:solidFill>
                <a:effectLst/>
                <a:latin typeface="Times New Roman" panose="02020603050405020304" pitchFamily="18" charset="0"/>
              </a:rPr>
              <a:t>Την ασφαλή μετάγγιση αίματος ή παραγώγων του</a:t>
            </a:r>
            <a:endParaRPr lang="el-GR" b="0" i="0" u="none" strike="noStrike" dirty="0">
              <a:solidFill>
                <a:srgbClr val="000000"/>
              </a:solidFill>
              <a:effectLst/>
              <a:latin typeface="-webkit-standard"/>
            </a:endParaRPr>
          </a:p>
          <a:p>
            <a:r>
              <a:rPr lang="el-GR" b="0" i="0" u="none" strike="noStrike" dirty="0">
                <a:solidFill>
                  <a:srgbClr val="000000"/>
                </a:solidFill>
                <a:effectLst/>
                <a:latin typeface="Symbol" pitchFamily="2" charset="2"/>
              </a:rPr>
              <a:t>• </a:t>
            </a:r>
            <a:r>
              <a:rPr lang="el-GR" b="0" i="0" u="none" strike="noStrike" dirty="0">
                <a:solidFill>
                  <a:srgbClr val="000000"/>
                </a:solidFill>
                <a:effectLst/>
                <a:latin typeface="Times New Roman" panose="02020603050405020304" pitchFamily="18" charset="0"/>
              </a:rPr>
              <a:t>Την παρακολούθηση του ασθενή κατά τη διάρκεια και μετά τη μετάγγιση για την έγκαιρη διάγνωση ανεπιθύμητων αντιδράσεων</a:t>
            </a:r>
            <a:endParaRPr lang="el-GR" b="0" i="0" u="none" strike="noStrike" dirty="0">
              <a:solidFill>
                <a:srgbClr val="000000"/>
              </a:solidFill>
              <a:effectLst/>
              <a:latin typeface="-webkit-standard"/>
            </a:endParaRPr>
          </a:p>
          <a:p>
            <a:r>
              <a:rPr lang="el-GR" b="0" i="0" u="none" strike="noStrike" dirty="0">
                <a:solidFill>
                  <a:srgbClr val="000000"/>
                </a:solidFill>
                <a:effectLst/>
                <a:latin typeface="Symbol" pitchFamily="2" charset="2"/>
              </a:rPr>
              <a:t>• </a:t>
            </a:r>
            <a:r>
              <a:rPr lang="el-GR" b="0" i="0" u="none" strike="noStrike" dirty="0">
                <a:solidFill>
                  <a:srgbClr val="000000"/>
                </a:solidFill>
                <a:effectLst/>
                <a:latin typeface="Times New Roman" panose="02020603050405020304" pitchFamily="18" charset="0"/>
              </a:rPr>
              <a:t>Την άμεση διακοπή της μετάγγισης σε περίπτωση εμφάνισης ανεπιθύμητης αντίδρασης</a:t>
            </a:r>
            <a:endParaRPr lang="el-GR" b="0" i="0" u="none" strike="noStrike" dirty="0">
              <a:solidFill>
                <a:srgbClr val="000000"/>
              </a:solidFill>
              <a:effectLst/>
              <a:latin typeface="-webkit-standard"/>
            </a:endParaRPr>
          </a:p>
        </p:txBody>
      </p:sp>
    </p:spTree>
    <p:extLst>
      <p:ext uri="{BB962C8B-B14F-4D97-AF65-F5344CB8AC3E}">
        <p14:creationId xmlns:p14="http://schemas.microsoft.com/office/powerpoint/2010/main" val="3488897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C988B1-8AAE-8CB9-D4E2-F20911A460C0}"/>
              </a:ext>
            </a:extLst>
          </p:cNvPr>
          <p:cNvSpPr>
            <a:spLocks noGrp="1"/>
          </p:cNvSpPr>
          <p:nvPr>
            <p:ph type="title"/>
          </p:nvPr>
        </p:nvSpPr>
        <p:spPr/>
        <p:txBody>
          <a:bodyPr/>
          <a:lstStyle/>
          <a:p>
            <a:r>
              <a:rPr lang="el-GR" dirty="0"/>
              <a:t>Βασικές αρχές </a:t>
            </a:r>
          </a:p>
        </p:txBody>
      </p:sp>
      <p:sp>
        <p:nvSpPr>
          <p:cNvPr id="3" name="Θέση περιεχομένου 2">
            <a:extLst>
              <a:ext uri="{FF2B5EF4-FFF2-40B4-BE49-F238E27FC236}">
                <a16:creationId xmlns:a16="http://schemas.microsoft.com/office/drawing/2014/main" id="{E57912E8-48F7-E191-A298-150E1C875AAF}"/>
              </a:ext>
            </a:extLst>
          </p:cNvPr>
          <p:cNvSpPr>
            <a:spLocks noGrp="1"/>
          </p:cNvSpPr>
          <p:nvPr>
            <p:ph idx="1"/>
          </p:nvPr>
        </p:nvSpPr>
        <p:spPr>
          <a:xfrm>
            <a:off x="1069848" y="2121408"/>
            <a:ext cx="11122152" cy="4736592"/>
          </a:xfrm>
        </p:spPr>
        <p:txBody>
          <a:bodyPr>
            <a:normAutofit fontScale="92500" lnSpcReduction="20000"/>
          </a:bodyPr>
          <a:lstStyle/>
          <a:p>
            <a:r>
              <a:rPr lang="el-GR" b="0" i="0" u="none" strike="noStrike" dirty="0">
                <a:solidFill>
                  <a:srgbClr val="000000"/>
                </a:solidFill>
                <a:effectLst/>
                <a:latin typeface="Times New Roman" panose="02020603050405020304" pitchFamily="18" charset="0"/>
              </a:rPr>
              <a:t>Η μετάγγιση αίματος πρέπει να εφαρμόζεται με υπευθυνότητα και προσοχή</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Βασικό τρίπτυχο </a:t>
            </a:r>
            <a:r>
              <a:rPr lang="el-GR" b="1" i="0" u="none" strike="noStrike" dirty="0">
                <a:solidFill>
                  <a:srgbClr val="E40059"/>
                </a:solidFill>
                <a:effectLst/>
                <a:latin typeface="Times New Roman" panose="02020603050405020304" pitchFamily="18" charset="0"/>
              </a:rPr>
              <a:t>σωστό αίμα , σωστός ασθενής ,σωστός χρόνος</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Χορηγείται </a:t>
            </a:r>
            <a:r>
              <a:rPr lang="el-GR" b="0" i="0" u="none" strike="noStrike" dirty="0" err="1">
                <a:solidFill>
                  <a:srgbClr val="000000"/>
                </a:solidFill>
                <a:effectLst/>
                <a:latin typeface="Times New Roman" panose="02020603050405020304" pitchFamily="18" charset="0"/>
              </a:rPr>
              <a:t>ΑΒΟ</a:t>
            </a:r>
            <a:r>
              <a:rPr lang="el-GR" b="0" i="0" u="none" strike="noStrike" dirty="0">
                <a:solidFill>
                  <a:srgbClr val="000000"/>
                </a:solidFill>
                <a:effectLst/>
                <a:latin typeface="Times New Roman" panose="02020603050405020304" pitchFamily="18" charset="0"/>
              </a:rPr>
              <a:t> - </a:t>
            </a:r>
            <a:r>
              <a:rPr lang="en-GB" b="0" i="0" u="none" strike="noStrike" dirty="0">
                <a:solidFill>
                  <a:srgbClr val="000000"/>
                </a:solidFill>
                <a:effectLst/>
                <a:latin typeface="Times New Roman" panose="02020603050405020304" pitchFamily="18" charset="0"/>
              </a:rPr>
              <a:t>Rhesus </a:t>
            </a:r>
            <a:r>
              <a:rPr lang="el-GR" b="0" i="0" u="none" strike="noStrike" dirty="0">
                <a:solidFill>
                  <a:srgbClr val="000000"/>
                </a:solidFill>
                <a:effectLst/>
                <a:latin typeface="Times New Roman" panose="02020603050405020304" pitchFamily="18" charset="0"/>
              </a:rPr>
              <a:t>συμβατό αίμα ,αφού γίνει δοκιμασία ελέγχου συμβατότητας </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Χορηγείται </a:t>
            </a:r>
            <a:r>
              <a:rPr lang="el-GR" b="0" i="0" u="none" strike="noStrike" dirty="0" err="1">
                <a:solidFill>
                  <a:srgbClr val="000000"/>
                </a:solidFill>
                <a:effectLst/>
                <a:latin typeface="Times New Roman" panose="02020603050405020304" pitchFamily="18" charset="0"/>
              </a:rPr>
              <a:t>ΑΒΟ</a:t>
            </a:r>
            <a:r>
              <a:rPr lang="el-GR" b="0" i="0" u="none" strike="noStrike" dirty="0">
                <a:solidFill>
                  <a:srgbClr val="000000"/>
                </a:solidFill>
                <a:effectLst/>
                <a:latin typeface="Times New Roman" panose="02020603050405020304" pitchFamily="18" charset="0"/>
              </a:rPr>
              <a:t> </a:t>
            </a:r>
            <a:r>
              <a:rPr lang="en-GB" b="0" i="0" u="none" strike="noStrike" dirty="0">
                <a:solidFill>
                  <a:srgbClr val="000000"/>
                </a:solidFill>
                <a:effectLst/>
                <a:latin typeface="Times New Roman" panose="02020603050405020304" pitchFamily="18" charset="0"/>
              </a:rPr>
              <a:t>Rhesus </a:t>
            </a:r>
            <a:r>
              <a:rPr lang="el-GR" b="0" i="0" u="none" strike="noStrike" dirty="0">
                <a:solidFill>
                  <a:srgbClr val="000000"/>
                </a:solidFill>
                <a:effectLst/>
                <a:latin typeface="Times New Roman" panose="02020603050405020304" pitchFamily="18" charset="0"/>
              </a:rPr>
              <a:t>συμβατό πλάσμα ,χωρίς τον έλεγχο συμβατότητας. Το ιδανικό είναι να γίνει η έγχυση μέσα σε 2 ώρες από την απόψυξη </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Ιδανικά μεταγγίζονται </a:t>
            </a:r>
            <a:r>
              <a:rPr lang="el-GR" b="0" i="0" u="none" strike="noStrike" dirty="0" err="1">
                <a:solidFill>
                  <a:srgbClr val="000000"/>
                </a:solidFill>
                <a:effectLst/>
                <a:latin typeface="Times New Roman" panose="02020603050405020304" pitchFamily="18" charset="0"/>
              </a:rPr>
              <a:t>ΑΒΟ</a:t>
            </a:r>
            <a:r>
              <a:rPr lang="el-GR" b="0" i="0" u="none" strike="noStrike" dirty="0">
                <a:solidFill>
                  <a:srgbClr val="000000"/>
                </a:solidFill>
                <a:effectLst/>
                <a:latin typeface="Times New Roman" panose="02020603050405020304" pitchFamily="18" charset="0"/>
              </a:rPr>
              <a:t> </a:t>
            </a:r>
            <a:r>
              <a:rPr lang="en-GB" b="0" i="0" u="none" strike="noStrike" dirty="0">
                <a:solidFill>
                  <a:srgbClr val="000000"/>
                </a:solidFill>
                <a:effectLst/>
                <a:latin typeface="Times New Roman" panose="02020603050405020304" pitchFamily="18" charset="0"/>
              </a:rPr>
              <a:t>Rhesus </a:t>
            </a:r>
            <a:r>
              <a:rPr lang="el-GR" b="0" i="0" u="none" strike="noStrike" dirty="0">
                <a:solidFill>
                  <a:srgbClr val="000000"/>
                </a:solidFill>
                <a:effectLst/>
                <a:latin typeface="Times New Roman" panose="02020603050405020304" pitchFamily="18" charset="0"/>
              </a:rPr>
              <a:t>συμβατά αιμοπετάλια χωρίς δοκιμασία ελέγχου συμβατότητας </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Η αιμοληψία γίνεται στο κρεβάτι του ασθενή</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Πριν την αιμοληψία γίνεται ταυτοποίηση του ασθενή</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Τα στοιχεία του ασθενή (ονοματεπώνυμο, πατρώνυμο, κλινική, ημερομηνία λήψης δείγματος και Αριθμός Μητρώου) πρέπει να αναγράφονται στην ετικέτα του σωληναρίου του δείγματος από τον ίδιο τον </a:t>
            </a:r>
            <a:r>
              <a:rPr lang="el-GR" b="0" i="0" u="none" strike="noStrike" dirty="0" err="1">
                <a:solidFill>
                  <a:srgbClr val="000000"/>
                </a:solidFill>
                <a:effectLst/>
                <a:latin typeface="Times New Roman" panose="02020603050405020304" pitchFamily="18" charset="0"/>
              </a:rPr>
              <a:t>αιμολήπτη</a:t>
            </a:r>
            <a:r>
              <a:rPr lang="el-GR" b="0" i="0" u="none" strike="noStrike" dirty="0">
                <a:solidFill>
                  <a:srgbClr val="000000"/>
                </a:solidFill>
                <a:effectLst/>
                <a:latin typeface="Times New Roman" panose="02020603050405020304" pitchFamily="18" charset="0"/>
              </a:rPr>
              <a:t> αμέσως μετά την αιμοληψία και πριν την </a:t>
            </a:r>
            <a:r>
              <a:rPr lang="el-GR" b="0" i="0" u="none" strike="noStrike" dirty="0" err="1">
                <a:solidFill>
                  <a:srgbClr val="000000"/>
                </a:solidFill>
                <a:effectLst/>
                <a:latin typeface="Times New Roman" panose="02020603050405020304" pitchFamily="18" charset="0"/>
              </a:rPr>
              <a:t>απομάκρυνσή</a:t>
            </a:r>
            <a:r>
              <a:rPr lang="el-GR" b="0" i="0" u="none" strike="noStrike" dirty="0">
                <a:solidFill>
                  <a:srgbClr val="000000"/>
                </a:solidFill>
                <a:effectLst/>
                <a:latin typeface="Times New Roman" panose="02020603050405020304" pitchFamily="18" charset="0"/>
              </a:rPr>
              <a:t> του από τον ασθενή</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Αμέσως μετά την αιμοληψία γίνεται ξανά ταυτοποίηση του ασθενή και ελέγχονται τα δεδομένα που σημειώθηκαν στο σωληνάριο του δείγματος</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Αποφεύγεται η λήψη δειγμάτων αίματος από το χέρι που χορηγούνται ενδοφλέβια φάρμακα ή υγρά ,καθώς μπορεί να επηρεαστούν τα αποτελέσματα των δοκιμασιών</a:t>
            </a:r>
            <a:endParaRPr lang="el-GR" b="0" i="0" u="none" strike="noStrike" dirty="0">
              <a:solidFill>
                <a:srgbClr val="000000"/>
              </a:solidFill>
              <a:effectLst/>
              <a:latin typeface="-webkit-standard"/>
            </a:endParaRPr>
          </a:p>
          <a:p>
            <a:endParaRPr lang="el-GR" dirty="0"/>
          </a:p>
        </p:txBody>
      </p:sp>
    </p:spTree>
    <p:extLst>
      <p:ext uri="{BB962C8B-B14F-4D97-AF65-F5344CB8AC3E}">
        <p14:creationId xmlns:p14="http://schemas.microsoft.com/office/powerpoint/2010/main" val="4164260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F3A5AA-A815-562F-E774-93672CBD88C2}"/>
              </a:ext>
            </a:extLst>
          </p:cNvPr>
          <p:cNvSpPr txBox="1"/>
          <p:nvPr/>
        </p:nvSpPr>
        <p:spPr>
          <a:xfrm>
            <a:off x="560439" y="889843"/>
            <a:ext cx="11631561" cy="5078313"/>
          </a:xfrm>
          <a:prstGeom prst="rect">
            <a:avLst/>
          </a:prstGeom>
          <a:noFill/>
        </p:spPr>
        <p:txBody>
          <a:bodyPr wrap="square" rtlCol="0">
            <a:spAutoFit/>
          </a:bodyPr>
          <a:lstStyle/>
          <a:p>
            <a:r>
              <a:rPr lang="el-GR" b="0" i="0" u="none" strike="noStrike" dirty="0">
                <a:solidFill>
                  <a:srgbClr val="000000"/>
                </a:solidFill>
                <a:effectLst/>
                <a:latin typeface="Times New Roman" panose="02020603050405020304" pitchFamily="18" charset="0"/>
              </a:rPr>
              <a:t>Το </a:t>
            </a:r>
            <a:r>
              <a:rPr lang="el-GR" b="0" i="1" u="none" strike="noStrike" dirty="0">
                <a:solidFill>
                  <a:srgbClr val="000000"/>
                </a:solidFill>
                <a:effectLst/>
                <a:latin typeface="Times New Roman" panose="02020603050405020304" pitchFamily="18" charset="0"/>
              </a:rPr>
              <a:t>παραπεμπτικό συμβατότητας</a:t>
            </a:r>
            <a:r>
              <a:rPr lang="el-GR" b="0" i="0" u="none" strike="noStrike" dirty="0">
                <a:solidFill>
                  <a:srgbClr val="000000"/>
                </a:solidFill>
                <a:effectLst/>
                <a:latin typeface="Times New Roman" panose="02020603050405020304" pitchFamily="18" charset="0"/>
              </a:rPr>
              <a:t> και το </a:t>
            </a:r>
            <a:r>
              <a:rPr lang="el-GR" b="0" i="1" u="none" strike="noStrike" dirty="0">
                <a:solidFill>
                  <a:srgbClr val="000000"/>
                </a:solidFill>
                <a:effectLst/>
                <a:latin typeface="Times New Roman" panose="02020603050405020304" pitchFamily="18" charset="0"/>
              </a:rPr>
              <a:t>δελτίο παραλαβής αίματος και παραγώγων </a:t>
            </a:r>
            <a:r>
              <a:rPr lang="el-GR" b="0" i="0" u="none" strike="noStrike" dirty="0">
                <a:solidFill>
                  <a:srgbClr val="000000"/>
                </a:solidFill>
                <a:effectLst/>
                <a:latin typeface="Times New Roman" panose="02020603050405020304" pitchFamily="18" charset="0"/>
              </a:rPr>
              <a:t>πρέπει να είναι υπογεγραμμένα από τον υπεύθυνο ιατρό</a:t>
            </a:r>
            <a:endParaRPr lang="el-GR" b="0" i="0" u="none" strike="noStrike" dirty="0">
              <a:solidFill>
                <a:srgbClr val="000000"/>
              </a:solidFill>
              <a:effectLst/>
              <a:latin typeface="-webkit-standard"/>
            </a:endParaRPr>
          </a:p>
          <a:p>
            <a:r>
              <a:rPr lang="el-GR" b="0" i="0" u="none" strike="noStrike" dirty="0">
                <a:solidFill>
                  <a:srgbClr val="000000"/>
                </a:solidFill>
                <a:effectLst/>
                <a:latin typeface="Wingdings" pitchFamily="2" charset="2"/>
              </a:rPr>
              <a:t>▫ </a:t>
            </a:r>
            <a:r>
              <a:rPr lang="el-GR" b="0" i="0" u="none" strike="noStrike" dirty="0">
                <a:solidFill>
                  <a:srgbClr val="000000"/>
                </a:solidFill>
                <a:effectLst/>
                <a:latin typeface="Times New Roman" panose="02020603050405020304" pitchFamily="18" charset="0"/>
              </a:rPr>
              <a:t>Η ταυτοποίηση του ασθενή γίνεται ζητώντας από τον ασθενή να πει το όνομα του. Αν αυτό δεν είναι δυνατό ,η επιβεβαίωση γίνεται από τον συνοδό του ή κάποιον συνάδελφο και διαβάζοντας τα στοιχεία από το διάγραμμα(ή το βραχιόλι ταυτότητας του ασθενή).Είναι προτιμότερο η ταυτότητα του ασθενή να ελέγχεται από δύο άτομα. Αυτός ο έλεγχος ταυτότητας πρέπει να γίνεται ακόμη και εάν ο ασθενής είναι γνωστός στον νοσηλευτή.</a:t>
            </a:r>
            <a:endParaRPr lang="el-GR" b="0" i="0" u="none" strike="noStrike" dirty="0">
              <a:solidFill>
                <a:srgbClr val="000000"/>
              </a:solidFill>
              <a:effectLst/>
              <a:latin typeface="-webkit-standard"/>
            </a:endParaRPr>
          </a:p>
          <a:p>
            <a:r>
              <a:rPr lang="el-GR" b="0" i="0" u="none" strike="noStrike" dirty="0">
                <a:solidFill>
                  <a:srgbClr val="000000"/>
                </a:solidFill>
                <a:effectLst/>
                <a:latin typeface="Wingdings" pitchFamily="2" charset="2"/>
              </a:rPr>
              <a:t>▫ </a:t>
            </a:r>
            <a:r>
              <a:rPr lang="el-GR" b="0" i="0" u="none" strike="noStrike" dirty="0">
                <a:solidFill>
                  <a:srgbClr val="000000"/>
                </a:solidFill>
                <a:effectLst/>
                <a:latin typeface="Times New Roman" panose="02020603050405020304" pitchFamily="18" charset="0"/>
              </a:rPr>
              <a:t>Πριν την έναρξη της μετάγγισης πρέπει να γίνει σύγκριση της ταυτότητας του ασθενή με τα στοιχεία της ετικέτας συμβατότητας του ασκού αίματος ή του </a:t>
            </a:r>
            <a:r>
              <a:rPr lang="el-GR" b="0" i="0" u="none" strike="noStrike" dirty="0" err="1">
                <a:solidFill>
                  <a:srgbClr val="000000"/>
                </a:solidFill>
                <a:effectLst/>
                <a:latin typeface="Times New Roman" panose="02020603050405020304" pitchFamily="18" charset="0"/>
              </a:rPr>
              <a:t>παραγώγου</a:t>
            </a:r>
            <a:r>
              <a:rPr lang="el-GR" b="0" i="0" u="none" strike="noStrike" dirty="0">
                <a:solidFill>
                  <a:srgbClr val="000000"/>
                </a:solidFill>
                <a:effectLst/>
                <a:latin typeface="Times New Roman" panose="02020603050405020304" pitchFamily="18" charset="0"/>
              </a:rPr>
              <a:t>.</a:t>
            </a:r>
            <a:endParaRPr lang="el-GR" b="0" i="0" u="none" strike="noStrike" dirty="0">
              <a:solidFill>
                <a:srgbClr val="000000"/>
              </a:solidFill>
              <a:effectLst/>
              <a:latin typeface="-webkit-standard"/>
            </a:endParaRPr>
          </a:p>
          <a:p>
            <a:r>
              <a:rPr lang="el-GR" b="0" i="0" u="none" strike="noStrike" dirty="0">
                <a:solidFill>
                  <a:srgbClr val="000000"/>
                </a:solidFill>
                <a:effectLst/>
                <a:latin typeface="Wingdings" pitchFamily="2" charset="2"/>
              </a:rPr>
              <a:t>▫ </a:t>
            </a:r>
            <a:r>
              <a:rPr lang="el-GR" b="0" i="0" u="none" strike="noStrike" dirty="0">
                <a:solidFill>
                  <a:srgbClr val="000000"/>
                </a:solidFill>
                <a:effectLst/>
                <a:latin typeface="Times New Roman" panose="02020603050405020304" pitchFamily="18" charset="0"/>
              </a:rPr>
              <a:t>Η έναρξη της μετάγγισης θα πρέπει να γίνεται πάντα παρουσία του θεράποντος ιατρού.</a:t>
            </a:r>
            <a:endParaRPr lang="el-GR" b="0" i="0" u="none" strike="noStrike" dirty="0">
              <a:solidFill>
                <a:srgbClr val="000000"/>
              </a:solidFill>
              <a:effectLst/>
              <a:latin typeface="-webkit-standard"/>
            </a:endParaRPr>
          </a:p>
          <a:p>
            <a:r>
              <a:rPr lang="el-GR" b="0" i="0" u="none" strike="noStrike" dirty="0">
                <a:solidFill>
                  <a:srgbClr val="000000"/>
                </a:solidFill>
                <a:effectLst/>
                <a:latin typeface="Wingdings" pitchFamily="2" charset="2"/>
              </a:rPr>
              <a:t>▫ </a:t>
            </a:r>
            <a:r>
              <a:rPr lang="el-GR" b="0" i="0" u="none" strike="noStrike" dirty="0">
                <a:solidFill>
                  <a:srgbClr val="000000"/>
                </a:solidFill>
                <a:effectLst/>
                <a:latin typeface="Times New Roman" panose="02020603050405020304" pitchFamily="18" charset="0"/>
              </a:rPr>
              <a:t>Χρήση συσκευής μετάγγισης με φίλτρο για τη συγκράτηση σωματιδίων που μπορεί να προκαλέσουν εμβολή .</a:t>
            </a:r>
            <a:endParaRPr lang="el-GR" b="0" i="0" u="none" strike="noStrike" dirty="0">
              <a:solidFill>
                <a:srgbClr val="000000"/>
              </a:solidFill>
              <a:effectLst/>
              <a:latin typeface="-webkit-standard"/>
            </a:endParaRPr>
          </a:p>
          <a:p>
            <a:r>
              <a:rPr lang="el-GR" b="0" i="0" u="none" strike="noStrike" dirty="0">
                <a:solidFill>
                  <a:srgbClr val="000000"/>
                </a:solidFill>
                <a:effectLst/>
                <a:latin typeface="Wingdings" pitchFamily="2" charset="2"/>
              </a:rPr>
              <a:t>▫ </a:t>
            </a:r>
            <a:r>
              <a:rPr lang="el-GR" b="0" i="0" u="none" strike="noStrike" dirty="0">
                <a:solidFill>
                  <a:srgbClr val="000000"/>
                </a:solidFill>
                <a:effectLst/>
                <a:latin typeface="Times New Roman" panose="02020603050405020304" pitchFamily="18" charset="0"/>
              </a:rPr>
              <a:t>Τήρηση </a:t>
            </a:r>
            <a:r>
              <a:rPr lang="el-GR" b="0" i="0" u="none" strike="noStrike" dirty="0" err="1">
                <a:solidFill>
                  <a:srgbClr val="000000"/>
                </a:solidFill>
                <a:effectLst/>
                <a:latin typeface="Times New Roman" panose="02020603050405020304" pitchFamily="18" charset="0"/>
              </a:rPr>
              <a:t>άσηπτης</a:t>
            </a:r>
            <a:r>
              <a:rPr lang="el-GR" b="0" i="0" u="none" strike="noStrike" dirty="0">
                <a:solidFill>
                  <a:srgbClr val="000000"/>
                </a:solidFill>
                <a:effectLst/>
                <a:latin typeface="Times New Roman" panose="02020603050405020304" pitchFamily="18" charset="0"/>
              </a:rPr>
              <a:t> τεχνικής κατά τη μετάγγιση.</a:t>
            </a:r>
            <a:endParaRPr lang="el-GR" b="0" i="0" u="none" strike="noStrike" dirty="0">
              <a:solidFill>
                <a:srgbClr val="000000"/>
              </a:solidFill>
              <a:effectLst/>
              <a:latin typeface="-webkit-standard"/>
            </a:endParaRPr>
          </a:p>
          <a:p>
            <a:r>
              <a:rPr lang="el-GR" b="0" i="0" u="none" strike="noStrike" dirty="0">
                <a:solidFill>
                  <a:srgbClr val="000000"/>
                </a:solidFill>
                <a:effectLst/>
                <a:latin typeface="Wingdings" pitchFamily="2" charset="2"/>
              </a:rPr>
              <a:t>▫ </a:t>
            </a:r>
            <a:r>
              <a:rPr lang="el-GR" b="0" i="0" u="none" strike="noStrike" dirty="0">
                <a:solidFill>
                  <a:srgbClr val="000000"/>
                </a:solidFill>
                <a:effectLst/>
                <a:latin typeface="Times New Roman" panose="02020603050405020304" pitchFamily="18" charset="0"/>
              </a:rPr>
              <a:t>Για τη μετάγγιση προτιμώνται οι φλεβικοί καθετήρες μεγάλης διαμέτρου.(18</a:t>
            </a:r>
            <a:r>
              <a:rPr lang="en-GB" b="0" i="0" u="none" strike="noStrike" dirty="0">
                <a:solidFill>
                  <a:srgbClr val="000000"/>
                </a:solidFill>
                <a:effectLst/>
                <a:latin typeface="Times New Roman" panose="02020603050405020304" pitchFamily="18" charset="0"/>
              </a:rPr>
              <a:t>G)</a:t>
            </a:r>
            <a:endParaRPr lang="en-GB" b="0" i="0" u="none" strike="noStrike" dirty="0">
              <a:solidFill>
                <a:srgbClr val="000000"/>
              </a:solidFill>
              <a:effectLst/>
              <a:latin typeface="-webkit-standard"/>
            </a:endParaRPr>
          </a:p>
          <a:p>
            <a:r>
              <a:rPr lang="en-GB" b="0" i="0" u="none" strike="noStrike" dirty="0">
                <a:solidFill>
                  <a:srgbClr val="000000"/>
                </a:solidFill>
                <a:effectLst/>
                <a:latin typeface="Wingdings" pitchFamily="2" charset="2"/>
              </a:rPr>
              <a:t>▫ </a:t>
            </a:r>
            <a:r>
              <a:rPr lang="el-GR" b="0" i="0" u="none" strike="noStrike" dirty="0">
                <a:solidFill>
                  <a:srgbClr val="000000"/>
                </a:solidFill>
                <a:effectLst/>
                <a:latin typeface="Times New Roman" panose="02020603050405020304" pitchFamily="18" charset="0"/>
              </a:rPr>
              <a:t>Διενεργείται πάντα μακροσκοπικός έλεγχος του ασκού αίματος ή του </a:t>
            </a:r>
            <a:r>
              <a:rPr lang="el-GR" b="0" i="0" u="none" strike="noStrike" dirty="0" err="1">
                <a:solidFill>
                  <a:srgbClr val="000000"/>
                </a:solidFill>
                <a:effectLst/>
                <a:latin typeface="Times New Roman" panose="02020603050405020304" pitchFamily="18" charset="0"/>
              </a:rPr>
              <a:t>παραγώγου</a:t>
            </a:r>
            <a:r>
              <a:rPr lang="el-GR" b="0" i="0" u="none" strike="noStrike" dirty="0">
                <a:solidFill>
                  <a:srgbClr val="000000"/>
                </a:solidFill>
                <a:effectLst/>
                <a:latin typeface="Times New Roman" panose="02020603050405020304" pitchFamily="18" charset="0"/>
              </a:rPr>
              <a:t> και σε περίπτωση που κριθεί ακατάλληλος ,ο ασκός επιστρέφεται στην Αιμοδοσία.</a:t>
            </a:r>
            <a:endParaRPr lang="el-GR" b="0" i="0" u="none" strike="noStrike" dirty="0">
              <a:solidFill>
                <a:srgbClr val="000000"/>
              </a:solidFill>
              <a:effectLst/>
              <a:latin typeface="-webkit-standard"/>
            </a:endParaRPr>
          </a:p>
          <a:p>
            <a:r>
              <a:rPr lang="el-GR" b="0" i="0" u="none" strike="noStrike" dirty="0">
                <a:solidFill>
                  <a:srgbClr val="000000"/>
                </a:solidFill>
                <a:effectLst/>
                <a:latin typeface="Wingdings" pitchFamily="2" charset="2"/>
              </a:rPr>
              <a:t>▫ </a:t>
            </a:r>
            <a:r>
              <a:rPr lang="el-GR" b="0" i="0" u="none" strike="noStrike" dirty="0">
                <a:solidFill>
                  <a:srgbClr val="000000"/>
                </a:solidFill>
                <a:effectLst/>
                <a:latin typeface="Times New Roman" panose="02020603050405020304" pitchFamily="18" charset="0"/>
              </a:rPr>
              <a:t>Αίμα και παράγωγα αίματος που δεν μεταγγίζονται μέσα σε 30 λεπτά από την απομάκρυνση τους από την Αιμοδοσία πρέπει να επιστρέφονται στην Αιμοδοσία ,γιατί υπάρχει κίνδυνος </a:t>
            </a:r>
            <a:r>
              <a:rPr lang="el-GR" b="0" i="0" u="none" strike="noStrike" dirty="0" err="1">
                <a:solidFill>
                  <a:srgbClr val="000000"/>
                </a:solidFill>
                <a:effectLst/>
                <a:latin typeface="Times New Roman" panose="02020603050405020304" pitchFamily="18" charset="0"/>
              </a:rPr>
              <a:t>βακτηριακής</a:t>
            </a:r>
            <a:r>
              <a:rPr lang="el-GR" b="0" i="0" u="none" strike="noStrike" dirty="0">
                <a:solidFill>
                  <a:srgbClr val="000000"/>
                </a:solidFill>
                <a:effectLst/>
                <a:latin typeface="Times New Roman" panose="02020603050405020304" pitchFamily="18" charset="0"/>
              </a:rPr>
              <a:t> επιμόλυνσης και ταχείας καταστροφής των </a:t>
            </a:r>
            <a:r>
              <a:rPr lang="el-GR" b="0" i="0" u="none" strike="noStrike" dirty="0" err="1">
                <a:solidFill>
                  <a:srgbClr val="000000"/>
                </a:solidFill>
                <a:effectLst/>
                <a:latin typeface="Times New Roman" panose="02020603050405020304" pitchFamily="18" charset="0"/>
              </a:rPr>
              <a:t>ερυθροκυττάρων</a:t>
            </a:r>
            <a:r>
              <a:rPr lang="el-GR" b="0" i="0" u="none" strike="noStrike" dirty="0">
                <a:solidFill>
                  <a:srgbClr val="000000"/>
                </a:solidFill>
                <a:effectLst/>
                <a:latin typeface="Times New Roman" panose="02020603050405020304" pitchFamily="18" charset="0"/>
              </a:rPr>
              <a:t>.</a:t>
            </a:r>
            <a:endParaRPr lang="el-GR" b="0" i="0" u="none" strike="noStrike" dirty="0">
              <a:solidFill>
                <a:srgbClr val="000000"/>
              </a:solidFill>
              <a:effectLst/>
              <a:latin typeface="-webkit-standard"/>
            </a:endParaRPr>
          </a:p>
          <a:p>
            <a:pPr algn="l"/>
            <a:endParaRPr lang="el-GR" dirty="0"/>
          </a:p>
        </p:txBody>
      </p:sp>
    </p:spTree>
    <p:extLst>
      <p:ext uri="{BB962C8B-B14F-4D97-AF65-F5344CB8AC3E}">
        <p14:creationId xmlns:p14="http://schemas.microsoft.com/office/powerpoint/2010/main" val="611382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A2217F-7785-0DC4-949A-112ADA8B483B}"/>
              </a:ext>
            </a:extLst>
          </p:cNvPr>
          <p:cNvSpPr>
            <a:spLocks noGrp="1"/>
          </p:cNvSpPr>
          <p:nvPr>
            <p:ph type="title"/>
          </p:nvPr>
        </p:nvSpPr>
        <p:spPr/>
        <p:txBody>
          <a:bodyPr/>
          <a:lstStyle/>
          <a:p>
            <a:r>
              <a:rPr lang="el-GR" dirty="0"/>
              <a:t>Υλικό </a:t>
            </a:r>
          </a:p>
        </p:txBody>
      </p:sp>
      <p:sp>
        <p:nvSpPr>
          <p:cNvPr id="3" name="Θέση περιεχομένου 2">
            <a:extLst>
              <a:ext uri="{FF2B5EF4-FFF2-40B4-BE49-F238E27FC236}">
                <a16:creationId xmlns:a16="http://schemas.microsoft.com/office/drawing/2014/main" id="{916FE63C-8A1E-33B4-9A7B-D48B935AAD6E}"/>
              </a:ext>
            </a:extLst>
          </p:cNvPr>
          <p:cNvSpPr>
            <a:spLocks noGrp="1"/>
          </p:cNvSpPr>
          <p:nvPr>
            <p:ph idx="1"/>
          </p:nvPr>
        </p:nvSpPr>
        <p:spPr/>
        <p:txBody>
          <a:bodyPr>
            <a:normAutofit fontScale="92500" lnSpcReduction="10000"/>
          </a:bodyPr>
          <a:lstStyle/>
          <a:p>
            <a:r>
              <a:rPr lang="el-GR" b="0" i="0" u="none" strike="noStrike" dirty="0">
                <a:solidFill>
                  <a:srgbClr val="000000"/>
                </a:solidFill>
                <a:effectLst/>
                <a:latin typeface="Times New Roman" panose="02020603050405020304" pitchFamily="18" charset="0"/>
              </a:rPr>
              <a:t>Αντισηπτικό διάλυμα</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Γάντια</a:t>
            </a:r>
            <a:endParaRPr lang="el-GR" b="0" i="0" u="none" strike="noStrike" dirty="0">
              <a:solidFill>
                <a:srgbClr val="000000"/>
              </a:solidFill>
              <a:effectLst/>
              <a:latin typeface="-webkit-standard"/>
            </a:endParaRPr>
          </a:p>
          <a:p>
            <a:r>
              <a:rPr lang="el-GR" b="0" i="0" u="none" strike="noStrike" dirty="0" err="1">
                <a:solidFill>
                  <a:srgbClr val="000000"/>
                </a:solidFill>
                <a:effectLst/>
                <a:latin typeface="Times New Roman" panose="02020603050405020304" pitchFamily="18" charset="0"/>
              </a:rPr>
              <a:t>Νεφροειδές</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Γάζες</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Συσκευή μετάγγισης αίματος ή παραγώγων με φίλτρο</a:t>
            </a:r>
            <a:endParaRPr lang="el-GR" b="0" i="0" u="none" strike="noStrike" dirty="0">
              <a:solidFill>
                <a:srgbClr val="000000"/>
              </a:solidFill>
              <a:effectLst/>
              <a:latin typeface="-webkit-standard"/>
            </a:endParaRPr>
          </a:p>
          <a:p>
            <a:r>
              <a:rPr lang="el-GR" b="0" i="0" u="none" strike="noStrike" dirty="0" err="1">
                <a:solidFill>
                  <a:srgbClr val="000000"/>
                </a:solidFill>
                <a:effectLst/>
                <a:latin typeface="Times New Roman" panose="02020603050405020304" pitchFamily="18" charset="0"/>
              </a:rPr>
              <a:t>Φλεβοκαθετήρας</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Σύριγγες και αμπούλες </a:t>
            </a:r>
            <a:r>
              <a:rPr lang="en-GB" b="0" i="0" u="none" strike="noStrike" dirty="0">
                <a:solidFill>
                  <a:srgbClr val="000000"/>
                </a:solidFill>
                <a:effectLst/>
                <a:latin typeface="Times New Roman" panose="02020603050405020304" pitchFamily="18" charset="0"/>
              </a:rPr>
              <a:t>N/S o,9% 10ml(</a:t>
            </a:r>
            <a:r>
              <a:rPr lang="el-GR" b="0" i="0" u="none" strike="noStrike" dirty="0">
                <a:solidFill>
                  <a:srgbClr val="000000"/>
                </a:solidFill>
                <a:effectLst/>
                <a:latin typeface="Times New Roman" panose="02020603050405020304" pitchFamily="18" charset="0"/>
              </a:rPr>
              <a:t>για έλεγχο </a:t>
            </a:r>
            <a:r>
              <a:rPr lang="el-GR" b="0" i="0" u="none" strike="noStrike" dirty="0" err="1">
                <a:solidFill>
                  <a:srgbClr val="000000"/>
                </a:solidFill>
                <a:effectLst/>
                <a:latin typeface="Times New Roman" panose="02020603050405020304" pitchFamily="18" charset="0"/>
              </a:rPr>
              <a:t>βατότητας</a:t>
            </a:r>
            <a:r>
              <a:rPr lang="el-GR" b="0" i="0" u="none" strike="noStrike" dirty="0">
                <a:solidFill>
                  <a:srgbClr val="000000"/>
                </a:solidFill>
                <a:effectLst/>
                <a:latin typeface="Times New Roman" panose="02020603050405020304" pitchFamily="18" charset="0"/>
              </a:rPr>
              <a:t> και ξέπλυμα του </a:t>
            </a:r>
            <a:r>
              <a:rPr lang="el-GR" b="0" i="0" u="none" strike="noStrike" dirty="0" err="1">
                <a:solidFill>
                  <a:srgbClr val="000000"/>
                </a:solidFill>
                <a:effectLst/>
                <a:latin typeface="Times New Roman" panose="02020603050405020304" pitchFamily="18" charset="0"/>
              </a:rPr>
              <a:t>φλεβοκαθετήρα</a:t>
            </a:r>
            <a:r>
              <a:rPr lang="el-GR" b="0" i="0" u="none" strike="noStrike" dirty="0">
                <a:solidFill>
                  <a:srgbClr val="000000"/>
                </a:solidFill>
                <a:effectLst/>
                <a:latin typeface="Times New Roman" panose="02020603050405020304" pitchFamily="18" charset="0"/>
              </a:rPr>
              <a:t>)</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Ελαστικός σωλήνας </a:t>
            </a:r>
            <a:r>
              <a:rPr lang="el-GR" b="0" i="0" u="none" strike="noStrike" dirty="0" err="1">
                <a:solidFill>
                  <a:srgbClr val="000000"/>
                </a:solidFill>
                <a:effectLst/>
                <a:latin typeface="Times New Roman" panose="02020603050405020304" pitchFamily="18" charset="0"/>
              </a:rPr>
              <a:t>περίδεσης</a:t>
            </a:r>
            <a:endParaRPr lang="el-GR" b="0" i="0" u="none" strike="noStrike" dirty="0">
              <a:solidFill>
                <a:srgbClr val="000000"/>
              </a:solidFill>
              <a:effectLst/>
              <a:latin typeface="-webkit-standard"/>
            </a:endParaRPr>
          </a:p>
          <a:p>
            <a:r>
              <a:rPr lang="el-GR" b="0" i="0" u="none" strike="noStrike" dirty="0" err="1">
                <a:solidFill>
                  <a:srgbClr val="000000"/>
                </a:solidFill>
                <a:effectLst/>
                <a:latin typeface="Times New Roman" panose="02020603050405020304" pitchFamily="18" charset="0"/>
              </a:rPr>
              <a:t>Πουάρ</a:t>
            </a:r>
            <a:r>
              <a:rPr lang="el-GR" b="0" i="0" u="none" strike="noStrike" dirty="0">
                <a:solidFill>
                  <a:srgbClr val="000000"/>
                </a:solidFill>
                <a:effectLst/>
                <a:latin typeface="Times New Roman" panose="02020603050405020304" pitchFamily="18" charset="0"/>
              </a:rPr>
              <a:t> ταχείας μετάγγισης</a:t>
            </a:r>
            <a:endParaRPr lang="el-GR" b="0" i="0" u="none" strike="noStrike" dirty="0">
              <a:solidFill>
                <a:srgbClr val="000000"/>
              </a:solidFill>
              <a:effectLst/>
              <a:latin typeface="-webkit-standard"/>
            </a:endParaRPr>
          </a:p>
          <a:p>
            <a:r>
              <a:rPr lang="el-GR" b="0" i="0" u="none" strike="noStrike" dirty="0">
                <a:solidFill>
                  <a:srgbClr val="000000"/>
                </a:solidFill>
                <a:effectLst/>
                <a:latin typeface="Times New Roman" panose="02020603050405020304" pitchFamily="18" charset="0"/>
              </a:rPr>
              <a:t>Αυτοκόλλητο επίθεμα για την στερέωση του </a:t>
            </a:r>
            <a:r>
              <a:rPr lang="el-GR" b="0" i="0" u="none" strike="noStrike" dirty="0" err="1">
                <a:solidFill>
                  <a:srgbClr val="000000"/>
                </a:solidFill>
                <a:effectLst/>
                <a:latin typeface="Times New Roman" panose="02020603050405020304" pitchFamily="18" charset="0"/>
              </a:rPr>
              <a:t>φλεβοκαθετήρα</a:t>
            </a:r>
            <a:endParaRPr lang="el-GR" b="0" i="0" u="none" strike="noStrike" dirty="0">
              <a:solidFill>
                <a:srgbClr val="000000"/>
              </a:solidFill>
              <a:effectLst/>
              <a:latin typeface="-webkit-standard"/>
            </a:endParaRPr>
          </a:p>
          <a:p>
            <a:endParaRPr lang="el-GR" dirty="0"/>
          </a:p>
        </p:txBody>
      </p:sp>
    </p:spTree>
    <p:extLst>
      <p:ext uri="{BB962C8B-B14F-4D97-AF65-F5344CB8AC3E}">
        <p14:creationId xmlns:p14="http://schemas.microsoft.com/office/powerpoint/2010/main" val="961332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06A2EB-21A3-9795-5E96-C20A1C6D1E22}"/>
              </a:ext>
            </a:extLst>
          </p:cNvPr>
          <p:cNvSpPr>
            <a:spLocks noGrp="1"/>
          </p:cNvSpPr>
          <p:nvPr>
            <p:ph type="title"/>
          </p:nvPr>
        </p:nvSpPr>
        <p:spPr/>
        <p:txBody>
          <a:bodyPr/>
          <a:lstStyle/>
          <a:p>
            <a:r>
              <a:rPr lang="el-GR" dirty="0"/>
              <a:t>Κύτταρο στατικά φάρμακα </a:t>
            </a:r>
          </a:p>
        </p:txBody>
      </p:sp>
      <p:sp>
        <p:nvSpPr>
          <p:cNvPr id="3" name="Θέση περιεχομένου 2">
            <a:extLst>
              <a:ext uri="{FF2B5EF4-FFF2-40B4-BE49-F238E27FC236}">
                <a16:creationId xmlns:a16="http://schemas.microsoft.com/office/drawing/2014/main" id="{868C90FE-8D5E-2328-B6EE-67FB87DB09FC}"/>
              </a:ext>
            </a:extLst>
          </p:cNvPr>
          <p:cNvSpPr>
            <a:spLocks noGrp="1"/>
          </p:cNvSpPr>
          <p:nvPr>
            <p:ph idx="1"/>
          </p:nvPr>
        </p:nvSpPr>
        <p:spPr>
          <a:xfrm>
            <a:off x="0" y="2093976"/>
            <a:ext cx="10058400" cy="4050792"/>
          </a:xfrm>
        </p:spPr>
        <p:txBody>
          <a:bodyPr/>
          <a:lstStyle/>
          <a:p>
            <a:r>
              <a:rPr lang="el-GR" dirty="0" err="1"/>
              <a:t>Οικυτταροστατικέςουσίες</a:t>
            </a:r>
            <a:r>
              <a:rPr lang="el-GR" dirty="0"/>
              <a:t> αποτελούν απαραίτητη κατηγορία </a:t>
            </a:r>
            <a:r>
              <a:rPr lang="el-GR" dirty="0" err="1"/>
              <a:t>φαρμακ́ων</a:t>
            </a:r>
            <a:r>
              <a:rPr lang="el-GR" dirty="0"/>
              <a:t> για τη </a:t>
            </a:r>
            <a:r>
              <a:rPr lang="el-GR" dirty="0" err="1"/>
              <a:t>θεραπειά</a:t>
            </a:r>
            <a:r>
              <a:rPr lang="el-GR" dirty="0"/>
              <a:t> </a:t>
            </a:r>
            <a:r>
              <a:rPr lang="el-GR" dirty="0" err="1"/>
              <a:t>διαφορ́ων</a:t>
            </a:r>
            <a:r>
              <a:rPr lang="el-GR" dirty="0"/>
              <a:t> ειδών καρκίνου. Εξαιτίας της </a:t>
            </a:r>
            <a:r>
              <a:rPr lang="el-GR" dirty="0" err="1"/>
              <a:t>τοξικότητάς</a:t>
            </a:r>
            <a:r>
              <a:rPr lang="el-GR" dirty="0"/>
              <a:t> τους, που έχει </a:t>
            </a:r>
            <a:r>
              <a:rPr lang="el-GR" dirty="0" err="1"/>
              <a:t>μεταλλαξιογόνες</a:t>
            </a:r>
            <a:r>
              <a:rPr lang="el-GR" dirty="0"/>
              <a:t> και καρκινογόνες επιδράσεις σε υγιείς οργανισμούς, η προχειρότητα στον τρόπο διαχείρισης, εγκυμονεί σοβαρούς κινδύνους για τους χειριστές. Βλαπτικές συνέπειες έχουν δυνητικά και οι ασθενείς, αν η </a:t>
            </a:r>
            <a:r>
              <a:rPr lang="el-GR" dirty="0" err="1"/>
              <a:t>παρασκευή</a:t>
            </a:r>
            <a:r>
              <a:rPr lang="el-GR" dirty="0"/>
              <a:t> των φαρμάκων δε γίνεται σε κατάλληλα διαμορφωμένο χώρο υπό </a:t>
            </a:r>
            <a:r>
              <a:rPr lang="el-GR" dirty="0" err="1"/>
              <a:t>άσηπτες</a:t>
            </a:r>
            <a:r>
              <a:rPr lang="el-GR" dirty="0"/>
              <a:t> συνθήκες και από εξειδικευμένο προσωπικό. Η εκτίμηση του επαγγελματικού κινδύνου για το προσωπικό που έρχεται σε επαφή με τα </a:t>
            </a:r>
            <a:r>
              <a:rPr lang="el-GR" dirty="0" err="1"/>
              <a:t>κυτταροστατικά</a:t>
            </a:r>
            <a:r>
              <a:rPr lang="el-GR" dirty="0"/>
              <a:t> φάρμακα με οποιοδήποτε τρόπο, δημιούργησε την ανάγκη ελαχιστοποίησης της έκθεσης σε αυτόν. Ήταν λοιπόν, απαραίτητη η διαμόρφωση πολιτικών ορθής διαχείρισης και η εφαρμογή μιας ολοκληρωμένης και εναρμονισμένης με τα ευρωπαϊκά πρότυπα πρακτικής.</a:t>
            </a:r>
          </a:p>
        </p:txBody>
      </p:sp>
    </p:spTree>
    <p:extLst>
      <p:ext uri="{BB962C8B-B14F-4D97-AF65-F5344CB8AC3E}">
        <p14:creationId xmlns:p14="http://schemas.microsoft.com/office/powerpoint/2010/main" val="37824008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6550AF-1658-0CCB-2214-D47D80B48057}"/>
              </a:ext>
            </a:extLst>
          </p:cNvPr>
          <p:cNvSpPr>
            <a:spLocks noGrp="1"/>
          </p:cNvSpPr>
          <p:nvPr>
            <p:ph type="title"/>
          </p:nvPr>
        </p:nvSpPr>
        <p:spPr/>
        <p:txBody>
          <a:bodyPr/>
          <a:lstStyle/>
          <a:p>
            <a:r>
              <a:rPr lang="el-GR" dirty="0"/>
              <a:t>Κίνδυνος </a:t>
            </a:r>
          </a:p>
        </p:txBody>
      </p:sp>
      <p:sp>
        <p:nvSpPr>
          <p:cNvPr id="3" name="Θέση περιεχομένου 2">
            <a:extLst>
              <a:ext uri="{FF2B5EF4-FFF2-40B4-BE49-F238E27FC236}">
                <a16:creationId xmlns:a16="http://schemas.microsoft.com/office/drawing/2014/main" id="{06C56761-6DDE-02D9-793C-B280D9BB3A67}"/>
              </a:ext>
            </a:extLst>
          </p:cNvPr>
          <p:cNvSpPr>
            <a:spLocks noGrp="1"/>
          </p:cNvSpPr>
          <p:nvPr>
            <p:ph idx="1"/>
          </p:nvPr>
        </p:nvSpPr>
        <p:spPr/>
        <p:txBody>
          <a:bodyPr/>
          <a:lstStyle/>
          <a:p>
            <a:r>
              <a:rPr lang="el-GR" dirty="0"/>
              <a:t>Η ανάπτυξη ενός σύγχρονου στρατηγικού και συστημικού μοντέλου που εγγυάται τον ασφαλή χειρισμό των </a:t>
            </a:r>
            <a:r>
              <a:rPr lang="el-GR" dirty="0" err="1"/>
              <a:t>κυτταροστατικών</a:t>
            </a:r>
            <a:r>
              <a:rPr lang="el-GR" dirty="0"/>
              <a:t> φαρμάκων. Αυτό έγινε κατορθωτό με τη δημιουργία Κεντρικής Μονάδας Διάλυσης στο </a:t>
            </a:r>
            <a:r>
              <a:rPr lang="el-GR" dirty="0" err="1"/>
              <a:t>Μακάρειο</a:t>
            </a:r>
            <a:r>
              <a:rPr lang="el-GR" dirty="0"/>
              <a:t> Νοσοκομείο, η οποία στελεχώνεται με εξειδικευμένο προσωπικό με άρτια επιστημονική ενημερότητα (φαρμακοποιοί, νοσηλευτικοί λειτουργοί). Έχει διαμορφωθεί ειδικός χώρος (</a:t>
            </a:r>
            <a:r>
              <a:rPr lang="en-GB" dirty="0"/>
              <a:t>clean room) </a:t>
            </a:r>
            <a:r>
              <a:rPr lang="el-GR" dirty="0"/>
              <a:t>για την </a:t>
            </a:r>
            <a:r>
              <a:rPr lang="el-GR" dirty="0" err="1"/>
              <a:t>άσηπτη</a:t>
            </a:r>
            <a:r>
              <a:rPr lang="el-GR" dirty="0"/>
              <a:t> διάλυση-ανασύσταση </a:t>
            </a:r>
            <a:r>
              <a:rPr lang="el-GR" dirty="0" err="1"/>
              <a:t>κυτταροστατικών</a:t>
            </a:r>
            <a:r>
              <a:rPr lang="el-GR" dirty="0"/>
              <a:t> φαρμάκων διακριτός από τους άλλους χώρους εργασίας, ο οποίος είναι εξοπλισμένος με βιολογικούς θαλάμους ασφαλείας και </a:t>
            </a:r>
            <a:r>
              <a:rPr lang="el-GR" dirty="0" err="1"/>
              <a:t>συστημ́</a:t>
            </a:r>
            <a:r>
              <a:rPr lang="el-GR" dirty="0"/>
              <a:t> </a:t>
            </a:r>
            <a:r>
              <a:rPr lang="el-GR" dirty="0" err="1"/>
              <a:t>ατα</a:t>
            </a:r>
            <a:r>
              <a:rPr lang="el-GR" dirty="0"/>
              <a:t> αρνητικής πίεσης, σύμφωνα με ευρωπαϊκά πρότυπα. Το προσωπικό εφοδιάζεται απαραιτήτως με ατομικό προστατευτικό εξοπλισμό, ενώ γίνεται και χρήση </a:t>
            </a:r>
            <a:r>
              <a:rPr lang="el-GR" dirty="0" err="1"/>
              <a:t>αναλωσίμων</a:t>
            </a:r>
            <a:r>
              <a:rPr lang="el-GR" dirty="0"/>
              <a:t> ειδών κλειστού συστήματος ετοιμασίας και χορήγησης. Τηρείται επίσης, σύστημα ασφαλούς απόρριψης των επικίνδυνων αποβλήτων.Η μονάδα εξυπηρετεί κυρίως τις ανάγκες ασθενών της </a:t>
            </a:r>
            <a:r>
              <a:rPr lang="el-GR" dirty="0" err="1"/>
              <a:t>παιδοογκολογικής</a:t>
            </a:r>
            <a:r>
              <a:rPr lang="el-GR" dirty="0"/>
              <a:t> κλινικής .</a:t>
            </a:r>
          </a:p>
        </p:txBody>
      </p:sp>
    </p:spTree>
    <p:extLst>
      <p:ext uri="{BB962C8B-B14F-4D97-AF65-F5344CB8AC3E}">
        <p14:creationId xmlns:p14="http://schemas.microsoft.com/office/powerpoint/2010/main" val="5956661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DD8C42-DE41-3313-F6A8-95ABEAB21E81}"/>
              </a:ext>
            </a:extLst>
          </p:cNvPr>
          <p:cNvSpPr>
            <a:spLocks noGrp="1"/>
          </p:cNvSpPr>
          <p:nvPr>
            <p:ph type="title"/>
          </p:nvPr>
        </p:nvSpPr>
        <p:spPr/>
        <p:txBody>
          <a:bodyPr/>
          <a:lstStyle/>
          <a:p>
            <a:r>
              <a:rPr lang="el-GR" dirty="0"/>
              <a:t>Αποδοτικότητα αποτελεσμάτων </a:t>
            </a:r>
          </a:p>
        </p:txBody>
      </p:sp>
      <p:sp>
        <p:nvSpPr>
          <p:cNvPr id="5" name="Θέση περιεχομένου 4">
            <a:extLst>
              <a:ext uri="{FF2B5EF4-FFF2-40B4-BE49-F238E27FC236}">
                <a16:creationId xmlns:a16="http://schemas.microsoft.com/office/drawing/2014/main" id="{B213DBB4-843F-DA9F-E208-4DFACFEDDA1D}"/>
              </a:ext>
            </a:extLst>
          </p:cNvPr>
          <p:cNvSpPr>
            <a:spLocks noGrp="1"/>
          </p:cNvSpPr>
          <p:nvPr>
            <p:ph idx="1"/>
          </p:nvPr>
        </p:nvSpPr>
        <p:spPr/>
        <p:txBody>
          <a:bodyPr/>
          <a:lstStyle/>
          <a:p>
            <a:r>
              <a:rPr lang="el-GR" dirty="0" err="1"/>
              <a:t>Επιτυγχανεται</a:t>
            </a:r>
            <a:r>
              <a:rPr lang="el-GR" dirty="0"/>
              <a:t> η αποτελεσματική αντιμετώπιση των επιστημονικών και κοινωνικών προκλήσεων που προκύπτουν από την αναγκαιότητα κάλυψης αναγκών </a:t>
            </a:r>
            <a:r>
              <a:rPr lang="el-GR" dirty="0" err="1"/>
              <a:t>τωνασθενών</a:t>
            </a:r>
            <a:r>
              <a:rPr lang="el-GR" dirty="0"/>
              <a:t> που λαμβάνουν χημείο θεραπευτικά ή άλλα επικίνδυνα φάρμακα. Εφαρμόζονται υπεύθυνες στρατηγικές διαχείρισης και με τον τρόπο αυτό, γίνεται πράξη η δημιουργία </a:t>
            </a:r>
            <a:r>
              <a:rPr lang="el-GR" dirty="0" err="1"/>
              <a:t>συνθηκώνασφαλείας</a:t>
            </a:r>
            <a:r>
              <a:rPr lang="el-GR" dirty="0"/>
              <a:t> και υγείας για τους εργαζόμενους. Οι τελευταίοι, αν επιφορτισμένοι με ένα δύσκολο λειτούργημα, διακατέχονται από </a:t>
            </a:r>
            <a:r>
              <a:rPr lang="el-GR" dirty="0" err="1"/>
              <a:t>αίσθημαασφαλείας</a:t>
            </a:r>
            <a:r>
              <a:rPr lang="el-GR" dirty="0"/>
              <a:t> στο εργασιακό τους περιβάλλον, πράγμα που επηρεάζει θετικά την απόδοση τους. </a:t>
            </a:r>
          </a:p>
        </p:txBody>
      </p:sp>
    </p:spTree>
    <p:extLst>
      <p:ext uri="{BB962C8B-B14F-4D97-AF65-F5344CB8AC3E}">
        <p14:creationId xmlns:p14="http://schemas.microsoft.com/office/powerpoint/2010/main" val="6177545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659346-152E-6C77-64B6-98A5C233BB32}"/>
              </a:ext>
            </a:extLst>
          </p:cNvPr>
          <p:cNvSpPr>
            <a:spLocks noGrp="1"/>
          </p:cNvSpPr>
          <p:nvPr>
            <p:ph type="title"/>
          </p:nvPr>
        </p:nvSpPr>
        <p:spPr/>
        <p:txBody>
          <a:bodyPr/>
          <a:lstStyle/>
          <a:p>
            <a:r>
              <a:rPr lang="el-GR" dirty="0"/>
              <a:t>Παράγοντες επιτυχίας </a:t>
            </a:r>
          </a:p>
        </p:txBody>
      </p:sp>
      <p:sp>
        <p:nvSpPr>
          <p:cNvPr id="3" name="Θέση περιεχομένου 2">
            <a:extLst>
              <a:ext uri="{FF2B5EF4-FFF2-40B4-BE49-F238E27FC236}">
                <a16:creationId xmlns:a16="http://schemas.microsoft.com/office/drawing/2014/main" id="{34B3EABD-4B1F-D19E-90CA-C60B43087D48}"/>
              </a:ext>
            </a:extLst>
          </p:cNvPr>
          <p:cNvSpPr>
            <a:spLocks noGrp="1"/>
          </p:cNvSpPr>
          <p:nvPr>
            <p:ph idx="1"/>
          </p:nvPr>
        </p:nvSpPr>
        <p:spPr/>
        <p:txBody>
          <a:bodyPr/>
          <a:lstStyle/>
          <a:p>
            <a:r>
              <a:rPr lang="el-GR" dirty="0"/>
              <a:t>Το προσωπικό της Μονάδας φροντίζει για τη συνεχή του εκπαίδευση και επιμόρφωση. Με τη στοχευμένη και ολοκληρωμένη δράση της, η Μονάδα διαμορφώνει και ένα ευρύτερο συμμετοχικό μοντέλο που έχει ως κέντρο την ίδια, ενώ στην περιφέρεια τοποθετεί  τα συνεργαζόμενα τμήματα. Η αμοιβαιότητα των δράσεων διασφαλίζει την καλύτερη δυνατή θεραπεία για τον ασθενή,, συμβάλλοντας έτσι στην αναβάθμιση των παρεχόμενων υπηρεσιών υγείας.</a:t>
            </a:r>
          </a:p>
        </p:txBody>
      </p:sp>
    </p:spTree>
    <p:extLst>
      <p:ext uri="{BB962C8B-B14F-4D97-AF65-F5344CB8AC3E}">
        <p14:creationId xmlns:p14="http://schemas.microsoft.com/office/powerpoint/2010/main" val="3991942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2B671E-1EA8-3F7E-74D3-5A656EFB13B8}"/>
              </a:ext>
            </a:extLst>
          </p:cNvPr>
          <p:cNvSpPr>
            <a:spLocks noGrp="1"/>
          </p:cNvSpPr>
          <p:nvPr>
            <p:ph type="title"/>
          </p:nvPr>
        </p:nvSpPr>
        <p:spPr/>
        <p:txBody>
          <a:bodyPr/>
          <a:lstStyle/>
          <a:p>
            <a:r>
              <a:rPr lang="el-GR" dirty="0"/>
              <a:t>Κόστος / όφελος </a:t>
            </a:r>
          </a:p>
        </p:txBody>
      </p:sp>
      <p:sp>
        <p:nvSpPr>
          <p:cNvPr id="3" name="Θέση περιεχομένου 2">
            <a:extLst>
              <a:ext uri="{FF2B5EF4-FFF2-40B4-BE49-F238E27FC236}">
                <a16:creationId xmlns:a16="http://schemas.microsoft.com/office/drawing/2014/main" id="{32062876-78F2-6667-CA30-100150CD75B0}"/>
              </a:ext>
            </a:extLst>
          </p:cNvPr>
          <p:cNvSpPr>
            <a:spLocks noGrp="1"/>
          </p:cNvSpPr>
          <p:nvPr>
            <p:ph idx="1"/>
          </p:nvPr>
        </p:nvSpPr>
        <p:spPr/>
        <p:txBody>
          <a:bodyPr/>
          <a:lstStyle/>
          <a:p>
            <a:pPr marL="0" indent="0">
              <a:buNone/>
            </a:pPr>
            <a:r>
              <a:rPr lang="el-GR" dirty="0"/>
              <a:t>Η Παρασκευή των κύτταρο στατικών και άλλων επικίνδυνων φαρμάκων γίνεται υπό </a:t>
            </a:r>
            <a:r>
              <a:rPr lang="el-GR" dirty="0" err="1"/>
              <a:t>ασηπτες</a:t>
            </a:r>
            <a:r>
              <a:rPr lang="el-GR" dirty="0"/>
              <a:t> συνθήκες στην κεντρική μονάδα διάλυσης, γεγονός που επιτρέπει τη φύλαξη του αδιαθέτου μέρους του φιαλιδίου για μελλοντική χρήση, ακολουθώντας δημοσιευμένες μελέτες σταθερότητας. Επίσης, σε περιπτώσεις ασθενών που λαμβάνουν το ίδιο φάρμακο, είναι δυνατόν φιαλίδια να χρησιμοποιούνται αθροιστικά για περισσότερες από μια δόσεις. Έτσι, επιτυγχάνεται τεράστια εξοικονόμηση φαρμάκων. Να σημειωθεί πως η καταγραφή της εξοικονόμησης περιλαμβάνεται στις πρακτικές που εφαρμόζει η Μονάδα. Η μη ύπαρξη της Κεντρικής Μονάδας </a:t>
            </a:r>
            <a:r>
              <a:rPr lang="el-GR" dirty="0" err="1"/>
              <a:t>Διαλυσης</a:t>
            </a:r>
            <a:r>
              <a:rPr lang="el-GR" dirty="0"/>
              <a:t> ειδικά σε περιπτώσεις παιδιατρικών ασθενών, θα εκτίνασσε το κόστος, αφού συνήθως η χορηγούμενη δόση είναι μικρότερη από αυτήν που εμπεριέχεται σε </a:t>
            </a:r>
            <a:r>
              <a:rPr lang="el-GR" dirty="0" err="1"/>
              <a:t>ενα</a:t>
            </a:r>
            <a:r>
              <a:rPr lang="el-GR" dirty="0"/>
              <a:t> φιαλίδιο. Αυτό μεταφράζεται σε σπατάλη πολύτιμων φαρμακευτικών πόρων.</a:t>
            </a:r>
          </a:p>
        </p:txBody>
      </p:sp>
    </p:spTree>
    <p:extLst>
      <p:ext uri="{BB962C8B-B14F-4D97-AF65-F5344CB8AC3E}">
        <p14:creationId xmlns:p14="http://schemas.microsoft.com/office/powerpoint/2010/main" val="35191031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1D326F-44C7-4FD5-328D-386A6A78D864}"/>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639D0431-EB50-8E3D-8D56-3FFA347B749B}"/>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1802894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D3249C-67AF-913D-C7AD-C2C49A291A6B}"/>
              </a:ext>
            </a:extLst>
          </p:cNvPr>
          <p:cNvSpPr>
            <a:spLocks noGrp="1"/>
          </p:cNvSpPr>
          <p:nvPr>
            <p:ph type="title"/>
          </p:nvPr>
        </p:nvSpPr>
        <p:spPr/>
        <p:txBody>
          <a:bodyPr/>
          <a:lstStyle/>
          <a:p>
            <a:r>
              <a:rPr lang="el-GR" dirty="0"/>
              <a:t>Συμπτώματα </a:t>
            </a:r>
          </a:p>
        </p:txBody>
      </p:sp>
      <p:sp>
        <p:nvSpPr>
          <p:cNvPr id="3" name="Θέση περιεχομένου 2">
            <a:extLst>
              <a:ext uri="{FF2B5EF4-FFF2-40B4-BE49-F238E27FC236}">
                <a16:creationId xmlns:a16="http://schemas.microsoft.com/office/drawing/2014/main" id="{462BB788-FB0C-7A41-DB4F-202E96380406}"/>
              </a:ext>
            </a:extLst>
          </p:cNvPr>
          <p:cNvSpPr>
            <a:spLocks noGrp="1"/>
          </p:cNvSpPr>
          <p:nvPr>
            <p:ph idx="1"/>
          </p:nvPr>
        </p:nvSpPr>
        <p:spPr>
          <a:xfrm>
            <a:off x="1066800" y="2807208"/>
            <a:ext cx="10058400" cy="4050792"/>
          </a:xfrm>
        </p:spPr>
        <p:txBody>
          <a:bodyPr/>
          <a:lstStyle/>
          <a:p>
            <a:r>
              <a:rPr lang="el-GR" b="0" i="0" u="none" strike="noStrike" dirty="0">
                <a:solidFill>
                  <a:srgbClr val="666666"/>
                </a:solidFill>
                <a:effectLst/>
                <a:latin typeface="Open Sans" panose="020B0606030504020204" pitchFamily="34" charset="0"/>
              </a:rPr>
              <a:t>Συμπτώματα και κλινικές εκδηλώσεις </a:t>
            </a:r>
            <a:r>
              <a:rPr lang="el-GR" b="0" i="0" u="none" strike="noStrike" dirty="0" err="1">
                <a:solidFill>
                  <a:srgbClr val="666666"/>
                </a:solidFill>
                <a:effectLst/>
                <a:latin typeface="Open Sans" panose="020B0606030504020204" pitchFamily="34" charset="0"/>
              </a:rPr>
              <a:t>υποξυγοναιμίας</a:t>
            </a:r>
            <a:r>
              <a:rPr lang="el-GR" b="0" i="0" u="none" strike="noStrike" dirty="0">
                <a:solidFill>
                  <a:srgbClr val="666666"/>
                </a:solidFill>
                <a:effectLst/>
                <a:latin typeface="Open Sans" panose="020B0606030504020204" pitchFamily="34" charset="0"/>
              </a:rPr>
              <a:t> είναι : δύσπνοια, ταχυκαρδία , ταχύπνοια, </a:t>
            </a:r>
            <a:r>
              <a:rPr lang="el-GR" b="0" i="0" u="none" strike="noStrike" dirty="0" err="1">
                <a:solidFill>
                  <a:srgbClr val="666666"/>
                </a:solidFill>
                <a:effectLst/>
                <a:latin typeface="Open Sans" panose="020B0606030504020204" pitchFamily="34" charset="0"/>
              </a:rPr>
              <a:t>εργώδης</a:t>
            </a:r>
            <a:r>
              <a:rPr lang="el-GR" b="0" i="0" u="none" strike="noStrike" dirty="0">
                <a:solidFill>
                  <a:srgbClr val="666666"/>
                </a:solidFill>
                <a:effectLst/>
                <a:latin typeface="Open Sans" panose="020B0606030504020204" pitchFamily="34" charset="0"/>
              </a:rPr>
              <a:t> αναπνοή, </a:t>
            </a:r>
            <a:r>
              <a:rPr lang="el-GR" b="0" i="0" u="none" strike="noStrike" dirty="0" err="1">
                <a:solidFill>
                  <a:srgbClr val="666666"/>
                </a:solidFill>
                <a:effectLst/>
                <a:latin typeface="Open Sans" panose="020B0606030504020204" pitchFamily="34" charset="0"/>
              </a:rPr>
              <a:t>ωχρότητα</a:t>
            </a:r>
            <a:r>
              <a:rPr lang="el-GR" b="0" i="0" u="none" strike="noStrike" dirty="0">
                <a:solidFill>
                  <a:srgbClr val="666666"/>
                </a:solidFill>
                <a:effectLst/>
                <a:latin typeface="Open Sans" panose="020B0606030504020204" pitchFamily="34" charset="0"/>
              </a:rPr>
              <a:t>, κυάνωση (μελανά χείλη ή άκρα), υγρά ή ψυχρά άκρα, ανησυχία, σύγχυση, υπνηλία, διαταραχές του προσανατολισμού.</a:t>
            </a:r>
            <a:endParaRPr lang="el-GR" dirty="0"/>
          </a:p>
        </p:txBody>
      </p:sp>
    </p:spTree>
    <p:extLst>
      <p:ext uri="{BB962C8B-B14F-4D97-AF65-F5344CB8AC3E}">
        <p14:creationId xmlns:p14="http://schemas.microsoft.com/office/powerpoint/2010/main" val="15205228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288EBC-D56B-973D-796E-E1BA4AE499E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38173C4E-2B5A-31AE-7B13-0A831317FBAB}"/>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976733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745653-BFC6-203D-E3F2-6453FBE9F04A}"/>
              </a:ext>
            </a:extLst>
          </p:cNvPr>
          <p:cNvSpPr>
            <a:spLocks noGrp="1"/>
          </p:cNvSpPr>
          <p:nvPr>
            <p:ph type="title"/>
          </p:nvPr>
        </p:nvSpPr>
        <p:spPr/>
        <p:txBody>
          <a:bodyPr/>
          <a:lstStyle/>
          <a:p>
            <a:r>
              <a:rPr lang="el-GR" dirty="0"/>
              <a:t>Νοσήματα </a:t>
            </a:r>
          </a:p>
        </p:txBody>
      </p:sp>
      <p:sp>
        <p:nvSpPr>
          <p:cNvPr id="3" name="Θέση περιεχομένου 2">
            <a:extLst>
              <a:ext uri="{FF2B5EF4-FFF2-40B4-BE49-F238E27FC236}">
                <a16:creationId xmlns:a16="http://schemas.microsoft.com/office/drawing/2014/main" id="{B8A60084-E578-941A-2B21-02A132F17F7E}"/>
              </a:ext>
            </a:extLst>
          </p:cNvPr>
          <p:cNvSpPr>
            <a:spLocks noGrp="1"/>
          </p:cNvSpPr>
          <p:nvPr>
            <p:ph idx="1"/>
          </p:nvPr>
        </p:nvSpPr>
        <p:spPr/>
        <p:txBody>
          <a:bodyPr/>
          <a:lstStyle/>
          <a:p>
            <a:pPr marL="0" indent="0" fontAlgn="base">
              <a:buNone/>
            </a:pPr>
            <a:r>
              <a:rPr lang="el-GR" b="0" i="0" u="none" strike="noStrike" dirty="0">
                <a:solidFill>
                  <a:srgbClr val="666666"/>
                </a:solidFill>
                <a:effectLst/>
                <a:latin typeface="Open Sans" panose="020B0606030504020204" pitchFamily="34" charset="0"/>
              </a:rPr>
              <a:t>Τα </a:t>
            </a:r>
            <a:r>
              <a:rPr lang="el-GR" b="0" i="0" u="sng" strike="noStrike" dirty="0">
                <a:solidFill>
                  <a:srgbClr val="666666"/>
                </a:solidFill>
                <a:effectLst/>
                <a:latin typeface="Open Sans" panose="020B0606030504020204" pitchFamily="34" charset="0"/>
              </a:rPr>
              <a:t>νοσήματα</a:t>
            </a:r>
            <a:r>
              <a:rPr lang="el-GR" b="0" i="0" u="none" strike="noStrike" dirty="0">
                <a:solidFill>
                  <a:srgbClr val="666666"/>
                </a:solidFill>
                <a:effectLst/>
                <a:latin typeface="Open Sans" panose="020B0606030504020204" pitchFamily="34" charset="0"/>
              </a:rPr>
              <a:t> που μπορεί να προκαλέσουν αναπνευστική ανεπάρκεια και απαιτούν χορήγηση οξυγόνου είναι:</a:t>
            </a:r>
          </a:p>
          <a:p>
            <a:pPr fontAlgn="base"/>
            <a:r>
              <a:rPr lang="el-GR" b="0" i="0" u="none" strike="noStrike" dirty="0">
                <a:solidFill>
                  <a:srgbClr val="666666"/>
                </a:solidFill>
                <a:effectLst/>
                <a:latin typeface="Open Sans" panose="020B0606030504020204" pitchFamily="34" charset="0"/>
              </a:rPr>
              <a:t>Αναπνευστικές παθήσεις οξείες και χρόνιες (π.χ. ΧΑΠ, σοβαρό Άσθμα, Πνευμονική Ίνωση, Πνευμονική Εμβολή, Πνευμονία ,Καρκίνος του πνεύμονα, </a:t>
            </a:r>
            <a:r>
              <a:rPr lang="el-GR" b="0" i="0" u="none" strike="noStrike" dirty="0" err="1">
                <a:solidFill>
                  <a:srgbClr val="666666"/>
                </a:solidFill>
                <a:effectLst/>
                <a:latin typeface="Open Sans" panose="020B0606030504020204" pitchFamily="34" charset="0"/>
              </a:rPr>
              <a:t>Βρογχιολίτιδα</a:t>
            </a:r>
            <a:r>
              <a:rPr lang="el-GR" b="0" i="0" u="none" strike="noStrike" dirty="0">
                <a:solidFill>
                  <a:srgbClr val="666666"/>
                </a:solidFill>
                <a:effectLst/>
                <a:latin typeface="Open Sans" panose="020B0606030504020204" pitchFamily="34" charset="0"/>
              </a:rPr>
              <a:t>, Δηλητηρίαση με </a:t>
            </a:r>
            <a:r>
              <a:rPr lang="en-GB" b="0" i="0" u="none" strike="noStrike" dirty="0">
                <a:solidFill>
                  <a:srgbClr val="666666"/>
                </a:solidFill>
                <a:effectLst/>
                <a:latin typeface="Open Sans" panose="020B0606030504020204" pitchFamily="34" charset="0"/>
              </a:rPr>
              <a:t>CO, </a:t>
            </a:r>
            <a:r>
              <a:rPr lang="el-GR" b="0" i="0" u="none" strike="noStrike" dirty="0">
                <a:solidFill>
                  <a:srgbClr val="666666"/>
                </a:solidFill>
                <a:effectLst/>
                <a:latin typeface="Open Sans" panose="020B0606030504020204" pitchFamily="34" charset="0"/>
              </a:rPr>
              <a:t>Σύνδρομο </a:t>
            </a:r>
            <a:r>
              <a:rPr lang="el-GR" b="0" i="0" u="none" strike="noStrike" dirty="0" err="1">
                <a:solidFill>
                  <a:srgbClr val="666666"/>
                </a:solidFill>
                <a:effectLst/>
                <a:latin typeface="Open Sans" panose="020B0606030504020204" pitchFamily="34" charset="0"/>
              </a:rPr>
              <a:t>παχυσαρκίας-υποαερισμού</a:t>
            </a:r>
            <a:r>
              <a:rPr lang="el-GR" b="0" i="0" u="none" strike="noStrike" dirty="0">
                <a:solidFill>
                  <a:srgbClr val="666666"/>
                </a:solidFill>
                <a:effectLst/>
                <a:latin typeface="Open Sans" panose="020B0606030504020204" pitchFamily="34" charset="0"/>
              </a:rPr>
              <a:t> κ.ά. )</a:t>
            </a:r>
            <a:endParaRPr lang="el-GR" b="1" i="0" u="none" strike="noStrike" dirty="0">
              <a:solidFill>
                <a:srgbClr val="666666"/>
              </a:solidFill>
              <a:effectLst/>
              <a:latin typeface="Open Sans" panose="020B0606030504020204" pitchFamily="34" charset="0"/>
            </a:endParaRPr>
          </a:p>
          <a:p>
            <a:pPr fontAlgn="base"/>
            <a:r>
              <a:rPr lang="el-GR" b="0" i="0" u="none" strike="noStrike" dirty="0">
                <a:solidFill>
                  <a:srgbClr val="666666"/>
                </a:solidFill>
                <a:effectLst/>
                <a:latin typeface="Open Sans" panose="020B0606030504020204" pitchFamily="34" charset="0"/>
              </a:rPr>
              <a:t>Καρδιολογικά νοσήματα (π.χ. Οξύ Έμφραγμα Μυοκαρδίου, </a:t>
            </a:r>
            <a:r>
              <a:rPr lang="el-GR" b="0" i="0" u="none" strike="noStrike" dirty="0" err="1">
                <a:solidFill>
                  <a:srgbClr val="666666"/>
                </a:solidFill>
                <a:effectLst/>
                <a:latin typeface="Open Sans" panose="020B0606030504020204" pitchFamily="34" charset="0"/>
              </a:rPr>
              <a:t>Καρδιογενές</a:t>
            </a:r>
            <a:r>
              <a:rPr lang="el-GR" b="0" i="0" u="none" strike="noStrike" dirty="0">
                <a:solidFill>
                  <a:srgbClr val="666666"/>
                </a:solidFill>
                <a:effectLst/>
                <a:latin typeface="Open Sans" panose="020B0606030504020204" pitchFamily="34" charset="0"/>
              </a:rPr>
              <a:t> σοκ-Πνευμονικό Οίδημα , Καρδιακή Ανεπάρκεια)</a:t>
            </a:r>
            <a:endParaRPr lang="el-GR" b="1" i="0" u="none" strike="noStrike" dirty="0">
              <a:solidFill>
                <a:srgbClr val="666666"/>
              </a:solidFill>
              <a:effectLst/>
              <a:latin typeface="Open Sans" panose="020B0606030504020204" pitchFamily="34" charset="0"/>
            </a:endParaRPr>
          </a:p>
          <a:p>
            <a:pPr fontAlgn="base"/>
            <a:r>
              <a:rPr lang="el-GR" b="0" i="0" u="none" strike="noStrike" dirty="0">
                <a:solidFill>
                  <a:srgbClr val="666666"/>
                </a:solidFill>
                <a:effectLst/>
                <a:latin typeface="Open Sans" panose="020B0606030504020204" pitchFamily="34" charset="0"/>
              </a:rPr>
              <a:t>Νευρολογικές παθήσεις (Αγγειακά Εγκεφαλικά, τραύματα , όγκοι, μυασθένεια, νόσος κινητικού νευρώνα κ.ά. )</a:t>
            </a:r>
            <a:endParaRPr lang="el-GR" b="1" i="0" u="none" strike="noStrike" dirty="0">
              <a:solidFill>
                <a:srgbClr val="666666"/>
              </a:solidFill>
              <a:effectLst/>
              <a:latin typeface="Open Sans" panose="020B0606030504020204" pitchFamily="34" charset="0"/>
            </a:endParaRPr>
          </a:p>
          <a:p>
            <a:pPr fontAlgn="base"/>
            <a:r>
              <a:rPr lang="el-GR" b="0" i="0" u="none" strike="noStrike" dirty="0">
                <a:solidFill>
                  <a:srgbClr val="666666"/>
                </a:solidFill>
                <a:effectLst/>
                <a:latin typeface="Open Sans" panose="020B0606030504020204" pitchFamily="34" charset="0"/>
              </a:rPr>
              <a:t>Καταπληξία (</a:t>
            </a:r>
            <a:r>
              <a:rPr lang="en-GB" b="0" i="0" u="none" strike="noStrike" dirty="0">
                <a:solidFill>
                  <a:srgbClr val="666666"/>
                </a:solidFill>
                <a:effectLst/>
                <a:latin typeface="Open Sans" panose="020B0606030504020204" pitchFamily="34" charset="0"/>
              </a:rPr>
              <a:t>shock) </a:t>
            </a:r>
            <a:r>
              <a:rPr lang="el-GR" b="0" i="0" u="none" strike="noStrike" dirty="0">
                <a:solidFill>
                  <a:srgbClr val="666666"/>
                </a:solidFill>
                <a:effectLst/>
                <a:latin typeface="Open Sans" panose="020B0606030504020204" pitchFamily="34" charset="0"/>
              </a:rPr>
              <a:t>οποιασδήποτε αιτιολογίας</a:t>
            </a:r>
            <a:endParaRPr lang="el-GR" b="1" i="0" u="none" strike="noStrike" dirty="0">
              <a:solidFill>
                <a:srgbClr val="666666"/>
              </a:solidFill>
              <a:effectLst/>
              <a:latin typeface="Open Sans" panose="020B0606030504020204" pitchFamily="34" charset="0"/>
            </a:endParaRPr>
          </a:p>
          <a:p>
            <a:endParaRPr lang="el-GR" dirty="0"/>
          </a:p>
        </p:txBody>
      </p:sp>
    </p:spTree>
    <p:extLst>
      <p:ext uri="{BB962C8B-B14F-4D97-AF65-F5344CB8AC3E}">
        <p14:creationId xmlns:p14="http://schemas.microsoft.com/office/powerpoint/2010/main" val="1832935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9997CC-EC0A-C2CC-7659-CA8A71121610}"/>
              </a:ext>
            </a:extLst>
          </p:cNvPr>
          <p:cNvSpPr>
            <a:spLocks noGrp="1"/>
          </p:cNvSpPr>
          <p:nvPr>
            <p:ph type="title"/>
          </p:nvPr>
        </p:nvSpPr>
        <p:spPr/>
        <p:txBody>
          <a:bodyPr/>
          <a:lstStyle/>
          <a:p>
            <a:r>
              <a:rPr lang="el-GR" dirty="0"/>
              <a:t>Βασικές αρχές οξυγόνο θεραπείας </a:t>
            </a:r>
          </a:p>
        </p:txBody>
      </p:sp>
      <p:sp>
        <p:nvSpPr>
          <p:cNvPr id="3" name="Θέση περιεχομένου 2">
            <a:extLst>
              <a:ext uri="{FF2B5EF4-FFF2-40B4-BE49-F238E27FC236}">
                <a16:creationId xmlns:a16="http://schemas.microsoft.com/office/drawing/2014/main" id="{8E91E1AC-D4CB-83FB-A58A-850C4329E265}"/>
              </a:ext>
            </a:extLst>
          </p:cNvPr>
          <p:cNvSpPr>
            <a:spLocks noGrp="1"/>
          </p:cNvSpPr>
          <p:nvPr>
            <p:ph idx="1"/>
          </p:nvPr>
        </p:nvSpPr>
        <p:spPr/>
        <p:txBody>
          <a:bodyPr/>
          <a:lstStyle/>
          <a:p>
            <a:pPr fontAlgn="base"/>
            <a:r>
              <a:rPr lang="el-GR" b="0" i="0" u="none" strike="noStrike" dirty="0">
                <a:solidFill>
                  <a:srgbClr val="666666"/>
                </a:solidFill>
                <a:effectLst/>
                <a:latin typeface="Open Sans" panose="020B0606030504020204" pitchFamily="34" charset="0"/>
              </a:rPr>
              <a:t>Το οξυγόνο είναι “φάρμακο” και πρέπει να χορηγείται κατόπιν ιατρικής οδηγίας, στην οποία αναγράφεται ο απαιτούμενος χρόνος </a:t>
            </a:r>
            <a:r>
              <a:rPr lang="el-GR" b="0" i="0" u="none" strike="noStrike" dirty="0" err="1">
                <a:solidFill>
                  <a:srgbClr val="666666"/>
                </a:solidFill>
                <a:effectLst/>
                <a:latin typeface="Open Sans" panose="020B0606030504020204" pitchFamily="34" charset="0"/>
              </a:rPr>
              <a:t>οξυγονοθεραπείας</a:t>
            </a:r>
            <a:r>
              <a:rPr lang="el-GR" b="0" i="0" u="none" strike="noStrike" dirty="0">
                <a:solidFill>
                  <a:srgbClr val="666666"/>
                </a:solidFill>
                <a:effectLst/>
                <a:latin typeface="Open Sans" panose="020B0606030504020204" pitchFamily="34" charset="0"/>
              </a:rPr>
              <a:t> στο </a:t>
            </a:r>
            <a:r>
              <a:rPr lang="el-GR" b="0" i="0" u="none" strike="noStrike" dirty="0" err="1">
                <a:solidFill>
                  <a:srgbClr val="666666"/>
                </a:solidFill>
                <a:effectLst/>
                <a:latin typeface="Open Sans" panose="020B0606030504020204" pitchFamily="34" charset="0"/>
              </a:rPr>
              <a:t>24ωρο</a:t>
            </a:r>
            <a:r>
              <a:rPr lang="el-GR" b="0" i="0" u="none" strike="noStrike" dirty="0">
                <a:solidFill>
                  <a:srgbClr val="666666"/>
                </a:solidFill>
                <a:effectLst/>
                <a:latin typeface="Open Sans" panose="020B0606030504020204" pitchFamily="34" charset="0"/>
              </a:rPr>
              <a:t>, η ροή και η μέθοδος.</a:t>
            </a:r>
          </a:p>
          <a:p>
            <a:pPr fontAlgn="base"/>
            <a:r>
              <a:rPr lang="el-GR" b="0" i="0" u="none" strike="noStrike" dirty="0">
                <a:solidFill>
                  <a:srgbClr val="666666"/>
                </a:solidFill>
                <a:effectLst/>
                <a:latin typeface="Open Sans" panose="020B0606030504020204" pitchFamily="34" charset="0"/>
              </a:rPr>
              <a:t>Πρέπει να παρακολουθείται η εξέλιξη της </a:t>
            </a:r>
            <a:r>
              <a:rPr lang="el-GR" b="0" i="0" u="none" strike="noStrike" dirty="0" err="1">
                <a:solidFill>
                  <a:srgbClr val="666666"/>
                </a:solidFill>
                <a:effectLst/>
                <a:latin typeface="Open Sans" panose="020B0606030504020204" pitchFamily="34" charset="0"/>
              </a:rPr>
              <a:t>υποξαιμίας</a:t>
            </a:r>
            <a:r>
              <a:rPr lang="el-GR" b="0" i="0" u="none" strike="noStrike" dirty="0">
                <a:solidFill>
                  <a:srgbClr val="666666"/>
                </a:solidFill>
                <a:effectLst/>
                <a:latin typeface="Open Sans" panose="020B0606030504020204" pitchFamily="34" charset="0"/>
              </a:rPr>
              <a:t> με μέτρηση αερίων αίματος κατά την έναρξη και μετά από τη χορήγηση της </a:t>
            </a:r>
            <a:r>
              <a:rPr lang="el-GR" b="0" i="0" u="none" strike="noStrike" dirty="0" err="1">
                <a:solidFill>
                  <a:srgbClr val="666666"/>
                </a:solidFill>
                <a:effectLst/>
                <a:latin typeface="Open Sans" panose="020B0606030504020204" pitchFamily="34" charset="0"/>
              </a:rPr>
              <a:t>οξυγονοθεραπείας</a:t>
            </a:r>
            <a:r>
              <a:rPr lang="el-GR" b="0" i="0" u="none" strike="noStrike" dirty="0">
                <a:solidFill>
                  <a:srgbClr val="666666"/>
                </a:solidFill>
                <a:effectLst/>
                <a:latin typeface="Open Sans" panose="020B0606030504020204" pitchFamily="34" charset="0"/>
              </a:rPr>
              <a:t>.</a:t>
            </a:r>
          </a:p>
          <a:p>
            <a:pPr fontAlgn="base"/>
            <a:r>
              <a:rPr lang="el-GR" b="0" i="0" u="none" strike="noStrike" dirty="0">
                <a:solidFill>
                  <a:srgbClr val="666666"/>
                </a:solidFill>
                <a:effectLst/>
                <a:latin typeface="Open Sans" panose="020B0606030504020204" pitchFamily="34" charset="0"/>
              </a:rPr>
              <a:t>Η διόρθωση της </a:t>
            </a:r>
            <a:r>
              <a:rPr lang="el-GR" b="0" i="0" u="none" strike="noStrike" dirty="0" err="1">
                <a:solidFill>
                  <a:srgbClr val="666666"/>
                </a:solidFill>
                <a:effectLst/>
                <a:latin typeface="Open Sans" panose="020B0606030504020204" pitchFamily="34" charset="0"/>
              </a:rPr>
              <a:t>υποξαιμίας</a:t>
            </a:r>
            <a:r>
              <a:rPr lang="el-GR" b="0" i="0" u="none" strike="noStrike" dirty="0">
                <a:solidFill>
                  <a:srgbClr val="666666"/>
                </a:solidFill>
                <a:effectLst/>
                <a:latin typeface="Open Sans" panose="020B0606030504020204" pitchFamily="34" charset="0"/>
              </a:rPr>
              <a:t> θα πρέπει να γίνεται με όση ροή </a:t>
            </a:r>
            <a:r>
              <a:rPr lang="en-GB" b="0" i="0" u="none" strike="noStrike" baseline="-25000" dirty="0">
                <a:solidFill>
                  <a:srgbClr val="666666"/>
                </a:solidFill>
                <a:effectLst/>
                <a:latin typeface="Open Sans" panose="020B0606030504020204" pitchFamily="34" charset="0"/>
              </a:rPr>
              <a:t>O2</a:t>
            </a:r>
            <a:r>
              <a:rPr lang="en-GB" b="0" i="0" u="none" strike="noStrike" dirty="0">
                <a:solidFill>
                  <a:srgbClr val="666666"/>
                </a:solidFill>
                <a:effectLst/>
                <a:latin typeface="Open Sans" panose="020B0606030504020204" pitchFamily="34" charset="0"/>
              </a:rPr>
              <a:t> </a:t>
            </a:r>
            <a:r>
              <a:rPr lang="el-GR" b="0" i="0" u="none" strike="noStrike" dirty="0">
                <a:solidFill>
                  <a:srgbClr val="666666"/>
                </a:solidFill>
                <a:effectLst/>
                <a:latin typeface="Open Sans" panose="020B0606030504020204" pitchFamily="34" charset="0"/>
              </a:rPr>
              <a:t>έχει προσδιορίσει ο θεράπων γιατρός, διότι η </a:t>
            </a:r>
            <a:r>
              <a:rPr lang="el-GR" b="0" i="0" u="none" strike="noStrike" dirty="0" err="1">
                <a:solidFill>
                  <a:srgbClr val="666666"/>
                </a:solidFill>
                <a:effectLst/>
                <a:latin typeface="Open Sans" panose="020B0606030504020204" pitchFamily="34" charset="0"/>
              </a:rPr>
              <a:t>τοξικότητά</a:t>
            </a:r>
            <a:r>
              <a:rPr lang="el-GR" b="0" i="0" u="none" strike="noStrike" dirty="0">
                <a:solidFill>
                  <a:srgbClr val="666666"/>
                </a:solidFill>
                <a:effectLst/>
                <a:latin typeface="Open Sans" panose="020B0606030504020204" pitchFamily="34" charset="0"/>
              </a:rPr>
              <a:t> του αυξάνεται παράλληλα με τη δόση.</a:t>
            </a:r>
          </a:p>
          <a:p>
            <a:endParaRPr lang="el-GR" dirty="0"/>
          </a:p>
        </p:txBody>
      </p:sp>
    </p:spTree>
    <p:extLst>
      <p:ext uri="{BB962C8B-B14F-4D97-AF65-F5344CB8AC3E}">
        <p14:creationId xmlns:p14="http://schemas.microsoft.com/office/powerpoint/2010/main" val="2210951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CDD697-1AF6-FEAB-84B7-701697123F66}"/>
              </a:ext>
            </a:extLst>
          </p:cNvPr>
          <p:cNvSpPr>
            <a:spLocks noGrp="1"/>
          </p:cNvSpPr>
          <p:nvPr>
            <p:ph type="title"/>
          </p:nvPr>
        </p:nvSpPr>
        <p:spPr/>
        <p:txBody>
          <a:bodyPr/>
          <a:lstStyle/>
          <a:p>
            <a:r>
              <a:rPr lang="el-GR" dirty="0"/>
              <a:t>Παρενέργειες από τη χορήγηση οξυγόνου </a:t>
            </a:r>
          </a:p>
        </p:txBody>
      </p:sp>
      <p:sp>
        <p:nvSpPr>
          <p:cNvPr id="3" name="Θέση περιεχομένου 2">
            <a:extLst>
              <a:ext uri="{FF2B5EF4-FFF2-40B4-BE49-F238E27FC236}">
                <a16:creationId xmlns:a16="http://schemas.microsoft.com/office/drawing/2014/main" id="{5641B2D8-EC46-3420-B624-BF5CCAA7F8C4}"/>
              </a:ext>
            </a:extLst>
          </p:cNvPr>
          <p:cNvSpPr>
            <a:spLocks noGrp="1"/>
          </p:cNvSpPr>
          <p:nvPr>
            <p:ph idx="1"/>
          </p:nvPr>
        </p:nvSpPr>
        <p:spPr/>
        <p:txBody>
          <a:bodyPr>
            <a:normAutofit fontScale="92500" lnSpcReduction="10000"/>
          </a:bodyPr>
          <a:lstStyle/>
          <a:p>
            <a:pPr fontAlgn="base"/>
            <a:r>
              <a:rPr lang="el-GR" b="0" i="0" u="none" strike="noStrike" dirty="0">
                <a:solidFill>
                  <a:srgbClr val="666666"/>
                </a:solidFill>
                <a:effectLst/>
                <a:latin typeface="Open Sans" panose="020B0606030504020204" pitchFamily="34" charset="0"/>
              </a:rPr>
              <a:t>Οι βλαβερές επιδράσεις του οξυγόνου εξαρτώνται από την ροή του, τη διάρκεια παροχής, την προϋπάρχουσα κατάσταση των πνευμόνων κ.α. Οι σημαντικότερες είναι αποτέλεσμα κακής χρήσης και είναι οι εξής:</a:t>
            </a:r>
          </a:p>
          <a:p>
            <a:pPr fontAlgn="base"/>
            <a:r>
              <a:rPr lang="el-GR" b="0" i="0" u="none" strike="noStrike" dirty="0">
                <a:solidFill>
                  <a:srgbClr val="666666"/>
                </a:solidFill>
                <a:effectLst/>
                <a:latin typeface="Open Sans" panose="020B0606030504020204" pitchFamily="34" charset="0"/>
              </a:rPr>
              <a:t>Σε χρόνιες πνευμονοπάθειες, όπου υπάρχει σημαντική κατακράτηση </a:t>
            </a:r>
            <a:r>
              <a:rPr lang="en-GB" b="0" i="0" u="none" strike="noStrike" dirty="0">
                <a:solidFill>
                  <a:srgbClr val="666666"/>
                </a:solidFill>
                <a:effectLst/>
                <a:latin typeface="Open Sans" panose="020B0606030504020204" pitchFamily="34" charset="0"/>
              </a:rPr>
              <a:t>CO</a:t>
            </a:r>
            <a:r>
              <a:rPr lang="en-GB" b="0" i="0" u="none" strike="noStrike" baseline="-25000" dirty="0">
                <a:solidFill>
                  <a:srgbClr val="666666"/>
                </a:solidFill>
                <a:effectLst/>
                <a:latin typeface="Open Sans" panose="020B0606030504020204" pitchFamily="34" charset="0"/>
              </a:rPr>
              <a:t>2</a:t>
            </a:r>
            <a:r>
              <a:rPr lang="en-GB" b="0" i="0" u="none" strike="noStrike" dirty="0">
                <a:solidFill>
                  <a:srgbClr val="666666"/>
                </a:solidFill>
                <a:effectLst/>
                <a:latin typeface="Open Sans" panose="020B0606030504020204" pitchFamily="34" charset="0"/>
              </a:rPr>
              <a:t>, </a:t>
            </a:r>
            <a:r>
              <a:rPr lang="el-GR" b="0" i="0" u="none" strike="noStrike" dirty="0">
                <a:solidFill>
                  <a:srgbClr val="666666"/>
                </a:solidFill>
                <a:effectLst/>
                <a:latin typeface="Open Sans" panose="020B0606030504020204" pitchFamily="34" charset="0"/>
              </a:rPr>
              <a:t>η εσφαλμένη χρήση </a:t>
            </a:r>
            <a:r>
              <a:rPr lang="el-GR" b="0" i="0" u="none" strike="noStrike" dirty="0" err="1">
                <a:solidFill>
                  <a:srgbClr val="666666"/>
                </a:solidFill>
                <a:effectLst/>
                <a:latin typeface="Open Sans" panose="020B0606030504020204" pitchFamily="34" charset="0"/>
              </a:rPr>
              <a:t>οξυγονοθεραπείας</a:t>
            </a:r>
            <a:r>
              <a:rPr lang="el-GR" b="0" i="0" u="none" strike="noStrike" dirty="0">
                <a:solidFill>
                  <a:srgbClr val="666666"/>
                </a:solidFill>
                <a:effectLst/>
                <a:latin typeface="Open Sans" panose="020B0606030504020204" pitchFamily="34" charset="0"/>
              </a:rPr>
              <a:t> με υψηλά μίγματα έχει ως επακόλουθο την καταστολή του αναπνευστικού κέντρου και σε ακραίες καταστάσεις την αναπνευστική </a:t>
            </a:r>
            <a:r>
              <a:rPr lang="el-GR" b="0" i="0" u="none" strike="noStrike" dirty="0" err="1">
                <a:solidFill>
                  <a:srgbClr val="666666"/>
                </a:solidFill>
                <a:effectLst/>
                <a:latin typeface="Open Sans" panose="020B0606030504020204" pitchFamily="34" charset="0"/>
              </a:rPr>
              <a:t>οξέωση</a:t>
            </a:r>
            <a:r>
              <a:rPr lang="el-GR" b="0" i="0" u="none" strike="noStrike" dirty="0">
                <a:solidFill>
                  <a:srgbClr val="666666"/>
                </a:solidFill>
                <a:effectLst/>
                <a:latin typeface="Open Sans" panose="020B0606030504020204" pitchFamily="34" charset="0"/>
              </a:rPr>
              <a:t> και το κώμα.</a:t>
            </a:r>
          </a:p>
          <a:p>
            <a:pPr fontAlgn="base"/>
            <a:r>
              <a:rPr lang="el-GR" b="0" i="0" u="none" strike="noStrike" dirty="0" err="1">
                <a:solidFill>
                  <a:srgbClr val="666666"/>
                </a:solidFill>
                <a:effectLst/>
                <a:latin typeface="Open Sans" panose="020B0606030504020204" pitchFamily="34" charset="0"/>
              </a:rPr>
              <a:t>Ατελεκτασία</a:t>
            </a:r>
            <a:r>
              <a:rPr lang="el-GR" b="0" i="0" u="none" strike="noStrike" dirty="0">
                <a:solidFill>
                  <a:srgbClr val="666666"/>
                </a:solidFill>
                <a:effectLst/>
                <a:latin typeface="Open Sans" panose="020B0606030504020204" pitchFamily="34" charset="0"/>
              </a:rPr>
              <a:t> κυψελίδων, μετά από χορήγηση μεγάλης πυκνότητας.</a:t>
            </a:r>
          </a:p>
          <a:p>
            <a:pPr fontAlgn="base"/>
            <a:r>
              <a:rPr lang="el-GR" b="0" i="0" u="none" strike="noStrike" dirty="0">
                <a:solidFill>
                  <a:srgbClr val="666666"/>
                </a:solidFill>
                <a:effectLst/>
                <a:latin typeface="Open Sans" panose="020B0606030504020204" pitchFamily="34" charset="0"/>
              </a:rPr>
              <a:t>Η τοξικότητα του οξυγόνου στους πνεύμονες αφορά </a:t>
            </a:r>
            <a:r>
              <a:rPr lang="el-GR" b="0" i="0" u="none" strike="noStrike" dirty="0" err="1">
                <a:solidFill>
                  <a:srgbClr val="666666"/>
                </a:solidFill>
                <a:effectLst/>
                <a:latin typeface="Open Sans" panose="020B0606030504020204" pitchFamily="34" charset="0"/>
              </a:rPr>
              <a:t>ιστικές</a:t>
            </a:r>
            <a:r>
              <a:rPr lang="el-GR" b="0" i="0" u="none" strike="noStrike" dirty="0">
                <a:solidFill>
                  <a:srgbClr val="666666"/>
                </a:solidFill>
                <a:effectLst/>
                <a:latin typeface="Open Sans" panose="020B0606030504020204" pitchFamily="34" charset="0"/>
              </a:rPr>
              <a:t> βλάβες. Η τοξικότητα του </a:t>
            </a:r>
            <a:r>
              <a:rPr lang="el-GR" b="0" i="0" u="none" strike="noStrike" dirty="0" err="1">
                <a:solidFill>
                  <a:srgbClr val="666666"/>
                </a:solidFill>
                <a:effectLst/>
                <a:latin typeface="Open Sans" panose="020B0606030504020204" pitchFamily="34" charset="0"/>
              </a:rPr>
              <a:t>Ο</a:t>
            </a:r>
            <a:r>
              <a:rPr lang="el-GR" b="0" i="0" u="none" strike="noStrike" baseline="-25000" dirty="0" err="1">
                <a:solidFill>
                  <a:srgbClr val="666666"/>
                </a:solidFill>
                <a:effectLst/>
                <a:latin typeface="Open Sans" panose="020B0606030504020204" pitchFamily="34" charset="0"/>
              </a:rPr>
              <a:t>2</a:t>
            </a:r>
            <a:r>
              <a:rPr lang="el-GR" b="0" i="0" u="none" strike="noStrike" dirty="0">
                <a:solidFill>
                  <a:srgbClr val="666666"/>
                </a:solidFill>
                <a:effectLst/>
                <a:latin typeface="Open Sans" panose="020B0606030504020204" pitchFamily="34" charset="0"/>
              </a:rPr>
              <a:t> οφείλεται στην απελευθέρωση ελεύθερων ριζών </a:t>
            </a:r>
            <a:r>
              <a:rPr lang="el-GR" b="0" i="0" u="none" strike="noStrike" dirty="0" err="1">
                <a:solidFill>
                  <a:srgbClr val="666666"/>
                </a:solidFill>
                <a:effectLst/>
                <a:latin typeface="Open Sans" panose="020B0606030504020204" pitchFamily="34" charset="0"/>
              </a:rPr>
              <a:t>Ο</a:t>
            </a:r>
            <a:r>
              <a:rPr lang="el-GR" b="0" i="0" u="none" strike="noStrike" baseline="-25000" dirty="0" err="1">
                <a:solidFill>
                  <a:srgbClr val="666666"/>
                </a:solidFill>
                <a:effectLst/>
                <a:latin typeface="Open Sans" panose="020B0606030504020204" pitchFamily="34" charset="0"/>
              </a:rPr>
              <a:t>2</a:t>
            </a:r>
            <a:r>
              <a:rPr lang="el-GR" b="0" i="0" u="none" strike="noStrike" dirty="0">
                <a:solidFill>
                  <a:srgbClr val="666666"/>
                </a:solidFill>
                <a:effectLst/>
                <a:latin typeface="Open Sans" panose="020B0606030504020204" pitchFamily="34" charset="0"/>
              </a:rPr>
              <a:t> σε μεγάλες ποσότητες, επί εκθέσεως σε υψηλές μερικές πιέσεις </a:t>
            </a:r>
            <a:r>
              <a:rPr lang="el-GR" b="0" i="0" u="none" strike="noStrike" dirty="0" err="1">
                <a:solidFill>
                  <a:srgbClr val="666666"/>
                </a:solidFill>
                <a:effectLst/>
                <a:latin typeface="Open Sans" panose="020B0606030504020204" pitchFamily="34" charset="0"/>
              </a:rPr>
              <a:t>Ο</a:t>
            </a:r>
            <a:r>
              <a:rPr lang="el-GR" b="0" i="0" u="none" strike="noStrike" baseline="-25000" dirty="0" err="1">
                <a:solidFill>
                  <a:srgbClr val="666666"/>
                </a:solidFill>
                <a:effectLst/>
                <a:latin typeface="Open Sans" panose="020B0606030504020204" pitchFamily="34" charset="0"/>
              </a:rPr>
              <a:t>2</a:t>
            </a:r>
            <a:r>
              <a:rPr lang="el-GR" b="0" i="0" u="none" strike="noStrike" dirty="0">
                <a:solidFill>
                  <a:srgbClr val="666666"/>
                </a:solidFill>
                <a:effectLst/>
                <a:latin typeface="Open Sans" panose="020B0606030504020204" pitchFamily="34" charset="0"/>
              </a:rPr>
              <a:t>. Είναι γενικά παραδεκτό ότι η πυκνότητα οξυγόνου πάνω από 60-70% και για μεγάλο χρονικό διάστημα, μπορεί να προκαλέσει τοξικές εκδηλώσεις όπως βήχα, </a:t>
            </a:r>
            <a:r>
              <a:rPr lang="el-GR" b="0" i="0" u="none" strike="noStrike" dirty="0" err="1">
                <a:solidFill>
                  <a:srgbClr val="666666"/>
                </a:solidFill>
                <a:effectLst/>
                <a:latin typeface="Open Sans" panose="020B0606030504020204" pitchFamily="34" charset="0"/>
              </a:rPr>
              <a:t>τραχειοβρογχίτιδα</a:t>
            </a:r>
            <a:r>
              <a:rPr lang="el-GR" b="0" i="0" u="none" strike="noStrike" dirty="0">
                <a:solidFill>
                  <a:srgbClr val="666666"/>
                </a:solidFill>
                <a:effectLst/>
                <a:latin typeface="Open Sans" panose="020B0606030504020204" pitchFamily="34" charset="0"/>
              </a:rPr>
              <a:t>, σύνδρομο αναπνευστικής δυσχέρειας ή ίνωση στους ενήλικες.</a:t>
            </a:r>
          </a:p>
        </p:txBody>
      </p:sp>
    </p:spTree>
    <p:extLst>
      <p:ext uri="{BB962C8B-B14F-4D97-AF65-F5344CB8AC3E}">
        <p14:creationId xmlns:p14="http://schemas.microsoft.com/office/powerpoint/2010/main" val="2280744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A0CB21-91E0-AB95-655E-49A30B3299C2}"/>
              </a:ext>
            </a:extLst>
          </p:cNvPr>
          <p:cNvSpPr>
            <a:spLocks noGrp="1"/>
          </p:cNvSpPr>
          <p:nvPr>
            <p:ph type="title"/>
          </p:nvPr>
        </p:nvSpPr>
        <p:spPr/>
        <p:txBody>
          <a:bodyPr/>
          <a:lstStyle/>
          <a:p>
            <a:r>
              <a:rPr lang="el-GR" dirty="0"/>
              <a:t>Μέθοδοι χορήγησης οξυγόνου </a:t>
            </a:r>
          </a:p>
        </p:txBody>
      </p:sp>
      <p:sp>
        <p:nvSpPr>
          <p:cNvPr id="3" name="Θέση περιεχομένου 2">
            <a:extLst>
              <a:ext uri="{FF2B5EF4-FFF2-40B4-BE49-F238E27FC236}">
                <a16:creationId xmlns:a16="http://schemas.microsoft.com/office/drawing/2014/main" id="{DFC8C822-8086-DD96-745E-49CF631CBDDA}"/>
              </a:ext>
            </a:extLst>
          </p:cNvPr>
          <p:cNvSpPr>
            <a:spLocks noGrp="1"/>
          </p:cNvSpPr>
          <p:nvPr>
            <p:ph idx="1"/>
          </p:nvPr>
        </p:nvSpPr>
        <p:spPr/>
        <p:txBody>
          <a:bodyPr/>
          <a:lstStyle/>
          <a:p>
            <a:pPr fontAlgn="base"/>
            <a:r>
              <a:rPr lang="el-GR" b="0" i="0" u="none" strike="noStrike" dirty="0">
                <a:solidFill>
                  <a:srgbClr val="666666"/>
                </a:solidFill>
                <a:effectLst/>
                <a:latin typeface="Open Sans" panose="020B0606030504020204" pitchFamily="34" charset="0"/>
              </a:rPr>
              <a:t>Οι ηλεκτρικοί συμπυκνωτές είναι κατάλληλοι για τη χορήγηση οξυγόνου στο σπίτι, τροχήλατοι , παρέχονται συνήθως μέσω ενοικίασης για όσο χρόνο το έχει ανάγκη ο ασθενής. Λειτουργούν αφαιρώντας από τον ατμοσφαιρικό αέρα το άζωτο και παρέχοντας οξυγόνο στον ασθενή μέσω ρινικού καθετήρα (γυαλιά οξυγόνου) ή μάσκας οξυγόνου. Επιτρέπουν στον άρρωστο να μετακινείται ελεύθερα μέσα στο σπίτι. Η παροχή οξυγόνου είναι ακριβής όταν γίνεται περιοδικός έλεγχος και συντήρηση.</a:t>
            </a:r>
          </a:p>
          <a:p>
            <a:pPr fontAlgn="base"/>
            <a:r>
              <a:rPr lang="el-GR" b="0" i="0" u="none" strike="noStrike" dirty="0">
                <a:solidFill>
                  <a:srgbClr val="666666"/>
                </a:solidFill>
                <a:effectLst/>
                <a:latin typeface="Open Sans" panose="020B0606030504020204" pitchFamily="34" charset="0"/>
              </a:rPr>
              <a:t>Σε ασθενείς που θέλουν να διατηρήσουν την αυτονομία τους εκτός σπιτιού αλλά έχουν ανάγκη συνεχούς </a:t>
            </a:r>
            <a:r>
              <a:rPr lang="el-GR" b="0" i="0" u="none" strike="noStrike" dirty="0" err="1">
                <a:solidFill>
                  <a:srgbClr val="666666"/>
                </a:solidFill>
                <a:effectLst/>
                <a:latin typeface="Open Sans" panose="020B0606030504020204" pitchFamily="34" charset="0"/>
              </a:rPr>
              <a:t>οξυγονοθεραπείας</a:t>
            </a:r>
            <a:r>
              <a:rPr lang="el-GR" b="0" i="0" u="none" strike="noStrike" dirty="0">
                <a:solidFill>
                  <a:srgbClr val="666666"/>
                </a:solidFill>
                <a:effectLst/>
                <a:latin typeface="Open Sans" panose="020B0606030504020204" pitchFamily="34" charset="0"/>
              </a:rPr>
              <a:t> , υπάρχει η δυνατότητα χρήσης φορητού συμπυκνωτή οξυγόνου.</a:t>
            </a:r>
          </a:p>
        </p:txBody>
      </p:sp>
    </p:spTree>
    <p:extLst>
      <p:ext uri="{BB962C8B-B14F-4D97-AF65-F5344CB8AC3E}">
        <p14:creationId xmlns:p14="http://schemas.microsoft.com/office/powerpoint/2010/main" val="209097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3E9FBC8E-8666-4442-8D7D-B250510CD4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84" y="2005"/>
            <a:ext cx="10908632" cy="6853991"/>
          </a:xfrm>
          <a:custGeom>
            <a:avLst/>
            <a:gdLst>
              <a:gd name="connsiteX0" fmla="*/ 9059740 w 10908632"/>
              <a:gd name="connsiteY0" fmla="*/ 0 h 6853991"/>
              <a:gd name="connsiteX1" fmla="*/ 9694921 w 10908632"/>
              <a:gd name="connsiteY1" fmla="*/ 0 h 6853991"/>
              <a:gd name="connsiteX2" fmla="*/ 9825053 w 10908632"/>
              <a:gd name="connsiteY2" fmla="*/ 165594 h 6853991"/>
              <a:gd name="connsiteX3" fmla="*/ 10908632 w 10908632"/>
              <a:gd name="connsiteY3" fmla="*/ 3429000 h 6853991"/>
              <a:gd name="connsiteX4" fmla="*/ 9825053 w 10908632"/>
              <a:gd name="connsiteY4" fmla="*/ 6692406 h 6853991"/>
              <a:gd name="connsiteX5" fmla="*/ 9698072 w 10908632"/>
              <a:gd name="connsiteY5" fmla="*/ 6853991 h 6853991"/>
              <a:gd name="connsiteX6" fmla="*/ 9063562 w 10908632"/>
              <a:gd name="connsiteY6" fmla="*/ 6853991 h 6853991"/>
              <a:gd name="connsiteX7" fmla="*/ 9138428 w 10908632"/>
              <a:gd name="connsiteY7" fmla="*/ 6775466 h 6853991"/>
              <a:gd name="connsiteX8" fmla="*/ 10431379 w 10908632"/>
              <a:gd name="connsiteY8" fmla="*/ 3429000 h 6853991"/>
              <a:gd name="connsiteX9" fmla="*/ 9138428 w 10908632"/>
              <a:gd name="connsiteY9" fmla="*/ 82534 h 6853991"/>
              <a:gd name="connsiteX10" fmla="*/ 2037821 w 10908632"/>
              <a:gd name="connsiteY10" fmla="*/ 0 h 6853991"/>
              <a:gd name="connsiteX11" fmla="*/ 8870811 w 10908632"/>
              <a:gd name="connsiteY11" fmla="*/ 0 h 6853991"/>
              <a:gd name="connsiteX12" fmla="*/ 8877212 w 10908632"/>
              <a:gd name="connsiteY12" fmla="*/ 6103 h 6853991"/>
              <a:gd name="connsiteX13" fmla="*/ 10295021 w 10908632"/>
              <a:gd name="connsiteY13" fmla="*/ 3429000 h 6853991"/>
              <a:gd name="connsiteX14" fmla="*/ 8877212 w 10908632"/>
              <a:gd name="connsiteY14" fmla="*/ 6851897 h 6853991"/>
              <a:gd name="connsiteX15" fmla="*/ 8875015 w 10908632"/>
              <a:gd name="connsiteY15" fmla="*/ 6853991 h 6853991"/>
              <a:gd name="connsiteX16" fmla="*/ 2033617 w 10908632"/>
              <a:gd name="connsiteY16" fmla="*/ 6853991 h 6853991"/>
              <a:gd name="connsiteX17" fmla="*/ 2031421 w 10908632"/>
              <a:gd name="connsiteY17" fmla="*/ 6851897 h 6853991"/>
              <a:gd name="connsiteX18" fmla="*/ 613611 w 10908632"/>
              <a:gd name="connsiteY18" fmla="*/ 3429000 h 6853991"/>
              <a:gd name="connsiteX19" fmla="*/ 2031420 w 10908632"/>
              <a:gd name="connsiteY19" fmla="*/ 6103 h 6853991"/>
              <a:gd name="connsiteX20" fmla="*/ 1213711 w 10908632"/>
              <a:gd name="connsiteY20" fmla="*/ 0 h 6853991"/>
              <a:gd name="connsiteX21" fmla="*/ 1848893 w 10908632"/>
              <a:gd name="connsiteY21" fmla="*/ 0 h 6853991"/>
              <a:gd name="connsiteX22" fmla="*/ 1770204 w 10908632"/>
              <a:gd name="connsiteY22" fmla="*/ 82534 h 6853991"/>
              <a:gd name="connsiteX23" fmla="*/ 477253 w 10908632"/>
              <a:gd name="connsiteY23" fmla="*/ 3429000 h 6853991"/>
              <a:gd name="connsiteX24" fmla="*/ 1770204 w 10908632"/>
              <a:gd name="connsiteY24" fmla="*/ 6775466 h 6853991"/>
              <a:gd name="connsiteX25" fmla="*/ 1845071 w 10908632"/>
              <a:gd name="connsiteY25" fmla="*/ 6853991 h 6853991"/>
              <a:gd name="connsiteX26" fmla="*/ 1210561 w 10908632"/>
              <a:gd name="connsiteY26" fmla="*/ 6853991 h 6853991"/>
              <a:gd name="connsiteX27" fmla="*/ 1083579 w 10908632"/>
              <a:gd name="connsiteY27" fmla="*/ 6692406 h 6853991"/>
              <a:gd name="connsiteX28" fmla="*/ 0 w 10908632"/>
              <a:gd name="connsiteY28" fmla="*/ 3429000 h 6853991"/>
              <a:gd name="connsiteX29" fmla="*/ 1083579 w 10908632"/>
              <a:gd name="connsiteY29" fmla="*/ 165594 h 6853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0908632" h="6853991">
                <a:moveTo>
                  <a:pt x="9059740" y="0"/>
                </a:moveTo>
                <a:lnTo>
                  <a:pt x="9694921" y="0"/>
                </a:lnTo>
                <a:lnTo>
                  <a:pt x="9825053" y="165594"/>
                </a:lnTo>
                <a:cubicBezTo>
                  <a:pt x="10505610" y="1075607"/>
                  <a:pt x="10908632" y="2205238"/>
                  <a:pt x="10908632" y="3429000"/>
                </a:cubicBezTo>
                <a:cubicBezTo>
                  <a:pt x="10908632" y="4652762"/>
                  <a:pt x="10505610" y="5782393"/>
                  <a:pt x="9825053" y="6692406"/>
                </a:cubicBezTo>
                <a:lnTo>
                  <a:pt x="9698072" y="6853991"/>
                </a:lnTo>
                <a:lnTo>
                  <a:pt x="9063562" y="6853991"/>
                </a:lnTo>
                <a:lnTo>
                  <a:pt x="9138428" y="6775466"/>
                </a:lnTo>
                <a:cubicBezTo>
                  <a:pt x="9941761" y="5891604"/>
                  <a:pt x="10431379" y="4717480"/>
                  <a:pt x="10431379" y="3429000"/>
                </a:cubicBezTo>
                <a:cubicBezTo>
                  <a:pt x="10431379" y="2140521"/>
                  <a:pt x="9941761" y="966397"/>
                  <a:pt x="9138428" y="82534"/>
                </a:cubicBezTo>
                <a:close/>
                <a:moveTo>
                  <a:pt x="2037821" y="0"/>
                </a:moveTo>
                <a:lnTo>
                  <a:pt x="8870811" y="0"/>
                </a:lnTo>
                <a:lnTo>
                  <a:pt x="8877212" y="6103"/>
                </a:lnTo>
                <a:cubicBezTo>
                  <a:pt x="9753207" y="882099"/>
                  <a:pt x="10295021" y="2092275"/>
                  <a:pt x="10295021" y="3429000"/>
                </a:cubicBezTo>
                <a:cubicBezTo>
                  <a:pt x="10295021" y="4765725"/>
                  <a:pt x="9753207" y="5975902"/>
                  <a:pt x="8877212" y="6851897"/>
                </a:cubicBezTo>
                <a:lnTo>
                  <a:pt x="8875015" y="6853991"/>
                </a:lnTo>
                <a:lnTo>
                  <a:pt x="2033617" y="6853991"/>
                </a:lnTo>
                <a:lnTo>
                  <a:pt x="2031421" y="6851897"/>
                </a:lnTo>
                <a:cubicBezTo>
                  <a:pt x="1155426" y="5975902"/>
                  <a:pt x="613611" y="4765725"/>
                  <a:pt x="613611" y="3429000"/>
                </a:cubicBezTo>
                <a:cubicBezTo>
                  <a:pt x="613611" y="2092275"/>
                  <a:pt x="1155425" y="882099"/>
                  <a:pt x="2031420" y="6103"/>
                </a:cubicBezTo>
                <a:close/>
                <a:moveTo>
                  <a:pt x="1213711" y="0"/>
                </a:moveTo>
                <a:lnTo>
                  <a:pt x="1848893" y="0"/>
                </a:lnTo>
                <a:lnTo>
                  <a:pt x="1770204" y="82534"/>
                </a:lnTo>
                <a:cubicBezTo>
                  <a:pt x="966871" y="966397"/>
                  <a:pt x="477253" y="2140521"/>
                  <a:pt x="477253" y="3429000"/>
                </a:cubicBezTo>
                <a:cubicBezTo>
                  <a:pt x="477253" y="4717480"/>
                  <a:pt x="966872" y="5891604"/>
                  <a:pt x="1770204" y="6775466"/>
                </a:cubicBezTo>
                <a:lnTo>
                  <a:pt x="1845071" y="6853991"/>
                </a:lnTo>
                <a:lnTo>
                  <a:pt x="1210561" y="6853991"/>
                </a:lnTo>
                <a:lnTo>
                  <a:pt x="1083579" y="6692406"/>
                </a:lnTo>
                <a:cubicBezTo>
                  <a:pt x="403022" y="5782393"/>
                  <a:pt x="0" y="4652762"/>
                  <a:pt x="0" y="3429000"/>
                </a:cubicBezTo>
                <a:cubicBezTo>
                  <a:pt x="0" y="2205238"/>
                  <a:pt x="403022" y="1075607"/>
                  <a:pt x="1083579" y="165594"/>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pic>
        <p:nvPicPr>
          <p:cNvPr id="6" name="Εικόνα 5">
            <a:extLst>
              <a:ext uri="{FF2B5EF4-FFF2-40B4-BE49-F238E27FC236}">
                <a16:creationId xmlns:a16="http://schemas.microsoft.com/office/drawing/2014/main" id="{DB0E319E-1D4D-DC69-DFBB-9A34427D67A2}"/>
              </a:ext>
            </a:extLst>
          </p:cNvPr>
          <p:cNvPicPr>
            <a:picLocks noChangeAspect="1"/>
          </p:cNvPicPr>
          <p:nvPr/>
        </p:nvPicPr>
        <p:blipFill>
          <a:blip r:embed="rId2"/>
          <a:stretch>
            <a:fillRect/>
          </a:stretch>
        </p:blipFill>
        <p:spPr>
          <a:xfrm>
            <a:off x="3485727" y="818727"/>
            <a:ext cx="5220546" cy="5220546"/>
          </a:xfrm>
          <a:prstGeom prst="rect">
            <a:avLst/>
          </a:prstGeom>
        </p:spPr>
      </p:pic>
    </p:spTree>
    <p:extLst>
      <p:ext uri="{BB962C8B-B14F-4D97-AF65-F5344CB8AC3E}">
        <p14:creationId xmlns:p14="http://schemas.microsoft.com/office/powerpoint/2010/main" val="3032355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E356C0-ED4C-BEE5-15E1-EEE85E0D5B71}"/>
              </a:ext>
            </a:extLst>
          </p:cNvPr>
          <p:cNvSpPr>
            <a:spLocks noGrp="1"/>
          </p:cNvSpPr>
          <p:nvPr>
            <p:ph type="title"/>
          </p:nvPr>
        </p:nvSpPr>
        <p:spPr/>
        <p:txBody>
          <a:bodyPr/>
          <a:lstStyle/>
          <a:p>
            <a:r>
              <a:rPr lang="el-GR" dirty="0"/>
              <a:t>Φιάλες υγρού οξυγόνου </a:t>
            </a:r>
          </a:p>
        </p:txBody>
      </p:sp>
      <p:sp>
        <p:nvSpPr>
          <p:cNvPr id="3" name="Θέση περιεχομένου 2">
            <a:extLst>
              <a:ext uri="{FF2B5EF4-FFF2-40B4-BE49-F238E27FC236}">
                <a16:creationId xmlns:a16="http://schemas.microsoft.com/office/drawing/2014/main" id="{90D32DE8-8663-1532-BED4-00F6B8E3FFE5}"/>
              </a:ext>
            </a:extLst>
          </p:cNvPr>
          <p:cNvSpPr>
            <a:spLocks noGrp="1"/>
          </p:cNvSpPr>
          <p:nvPr>
            <p:ph idx="1"/>
          </p:nvPr>
        </p:nvSpPr>
        <p:spPr/>
        <p:txBody>
          <a:bodyPr/>
          <a:lstStyle/>
          <a:p>
            <a:r>
              <a:rPr lang="el-GR" b="0" i="0" u="none" strike="noStrike" dirty="0">
                <a:solidFill>
                  <a:srgbClr val="666666"/>
                </a:solidFill>
                <a:effectLst/>
                <a:latin typeface="Open Sans" panose="020B0606030504020204" pitchFamily="34" charset="0"/>
              </a:rPr>
              <a:t>Η θεραπεία με υγρό οξυγόνο βασίζεται στην αποθήκευση οξυγόνου σε θερμοκρασία υπό τους -187°</a:t>
            </a:r>
            <a:r>
              <a:rPr lang="en-GB" b="0" i="0" u="none" strike="noStrike" dirty="0">
                <a:solidFill>
                  <a:srgbClr val="666666"/>
                </a:solidFill>
                <a:effectLst/>
                <a:latin typeface="Open Sans" panose="020B0606030504020204" pitchFamily="34" charset="0"/>
              </a:rPr>
              <a:t>C, </a:t>
            </a:r>
            <a:r>
              <a:rPr lang="el-GR" b="0" i="0" u="none" strike="noStrike" dirty="0">
                <a:solidFill>
                  <a:srgbClr val="666666"/>
                </a:solidFill>
                <a:effectLst/>
                <a:latin typeface="Open Sans" panose="020B0606030504020204" pitchFamily="34" charset="0"/>
              </a:rPr>
              <a:t>όπου επιτυγχάνεται σημαντική μείωση του όγκου του. Πρόκειται για μέθοδο που χρησιμοποιείται και σήμερα , με πολύ καλή απόδοση από ιατρικής απόψεως αλλά με πρακτικά μειονεκτήματα λόγω αυξημένου βάρους , </a:t>
            </a:r>
            <a:r>
              <a:rPr lang="el-GR" b="0" i="0" u="none" strike="noStrike" dirty="0" err="1">
                <a:solidFill>
                  <a:srgbClr val="666666"/>
                </a:solidFill>
                <a:effectLst/>
                <a:latin typeface="Open Sans" panose="020B0606030504020204" pitchFamily="34" charset="0"/>
              </a:rPr>
              <a:t>δυσκολότερης</a:t>
            </a:r>
            <a:r>
              <a:rPr lang="el-GR" b="0" i="0" u="none" strike="noStrike" dirty="0">
                <a:solidFill>
                  <a:srgbClr val="666666"/>
                </a:solidFill>
                <a:effectLst/>
                <a:latin typeface="Open Sans" panose="020B0606030504020204" pitchFamily="34" charset="0"/>
              </a:rPr>
              <a:t> μετακίνησης και ανάγκης </a:t>
            </a:r>
            <a:r>
              <a:rPr lang="el-GR" b="0" i="0" u="none" strike="noStrike" dirty="0" err="1">
                <a:solidFill>
                  <a:srgbClr val="666666"/>
                </a:solidFill>
                <a:effectLst/>
                <a:latin typeface="Open Sans" panose="020B0606030504020204" pitchFamily="34" charset="0"/>
              </a:rPr>
              <a:t>αναγόμωσης</a:t>
            </a:r>
            <a:r>
              <a:rPr lang="el-GR" b="0" i="0" u="none" strike="noStrike" dirty="0">
                <a:solidFill>
                  <a:srgbClr val="666666"/>
                </a:solidFill>
                <a:effectLst/>
                <a:latin typeface="Open Sans" panose="020B0606030504020204" pitchFamily="34" charset="0"/>
              </a:rPr>
              <a:t> του </a:t>
            </a:r>
            <a:r>
              <a:rPr lang="el-GR" b="0" i="0" u="none" strike="noStrike" dirty="0" err="1">
                <a:solidFill>
                  <a:srgbClr val="666666"/>
                </a:solidFill>
                <a:effectLst/>
                <a:latin typeface="Open Sans" panose="020B0606030504020204" pitchFamily="34" charset="0"/>
              </a:rPr>
              <a:t>κάνιστρου</a:t>
            </a:r>
            <a:r>
              <a:rPr lang="el-GR" b="0" i="0" u="none" strike="noStrike" dirty="0">
                <a:solidFill>
                  <a:srgbClr val="666666"/>
                </a:solidFill>
                <a:effectLst/>
                <a:latin typeface="Open Sans" panose="020B0606030504020204" pitchFamily="34" charset="0"/>
              </a:rPr>
              <a:t> και αντικατάστασης από γεμάτο, όταν αδειάσουν. Χρησιμοποιούνται σε επιλεγμένες χρήσεις ( πχ σε περίπτωση διακοπής ρεύματος ή οι μικρού μεγέθους σε περιπτώσεις βραχείας διάρκειας μετακίνησης του ασθενούς).</a:t>
            </a:r>
            <a:endParaRPr lang="el-GR" dirty="0"/>
          </a:p>
        </p:txBody>
      </p:sp>
    </p:spTree>
    <p:extLst>
      <p:ext uri="{BB962C8B-B14F-4D97-AF65-F5344CB8AC3E}">
        <p14:creationId xmlns:p14="http://schemas.microsoft.com/office/powerpoint/2010/main" val="10009228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Ξυλογραφία">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Ευρεία οθόνη</PresentationFormat>
  <Slides>30</Slides>
  <Notes>0</Notes>
  <HiddenSlides>0</HiddenSlide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Ξυλογραφία</vt:lpstr>
      <vt:lpstr>Οξυγόνο θεραπεία </vt:lpstr>
      <vt:lpstr>Ενδείξεις </vt:lpstr>
      <vt:lpstr>Συμπτώματα </vt:lpstr>
      <vt:lpstr>Νοσήματα </vt:lpstr>
      <vt:lpstr>Βασικές αρχές οξυγόνο θεραπείας </vt:lpstr>
      <vt:lpstr>Παρενέργειες από τη χορήγηση οξυγόνου </vt:lpstr>
      <vt:lpstr>Μέθοδοι χορήγησης οξυγόνου </vt:lpstr>
      <vt:lpstr>Παρουσίαση του PowerPoint</vt:lpstr>
      <vt:lpstr>Φιάλες υγρού οξυγόνου </vt:lpstr>
      <vt:lpstr>Παρουσίαση του PowerPoint</vt:lpstr>
      <vt:lpstr>Ρινικοί καθετήρες </vt:lpstr>
      <vt:lpstr>Παρουσίαση του PowerPoint</vt:lpstr>
      <vt:lpstr>Έφυγρανση</vt:lpstr>
      <vt:lpstr>Παρουσίαση του PowerPoint</vt:lpstr>
      <vt:lpstr>Μάσκες οξυγόνου όλες ή τύπου Venturi </vt:lpstr>
      <vt:lpstr>Απλή μάσκα </vt:lpstr>
      <vt:lpstr>Μάσκα Venturi </vt:lpstr>
      <vt:lpstr>Μετάγγιση αίματος και παραγωγών </vt:lpstr>
      <vt:lpstr>Παραγωγή αίματος </vt:lpstr>
      <vt:lpstr>Νοσηλευτικές ευθύνες – Αρμοδιότητες </vt:lpstr>
      <vt:lpstr>Βασικές αρχές </vt:lpstr>
      <vt:lpstr>Παρουσίαση του PowerPoint</vt:lpstr>
      <vt:lpstr>Υλικό </vt:lpstr>
      <vt:lpstr>Κύτταρο στατικά φάρμακα </vt:lpstr>
      <vt:lpstr>Κίνδυνος </vt:lpstr>
      <vt:lpstr>Αποδοτικότητα αποτελεσμάτων </vt:lpstr>
      <vt:lpstr>Παράγοντες επιτυχίας </vt:lpstr>
      <vt:lpstr>Κόστος / όφελος </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Οξυγόνο θεραπεία </dc:title>
  <dc:creator>ELEFTHERIOS GAZETAS</dc:creator>
  <cp:lastModifiedBy>ELEFTHERIOS GAZETAS</cp:lastModifiedBy>
  <cp:revision>1</cp:revision>
  <dcterms:created xsi:type="dcterms:W3CDTF">2023-12-17T21:29:24Z</dcterms:created>
  <dcterms:modified xsi:type="dcterms:W3CDTF">2023-12-18T09:58:47Z</dcterms:modified>
</cp:coreProperties>
</file>