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725" r:id="rId1"/>
  </p:sldMasterIdLst>
  <p:sldIdLst>
    <p:sldId id="256" r:id="rId2"/>
    <p:sldId id="257" r:id="rId3"/>
    <p:sldId id="258" r:id="rId4"/>
    <p:sldId id="259" r:id="rId5"/>
    <p:sldId id="260" r:id="rId6"/>
    <p:sldId id="261" r:id="rId7"/>
    <p:sldId id="262" r:id="rId8"/>
    <p:sldId id="264" r:id="rId9"/>
    <p:sldId id="265" r:id="rId10"/>
    <p:sldId id="266" r:id="rId11"/>
    <p:sldId id="293" r:id="rId12"/>
    <p:sldId id="294" r:id="rId13"/>
    <p:sldId id="295" r:id="rId14"/>
    <p:sldId id="267" r:id="rId15"/>
    <p:sldId id="268" r:id="rId16"/>
    <p:sldId id="269" r:id="rId17"/>
    <p:sldId id="270" r:id="rId18"/>
    <p:sldId id="296" r:id="rId19"/>
    <p:sldId id="297" r:id="rId20"/>
    <p:sldId id="298" r:id="rId21"/>
    <p:sldId id="299" r:id="rId22"/>
    <p:sldId id="300" r:id="rId23"/>
    <p:sldId id="302" r:id="rId24"/>
    <p:sldId id="303" r:id="rId25"/>
    <p:sldId id="304" r:id="rId26"/>
    <p:sldId id="305" r:id="rId27"/>
    <p:sldId id="306" r:id="rId28"/>
    <p:sldId id="307" r:id="rId29"/>
    <p:sldId id="308" r:id="rId30"/>
    <p:sldId id="309" r:id="rId31"/>
    <p:sldId id="290" r:id="rId32"/>
    <p:sldId id="291" r:id="rId33"/>
    <p:sldId id="292" r:id="rId34"/>
    <p:sldId id="271" r:id="rId35"/>
    <p:sldId id="310" r:id="rId36"/>
    <p:sldId id="312" r:id="rId37"/>
    <p:sldId id="311" r:id="rId38"/>
    <p:sldId id="313" r:id="rId39"/>
    <p:sldId id="272" r:id="rId40"/>
    <p:sldId id="273" r:id="rId41"/>
    <p:sldId id="274" r:id="rId42"/>
    <p:sldId id="275" r:id="rId43"/>
    <p:sldId id="276" r:id="rId44"/>
    <p:sldId id="277" r:id="rId45"/>
    <p:sldId id="278" r:id="rId46"/>
    <p:sldId id="279" r:id="rId47"/>
    <p:sldId id="280" r:id="rId48"/>
    <p:sldId id="281" r:id="rId49"/>
    <p:sldId id="282" r:id="rId50"/>
    <p:sldId id="283" r:id="rId51"/>
    <p:sldId id="284" r:id="rId52"/>
    <p:sldId id="285" r:id="rId53"/>
    <p:sldId id="286" r:id="rId54"/>
    <p:sldId id="287" r:id="rId55"/>
    <p:sldId id="288" r:id="rId56"/>
    <p:sldId id="289" r:id="rId5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CECE642C-665F-094A-BF42-009076BD7D8E}" v="957" dt="2023-11-10T15:22:15.095"/>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7886"/>
    <p:restoredTop sz="95840"/>
  </p:normalViewPr>
  <p:slideViewPr>
    <p:cSldViewPr snapToGrid="0" snapToObjects="1">
      <p:cViewPr varScale="1">
        <p:scale>
          <a:sx n="78" d="100"/>
          <a:sy n="78" d="100"/>
        </p:scale>
        <p:origin x="176" y="80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microsoft.com/office/2015/10/relationships/revisionInfo" Target="revisionInfo.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presProps" Target="presProps.xml"/><Relationship Id="rId5" Type="http://schemas.openxmlformats.org/officeDocument/2006/relationships/slide" Target="slides/slide4.xml"/><Relationship Id="rId61" Type="http://schemas.openxmlformats.org/officeDocument/2006/relationships/tableStyles" Target="tableStyles.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viewProps" Target="viewProp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ELEFTHERIOS GAZETAS" userId="b807ffcc-a93d-4aa6-ad39-f436a5e4fbfd" providerId="ADAL" clId="{CECE642C-665F-094A-BF42-009076BD7D8E}"/>
    <pc:docChg chg="custSel addSld delSld modSld sldOrd">
      <pc:chgData name="ELEFTHERIOS GAZETAS" userId="b807ffcc-a93d-4aa6-ad39-f436a5e4fbfd" providerId="ADAL" clId="{CECE642C-665F-094A-BF42-009076BD7D8E}" dt="2023-11-10T15:22:34.268" v="923" actId="1076"/>
      <pc:docMkLst>
        <pc:docMk/>
      </pc:docMkLst>
      <pc:sldChg chg="modSp mod">
        <pc:chgData name="ELEFTHERIOS GAZETAS" userId="b807ffcc-a93d-4aa6-ad39-f436a5e4fbfd" providerId="ADAL" clId="{CECE642C-665F-094A-BF42-009076BD7D8E}" dt="2023-11-10T14:13:02.131" v="600" actId="2"/>
        <pc:sldMkLst>
          <pc:docMk/>
          <pc:sldMk cId="3645464495" sldId="271"/>
        </pc:sldMkLst>
        <pc:spChg chg="mod">
          <ac:chgData name="ELEFTHERIOS GAZETAS" userId="b807ffcc-a93d-4aa6-ad39-f436a5e4fbfd" providerId="ADAL" clId="{CECE642C-665F-094A-BF42-009076BD7D8E}" dt="2023-11-10T14:13:02.131" v="600" actId="2"/>
          <ac:spMkLst>
            <pc:docMk/>
            <pc:sldMk cId="3645464495" sldId="271"/>
            <ac:spMk id="3" creationId="{5EB54750-AE27-344A-9967-990ECD070660}"/>
          </ac:spMkLst>
        </pc:spChg>
      </pc:sldChg>
      <pc:sldChg chg="addSp delSp modSp mod">
        <pc:chgData name="ELEFTHERIOS GAZETAS" userId="b807ffcc-a93d-4aa6-ad39-f436a5e4fbfd" providerId="ADAL" clId="{CECE642C-665F-094A-BF42-009076BD7D8E}" dt="2023-11-10T15:09:44.702" v="834"/>
        <pc:sldMkLst>
          <pc:docMk/>
          <pc:sldMk cId="3811628318" sldId="272"/>
        </pc:sldMkLst>
        <pc:spChg chg="mod">
          <ac:chgData name="ELEFTHERIOS GAZETAS" userId="b807ffcc-a93d-4aa6-ad39-f436a5e4fbfd" providerId="ADAL" clId="{CECE642C-665F-094A-BF42-009076BD7D8E}" dt="2023-11-10T15:09:41.377" v="832" actId="1076"/>
          <ac:spMkLst>
            <pc:docMk/>
            <pc:sldMk cId="3811628318" sldId="272"/>
            <ac:spMk id="2" creationId="{15713A98-9D05-5340-B868-4180505F9DD9}"/>
          </ac:spMkLst>
        </pc:spChg>
        <pc:spChg chg="mod">
          <ac:chgData name="ELEFTHERIOS GAZETAS" userId="b807ffcc-a93d-4aa6-ad39-f436a5e4fbfd" providerId="ADAL" clId="{CECE642C-665F-094A-BF42-009076BD7D8E}" dt="2023-11-10T14:13:11.031" v="639" actId="2"/>
          <ac:spMkLst>
            <pc:docMk/>
            <pc:sldMk cId="3811628318" sldId="272"/>
            <ac:spMk id="3" creationId="{26A51E7E-0A2C-9440-A17A-AA3047579E49}"/>
          </ac:spMkLst>
        </pc:spChg>
        <pc:spChg chg="add del mod">
          <ac:chgData name="ELEFTHERIOS GAZETAS" userId="b807ffcc-a93d-4aa6-ad39-f436a5e4fbfd" providerId="ADAL" clId="{CECE642C-665F-094A-BF42-009076BD7D8E}" dt="2023-11-10T15:09:44.702" v="834"/>
          <ac:spMkLst>
            <pc:docMk/>
            <pc:sldMk cId="3811628318" sldId="272"/>
            <ac:spMk id="4" creationId="{05162A7D-3F9B-8E40-97A9-7BE392806A39}"/>
          </ac:spMkLst>
        </pc:spChg>
      </pc:sldChg>
      <pc:sldChg chg="modSp mod">
        <pc:chgData name="ELEFTHERIOS GAZETAS" userId="b807ffcc-a93d-4aa6-ad39-f436a5e4fbfd" providerId="ADAL" clId="{CECE642C-665F-094A-BF42-009076BD7D8E}" dt="2023-11-10T14:12:52.628" v="546" actId="2"/>
        <pc:sldMkLst>
          <pc:docMk/>
          <pc:sldMk cId="2874479062" sldId="291"/>
        </pc:sldMkLst>
        <pc:spChg chg="mod">
          <ac:chgData name="ELEFTHERIOS GAZETAS" userId="b807ffcc-a93d-4aa6-ad39-f436a5e4fbfd" providerId="ADAL" clId="{CECE642C-665F-094A-BF42-009076BD7D8E}" dt="2023-11-10T14:12:52.628" v="546" actId="2"/>
          <ac:spMkLst>
            <pc:docMk/>
            <pc:sldMk cId="2874479062" sldId="291"/>
            <ac:spMk id="3" creationId="{DE4BB4C7-10E3-8A44-AAA8-0C7A71C02919}"/>
          </ac:spMkLst>
        </pc:spChg>
      </pc:sldChg>
      <pc:sldChg chg="modSp mod">
        <pc:chgData name="ELEFTHERIOS GAZETAS" userId="b807ffcc-a93d-4aa6-ad39-f436a5e4fbfd" providerId="ADAL" clId="{CECE642C-665F-094A-BF42-009076BD7D8E}" dt="2023-11-10T14:12:52.931" v="548" actId="2"/>
        <pc:sldMkLst>
          <pc:docMk/>
          <pc:sldMk cId="547555780" sldId="292"/>
        </pc:sldMkLst>
        <pc:spChg chg="mod">
          <ac:chgData name="ELEFTHERIOS GAZETAS" userId="b807ffcc-a93d-4aa6-ad39-f436a5e4fbfd" providerId="ADAL" clId="{CECE642C-665F-094A-BF42-009076BD7D8E}" dt="2023-11-10T14:12:52.931" v="548" actId="2"/>
          <ac:spMkLst>
            <pc:docMk/>
            <pc:sldMk cId="547555780" sldId="292"/>
            <ac:spMk id="3" creationId="{C0E77E52-E239-A44D-ADC2-2EAC8144BF98}"/>
          </ac:spMkLst>
        </pc:spChg>
      </pc:sldChg>
      <pc:sldChg chg="modSp mod">
        <pc:chgData name="ELEFTHERIOS GAZETAS" userId="b807ffcc-a93d-4aa6-ad39-f436a5e4fbfd" providerId="ADAL" clId="{CECE642C-665F-094A-BF42-009076BD7D8E}" dt="2023-11-10T13:31:06.522" v="4" actId="27636"/>
        <pc:sldMkLst>
          <pc:docMk/>
          <pc:sldMk cId="3287467383" sldId="294"/>
        </pc:sldMkLst>
        <pc:spChg chg="mod">
          <ac:chgData name="ELEFTHERIOS GAZETAS" userId="b807ffcc-a93d-4aa6-ad39-f436a5e4fbfd" providerId="ADAL" clId="{CECE642C-665F-094A-BF42-009076BD7D8E}" dt="2023-11-10T13:31:06.522" v="4" actId="27636"/>
          <ac:spMkLst>
            <pc:docMk/>
            <pc:sldMk cId="3287467383" sldId="294"/>
            <ac:spMk id="3" creationId="{24967FBA-405C-4A43-8F41-7ABA5C72E723}"/>
          </ac:spMkLst>
        </pc:spChg>
      </pc:sldChg>
      <pc:sldChg chg="delSp modSp new mod">
        <pc:chgData name="ELEFTHERIOS GAZETAS" userId="b807ffcc-a93d-4aa6-ad39-f436a5e4fbfd" providerId="ADAL" clId="{CECE642C-665F-094A-BF42-009076BD7D8E}" dt="2023-11-10T13:31:23.006" v="9" actId="27636"/>
        <pc:sldMkLst>
          <pc:docMk/>
          <pc:sldMk cId="1093239950" sldId="295"/>
        </pc:sldMkLst>
        <pc:spChg chg="del">
          <ac:chgData name="ELEFTHERIOS GAZETAS" userId="b807ffcc-a93d-4aa6-ad39-f436a5e4fbfd" providerId="ADAL" clId="{CECE642C-665F-094A-BF42-009076BD7D8E}" dt="2023-11-10T13:31:15.620" v="5" actId="478"/>
          <ac:spMkLst>
            <pc:docMk/>
            <pc:sldMk cId="1093239950" sldId="295"/>
            <ac:spMk id="2" creationId="{606BB90D-04ED-5D49-9D8F-EDA9CAE0E585}"/>
          </ac:spMkLst>
        </pc:spChg>
        <pc:spChg chg="mod">
          <ac:chgData name="ELEFTHERIOS GAZETAS" userId="b807ffcc-a93d-4aa6-ad39-f436a5e4fbfd" providerId="ADAL" clId="{CECE642C-665F-094A-BF42-009076BD7D8E}" dt="2023-11-10T13:31:23.006" v="9" actId="27636"/>
          <ac:spMkLst>
            <pc:docMk/>
            <pc:sldMk cId="1093239950" sldId="295"/>
            <ac:spMk id="3" creationId="{DA1147BD-A385-5D4F-9DB6-3300559D995C}"/>
          </ac:spMkLst>
        </pc:spChg>
      </pc:sldChg>
      <pc:sldChg chg="modSp new mod">
        <pc:chgData name="ELEFTHERIOS GAZETAS" userId="b807ffcc-a93d-4aa6-ad39-f436a5e4fbfd" providerId="ADAL" clId="{CECE642C-665F-094A-BF42-009076BD7D8E}" dt="2023-11-10T13:53:58.879" v="111"/>
        <pc:sldMkLst>
          <pc:docMk/>
          <pc:sldMk cId="3386736514" sldId="296"/>
        </pc:sldMkLst>
        <pc:spChg chg="mod">
          <ac:chgData name="ELEFTHERIOS GAZETAS" userId="b807ffcc-a93d-4aa6-ad39-f436a5e4fbfd" providerId="ADAL" clId="{CECE642C-665F-094A-BF42-009076BD7D8E}" dt="2023-11-10T13:52:54.555" v="51" actId="20577"/>
          <ac:spMkLst>
            <pc:docMk/>
            <pc:sldMk cId="3386736514" sldId="296"/>
            <ac:spMk id="2" creationId="{ED44FB46-BAEC-1844-B261-608E06E32D66}"/>
          </ac:spMkLst>
        </pc:spChg>
        <pc:spChg chg="mod">
          <ac:chgData name="ELEFTHERIOS GAZETAS" userId="b807ffcc-a93d-4aa6-ad39-f436a5e4fbfd" providerId="ADAL" clId="{CECE642C-665F-094A-BF42-009076BD7D8E}" dt="2023-11-10T13:53:58.879" v="111"/>
          <ac:spMkLst>
            <pc:docMk/>
            <pc:sldMk cId="3386736514" sldId="296"/>
            <ac:spMk id="3" creationId="{12F46BDE-E2FD-7141-BA26-805393903F54}"/>
          </ac:spMkLst>
        </pc:spChg>
      </pc:sldChg>
      <pc:sldChg chg="delSp modSp new mod">
        <pc:chgData name="ELEFTHERIOS GAZETAS" userId="b807ffcc-a93d-4aa6-ad39-f436a5e4fbfd" providerId="ADAL" clId="{CECE642C-665F-094A-BF42-009076BD7D8E}" dt="2023-11-10T13:55:23.960" v="175" actId="1076"/>
        <pc:sldMkLst>
          <pc:docMk/>
          <pc:sldMk cId="225000745" sldId="297"/>
        </pc:sldMkLst>
        <pc:spChg chg="del">
          <ac:chgData name="ELEFTHERIOS GAZETAS" userId="b807ffcc-a93d-4aa6-ad39-f436a5e4fbfd" providerId="ADAL" clId="{CECE642C-665F-094A-BF42-009076BD7D8E}" dt="2023-11-10T13:54:20.515" v="113" actId="478"/>
          <ac:spMkLst>
            <pc:docMk/>
            <pc:sldMk cId="225000745" sldId="297"/>
            <ac:spMk id="2" creationId="{D19EB7B1-29EF-604A-89DC-170D39DE1407}"/>
          </ac:spMkLst>
        </pc:spChg>
        <pc:spChg chg="mod">
          <ac:chgData name="ELEFTHERIOS GAZETAS" userId="b807ffcc-a93d-4aa6-ad39-f436a5e4fbfd" providerId="ADAL" clId="{CECE642C-665F-094A-BF42-009076BD7D8E}" dt="2023-11-10T13:55:23.960" v="175" actId="1076"/>
          <ac:spMkLst>
            <pc:docMk/>
            <pc:sldMk cId="225000745" sldId="297"/>
            <ac:spMk id="3" creationId="{37421EB3-C619-1C49-9ADC-306C6B0AE309}"/>
          </ac:spMkLst>
        </pc:spChg>
      </pc:sldChg>
      <pc:sldChg chg="delSp modSp new mod">
        <pc:chgData name="ELEFTHERIOS GAZETAS" userId="b807ffcc-a93d-4aa6-ad39-f436a5e4fbfd" providerId="ADAL" clId="{CECE642C-665F-094A-BF42-009076BD7D8E}" dt="2023-11-10T13:56:05.833" v="229"/>
        <pc:sldMkLst>
          <pc:docMk/>
          <pc:sldMk cId="1772626024" sldId="298"/>
        </pc:sldMkLst>
        <pc:spChg chg="del">
          <ac:chgData name="ELEFTHERIOS GAZETAS" userId="b807ffcc-a93d-4aa6-ad39-f436a5e4fbfd" providerId="ADAL" clId="{CECE642C-665F-094A-BF42-009076BD7D8E}" dt="2023-11-10T13:55:28.135" v="177" actId="478"/>
          <ac:spMkLst>
            <pc:docMk/>
            <pc:sldMk cId="1772626024" sldId="298"/>
            <ac:spMk id="2" creationId="{67FF112C-391C-0043-950D-3EDFC2E92733}"/>
          </ac:spMkLst>
        </pc:spChg>
        <pc:spChg chg="mod">
          <ac:chgData name="ELEFTHERIOS GAZETAS" userId="b807ffcc-a93d-4aa6-ad39-f436a5e4fbfd" providerId="ADAL" clId="{CECE642C-665F-094A-BF42-009076BD7D8E}" dt="2023-11-10T13:56:05.833" v="229"/>
          <ac:spMkLst>
            <pc:docMk/>
            <pc:sldMk cId="1772626024" sldId="298"/>
            <ac:spMk id="3" creationId="{34406514-2920-0745-93A2-32C15AE4B9E1}"/>
          </ac:spMkLst>
        </pc:spChg>
      </pc:sldChg>
      <pc:sldChg chg="modSp new mod">
        <pc:chgData name="ELEFTHERIOS GAZETAS" userId="b807ffcc-a93d-4aa6-ad39-f436a5e4fbfd" providerId="ADAL" clId="{CECE642C-665F-094A-BF42-009076BD7D8E}" dt="2023-11-10T13:56:43.401" v="253" actId="12"/>
        <pc:sldMkLst>
          <pc:docMk/>
          <pc:sldMk cId="480259231" sldId="299"/>
        </pc:sldMkLst>
        <pc:spChg chg="mod">
          <ac:chgData name="ELEFTHERIOS GAZETAS" userId="b807ffcc-a93d-4aa6-ad39-f436a5e4fbfd" providerId="ADAL" clId="{CECE642C-665F-094A-BF42-009076BD7D8E}" dt="2023-11-10T13:56:30.759" v="249" actId="20577"/>
          <ac:spMkLst>
            <pc:docMk/>
            <pc:sldMk cId="480259231" sldId="299"/>
            <ac:spMk id="2" creationId="{32B449DF-5FC1-D94B-9BCB-A31BE047D208}"/>
          </ac:spMkLst>
        </pc:spChg>
        <pc:spChg chg="mod">
          <ac:chgData name="ELEFTHERIOS GAZETAS" userId="b807ffcc-a93d-4aa6-ad39-f436a5e4fbfd" providerId="ADAL" clId="{CECE642C-665F-094A-BF42-009076BD7D8E}" dt="2023-11-10T13:56:43.401" v="253" actId="12"/>
          <ac:spMkLst>
            <pc:docMk/>
            <pc:sldMk cId="480259231" sldId="299"/>
            <ac:spMk id="3" creationId="{C2901289-3068-1542-AA54-91DEB068C69D}"/>
          </ac:spMkLst>
        </pc:spChg>
      </pc:sldChg>
      <pc:sldChg chg="delSp modSp new mod">
        <pc:chgData name="ELEFTHERIOS GAZETAS" userId="b807ffcc-a93d-4aa6-ad39-f436a5e4fbfd" providerId="ADAL" clId="{CECE642C-665F-094A-BF42-009076BD7D8E}" dt="2023-11-10T13:57:56.160" v="264" actId="12"/>
        <pc:sldMkLst>
          <pc:docMk/>
          <pc:sldMk cId="955269726" sldId="300"/>
        </pc:sldMkLst>
        <pc:spChg chg="del">
          <ac:chgData name="ELEFTHERIOS GAZETAS" userId="b807ffcc-a93d-4aa6-ad39-f436a5e4fbfd" providerId="ADAL" clId="{CECE642C-665F-094A-BF42-009076BD7D8E}" dt="2023-11-10T13:57:39.069" v="255" actId="478"/>
          <ac:spMkLst>
            <pc:docMk/>
            <pc:sldMk cId="955269726" sldId="300"/>
            <ac:spMk id="2" creationId="{C80A25AB-C8CC-FE4C-91FC-E01BDA73D67D}"/>
          </ac:spMkLst>
        </pc:spChg>
        <pc:spChg chg="mod">
          <ac:chgData name="ELEFTHERIOS GAZETAS" userId="b807ffcc-a93d-4aa6-ad39-f436a5e4fbfd" providerId="ADAL" clId="{CECE642C-665F-094A-BF42-009076BD7D8E}" dt="2023-11-10T13:57:56.160" v="264" actId="12"/>
          <ac:spMkLst>
            <pc:docMk/>
            <pc:sldMk cId="955269726" sldId="300"/>
            <ac:spMk id="3" creationId="{81363E71-1D4E-D344-B780-08602EC7FF68}"/>
          </ac:spMkLst>
        </pc:spChg>
      </pc:sldChg>
      <pc:sldChg chg="delSp new del mod">
        <pc:chgData name="ELEFTHERIOS GAZETAS" userId="b807ffcc-a93d-4aa6-ad39-f436a5e4fbfd" providerId="ADAL" clId="{CECE642C-665F-094A-BF42-009076BD7D8E}" dt="2023-11-10T13:58:23.734" v="268" actId="2696"/>
        <pc:sldMkLst>
          <pc:docMk/>
          <pc:sldMk cId="2570526655" sldId="301"/>
        </pc:sldMkLst>
        <pc:spChg chg="del">
          <ac:chgData name="ELEFTHERIOS GAZETAS" userId="b807ffcc-a93d-4aa6-ad39-f436a5e4fbfd" providerId="ADAL" clId="{CECE642C-665F-094A-BF42-009076BD7D8E}" dt="2023-11-10T13:58:05.392" v="266" actId="478"/>
          <ac:spMkLst>
            <pc:docMk/>
            <pc:sldMk cId="2570526655" sldId="301"/>
            <ac:spMk id="2" creationId="{95273A0D-7D8D-5349-933E-65900F3161F5}"/>
          </ac:spMkLst>
        </pc:spChg>
      </pc:sldChg>
      <pc:sldChg chg="modSp new mod">
        <pc:chgData name="ELEFTHERIOS GAZETAS" userId="b807ffcc-a93d-4aa6-ad39-f436a5e4fbfd" providerId="ADAL" clId="{CECE642C-665F-094A-BF42-009076BD7D8E}" dt="2023-11-10T13:59:03.500" v="303" actId="27636"/>
        <pc:sldMkLst>
          <pc:docMk/>
          <pc:sldMk cId="141594565" sldId="302"/>
        </pc:sldMkLst>
        <pc:spChg chg="mod">
          <ac:chgData name="ELEFTHERIOS GAZETAS" userId="b807ffcc-a93d-4aa6-ad39-f436a5e4fbfd" providerId="ADAL" clId="{CECE642C-665F-094A-BF42-009076BD7D8E}" dt="2023-11-10T13:58:37.616" v="296" actId="27636"/>
          <ac:spMkLst>
            <pc:docMk/>
            <pc:sldMk cId="141594565" sldId="302"/>
            <ac:spMk id="2" creationId="{45721E15-7388-EE42-925C-2A83C59B5A92}"/>
          </ac:spMkLst>
        </pc:spChg>
        <pc:spChg chg="mod">
          <ac:chgData name="ELEFTHERIOS GAZETAS" userId="b807ffcc-a93d-4aa6-ad39-f436a5e4fbfd" providerId="ADAL" clId="{CECE642C-665F-094A-BF42-009076BD7D8E}" dt="2023-11-10T13:59:03.500" v="303" actId="27636"/>
          <ac:spMkLst>
            <pc:docMk/>
            <pc:sldMk cId="141594565" sldId="302"/>
            <ac:spMk id="3" creationId="{CF8BF2A6-28E4-A343-BC64-257DF6C4023C}"/>
          </ac:spMkLst>
        </pc:spChg>
      </pc:sldChg>
      <pc:sldChg chg="modSp new mod">
        <pc:chgData name="ELEFTHERIOS GAZETAS" userId="b807ffcc-a93d-4aa6-ad39-f436a5e4fbfd" providerId="ADAL" clId="{CECE642C-665F-094A-BF42-009076BD7D8E}" dt="2023-11-10T13:59:36.202" v="327" actId="14100"/>
        <pc:sldMkLst>
          <pc:docMk/>
          <pc:sldMk cId="1889796348" sldId="303"/>
        </pc:sldMkLst>
        <pc:spChg chg="mod">
          <ac:chgData name="ELEFTHERIOS GAZETAS" userId="b807ffcc-a93d-4aa6-ad39-f436a5e4fbfd" providerId="ADAL" clId="{CECE642C-665F-094A-BF42-009076BD7D8E}" dt="2023-11-10T13:59:28.308" v="324" actId="20577"/>
          <ac:spMkLst>
            <pc:docMk/>
            <pc:sldMk cId="1889796348" sldId="303"/>
            <ac:spMk id="2" creationId="{2E7740EB-1C90-3047-B6C9-3BF49A35B65F}"/>
          </ac:spMkLst>
        </pc:spChg>
        <pc:spChg chg="mod">
          <ac:chgData name="ELEFTHERIOS GAZETAS" userId="b807ffcc-a93d-4aa6-ad39-f436a5e4fbfd" providerId="ADAL" clId="{CECE642C-665F-094A-BF42-009076BD7D8E}" dt="2023-11-10T13:59:36.202" v="327" actId="14100"/>
          <ac:spMkLst>
            <pc:docMk/>
            <pc:sldMk cId="1889796348" sldId="303"/>
            <ac:spMk id="3" creationId="{581F0EA1-CDB7-7146-8EB4-5D0398E663ED}"/>
          </ac:spMkLst>
        </pc:spChg>
      </pc:sldChg>
      <pc:sldChg chg="modSp new mod">
        <pc:chgData name="ELEFTHERIOS GAZETAS" userId="b807ffcc-a93d-4aa6-ad39-f436a5e4fbfd" providerId="ADAL" clId="{CECE642C-665F-094A-BF42-009076BD7D8E}" dt="2023-11-10T14:12:34.398" v="429" actId="2"/>
        <pc:sldMkLst>
          <pc:docMk/>
          <pc:sldMk cId="3055896047" sldId="304"/>
        </pc:sldMkLst>
        <pc:spChg chg="mod">
          <ac:chgData name="ELEFTHERIOS GAZETAS" userId="b807ffcc-a93d-4aa6-ad39-f436a5e4fbfd" providerId="ADAL" clId="{CECE642C-665F-094A-BF42-009076BD7D8E}" dt="2023-11-10T14:09:45.352" v="366" actId="122"/>
          <ac:spMkLst>
            <pc:docMk/>
            <pc:sldMk cId="3055896047" sldId="304"/>
            <ac:spMk id="2" creationId="{72907AB0-D2D1-3E41-933B-783E8EE316F6}"/>
          </ac:spMkLst>
        </pc:spChg>
        <pc:spChg chg="mod">
          <ac:chgData name="ELEFTHERIOS GAZETAS" userId="b807ffcc-a93d-4aa6-ad39-f436a5e4fbfd" providerId="ADAL" clId="{CECE642C-665F-094A-BF42-009076BD7D8E}" dt="2023-11-10T14:12:34.398" v="429" actId="2"/>
          <ac:spMkLst>
            <pc:docMk/>
            <pc:sldMk cId="3055896047" sldId="304"/>
            <ac:spMk id="3" creationId="{DB29D2CF-BA9B-4849-BD3B-8908DE008CD3}"/>
          </ac:spMkLst>
        </pc:spChg>
      </pc:sldChg>
      <pc:sldChg chg="delSp modSp new mod">
        <pc:chgData name="ELEFTHERIOS GAZETAS" userId="b807ffcc-a93d-4aa6-ad39-f436a5e4fbfd" providerId="ADAL" clId="{CECE642C-665F-094A-BF42-009076BD7D8E}" dt="2023-11-10T14:12:42.054" v="478" actId="2"/>
        <pc:sldMkLst>
          <pc:docMk/>
          <pc:sldMk cId="3664128972" sldId="305"/>
        </pc:sldMkLst>
        <pc:spChg chg="del">
          <ac:chgData name="ELEFTHERIOS GAZETAS" userId="b807ffcc-a93d-4aa6-ad39-f436a5e4fbfd" providerId="ADAL" clId="{CECE642C-665F-094A-BF42-009076BD7D8E}" dt="2023-11-10T14:11:02.683" v="371" actId="478"/>
          <ac:spMkLst>
            <pc:docMk/>
            <pc:sldMk cId="3664128972" sldId="305"/>
            <ac:spMk id="2" creationId="{B9B0089B-BEA6-954E-8309-F0F211D5741C}"/>
          </ac:spMkLst>
        </pc:spChg>
        <pc:spChg chg="mod">
          <ac:chgData name="ELEFTHERIOS GAZETAS" userId="b807ffcc-a93d-4aa6-ad39-f436a5e4fbfd" providerId="ADAL" clId="{CECE642C-665F-094A-BF42-009076BD7D8E}" dt="2023-11-10T14:12:42.054" v="478" actId="2"/>
          <ac:spMkLst>
            <pc:docMk/>
            <pc:sldMk cId="3664128972" sldId="305"/>
            <ac:spMk id="3" creationId="{29E1472A-2BBB-8B4B-BF30-13F7BCB797AB}"/>
          </ac:spMkLst>
        </pc:spChg>
      </pc:sldChg>
      <pc:sldChg chg="delSp modSp new mod">
        <pc:chgData name="ELEFTHERIOS GAZETAS" userId="b807ffcc-a93d-4aa6-ad39-f436a5e4fbfd" providerId="ADAL" clId="{CECE642C-665F-094A-BF42-009076BD7D8E}" dt="2023-11-10T14:16:54.688" v="641" actId="20577"/>
        <pc:sldMkLst>
          <pc:docMk/>
          <pc:sldMk cId="1836855821" sldId="306"/>
        </pc:sldMkLst>
        <pc:spChg chg="del">
          <ac:chgData name="ELEFTHERIOS GAZETAS" userId="b807ffcc-a93d-4aa6-ad39-f436a5e4fbfd" providerId="ADAL" clId="{CECE642C-665F-094A-BF42-009076BD7D8E}" dt="2023-11-10T14:12:23.243" v="403" actId="478"/>
          <ac:spMkLst>
            <pc:docMk/>
            <pc:sldMk cId="1836855821" sldId="306"/>
            <ac:spMk id="2" creationId="{B65B6392-EAC7-EC4D-9FE5-69A0FA28B4B6}"/>
          </ac:spMkLst>
        </pc:spChg>
        <pc:spChg chg="mod">
          <ac:chgData name="ELEFTHERIOS GAZETAS" userId="b807ffcc-a93d-4aa6-ad39-f436a5e4fbfd" providerId="ADAL" clId="{CECE642C-665F-094A-BF42-009076BD7D8E}" dt="2023-11-10T14:16:54.688" v="641" actId="20577"/>
          <ac:spMkLst>
            <pc:docMk/>
            <pc:sldMk cId="1836855821" sldId="306"/>
            <ac:spMk id="3" creationId="{93E6302E-D8A3-3441-BA33-6BCFC32A05A3}"/>
          </ac:spMkLst>
        </pc:spChg>
      </pc:sldChg>
      <pc:sldChg chg="delSp modSp new mod">
        <pc:chgData name="ELEFTHERIOS GAZETAS" userId="b807ffcc-a93d-4aa6-ad39-f436a5e4fbfd" providerId="ADAL" clId="{CECE642C-665F-094A-BF42-009076BD7D8E}" dt="2023-11-10T14:21:23.921" v="652" actId="2"/>
        <pc:sldMkLst>
          <pc:docMk/>
          <pc:sldMk cId="2589312687" sldId="307"/>
        </pc:sldMkLst>
        <pc:spChg chg="del">
          <ac:chgData name="ELEFTHERIOS GAZETAS" userId="b807ffcc-a93d-4aa6-ad39-f436a5e4fbfd" providerId="ADAL" clId="{CECE642C-665F-094A-BF42-009076BD7D8E}" dt="2023-11-10T14:16:59.578" v="643" actId="478"/>
          <ac:spMkLst>
            <pc:docMk/>
            <pc:sldMk cId="2589312687" sldId="307"/>
            <ac:spMk id="2" creationId="{BA5B4B0B-AA99-764F-ACA7-D931EE89BF3F}"/>
          </ac:spMkLst>
        </pc:spChg>
        <pc:spChg chg="mod">
          <ac:chgData name="ELEFTHERIOS GAZETAS" userId="b807ffcc-a93d-4aa6-ad39-f436a5e4fbfd" providerId="ADAL" clId="{CECE642C-665F-094A-BF42-009076BD7D8E}" dt="2023-11-10T14:21:23.921" v="652" actId="2"/>
          <ac:spMkLst>
            <pc:docMk/>
            <pc:sldMk cId="2589312687" sldId="307"/>
            <ac:spMk id="3" creationId="{326C48F5-1AB1-184D-8693-8B76DCFF7753}"/>
          </ac:spMkLst>
        </pc:spChg>
      </pc:sldChg>
      <pc:sldChg chg="delSp modSp new mod">
        <pc:chgData name="ELEFTHERIOS GAZETAS" userId="b807ffcc-a93d-4aa6-ad39-f436a5e4fbfd" providerId="ADAL" clId="{CECE642C-665F-094A-BF42-009076BD7D8E}" dt="2023-11-10T14:22:16.250" v="666" actId="20577"/>
        <pc:sldMkLst>
          <pc:docMk/>
          <pc:sldMk cId="1750563164" sldId="308"/>
        </pc:sldMkLst>
        <pc:spChg chg="del">
          <ac:chgData name="ELEFTHERIOS GAZETAS" userId="b807ffcc-a93d-4aa6-ad39-f436a5e4fbfd" providerId="ADAL" clId="{CECE642C-665F-094A-BF42-009076BD7D8E}" dt="2023-11-10T14:21:44.441" v="654" actId="478"/>
          <ac:spMkLst>
            <pc:docMk/>
            <pc:sldMk cId="1750563164" sldId="308"/>
            <ac:spMk id="2" creationId="{A61B25EC-BCD0-A946-A9C0-366AD50BECAC}"/>
          </ac:spMkLst>
        </pc:spChg>
        <pc:spChg chg="mod">
          <ac:chgData name="ELEFTHERIOS GAZETAS" userId="b807ffcc-a93d-4aa6-ad39-f436a5e4fbfd" providerId="ADAL" clId="{CECE642C-665F-094A-BF42-009076BD7D8E}" dt="2023-11-10T14:22:16.250" v="666" actId="20577"/>
          <ac:spMkLst>
            <pc:docMk/>
            <pc:sldMk cId="1750563164" sldId="308"/>
            <ac:spMk id="3" creationId="{2BF1F739-BF51-424C-B645-E86B417C01F2}"/>
          </ac:spMkLst>
        </pc:spChg>
      </pc:sldChg>
      <pc:sldChg chg="delSp modSp new mod">
        <pc:chgData name="ELEFTHERIOS GAZETAS" userId="b807ffcc-a93d-4aa6-ad39-f436a5e4fbfd" providerId="ADAL" clId="{CECE642C-665F-094A-BF42-009076BD7D8E}" dt="2023-11-10T14:25:03.514" v="749" actId="14100"/>
        <pc:sldMkLst>
          <pc:docMk/>
          <pc:sldMk cId="766870981" sldId="309"/>
        </pc:sldMkLst>
        <pc:spChg chg="del">
          <ac:chgData name="ELEFTHERIOS GAZETAS" userId="b807ffcc-a93d-4aa6-ad39-f436a5e4fbfd" providerId="ADAL" clId="{CECE642C-665F-094A-BF42-009076BD7D8E}" dt="2023-11-10T14:25:00.236" v="748" actId="478"/>
          <ac:spMkLst>
            <pc:docMk/>
            <pc:sldMk cId="766870981" sldId="309"/>
            <ac:spMk id="2" creationId="{A0FC4529-B353-8D45-BC28-9730C264ABCD}"/>
          </ac:spMkLst>
        </pc:spChg>
        <pc:spChg chg="mod">
          <ac:chgData name="ELEFTHERIOS GAZETAS" userId="b807ffcc-a93d-4aa6-ad39-f436a5e4fbfd" providerId="ADAL" clId="{CECE642C-665F-094A-BF42-009076BD7D8E}" dt="2023-11-10T14:25:03.514" v="749" actId="14100"/>
          <ac:spMkLst>
            <pc:docMk/>
            <pc:sldMk cId="766870981" sldId="309"/>
            <ac:spMk id="3" creationId="{5C914A7F-091D-C942-ABEE-F832F05A7A78}"/>
          </ac:spMkLst>
        </pc:spChg>
      </pc:sldChg>
      <pc:sldChg chg="modSp new mod ord">
        <pc:chgData name="ELEFTHERIOS GAZETAS" userId="b807ffcc-a93d-4aa6-ad39-f436a5e4fbfd" providerId="ADAL" clId="{CECE642C-665F-094A-BF42-009076BD7D8E}" dt="2023-11-10T15:12:56.774" v="871" actId="12"/>
        <pc:sldMkLst>
          <pc:docMk/>
          <pc:sldMk cId="851121757" sldId="310"/>
        </pc:sldMkLst>
        <pc:spChg chg="mod">
          <ac:chgData name="ELEFTHERIOS GAZETAS" userId="b807ffcc-a93d-4aa6-ad39-f436a5e4fbfd" providerId="ADAL" clId="{CECE642C-665F-094A-BF42-009076BD7D8E}" dt="2023-11-10T15:09:03.634" v="825" actId="122"/>
          <ac:spMkLst>
            <pc:docMk/>
            <pc:sldMk cId="851121757" sldId="310"/>
            <ac:spMk id="2" creationId="{76A5D468-5FDC-3B4F-93A1-3FB50DF038EE}"/>
          </ac:spMkLst>
        </pc:spChg>
        <pc:spChg chg="mod">
          <ac:chgData name="ELEFTHERIOS GAZETAS" userId="b807ffcc-a93d-4aa6-ad39-f436a5e4fbfd" providerId="ADAL" clId="{CECE642C-665F-094A-BF42-009076BD7D8E}" dt="2023-11-10T15:12:56.774" v="871" actId="12"/>
          <ac:spMkLst>
            <pc:docMk/>
            <pc:sldMk cId="851121757" sldId="310"/>
            <ac:spMk id="3" creationId="{51D18B42-7D81-204B-A5BB-9A59EEB1E6F5}"/>
          </ac:spMkLst>
        </pc:spChg>
      </pc:sldChg>
      <pc:sldChg chg="delSp modSp new mod">
        <pc:chgData name="ELEFTHERIOS GAZETAS" userId="b807ffcc-a93d-4aa6-ad39-f436a5e4fbfd" providerId="ADAL" clId="{CECE642C-665F-094A-BF42-009076BD7D8E}" dt="2023-11-10T15:11:03.093" v="849" actId="1076"/>
        <pc:sldMkLst>
          <pc:docMk/>
          <pc:sldMk cId="3801529290" sldId="311"/>
        </pc:sldMkLst>
        <pc:spChg chg="del">
          <ac:chgData name="ELEFTHERIOS GAZETAS" userId="b807ffcc-a93d-4aa6-ad39-f436a5e4fbfd" providerId="ADAL" clId="{CECE642C-665F-094A-BF42-009076BD7D8E}" dt="2023-11-10T15:10:45.081" v="842" actId="478"/>
          <ac:spMkLst>
            <pc:docMk/>
            <pc:sldMk cId="3801529290" sldId="311"/>
            <ac:spMk id="2" creationId="{E9190B6E-804D-BB4E-B56E-68F358FE4A24}"/>
          </ac:spMkLst>
        </pc:spChg>
        <pc:spChg chg="mod">
          <ac:chgData name="ELEFTHERIOS GAZETAS" userId="b807ffcc-a93d-4aa6-ad39-f436a5e4fbfd" providerId="ADAL" clId="{CECE642C-665F-094A-BF42-009076BD7D8E}" dt="2023-11-10T15:11:03.093" v="849" actId="1076"/>
          <ac:spMkLst>
            <pc:docMk/>
            <pc:sldMk cId="3801529290" sldId="311"/>
            <ac:spMk id="3" creationId="{C7B0E260-51B0-7845-849F-171975EF109F}"/>
          </ac:spMkLst>
        </pc:spChg>
      </pc:sldChg>
      <pc:sldChg chg="addSp delSp modSp new mod ord">
        <pc:chgData name="ELEFTHERIOS GAZETAS" userId="b807ffcc-a93d-4aa6-ad39-f436a5e4fbfd" providerId="ADAL" clId="{CECE642C-665F-094A-BF42-009076BD7D8E}" dt="2023-11-10T15:12:30.825" v="867" actId="20578"/>
        <pc:sldMkLst>
          <pc:docMk/>
          <pc:sldMk cId="3317447367" sldId="312"/>
        </pc:sldMkLst>
        <pc:spChg chg="del">
          <ac:chgData name="ELEFTHERIOS GAZETAS" userId="b807ffcc-a93d-4aa6-ad39-f436a5e4fbfd" providerId="ADAL" clId="{CECE642C-665F-094A-BF42-009076BD7D8E}" dt="2023-11-10T15:11:22.463" v="851" actId="478"/>
          <ac:spMkLst>
            <pc:docMk/>
            <pc:sldMk cId="3317447367" sldId="312"/>
            <ac:spMk id="2" creationId="{1E3885B1-5226-5F4F-A659-4AEAC530AA8E}"/>
          </ac:spMkLst>
        </pc:spChg>
        <pc:spChg chg="mod">
          <ac:chgData name="ELEFTHERIOS GAZETAS" userId="b807ffcc-a93d-4aa6-ad39-f436a5e4fbfd" providerId="ADAL" clId="{CECE642C-665F-094A-BF42-009076BD7D8E}" dt="2023-11-10T15:11:54.107" v="855" actId="20577"/>
          <ac:spMkLst>
            <pc:docMk/>
            <pc:sldMk cId="3317447367" sldId="312"/>
            <ac:spMk id="3" creationId="{C6B6E1DE-B85D-D140-9166-D3EAD2FF6497}"/>
          </ac:spMkLst>
        </pc:spChg>
        <pc:spChg chg="add mod">
          <ac:chgData name="ELEFTHERIOS GAZETAS" userId="b807ffcc-a93d-4aa6-ad39-f436a5e4fbfd" providerId="ADAL" clId="{CECE642C-665F-094A-BF42-009076BD7D8E}" dt="2023-11-10T15:12:27.173" v="866" actId="1076"/>
          <ac:spMkLst>
            <pc:docMk/>
            <pc:sldMk cId="3317447367" sldId="312"/>
            <ac:spMk id="4" creationId="{48B2F9ED-65F1-F142-9285-8C0331E96AF7}"/>
          </ac:spMkLst>
        </pc:spChg>
      </pc:sldChg>
      <pc:sldChg chg="modSp new mod">
        <pc:chgData name="ELEFTHERIOS GAZETAS" userId="b807ffcc-a93d-4aa6-ad39-f436a5e4fbfd" providerId="ADAL" clId="{CECE642C-665F-094A-BF42-009076BD7D8E}" dt="2023-11-10T15:22:34.268" v="923" actId="1076"/>
        <pc:sldMkLst>
          <pc:docMk/>
          <pc:sldMk cId="1814724638" sldId="313"/>
        </pc:sldMkLst>
        <pc:spChg chg="mod">
          <ac:chgData name="ELEFTHERIOS GAZETAS" userId="b807ffcc-a93d-4aa6-ad39-f436a5e4fbfd" providerId="ADAL" clId="{CECE642C-665F-094A-BF42-009076BD7D8E}" dt="2023-11-10T15:22:34.268" v="923" actId="1076"/>
          <ac:spMkLst>
            <pc:docMk/>
            <pc:sldMk cId="1814724638" sldId="313"/>
            <ac:spMk id="2" creationId="{D59A0353-6D77-D643-8003-1621AD353212}"/>
          </ac:spMkLst>
        </pc:spChg>
        <pc:spChg chg="mod">
          <ac:chgData name="ELEFTHERIOS GAZETAS" userId="b807ffcc-a93d-4aa6-ad39-f436a5e4fbfd" providerId="ADAL" clId="{CECE642C-665F-094A-BF42-009076BD7D8E}" dt="2023-11-10T15:22:15.095" v="919"/>
          <ac:spMkLst>
            <pc:docMk/>
            <pc:sldMk cId="1814724638" sldId="313"/>
            <ac:spMk id="3" creationId="{0B623B6D-A81C-704C-9337-3EC88D9D12E4}"/>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grpSp>
        <p:nvGrpSpPr>
          <p:cNvPr id="43" name="Group 42">
            <a:extLst>
              <a:ext uri="{FF2B5EF4-FFF2-40B4-BE49-F238E27FC236}">
                <a16:creationId xmlns:a16="http://schemas.microsoft.com/office/drawing/2014/main" id="{EB46B8FB-F6A2-5F47-A6CD-A7E17E69270F}"/>
              </a:ext>
            </a:extLst>
          </p:cNvPr>
          <p:cNvGrpSpPr/>
          <p:nvPr/>
        </p:nvGrpSpPr>
        <p:grpSpPr>
          <a:xfrm>
            <a:off x="6201388" y="0"/>
            <a:ext cx="5990612" cy="6858001"/>
            <a:chOff x="6201388" y="0"/>
            <a:chExt cx="5990612" cy="6858001"/>
          </a:xfrm>
        </p:grpSpPr>
        <p:sp>
          <p:nvSpPr>
            <p:cNvPr id="45" name="Oval 44">
              <a:extLst>
                <a:ext uri="{FF2B5EF4-FFF2-40B4-BE49-F238E27FC236}">
                  <a16:creationId xmlns:a16="http://schemas.microsoft.com/office/drawing/2014/main" id="{419BDE93-3EC2-4E4D-BC0B-417378F49EDA}"/>
                </a:ext>
              </a:extLst>
            </p:cNvPr>
            <p:cNvSpPr/>
            <p:nvPr/>
          </p:nvSpPr>
          <p:spPr>
            <a:xfrm>
              <a:off x="6201388" y="3549396"/>
              <a:ext cx="1130725" cy="1130724"/>
            </a:xfrm>
            <a:prstGeom prst="ellips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7" name="Freeform 46">
              <a:extLst>
                <a:ext uri="{FF2B5EF4-FFF2-40B4-BE49-F238E27FC236}">
                  <a16:creationId xmlns:a16="http://schemas.microsoft.com/office/drawing/2014/main" id="{FE21F82F-1EE5-8240-97F8-387DF0253FCE}"/>
                </a:ext>
              </a:extLst>
            </p:cNvPr>
            <p:cNvSpPr/>
            <p:nvPr/>
          </p:nvSpPr>
          <p:spPr>
            <a:xfrm>
              <a:off x="6201389" y="1"/>
              <a:ext cx="1130725" cy="565575"/>
            </a:xfrm>
            <a:custGeom>
              <a:avLst/>
              <a:gdLst>
                <a:gd name="connsiteX0" fmla="*/ 21 w 1130725"/>
                <a:gd name="connsiteY0" fmla="*/ 0 h 565575"/>
                <a:gd name="connsiteX1" fmla="*/ 1130704 w 1130725"/>
                <a:gd name="connsiteY1" fmla="*/ 0 h 565575"/>
                <a:gd name="connsiteX2" fmla="*/ 1130725 w 1130725"/>
                <a:gd name="connsiteY2" fmla="*/ 213 h 565575"/>
                <a:gd name="connsiteX3" fmla="*/ 565362 w 1130725"/>
                <a:gd name="connsiteY3" fmla="*/ 565575 h 565575"/>
                <a:gd name="connsiteX4" fmla="*/ 0 w 1130725"/>
                <a:gd name="connsiteY4" fmla="*/ 213 h 5655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0725" h="565575">
                  <a:moveTo>
                    <a:pt x="21" y="0"/>
                  </a:moveTo>
                  <a:lnTo>
                    <a:pt x="1130704" y="0"/>
                  </a:lnTo>
                  <a:lnTo>
                    <a:pt x="1130725" y="213"/>
                  </a:lnTo>
                  <a:cubicBezTo>
                    <a:pt x="1130725" y="312454"/>
                    <a:pt x="877604" y="565575"/>
                    <a:pt x="565362" y="565575"/>
                  </a:cubicBezTo>
                  <a:cubicBezTo>
                    <a:pt x="253121" y="565575"/>
                    <a:pt x="0" y="312454"/>
                    <a:pt x="0" y="213"/>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49" name="Freeform 48">
              <a:extLst>
                <a:ext uri="{FF2B5EF4-FFF2-40B4-BE49-F238E27FC236}">
                  <a16:creationId xmlns:a16="http://schemas.microsoft.com/office/drawing/2014/main" id="{AE1903E3-6B5F-6B4C-9A1F-62628A050AEB}"/>
                </a:ext>
              </a:extLst>
            </p:cNvPr>
            <p:cNvSpPr/>
            <p:nvPr/>
          </p:nvSpPr>
          <p:spPr>
            <a:xfrm>
              <a:off x="7564255" y="6292426"/>
              <a:ext cx="1130723" cy="565575"/>
            </a:xfrm>
            <a:custGeom>
              <a:avLst/>
              <a:gdLst>
                <a:gd name="connsiteX0" fmla="*/ 565362 w 1130723"/>
                <a:gd name="connsiteY0" fmla="*/ 0 h 565575"/>
                <a:gd name="connsiteX1" fmla="*/ 1130723 w 1130723"/>
                <a:gd name="connsiteY1" fmla="*/ 565362 h 565575"/>
                <a:gd name="connsiteX2" fmla="*/ 1130702 w 1130723"/>
                <a:gd name="connsiteY2" fmla="*/ 565575 h 565575"/>
                <a:gd name="connsiteX3" fmla="*/ 21 w 1130723"/>
                <a:gd name="connsiteY3" fmla="*/ 565575 h 565575"/>
                <a:gd name="connsiteX4" fmla="*/ 0 w 1130723"/>
                <a:gd name="connsiteY4" fmla="*/ 565362 h 565575"/>
                <a:gd name="connsiteX5" fmla="*/ 565362 w 1130723"/>
                <a:gd name="connsiteY5" fmla="*/ 0 h 5655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130723" h="565575">
                  <a:moveTo>
                    <a:pt x="565362" y="0"/>
                  </a:moveTo>
                  <a:cubicBezTo>
                    <a:pt x="877602" y="0"/>
                    <a:pt x="1130723" y="253121"/>
                    <a:pt x="1130723" y="565362"/>
                  </a:cubicBezTo>
                  <a:lnTo>
                    <a:pt x="1130702" y="565575"/>
                  </a:lnTo>
                  <a:lnTo>
                    <a:pt x="21" y="565575"/>
                  </a:lnTo>
                  <a:lnTo>
                    <a:pt x="0" y="565362"/>
                  </a:lnTo>
                  <a:cubicBezTo>
                    <a:pt x="0" y="253121"/>
                    <a:pt x="253120" y="0"/>
                    <a:pt x="565362" y="0"/>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51" name="Oval 50">
              <a:extLst>
                <a:ext uri="{FF2B5EF4-FFF2-40B4-BE49-F238E27FC236}">
                  <a16:creationId xmlns:a16="http://schemas.microsoft.com/office/drawing/2014/main" id="{F7C55863-3B37-0743-B001-1A970033FBA8}"/>
                </a:ext>
              </a:extLst>
            </p:cNvPr>
            <p:cNvSpPr/>
            <p:nvPr/>
          </p:nvSpPr>
          <p:spPr>
            <a:xfrm>
              <a:off x="7564253" y="3549396"/>
              <a:ext cx="1130725" cy="1130724"/>
            </a:xfrm>
            <a:prstGeom prst="ellips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 name="Oval 59">
              <a:extLst>
                <a:ext uri="{FF2B5EF4-FFF2-40B4-BE49-F238E27FC236}">
                  <a16:creationId xmlns:a16="http://schemas.microsoft.com/office/drawing/2014/main" id="{932B4C24-3A58-924C-B79A-D961EF7C2C48}"/>
                </a:ext>
              </a:extLst>
            </p:cNvPr>
            <p:cNvSpPr/>
            <p:nvPr/>
          </p:nvSpPr>
          <p:spPr>
            <a:xfrm>
              <a:off x="7564253" y="2177881"/>
              <a:ext cx="1130725" cy="1130724"/>
            </a:xfrm>
            <a:prstGeom prst="ellips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3" name="Oval 62">
              <a:extLst>
                <a:ext uri="{FF2B5EF4-FFF2-40B4-BE49-F238E27FC236}">
                  <a16:creationId xmlns:a16="http://schemas.microsoft.com/office/drawing/2014/main" id="{21EF52E0-D2CF-544F-93A6-4D7B45A0483A}"/>
                </a:ext>
              </a:extLst>
            </p:cNvPr>
            <p:cNvSpPr/>
            <p:nvPr/>
          </p:nvSpPr>
          <p:spPr>
            <a:xfrm>
              <a:off x="7564253" y="806366"/>
              <a:ext cx="1130725" cy="1130724"/>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4" name="Freeform 63">
              <a:extLst>
                <a:ext uri="{FF2B5EF4-FFF2-40B4-BE49-F238E27FC236}">
                  <a16:creationId xmlns:a16="http://schemas.microsoft.com/office/drawing/2014/main" id="{6966CFE5-1C8C-2E4F-9B2D-A8438F5A5322}"/>
                </a:ext>
              </a:extLst>
            </p:cNvPr>
            <p:cNvSpPr/>
            <p:nvPr/>
          </p:nvSpPr>
          <p:spPr>
            <a:xfrm>
              <a:off x="7564254" y="1"/>
              <a:ext cx="1130725" cy="565575"/>
            </a:xfrm>
            <a:custGeom>
              <a:avLst/>
              <a:gdLst>
                <a:gd name="connsiteX0" fmla="*/ 21 w 1130725"/>
                <a:gd name="connsiteY0" fmla="*/ 0 h 565575"/>
                <a:gd name="connsiteX1" fmla="*/ 1130704 w 1130725"/>
                <a:gd name="connsiteY1" fmla="*/ 0 h 565575"/>
                <a:gd name="connsiteX2" fmla="*/ 1130725 w 1130725"/>
                <a:gd name="connsiteY2" fmla="*/ 213 h 565575"/>
                <a:gd name="connsiteX3" fmla="*/ 565363 w 1130725"/>
                <a:gd name="connsiteY3" fmla="*/ 565575 h 565575"/>
                <a:gd name="connsiteX4" fmla="*/ 0 w 1130725"/>
                <a:gd name="connsiteY4" fmla="*/ 213 h 5655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0725" h="565575">
                  <a:moveTo>
                    <a:pt x="21" y="0"/>
                  </a:moveTo>
                  <a:lnTo>
                    <a:pt x="1130704" y="0"/>
                  </a:lnTo>
                  <a:lnTo>
                    <a:pt x="1130725" y="213"/>
                  </a:lnTo>
                  <a:cubicBezTo>
                    <a:pt x="1130725" y="312454"/>
                    <a:pt x="877603" y="565575"/>
                    <a:pt x="565363" y="565575"/>
                  </a:cubicBezTo>
                  <a:cubicBezTo>
                    <a:pt x="253121" y="565575"/>
                    <a:pt x="0" y="312454"/>
                    <a:pt x="0" y="213"/>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65" name="Freeform 64">
              <a:extLst>
                <a:ext uri="{FF2B5EF4-FFF2-40B4-BE49-F238E27FC236}">
                  <a16:creationId xmlns:a16="http://schemas.microsoft.com/office/drawing/2014/main" id="{9FD29EF3-A5B2-554A-A307-6BE1BCE8AF03}"/>
                </a:ext>
              </a:extLst>
            </p:cNvPr>
            <p:cNvSpPr/>
            <p:nvPr/>
          </p:nvSpPr>
          <p:spPr>
            <a:xfrm>
              <a:off x="8927118" y="6292426"/>
              <a:ext cx="1130724" cy="565575"/>
            </a:xfrm>
            <a:custGeom>
              <a:avLst/>
              <a:gdLst>
                <a:gd name="connsiteX0" fmla="*/ 565362 w 1130724"/>
                <a:gd name="connsiteY0" fmla="*/ 0 h 565575"/>
                <a:gd name="connsiteX1" fmla="*/ 1130724 w 1130724"/>
                <a:gd name="connsiteY1" fmla="*/ 565362 h 565575"/>
                <a:gd name="connsiteX2" fmla="*/ 1130703 w 1130724"/>
                <a:gd name="connsiteY2" fmla="*/ 565575 h 565575"/>
                <a:gd name="connsiteX3" fmla="*/ 22 w 1130724"/>
                <a:gd name="connsiteY3" fmla="*/ 565575 h 565575"/>
                <a:gd name="connsiteX4" fmla="*/ 0 w 1130724"/>
                <a:gd name="connsiteY4" fmla="*/ 565362 h 565575"/>
                <a:gd name="connsiteX5" fmla="*/ 565362 w 1130724"/>
                <a:gd name="connsiteY5" fmla="*/ 0 h 5655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130724" h="565575">
                  <a:moveTo>
                    <a:pt x="565362" y="0"/>
                  </a:moveTo>
                  <a:cubicBezTo>
                    <a:pt x="877603" y="0"/>
                    <a:pt x="1130724" y="253121"/>
                    <a:pt x="1130724" y="565362"/>
                  </a:cubicBezTo>
                  <a:lnTo>
                    <a:pt x="1130703" y="565575"/>
                  </a:lnTo>
                  <a:lnTo>
                    <a:pt x="22" y="565575"/>
                  </a:lnTo>
                  <a:lnTo>
                    <a:pt x="0" y="565362"/>
                  </a:lnTo>
                  <a:cubicBezTo>
                    <a:pt x="0" y="253121"/>
                    <a:pt x="253121" y="0"/>
                    <a:pt x="565362" y="0"/>
                  </a:cubicBez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67" name="Oval 66">
              <a:extLst>
                <a:ext uri="{FF2B5EF4-FFF2-40B4-BE49-F238E27FC236}">
                  <a16:creationId xmlns:a16="http://schemas.microsoft.com/office/drawing/2014/main" id="{AC1ECAD8-0CF2-934D-AA1E-C108208CDE6F}"/>
                </a:ext>
              </a:extLst>
            </p:cNvPr>
            <p:cNvSpPr/>
            <p:nvPr/>
          </p:nvSpPr>
          <p:spPr>
            <a:xfrm>
              <a:off x="8927118" y="4920911"/>
              <a:ext cx="1130725" cy="1130724"/>
            </a:xfrm>
            <a:prstGeom prst="ellips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8" name="Oval 67">
              <a:extLst>
                <a:ext uri="{FF2B5EF4-FFF2-40B4-BE49-F238E27FC236}">
                  <a16:creationId xmlns:a16="http://schemas.microsoft.com/office/drawing/2014/main" id="{DB14DED1-3A58-8C4D-902E-2A9F34043F61}"/>
                </a:ext>
              </a:extLst>
            </p:cNvPr>
            <p:cNvSpPr/>
            <p:nvPr/>
          </p:nvSpPr>
          <p:spPr>
            <a:xfrm>
              <a:off x="8927118" y="3549396"/>
              <a:ext cx="1130725" cy="1130724"/>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9" name="Oval 68">
              <a:extLst>
                <a:ext uri="{FF2B5EF4-FFF2-40B4-BE49-F238E27FC236}">
                  <a16:creationId xmlns:a16="http://schemas.microsoft.com/office/drawing/2014/main" id="{65D65157-5719-0341-A807-A8956595FB4C}"/>
                </a:ext>
              </a:extLst>
            </p:cNvPr>
            <p:cNvSpPr/>
            <p:nvPr/>
          </p:nvSpPr>
          <p:spPr>
            <a:xfrm>
              <a:off x="8927118" y="2177881"/>
              <a:ext cx="1130725" cy="1130724"/>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0" name="Oval 69">
              <a:extLst>
                <a:ext uri="{FF2B5EF4-FFF2-40B4-BE49-F238E27FC236}">
                  <a16:creationId xmlns:a16="http://schemas.microsoft.com/office/drawing/2014/main" id="{A7F23F74-B777-2A4C-8EF9-E798880D5942}"/>
                </a:ext>
              </a:extLst>
            </p:cNvPr>
            <p:cNvSpPr/>
            <p:nvPr/>
          </p:nvSpPr>
          <p:spPr>
            <a:xfrm>
              <a:off x="8927118" y="806366"/>
              <a:ext cx="1130725" cy="1130724"/>
            </a:xfrm>
            <a:prstGeom prst="ellips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1" name="Freeform 70">
              <a:extLst>
                <a:ext uri="{FF2B5EF4-FFF2-40B4-BE49-F238E27FC236}">
                  <a16:creationId xmlns:a16="http://schemas.microsoft.com/office/drawing/2014/main" id="{E3B9A050-0AE1-1D4B-A2AC-6EEF64B106D9}"/>
                </a:ext>
              </a:extLst>
            </p:cNvPr>
            <p:cNvSpPr/>
            <p:nvPr/>
          </p:nvSpPr>
          <p:spPr>
            <a:xfrm>
              <a:off x="8927117" y="0"/>
              <a:ext cx="1130726" cy="565576"/>
            </a:xfrm>
            <a:custGeom>
              <a:avLst/>
              <a:gdLst>
                <a:gd name="connsiteX0" fmla="*/ 22 w 1130726"/>
                <a:gd name="connsiteY0" fmla="*/ 0 h 565576"/>
                <a:gd name="connsiteX1" fmla="*/ 1130704 w 1130726"/>
                <a:gd name="connsiteY1" fmla="*/ 0 h 565576"/>
                <a:gd name="connsiteX2" fmla="*/ 1130726 w 1130726"/>
                <a:gd name="connsiteY2" fmla="*/ 214 h 565576"/>
                <a:gd name="connsiteX3" fmla="*/ 565363 w 1130726"/>
                <a:gd name="connsiteY3" fmla="*/ 565576 h 565576"/>
                <a:gd name="connsiteX4" fmla="*/ 0 w 1130726"/>
                <a:gd name="connsiteY4" fmla="*/ 214 h 56557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0726" h="565576">
                  <a:moveTo>
                    <a:pt x="22" y="0"/>
                  </a:moveTo>
                  <a:lnTo>
                    <a:pt x="1130704" y="0"/>
                  </a:lnTo>
                  <a:lnTo>
                    <a:pt x="1130726" y="214"/>
                  </a:lnTo>
                  <a:cubicBezTo>
                    <a:pt x="1130726" y="312455"/>
                    <a:pt x="877604" y="565576"/>
                    <a:pt x="565363" y="565576"/>
                  </a:cubicBezTo>
                  <a:cubicBezTo>
                    <a:pt x="253122" y="565576"/>
                    <a:pt x="0" y="312455"/>
                    <a:pt x="0" y="214"/>
                  </a:cubicBez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72" name="Freeform 71">
              <a:extLst>
                <a:ext uri="{FF2B5EF4-FFF2-40B4-BE49-F238E27FC236}">
                  <a16:creationId xmlns:a16="http://schemas.microsoft.com/office/drawing/2014/main" id="{C424FE38-F803-8D47-BF56-1B18EC2B1F03}"/>
                </a:ext>
              </a:extLst>
            </p:cNvPr>
            <p:cNvSpPr/>
            <p:nvPr/>
          </p:nvSpPr>
          <p:spPr>
            <a:xfrm>
              <a:off x="10289984" y="6292426"/>
              <a:ext cx="1130724" cy="565575"/>
            </a:xfrm>
            <a:custGeom>
              <a:avLst/>
              <a:gdLst>
                <a:gd name="connsiteX0" fmla="*/ 565362 w 1130724"/>
                <a:gd name="connsiteY0" fmla="*/ 0 h 565575"/>
                <a:gd name="connsiteX1" fmla="*/ 1130724 w 1130724"/>
                <a:gd name="connsiteY1" fmla="*/ 565362 h 565575"/>
                <a:gd name="connsiteX2" fmla="*/ 1130703 w 1130724"/>
                <a:gd name="connsiteY2" fmla="*/ 565575 h 565575"/>
                <a:gd name="connsiteX3" fmla="*/ 21 w 1130724"/>
                <a:gd name="connsiteY3" fmla="*/ 565575 h 565575"/>
                <a:gd name="connsiteX4" fmla="*/ 0 w 1130724"/>
                <a:gd name="connsiteY4" fmla="*/ 565362 h 565575"/>
                <a:gd name="connsiteX5" fmla="*/ 565362 w 1130724"/>
                <a:gd name="connsiteY5" fmla="*/ 0 h 5655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130724" h="565575">
                  <a:moveTo>
                    <a:pt x="565362" y="0"/>
                  </a:moveTo>
                  <a:cubicBezTo>
                    <a:pt x="877603" y="0"/>
                    <a:pt x="1130724" y="253121"/>
                    <a:pt x="1130724" y="565362"/>
                  </a:cubicBezTo>
                  <a:lnTo>
                    <a:pt x="1130703" y="565575"/>
                  </a:lnTo>
                  <a:lnTo>
                    <a:pt x="21" y="565575"/>
                  </a:lnTo>
                  <a:lnTo>
                    <a:pt x="0" y="565362"/>
                  </a:lnTo>
                  <a:cubicBezTo>
                    <a:pt x="0" y="253121"/>
                    <a:pt x="253121" y="0"/>
                    <a:pt x="565362" y="0"/>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73" name="Oval 72">
              <a:extLst>
                <a:ext uri="{FF2B5EF4-FFF2-40B4-BE49-F238E27FC236}">
                  <a16:creationId xmlns:a16="http://schemas.microsoft.com/office/drawing/2014/main" id="{E37187F2-9212-0641-97D0-1ACD50B748A8}"/>
                </a:ext>
              </a:extLst>
            </p:cNvPr>
            <p:cNvSpPr/>
            <p:nvPr/>
          </p:nvSpPr>
          <p:spPr>
            <a:xfrm>
              <a:off x="10289984" y="4920911"/>
              <a:ext cx="1130725" cy="1130724"/>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4" name="Oval 73">
              <a:extLst>
                <a:ext uri="{FF2B5EF4-FFF2-40B4-BE49-F238E27FC236}">
                  <a16:creationId xmlns:a16="http://schemas.microsoft.com/office/drawing/2014/main" id="{C760C651-2AC4-564E-BEAA-AB7FAFE7F79F}"/>
                </a:ext>
              </a:extLst>
            </p:cNvPr>
            <p:cNvSpPr/>
            <p:nvPr/>
          </p:nvSpPr>
          <p:spPr>
            <a:xfrm>
              <a:off x="10289984" y="3549396"/>
              <a:ext cx="1130725" cy="1130724"/>
            </a:xfrm>
            <a:prstGeom prst="ellips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5" name="Oval 74">
              <a:extLst>
                <a:ext uri="{FF2B5EF4-FFF2-40B4-BE49-F238E27FC236}">
                  <a16:creationId xmlns:a16="http://schemas.microsoft.com/office/drawing/2014/main" id="{58B0A1B8-5BA3-3548-9511-B4904D05264B}"/>
                </a:ext>
              </a:extLst>
            </p:cNvPr>
            <p:cNvSpPr/>
            <p:nvPr/>
          </p:nvSpPr>
          <p:spPr>
            <a:xfrm>
              <a:off x="10289984" y="806366"/>
              <a:ext cx="1130725" cy="1130724"/>
            </a:xfrm>
            <a:prstGeom prst="ellips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6" name="Freeform 75">
              <a:extLst>
                <a:ext uri="{FF2B5EF4-FFF2-40B4-BE49-F238E27FC236}">
                  <a16:creationId xmlns:a16="http://schemas.microsoft.com/office/drawing/2014/main" id="{424CD779-EE9A-214D-9488-767327E373AA}"/>
                </a:ext>
              </a:extLst>
            </p:cNvPr>
            <p:cNvSpPr/>
            <p:nvPr/>
          </p:nvSpPr>
          <p:spPr>
            <a:xfrm>
              <a:off x="10289983" y="0"/>
              <a:ext cx="1130726" cy="565576"/>
            </a:xfrm>
            <a:custGeom>
              <a:avLst/>
              <a:gdLst>
                <a:gd name="connsiteX0" fmla="*/ 21 w 1130726"/>
                <a:gd name="connsiteY0" fmla="*/ 0 h 565576"/>
                <a:gd name="connsiteX1" fmla="*/ 1130704 w 1130726"/>
                <a:gd name="connsiteY1" fmla="*/ 0 h 565576"/>
                <a:gd name="connsiteX2" fmla="*/ 1130726 w 1130726"/>
                <a:gd name="connsiteY2" fmla="*/ 214 h 565576"/>
                <a:gd name="connsiteX3" fmla="*/ 565363 w 1130726"/>
                <a:gd name="connsiteY3" fmla="*/ 565576 h 565576"/>
                <a:gd name="connsiteX4" fmla="*/ 0 w 1130726"/>
                <a:gd name="connsiteY4" fmla="*/ 214 h 56557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0726" h="565576">
                  <a:moveTo>
                    <a:pt x="21" y="0"/>
                  </a:moveTo>
                  <a:lnTo>
                    <a:pt x="1130704" y="0"/>
                  </a:lnTo>
                  <a:lnTo>
                    <a:pt x="1130726" y="214"/>
                  </a:lnTo>
                  <a:cubicBezTo>
                    <a:pt x="1130726" y="312455"/>
                    <a:pt x="877604" y="565576"/>
                    <a:pt x="565363" y="565576"/>
                  </a:cubicBezTo>
                  <a:cubicBezTo>
                    <a:pt x="253122" y="565576"/>
                    <a:pt x="0" y="312455"/>
                    <a:pt x="0" y="214"/>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77" name="Freeform 76">
              <a:extLst>
                <a:ext uri="{FF2B5EF4-FFF2-40B4-BE49-F238E27FC236}">
                  <a16:creationId xmlns:a16="http://schemas.microsoft.com/office/drawing/2014/main" id="{630D08C6-9EFB-8540-875F-2A55DED2AAE3}"/>
                </a:ext>
              </a:extLst>
            </p:cNvPr>
            <p:cNvSpPr/>
            <p:nvPr/>
          </p:nvSpPr>
          <p:spPr>
            <a:xfrm>
              <a:off x="11652854" y="6295069"/>
              <a:ext cx="539146" cy="562931"/>
            </a:xfrm>
            <a:custGeom>
              <a:avLst/>
              <a:gdLst>
                <a:gd name="connsiteX0" fmla="*/ 539146 w 539146"/>
                <a:gd name="connsiteY0" fmla="*/ 0 h 562931"/>
                <a:gd name="connsiteX1" fmla="*/ 539146 w 539146"/>
                <a:gd name="connsiteY1" fmla="*/ 562931 h 562931"/>
                <a:gd name="connsiteX2" fmla="*/ 21 w 539146"/>
                <a:gd name="connsiteY2" fmla="*/ 562931 h 562931"/>
                <a:gd name="connsiteX3" fmla="*/ 0 w 539146"/>
                <a:gd name="connsiteY3" fmla="*/ 562719 h 562931"/>
                <a:gd name="connsiteX4" fmla="*/ 451422 w 539146"/>
                <a:gd name="connsiteY4" fmla="*/ 8843 h 56293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9146" h="562931">
                  <a:moveTo>
                    <a:pt x="539146" y="0"/>
                  </a:moveTo>
                  <a:lnTo>
                    <a:pt x="539146" y="562931"/>
                  </a:lnTo>
                  <a:lnTo>
                    <a:pt x="21" y="562931"/>
                  </a:lnTo>
                  <a:lnTo>
                    <a:pt x="0" y="562719"/>
                  </a:lnTo>
                  <a:cubicBezTo>
                    <a:pt x="0" y="289508"/>
                    <a:pt x="193796" y="61561"/>
                    <a:pt x="451422" y="8843"/>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78" name="Freeform 77">
              <a:extLst>
                <a:ext uri="{FF2B5EF4-FFF2-40B4-BE49-F238E27FC236}">
                  <a16:creationId xmlns:a16="http://schemas.microsoft.com/office/drawing/2014/main" id="{D7E8DA86-1294-4641-9C52-6E153150641C}"/>
                </a:ext>
              </a:extLst>
            </p:cNvPr>
            <p:cNvSpPr/>
            <p:nvPr/>
          </p:nvSpPr>
          <p:spPr>
            <a:xfrm>
              <a:off x="11652853" y="4923555"/>
              <a:ext cx="539147" cy="1125439"/>
            </a:xfrm>
            <a:custGeom>
              <a:avLst/>
              <a:gdLst>
                <a:gd name="connsiteX0" fmla="*/ 539147 w 539147"/>
                <a:gd name="connsiteY0" fmla="*/ 0 h 1125439"/>
                <a:gd name="connsiteX1" fmla="*/ 539147 w 539147"/>
                <a:gd name="connsiteY1" fmla="*/ 1125439 h 1125439"/>
                <a:gd name="connsiteX2" fmla="*/ 451423 w 539147"/>
                <a:gd name="connsiteY2" fmla="*/ 1116595 h 1125439"/>
                <a:gd name="connsiteX3" fmla="*/ 0 w 539147"/>
                <a:gd name="connsiteY3" fmla="*/ 562719 h 1125439"/>
                <a:gd name="connsiteX4" fmla="*/ 451423 w 539147"/>
                <a:gd name="connsiteY4" fmla="*/ 8843 h 112543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9147" h="1125439">
                  <a:moveTo>
                    <a:pt x="539147" y="0"/>
                  </a:moveTo>
                  <a:lnTo>
                    <a:pt x="539147" y="1125439"/>
                  </a:lnTo>
                  <a:lnTo>
                    <a:pt x="451423" y="1116595"/>
                  </a:lnTo>
                  <a:cubicBezTo>
                    <a:pt x="193797" y="1063877"/>
                    <a:pt x="0" y="835930"/>
                    <a:pt x="0" y="562719"/>
                  </a:cubicBezTo>
                  <a:cubicBezTo>
                    <a:pt x="0" y="289508"/>
                    <a:pt x="193797" y="61561"/>
                    <a:pt x="451423" y="8843"/>
                  </a:cubicBez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79" name="Freeform 78">
              <a:extLst>
                <a:ext uri="{FF2B5EF4-FFF2-40B4-BE49-F238E27FC236}">
                  <a16:creationId xmlns:a16="http://schemas.microsoft.com/office/drawing/2014/main" id="{011063C9-2A43-3348-A018-F27FACAA778D}"/>
                </a:ext>
              </a:extLst>
            </p:cNvPr>
            <p:cNvSpPr/>
            <p:nvPr/>
          </p:nvSpPr>
          <p:spPr>
            <a:xfrm>
              <a:off x="11652853" y="3552039"/>
              <a:ext cx="539147" cy="1125438"/>
            </a:xfrm>
            <a:custGeom>
              <a:avLst/>
              <a:gdLst>
                <a:gd name="connsiteX0" fmla="*/ 539147 w 539147"/>
                <a:gd name="connsiteY0" fmla="*/ 0 h 1125438"/>
                <a:gd name="connsiteX1" fmla="*/ 539147 w 539147"/>
                <a:gd name="connsiteY1" fmla="*/ 1125438 h 1125438"/>
                <a:gd name="connsiteX2" fmla="*/ 451423 w 539147"/>
                <a:gd name="connsiteY2" fmla="*/ 1116595 h 1125438"/>
                <a:gd name="connsiteX3" fmla="*/ 0 w 539147"/>
                <a:gd name="connsiteY3" fmla="*/ 562719 h 1125438"/>
                <a:gd name="connsiteX4" fmla="*/ 451423 w 539147"/>
                <a:gd name="connsiteY4" fmla="*/ 8843 h 112543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9147" h="1125438">
                  <a:moveTo>
                    <a:pt x="539147" y="0"/>
                  </a:moveTo>
                  <a:lnTo>
                    <a:pt x="539147" y="1125438"/>
                  </a:lnTo>
                  <a:lnTo>
                    <a:pt x="451423" y="1116595"/>
                  </a:lnTo>
                  <a:cubicBezTo>
                    <a:pt x="193797" y="1063877"/>
                    <a:pt x="0" y="835930"/>
                    <a:pt x="0" y="562719"/>
                  </a:cubicBezTo>
                  <a:cubicBezTo>
                    <a:pt x="0" y="289508"/>
                    <a:pt x="193797" y="61561"/>
                    <a:pt x="451423" y="8843"/>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80" name="Freeform 79">
              <a:extLst>
                <a:ext uri="{FF2B5EF4-FFF2-40B4-BE49-F238E27FC236}">
                  <a16:creationId xmlns:a16="http://schemas.microsoft.com/office/drawing/2014/main" id="{EE85C7DE-D965-244F-BD95-3A05FF4AAC61}"/>
                </a:ext>
              </a:extLst>
            </p:cNvPr>
            <p:cNvSpPr/>
            <p:nvPr/>
          </p:nvSpPr>
          <p:spPr>
            <a:xfrm>
              <a:off x="11652853" y="2180524"/>
              <a:ext cx="539147" cy="1125438"/>
            </a:xfrm>
            <a:custGeom>
              <a:avLst/>
              <a:gdLst>
                <a:gd name="connsiteX0" fmla="*/ 539147 w 539147"/>
                <a:gd name="connsiteY0" fmla="*/ 0 h 1125438"/>
                <a:gd name="connsiteX1" fmla="*/ 539147 w 539147"/>
                <a:gd name="connsiteY1" fmla="*/ 1125438 h 1125438"/>
                <a:gd name="connsiteX2" fmla="*/ 451423 w 539147"/>
                <a:gd name="connsiteY2" fmla="*/ 1116595 h 1125438"/>
                <a:gd name="connsiteX3" fmla="*/ 0 w 539147"/>
                <a:gd name="connsiteY3" fmla="*/ 562719 h 1125438"/>
                <a:gd name="connsiteX4" fmla="*/ 451423 w 539147"/>
                <a:gd name="connsiteY4" fmla="*/ 8843 h 112543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9147" h="1125438">
                  <a:moveTo>
                    <a:pt x="539147" y="0"/>
                  </a:moveTo>
                  <a:lnTo>
                    <a:pt x="539147" y="1125438"/>
                  </a:lnTo>
                  <a:lnTo>
                    <a:pt x="451423" y="1116595"/>
                  </a:lnTo>
                  <a:cubicBezTo>
                    <a:pt x="193797" y="1063877"/>
                    <a:pt x="0" y="835930"/>
                    <a:pt x="0" y="562719"/>
                  </a:cubicBezTo>
                  <a:cubicBezTo>
                    <a:pt x="0" y="289509"/>
                    <a:pt x="193797" y="61561"/>
                    <a:pt x="451423" y="8843"/>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81" name="Freeform 80">
              <a:extLst>
                <a:ext uri="{FF2B5EF4-FFF2-40B4-BE49-F238E27FC236}">
                  <a16:creationId xmlns:a16="http://schemas.microsoft.com/office/drawing/2014/main" id="{315A1389-149A-3342-A863-637D42FDB28D}"/>
                </a:ext>
              </a:extLst>
            </p:cNvPr>
            <p:cNvSpPr/>
            <p:nvPr/>
          </p:nvSpPr>
          <p:spPr>
            <a:xfrm>
              <a:off x="11652853" y="809010"/>
              <a:ext cx="539147" cy="1125439"/>
            </a:xfrm>
            <a:custGeom>
              <a:avLst/>
              <a:gdLst>
                <a:gd name="connsiteX0" fmla="*/ 539147 w 539147"/>
                <a:gd name="connsiteY0" fmla="*/ 0 h 1125439"/>
                <a:gd name="connsiteX1" fmla="*/ 539147 w 539147"/>
                <a:gd name="connsiteY1" fmla="*/ 1125439 h 1125439"/>
                <a:gd name="connsiteX2" fmla="*/ 451423 w 539147"/>
                <a:gd name="connsiteY2" fmla="*/ 1116595 h 1125439"/>
                <a:gd name="connsiteX3" fmla="*/ 0 w 539147"/>
                <a:gd name="connsiteY3" fmla="*/ 562719 h 1125439"/>
                <a:gd name="connsiteX4" fmla="*/ 451423 w 539147"/>
                <a:gd name="connsiteY4" fmla="*/ 8843 h 112543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9147" h="1125439">
                  <a:moveTo>
                    <a:pt x="539147" y="0"/>
                  </a:moveTo>
                  <a:lnTo>
                    <a:pt x="539147" y="1125439"/>
                  </a:lnTo>
                  <a:lnTo>
                    <a:pt x="451423" y="1116595"/>
                  </a:lnTo>
                  <a:cubicBezTo>
                    <a:pt x="193797" y="1063877"/>
                    <a:pt x="0" y="835930"/>
                    <a:pt x="0" y="562719"/>
                  </a:cubicBezTo>
                  <a:cubicBezTo>
                    <a:pt x="0" y="289508"/>
                    <a:pt x="193797" y="61561"/>
                    <a:pt x="451423" y="8843"/>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82" name="Freeform 81">
              <a:extLst>
                <a:ext uri="{FF2B5EF4-FFF2-40B4-BE49-F238E27FC236}">
                  <a16:creationId xmlns:a16="http://schemas.microsoft.com/office/drawing/2014/main" id="{B149CC6F-B6C6-BE46-B451-1BF7D47A8936}"/>
                </a:ext>
              </a:extLst>
            </p:cNvPr>
            <p:cNvSpPr/>
            <p:nvPr/>
          </p:nvSpPr>
          <p:spPr>
            <a:xfrm>
              <a:off x="11652853" y="1"/>
              <a:ext cx="539147" cy="562933"/>
            </a:xfrm>
            <a:custGeom>
              <a:avLst/>
              <a:gdLst>
                <a:gd name="connsiteX0" fmla="*/ 22 w 539147"/>
                <a:gd name="connsiteY0" fmla="*/ 0 h 562933"/>
                <a:gd name="connsiteX1" fmla="*/ 539147 w 539147"/>
                <a:gd name="connsiteY1" fmla="*/ 0 h 562933"/>
                <a:gd name="connsiteX2" fmla="*/ 539147 w 539147"/>
                <a:gd name="connsiteY2" fmla="*/ 562933 h 562933"/>
                <a:gd name="connsiteX3" fmla="*/ 451423 w 539147"/>
                <a:gd name="connsiteY3" fmla="*/ 554090 h 562933"/>
                <a:gd name="connsiteX4" fmla="*/ 0 w 539147"/>
                <a:gd name="connsiteY4" fmla="*/ 214 h 56293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9147" h="562933">
                  <a:moveTo>
                    <a:pt x="22" y="0"/>
                  </a:moveTo>
                  <a:lnTo>
                    <a:pt x="539147" y="0"/>
                  </a:lnTo>
                  <a:lnTo>
                    <a:pt x="539147" y="562933"/>
                  </a:lnTo>
                  <a:lnTo>
                    <a:pt x="451423" y="554090"/>
                  </a:lnTo>
                  <a:cubicBezTo>
                    <a:pt x="193797" y="501372"/>
                    <a:pt x="0" y="273425"/>
                    <a:pt x="0" y="214"/>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grpSp>
      <p:sp>
        <p:nvSpPr>
          <p:cNvPr id="2" name="Title 1">
            <a:extLst>
              <a:ext uri="{FF2B5EF4-FFF2-40B4-BE49-F238E27FC236}">
                <a16:creationId xmlns:a16="http://schemas.microsoft.com/office/drawing/2014/main" id="{CDAB39E9-6F50-3F4B-9DDB-FC0E0CA993A6}"/>
              </a:ext>
            </a:extLst>
          </p:cNvPr>
          <p:cNvSpPr>
            <a:spLocks noGrp="1"/>
          </p:cNvSpPr>
          <p:nvPr>
            <p:ph type="ctrTitle"/>
          </p:nvPr>
        </p:nvSpPr>
        <p:spPr>
          <a:xfrm>
            <a:off x="565150" y="768334"/>
            <a:ext cx="5066001" cy="2866405"/>
          </a:xfrm>
        </p:spPr>
        <p:txBody>
          <a:bodyPr anchor="t"/>
          <a:lstStyle>
            <a:lvl1pPr algn="l">
              <a:defRPr sz="6000"/>
            </a:lvl1pPr>
          </a:lstStyle>
          <a:p>
            <a:r>
              <a:rPr lang="en-US" dirty="0"/>
              <a:t>Click to edit Master title style</a:t>
            </a:r>
          </a:p>
        </p:txBody>
      </p:sp>
      <p:sp>
        <p:nvSpPr>
          <p:cNvPr id="3" name="Subtitle 2">
            <a:extLst>
              <a:ext uri="{FF2B5EF4-FFF2-40B4-BE49-F238E27FC236}">
                <a16:creationId xmlns:a16="http://schemas.microsoft.com/office/drawing/2014/main" id="{A6B2C33E-E9A6-304D-BBCB-97AD0B213CE0}"/>
              </a:ext>
            </a:extLst>
          </p:cNvPr>
          <p:cNvSpPr>
            <a:spLocks noGrp="1"/>
          </p:cNvSpPr>
          <p:nvPr>
            <p:ph type="subTitle" idx="1"/>
          </p:nvPr>
        </p:nvSpPr>
        <p:spPr>
          <a:xfrm>
            <a:off x="565150" y="4283239"/>
            <a:ext cx="5066001" cy="1475177"/>
          </a:xfrm>
        </p:spPr>
        <p:txBody>
          <a:bodyPr anchor="b"/>
          <a:lstStyle>
            <a:lvl1pPr marL="0" indent="0" algn="l">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4" name="Date Placeholder 3">
            <a:extLst>
              <a:ext uri="{FF2B5EF4-FFF2-40B4-BE49-F238E27FC236}">
                <a16:creationId xmlns:a16="http://schemas.microsoft.com/office/drawing/2014/main" id="{C29C75C4-E533-BE48-B528-D1A278BC39A3}"/>
              </a:ext>
            </a:extLst>
          </p:cNvPr>
          <p:cNvSpPr>
            <a:spLocks noGrp="1"/>
          </p:cNvSpPr>
          <p:nvPr>
            <p:ph type="dt" sz="half" idx="10"/>
          </p:nvPr>
        </p:nvSpPr>
        <p:spPr>
          <a:xfrm>
            <a:off x="566928" y="457200"/>
            <a:ext cx="3608205" cy="365125"/>
          </a:xfrm>
        </p:spPr>
        <p:txBody>
          <a:bodyPr/>
          <a:lstStyle>
            <a:lvl1pPr algn="l">
              <a:defRPr/>
            </a:lvl1pPr>
          </a:lstStyle>
          <a:p>
            <a:pPr algn="l"/>
            <a:fld id="{A5B0A250-5CC0-1746-B209-08E8B0DAE6AF}" type="datetimeFigureOut">
              <a:rPr lang="en-US" smtClean="0"/>
              <a:pPr algn="l"/>
              <a:t>11/10/23</a:t>
            </a:fld>
            <a:endParaRPr lang="en-US" dirty="0"/>
          </a:p>
        </p:txBody>
      </p:sp>
      <p:sp>
        <p:nvSpPr>
          <p:cNvPr id="5" name="Footer Placeholder 4">
            <a:extLst>
              <a:ext uri="{FF2B5EF4-FFF2-40B4-BE49-F238E27FC236}">
                <a16:creationId xmlns:a16="http://schemas.microsoft.com/office/drawing/2014/main" id="{8F09BA8A-EF83-434D-A90E-0805D1104A5D}"/>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3FCFDDE0-90B9-AD4E-B0EB-E7464FA9CDF2}"/>
              </a:ext>
            </a:extLst>
          </p:cNvPr>
          <p:cNvSpPr>
            <a:spLocks noGrp="1"/>
          </p:cNvSpPr>
          <p:nvPr>
            <p:ph type="sldNum" sz="quarter" idx="12"/>
          </p:nvPr>
        </p:nvSpPr>
        <p:spPr>
          <a:xfrm>
            <a:off x="4817335" y="6141085"/>
            <a:ext cx="813816" cy="365125"/>
          </a:xfrm>
        </p:spPr>
        <p:txBody>
          <a:bodyPr/>
          <a:lstStyle/>
          <a:p>
            <a:fld id="{49ABCAEC-7D34-E549-A96E-FCEDAADBE4B0}" type="slidenum">
              <a:rPr lang="en-US" smtClean="0"/>
              <a:t>‹#›</a:t>
            </a:fld>
            <a:endParaRPr lang="en-US" dirty="0"/>
          </a:p>
        </p:txBody>
      </p:sp>
      <p:cxnSp>
        <p:nvCxnSpPr>
          <p:cNvPr id="7" name="Straight Connector 6">
            <a:extLst>
              <a:ext uri="{FF2B5EF4-FFF2-40B4-BE49-F238E27FC236}">
                <a16:creationId xmlns:a16="http://schemas.microsoft.com/office/drawing/2014/main" id="{D33A3282-0389-C547-8CA6-7F3E7F27B34D}"/>
              </a:ext>
            </a:extLst>
          </p:cNvPr>
          <p:cNvCxnSpPr>
            <a:cxnSpLocks/>
          </p:cNvCxnSpPr>
          <p:nvPr/>
        </p:nvCxnSpPr>
        <p:spPr>
          <a:xfrm>
            <a:off x="565150" y="6087110"/>
            <a:ext cx="5066001" cy="0"/>
          </a:xfrm>
          <a:prstGeom prst="line">
            <a:avLst/>
          </a:prstGeom>
          <a:ln w="1270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2164425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grpSp>
        <p:nvGrpSpPr>
          <p:cNvPr id="22" name="Group 21">
            <a:extLst>
              <a:ext uri="{FF2B5EF4-FFF2-40B4-BE49-F238E27FC236}">
                <a16:creationId xmlns:a16="http://schemas.microsoft.com/office/drawing/2014/main" id="{7ED46EE4-CE67-DD46-A751-9FEA049A22B8}"/>
              </a:ext>
            </a:extLst>
          </p:cNvPr>
          <p:cNvGrpSpPr/>
          <p:nvPr/>
        </p:nvGrpSpPr>
        <p:grpSpPr>
          <a:xfrm>
            <a:off x="8928528" y="0"/>
            <a:ext cx="3263472" cy="6858000"/>
            <a:chOff x="8928528" y="0"/>
            <a:chExt cx="3263472" cy="6858000"/>
          </a:xfrm>
        </p:grpSpPr>
        <p:sp>
          <p:nvSpPr>
            <p:cNvPr id="23" name="Oval 22">
              <a:extLst>
                <a:ext uri="{FF2B5EF4-FFF2-40B4-BE49-F238E27FC236}">
                  <a16:creationId xmlns:a16="http://schemas.microsoft.com/office/drawing/2014/main" id="{955C5B70-D34F-8A49-B220-808CE2BBB7F3}"/>
                </a:ext>
              </a:extLst>
            </p:cNvPr>
            <p:cNvSpPr/>
            <p:nvPr/>
          </p:nvSpPr>
          <p:spPr>
            <a:xfrm>
              <a:off x="8928528" y="4918120"/>
              <a:ext cx="1130724" cy="1130723"/>
            </a:xfrm>
            <a:prstGeom prst="ellips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4" name="Freeform 23">
              <a:extLst>
                <a:ext uri="{FF2B5EF4-FFF2-40B4-BE49-F238E27FC236}">
                  <a16:creationId xmlns:a16="http://schemas.microsoft.com/office/drawing/2014/main" id="{4BBFE624-6DBD-8541-B43B-180C0AFA21F0}"/>
                </a:ext>
              </a:extLst>
            </p:cNvPr>
            <p:cNvSpPr/>
            <p:nvPr/>
          </p:nvSpPr>
          <p:spPr>
            <a:xfrm>
              <a:off x="8928528" y="0"/>
              <a:ext cx="1130724" cy="565573"/>
            </a:xfrm>
            <a:custGeom>
              <a:avLst/>
              <a:gdLst>
                <a:gd name="connsiteX0" fmla="*/ 22 w 1130724"/>
                <a:gd name="connsiteY0" fmla="*/ 0 h 565573"/>
                <a:gd name="connsiteX1" fmla="*/ 1130703 w 1130724"/>
                <a:gd name="connsiteY1" fmla="*/ 0 h 565573"/>
                <a:gd name="connsiteX2" fmla="*/ 1130724 w 1130724"/>
                <a:gd name="connsiteY2" fmla="*/ 211 h 565573"/>
                <a:gd name="connsiteX3" fmla="*/ 565362 w 1130724"/>
                <a:gd name="connsiteY3" fmla="*/ 565573 h 565573"/>
                <a:gd name="connsiteX4" fmla="*/ 0 w 1130724"/>
                <a:gd name="connsiteY4" fmla="*/ 211 h 56557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0724" h="565573">
                  <a:moveTo>
                    <a:pt x="22" y="0"/>
                  </a:moveTo>
                  <a:lnTo>
                    <a:pt x="1130703" y="0"/>
                  </a:lnTo>
                  <a:lnTo>
                    <a:pt x="1130724" y="211"/>
                  </a:lnTo>
                  <a:cubicBezTo>
                    <a:pt x="1130724" y="312452"/>
                    <a:pt x="877603" y="565573"/>
                    <a:pt x="565362" y="565573"/>
                  </a:cubicBezTo>
                  <a:cubicBezTo>
                    <a:pt x="253121" y="565573"/>
                    <a:pt x="0" y="312452"/>
                    <a:pt x="0" y="211"/>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5" name="Freeform 24">
              <a:extLst>
                <a:ext uri="{FF2B5EF4-FFF2-40B4-BE49-F238E27FC236}">
                  <a16:creationId xmlns:a16="http://schemas.microsoft.com/office/drawing/2014/main" id="{6E01AC23-2120-A542-B140-5A29AA27A2C8}"/>
                </a:ext>
              </a:extLst>
            </p:cNvPr>
            <p:cNvSpPr/>
            <p:nvPr/>
          </p:nvSpPr>
          <p:spPr>
            <a:xfrm>
              <a:off x="10291391" y="6292417"/>
              <a:ext cx="1130724" cy="565583"/>
            </a:xfrm>
            <a:custGeom>
              <a:avLst/>
              <a:gdLst>
                <a:gd name="connsiteX0" fmla="*/ 565362 w 1130724"/>
                <a:gd name="connsiteY0" fmla="*/ 0 h 565583"/>
                <a:gd name="connsiteX1" fmla="*/ 1130724 w 1130724"/>
                <a:gd name="connsiteY1" fmla="*/ 565362 h 565583"/>
                <a:gd name="connsiteX2" fmla="*/ 1130702 w 1130724"/>
                <a:gd name="connsiteY2" fmla="*/ 565583 h 565583"/>
                <a:gd name="connsiteX3" fmla="*/ 22 w 1130724"/>
                <a:gd name="connsiteY3" fmla="*/ 565583 h 565583"/>
                <a:gd name="connsiteX4" fmla="*/ 0 w 1130724"/>
                <a:gd name="connsiteY4" fmla="*/ 565362 h 565583"/>
                <a:gd name="connsiteX5" fmla="*/ 565362 w 1130724"/>
                <a:gd name="connsiteY5" fmla="*/ 0 h 5655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130724" h="565583">
                  <a:moveTo>
                    <a:pt x="565362" y="0"/>
                  </a:moveTo>
                  <a:cubicBezTo>
                    <a:pt x="877603" y="0"/>
                    <a:pt x="1130724" y="253121"/>
                    <a:pt x="1130724" y="565362"/>
                  </a:cubicBezTo>
                  <a:lnTo>
                    <a:pt x="1130702" y="565583"/>
                  </a:lnTo>
                  <a:lnTo>
                    <a:pt x="22" y="565583"/>
                  </a:lnTo>
                  <a:lnTo>
                    <a:pt x="0" y="565362"/>
                  </a:lnTo>
                  <a:cubicBezTo>
                    <a:pt x="0" y="253121"/>
                    <a:pt x="253121" y="0"/>
                    <a:pt x="565362" y="0"/>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6" name="Oval 25">
              <a:extLst>
                <a:ext uri="{FF2B5EF4-FFF2-40B4-BE49-F238E27FC236}">
                  <a16:creationId xmlns:a16="http://schemas.microsoft.com/office/drawing/2014/main" id="{154689C0-9C35-9B4D-906B-DA287DA55A38}"/>
                </a:ext>
              </a:extLst>
            </p:cNvPr>
            <p:cNvSpPr/>
            <p:nvPr/>
          </p:nvSpPr>
          <p:spPr>
            <a:xfrm>
              <a:off x="10291392" y="3549390"/>
              <a:ext cx="1130724" cy="1130723"/>
            </a:xfrm>
            <a:prstGeom prst="ellips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7" name="Oval 26">
              <a:extLst>
                <a:ext uri="{FF2B5EF4-FFF2-40B4-BE49-F238E27FC236}">
                  <a16:creationId xmlns:a16="http://schemas.microsoft.com/office/drawing/2014/main" id="{696570F0-11E0-6147-9053-E3A4B5DBA0E4}"/>
                </a:ext>
              </a:extLst>
            </p:cNvPr>
            <p:cNvSpPr/>
            <p:nvPr/>
          </p:nvSpPr>
          <p:spPr>
            <a:xfrm>
              <a:off x="10291392" y="2177876"/>
              <a:ext cx="1130724" cy="1130723"/>
            </a:xfrm>
            <a:prstGeom prst="ellips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8" name="Oval 27">
              <a:extLst>
                <a:ext uri="{FF2B5EF4-FFF2-40B4-BE49-F238E27FC236}">
                  <a16:creationId xmlns:a16="http://schemas.microsoft.com/office/drawing/2014/main" id="{9BDD97F6-A366-B54A-B889-42E97AFEDE37}"/>
                </a:ext>
              </a:extLst>
            </p:cNvPr>
            <p:cNvSpPr/>
            <p:nvPr/>
          </p:nvSpPr>
          <p:spPr>
            <a:xfrm>
              <a:off x="10291392" y="806363"/>
              <a:ext cx="1130724" cy="1130723"/>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9" name="Freeform 28">
              <a:extLst>
                <a:ext uri="{FF2B5EF4-FFF2-40B4-BE49-F238E27FC236}">
                  <a16:creationId xmlns:a16="http://schemas.microsoft.com/office/drawing/2014/main" id="{58E853BC-EE80-374B-B823-8D51A948C4CF}"/>
                </a:ext>
              </a:extLst>
            </p:cNvPr>
            <p:cNvSpPr/>
            <p:nvPr/>
          </p:nvSpPr>
          <p:spPr>
            <a:xfrm>
              <a:off x="10291392" y="0"/>
              <a:ext cx="1130724" cy="565573"/>
            </a:xfrm>
            <a:custGeom>
              <a:avLst/>
              <a:gdLst>
                <a:gd name="connsiteX0" fmla="*/ 21 w 1130724"/>
                <a:gd name="connsiteY0" fmla="*/ 0 h 565573"/>
                <a:gd name="connsiteX1" fmla="*/ 1130703 w 1130724"/>
                <a:gd name="connsiteY1" fmla="*/ 0 h 565573"/>
                <a:gd name="connsiteX2" fmla="*/ 1130724 w 1130724"/>
                <a:gd name="connsiteY2" fmla="*/ 211 h 565573"/>
                <a:gd name="connsiteX3" fmla="*/ 565362 w 1130724"/>
                <a:gd name="connsiteY3" fmla="*/ 565573 h 565573"/>
                <a:gd name="connsiteX4" fmla="*/ 0 w 1130724"/>
                <a:gd name="connsiteY4" fmla="*/ 211 h 56557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0724" h="565573">
                  <a:moveTo>
                    <a:pt x="21" y="0"/>
                  </a:moveTo>
                  <a:lnTo>
                    <a:pt x="1130703" y="0"/>
                  </a:lnTo>
                  <a:lnTo>
                    <a:pt x="1130724" y="211"/>
                  </a:lnTo>
                  <a:cubicBezTo>
                    <a:pt x="1130724" y="312452"/>
                    <a:pt x="877603" y="565573"/>
                    <a:pt x="565362" y="565573"/>
                  </a:cubicBezTo>
                  <a:cubicBezTo>
                    <a:pt x="253121" y="565573"/>
                    <a:pt x="0" y="312452"/>
                    <a:pt x="0" y="211"/>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30" name="Freeform 29">
              <a:extLst>
                <a:ext uri="{FF2B5EF4-FFF2-40B4-BE49-F238E27FC236}">
                  <a16:creationId xmlns:a16="http://schemas.microsoft.com/office/drawing/2014/main" id="{4B5B70B1-649D-9848-B5D4-6DE04D55F5F0}"/>
                </a:ext>
              </a:extLst>
            </p:cNvPr>
            <p:cNvSpPr/>
            <p:nvPr/>
          </p:nvSpPr>
          <p:spPr>
            <a:xfrm>
              <a:off x="11654256" y="6295201"/>
              <a:ext cx="537744" cy="562799"/>
            </a:xfrm>
            <a:custGeom>
              <a:avLst/>
              <a:gdLst>
                <a:gd name="connsiteX0" fmla="*/ 537744 w 537744"/>
                <a:gd name="connsiteY0" fmla="*/ 0 h 562799"/>
                <a:gd name="connsiteX1" fmla="*/ 537744 w 537744"/>
                <a:gd name="connsiteY1" fmla="*/ 562799 h 562799"/>
                <a:gd name="connsiteX2" fmla="*/ 22 w 537744"/>
                <a:gd name="connsiteY2" fmla="*/ 562799 h 562799"/>
                <a:gd name="connsiteX3" fmla="*/ 0 w 537744"/>
                <a:gd name="connsiteY3" fmla="*/ 562578 h 562799"/>
                <a:gd name="connsiteX4" fmla="*/ 451422 w 537744"/>
                <a:gd name="connsiteY4" fmla="*/ 8702 h 5627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7744" h="562799">
                  <a:moveTo>
                    <a:pt x="537744" y="0"/>
                  </a:moveTo>
                  <a:lnTo>
                    <a:pt x="537744" y="562799"/>
                  </a:lnTo>
                  <a:lnTo>
                    <a:pt x="22" y="562799"/>
                  </a:lnTo>
                  <a:lnTo>
                    <a:pt x="0" y="562578"/>
                  </a:lnTo>
                  <a:cubicBezTo>
                    <a:pt x="0" y="289367"/>
                    <a:pt x="193796" y="61420"/>
                    <a:pt x="451422" y="8702"/>
                  </a:cubicBez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31" name="Freeform 30">
              <a:extLst>
                <a:ext uri="{FF2B5EF4-FFF2-40B4-BE49-F238E27FC236}">
                  <a16:creationId xmlns:a16="http://schemas.microsoft.com/office/drawing/2014/main" id="{46A2092A-2157-0A49-937F-BBAE14687DE7}"/>
                </a:ext>
              </a:extLst>
            </p:cNvPr>
            <p:cNvSpPr/>
            <p:nvPr/>
          </p:nvSpPr>
          <p:spPr>
            <a:xfrm>
              <a:off x="11654256" y="4923687"/>
              <a:ext cx="537744" cy="1125156"/>
            </a:xfrm>
            <a:custGeom>
              <a:avLst/>
              <a:gdLst>
                <a:gd name="connsiteX0" fmla="*/ 537744 w 537744"/>
                <a:gd name="connsiteY0" fmla="*/ 0 h 1125156"/>
                <a:gd name="connsiteX1" fmla="*/ 537744 w 537744"/>
                <a:gd name="connsiteY1" fmla="*/ 1125156 h 1125156"/>
                <a:gd name="connsiteX2" fmla="*/ 451422 w 537744"/>
                <a:gd name="connsiteY2" fmla="*/ 1116454 h 1125156"/>
                <a:gd name="connsiteX3" fmla="*/ 0 w 537744"/>
                <a:gd name="connsiteY3" fmla="*/ 562578 h 1125156"/>
                <a:gd name="connsiteX4" fmla="*/ 451422 w 537744"/>
                <a:gd name="connsiteY4" fmla="*/ 8702 h 112515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7744" h="1125156">
                  <a:moveTo>
                    <a:pt x="537744" y="0"/>
                  </a:moveTo>
                  <a:lnTo>
                    <a:pt x="537744" y="1125156"/>
                  </a:lnTo>
                  <a:lnTo>
                    <a:pt x="451422" y="1116454"/>
                  </a:lnTo>
                  <a:cubicBezTo>
                    <a:pt x="193796" y="1063736"/>
                    <a:pt x="0" y="835789"/>
                    <a:pt x="0" y="562578"/>
                  </a:cubicBezTo>
                  <a:cubicBezTo>
                    <a:pt x="0" y="289367"/>
                    <a:pt x="193796" y="61420"/>
                    <a:pt x="451422" y="8702"/>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32" name="Freeform 31">
              <a:extLst>
                <a:ext uri="{FF2B5EF4-FFF2-40B4-BE49-F238E27FC236}">
                  <a16:creationId xmlns:a16="http://schemas.microsoft.com/office/drawing/2014/main" id="{F092371E-D526-AF43-816F-F7AEBA9FF166}"/>
                </a:ext>
              </a:extLst>
            </p:cNvPr>
            <p:cNvSpPr/>
            <p:nvPr/>
          </p:nvSpPr>
          <p:spPr>
            <a:xfrm>
              <a:off x="11654256" y="3552173"/>
              <a:ext cx="537744" cy="1125156"/>
            </a:xfrm>
            <a:custGeom>
              <a:avLst/>
              <a:gdLst>
                <a:gd name="connsiteX0" fmla="*/ 537744 w 537744"/>
                <a:gd name="connsiteY0" fmla="*/ 0 h 1125156"/>
                <a:gd name="connsiteX1" fmla="*/ 537744 w 537744"/>
                <a:gd name="connsiteY1" fmla="*/ 1125156 h 1125156"/>
                <a:gd name="connsiteX2" fmla="*/ 451422 w 537744"/>
                <a:gd name="connsiteY2" fmla="*/ 1116454 h 1125156"/>
                <a:gd name="connsiteX3" fmla="*/ 0 w 537744"/>
                <a:gd name="connsiteY3" fmla="*/ 562578 h 1125156"/>
                <a:gd name="connsiteX4" fmla="*/ 451422 w 537744"/>
                <a:gd name="connsiteY4" fmla="*/ 8702 h 112515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7744" h="1125156">
                  <a:moveTo>
                    <a:pt x="537744" y="0"/>
                  </a:moveTo>
                  <a:lnTo>
                    <a:pt x="537744" y="1125156"/>
                  </a:lnTo>
                  <a:lnTo>
                    <a:pt x="451422" y="1116454"/>
                  </a:lnTo>
                  <a:cubicBezTo>
                    <a:pt x="193796" y="1063736"/>
                    <a:pt x="0" y="835789"/>
                    <a:pt x="0" y="562578"/>
                  </a:cubicBezTo>
                  <a:cubicBezTo>
                    <a:pt x="0" y="289367"/>
                    <a:pt x="193796" y="61420"/>
                    <a:pt x="451422" y="8702"/>
                  </a:cubicBez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33" name="Freeform 32">
              <a:extLst>
                <a:ext uri="{FF2B5EF4-FFF2-40B4-BE49-F238E27FC236}">
                  <a16:creationId xmlns:a16="http://schemas.microsoft.com/office/drawing/2014/main" id="{06995714-B51E-E84A-9FD5-3AD33004E517}"/>
                </a:ext>
              </a:extLst>
            </p:cNvPr>
            <p:cNvSpPr/>
            <p:nvPr/>
          </p:nvSpPr>
          <p:spPr>
            <a:xfrm>
              <a:off x="11654256" y="2180659"/>
              <a:ext cx="537744" cy="1125156"/>
            </a:xfrm>
            <a:custGeom>
              <a:avLst/>
              <a:gdLst>
                <a:gd name="connsiteX0" fmla="*/ 537744 w 537744"/>
                <a:gd name="connsiteY0" fmla="*/ 0 h 1125156"/>
                <a:gd name="connsiteX1" fmla="*/ 537744 w 537744"/>
                <a:gd name="connsiteY1" fmla="*/ 1125156 h 1125156"/>
                <a:gd name="connsiteX2" fmla="*/ 451422 w 537744"/>
                <a:gd name="connsiteY2" fmla="*/ 1116454 h 1125156"/>
                <a:gd name="connsiteX3" fmla="*/ 0 w 537744"/>
                <a:gd name="connsiteY3" fmla="*/ 562578 h 1125156"/>
                <a:gd name="connsiteX4" fmla="*/ 451422 w 537744"/>
                <a:gd name="connsiteY4" fmla="*/ 8702 h 112515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7744" h="1125156">
                  <a:moveTo>
                    <a:pt x="537744" y="0"/>
                  </a:moveTo>
                  <a:lnTo>
                    <a:pt x="537744" y="1125156"/>
                  </a:lnTo>
                  <a:lnTo>
                    <a:pt x="451422" y="1116454"/>
                  </a:lnTo>
                  <a:cubicBezTo>
                    <a:pt x="193796" y="1063736"/>
                    <a:pt x="0" y="835789"/>
                    <a:pt x="0" y="562578"/>
                  </a:cubicBezTo>
                  <a:cubicBezTo>
                    <a:pt x="0" y="289367"/>
                    <a:pt x="193796" y="61420"/>
                    <a:pt x="451422" y="8702"/>
                  </a:cubicBez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34" name="Freeform 33">
              <a:extLst>
                <a:ext uri="{FF2B5EF4-FFF2-40B4-BE49-F238E27FC236}">
                  <a16:creationId xmlns:a16="http://schemas.microsoft.com/office/drawing/2014/main" id="{0FDB0CC5-76AA-6E44-8376-4EE649C1DE42}"/>
                </a:ext>
              </a:extLst>
            </p:cNvPr>
            <p:cNvSpPr/>
            <p:nvPr/>
          </p:nvSpPr>
          <p:spPr>
            <a:xfrm>
              <a:off x="11654256" y="809146"/>
              <a:ext cx="537744" cy="1125156"/>
            </a:xfrm>
            <a:custGeom>
              <a:avLst/>
              <a:gdLst>
                <a:gd name="connsiteX0" fmla="*/ 537744 w 537744"/>
                <a:gd name="connsiteY0" fmla="*/ 0 h 1125156"/>
                <a:gd name="connsiteX1" fmla="*/ 537744 w 537744"/>
                <a:gd name="connsiteY1" fmla="*/ 1125156 h 1125156"/>
                <a:gd name="connsiteX2" fmla="*/ 451422 w 537744"/>
                <a:gd name="connsiteY2" fmla="*/ 1116454 h 1125156"/>
                <a:gd name="connsiteX3" fmla="*/ 0 w 537744"/>
                <a:gd name="connsiteY3" fmla="*/ 562578 h 1125156"/>
                <a:gd name="connsiteX4" fmla="*/ 451422 w 537744"/>
                <a:gd name="connsiteY4" fmla="*/ 8702 h 112515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7744" h="1125156">
                  <a:moveTo>
                    <a:pt x="537744" y="0"/>
                  </a:moveTo>
                  <a:lnTo>
                    <a:pt x="537744" y="1125156"/>
                  </a:lnTo>
                  <a:lnTo>
                    <a:pt x="451422" y="1116454"/>
                  </a:lnTo>
                  <a:cubicBezTo>
                    <a:pt x="193796" y="1063736"/>
                    <a:pt x="0" y="835789"/>
                    <a:pt x="0" y="562578"/>
                  </a:cubicBezTo>
                  <a:cubicBezTo>
                    <a:pt x="0" y="289367"/>
                    <a:pt x="193796" y="61420"/>
                    <a:pt x="451422" y="8702"/>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35" name="Freeform 34">
              <a:extLst>
                <a:ext uri="{FF2B5EF4-FFF2-40B4-BE49-F238E27FC236}">
                  <a16:creationId xmlns:a16="http://schemas.microsoft.com/office/drawing/2014/main" id="{3D981F0B-8982-1C45-8D7C-30E744003823}"/>
                </a:ext>
              </a:extLst>
            </p:cNvPr>
            <p:cNvSpPr/>
            <p:nvPr/>
          </p:nvSpPr>
          <p:spPr>
            <a:xfrm>
              <a:off x="11654256" y="0"/>
              <a:ext cx="537744" cy="562788"/>
            </a:xfrm>
            <a:custGeom>
              <a:avLst/>
              <a:gdLst>
                <a:gd name="connsiteX0" fmla="*/ 21 w 537744"/>
                <a:gd name="connsiteY0" fmla="*/ 0 h 562788"/>
                <a:gd name="connsiteX1" fmla="*/ 537744 w 537744"/>
                <a:gd name="connsiteY1" fmla="*/ 0 h 562788"/>
                <a:gd name="connsiteX2" fmla="*/ 537744 w 537744"/>
                <a:gd name="connsiteY2" fmla="*/ 562788 h 562788"/>
                <a:gd name="connsiteX3" fmla="*/ 451422 w 537744"/>
                <a:gd name="connsiteY3" fmla="*/ 554086 h 562788"/>
                <a:gd name="connsiteX4" fmla="*/ 0 w 537744"/>
                <a:gd name="connsiteY4" fmla="*/ 211 h 56278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7744" h="562788">
                  <a:moveTo>
                    <a:pt x="21" y="0"/>
                  </a:moveTo>
                  <a:lnTo>
                    <a:pt x="537744" y="0"/>
                  </a:lnTo>
                  <a:lnTo>
                    <a:pt x="537744" y="562788"/>
                  </a:lnTo>
                  <a:lnTo>
                    <a:pt x="451422" y="554086"/>
                  </a:lnTo>
                  <a:cubicBezTo>
                    <a:pt x="193796" y="501368"/>
                    <a:pt x="0" y="273421"/>
                    <a:pt x="0" y="211"/>
                  </a:cubicBez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grpSp>
      <p:sp>
        <p:nvSpPr>
          <p:cNvPr id="2" name="Title 1">
            <a:extLst>
              <a:ext uri="{FF2B5EF4-FFF2-40B4-BE49-F238E27FC236}">
                <a16:creationId xmlns:a16="http://schemas.microsoft.com/office/drawing/2014/main" id="{DF76EEB7-1E87-0447-8CD6-DD220CF4EE59}"/>
              </a:ext>
            </a:extLst>
          </p:cNvPr>
          <p:cNvSpPr>
            <a:spLocks noGrp="1"/>
          </p:cNvSpPr>
          <p:nvPr>
            <p:ph type="title"/>
          </p:nvPr>
        </p:nvSpPr>
        <p:spPr/>
        <p:txBody>
          <a:bodyPr/>
          <a:lstStyle/>
          <a:p>
            <a:r>
              <a:rPr lang="en-US" dirty="0"/>
              <a:t>Click to edit Master title style</a:t>
            </a:r>
          </a:p>
        </p:txBody>
      </p:sp>
      <p:sp>
        <p:nvSpPr>
          <p:cNvPr id="3" name="Vertical Text Placeholder 2">
            <a:extLst>
              <a:ext uri="{FF2B5EF4-FFF2-40B4-BE49-F238E27FC236}">
                <a16:creationId xmlns:a16="http://schemas.microsoft.com/office/drawing/2014/main" id="{BA8AE526-3A03-9B41-8C9F-27156E701CFD}"/>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CD08D72-182D-C947-B3F7-B74948D0849B}"/>
              </a:ext>
            </a:extLst>
          </p:cNvPr>
          <p:cNvSpPr>
            <a:spLocks noGrp="1"/>
          </p:cNvSpPr>
          <p:nvPr>
            <p:ph type="dt" sz="half" idx="10"/>
          </p:nvPr>
        </p:nvSpPr>
        <p:spPr/>
        <p:txBody>
          <a:bodyPr/>
          <a:lstStyle/>
          <a:p>
            <a:fld id="{A5B0A250-5CC0-1746-B209-08E8B0DAE6AF}" type="datetimeFigureOut">
              <a:rPr lang="en-US" smtClean="0"/>
              <a:t>11/10/23</a:t>
            </a:fld>
            <a:endParaRPr lang="en-US" dirty="0"/>
          </a:p>
        </p:txBody>
      </p:sp>
      <p:sp>
        <p:nvSpPr>
          <p:cNvPr id="5" name="Footer Placeholder 4">
            <a:extLst>
              <a:ext uri="{FF2B5EF4-FFF2-40B4-BE49-F238E27FC236}">
                <a16:creationId xmlns:a16="http://schemas.microsoft.com/office/drawing/2014/main" id="{B076E396-D059-AF4D-A1D9-C1347978AAD9}"/>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4F8845B6-87C0-2F4A-8146-00E911CDF70D}"/>
              </a:ext>
            </a:extLst>
          </p:cNvPr>
          <p:cNvSpPr>
            <a:spLocks noGrp="1"/>
          </p:cNvSpPr>
          <p:nvPr>
            <p:ph type="sldNum" sz="quarter" idx="12"/>
          </p:nvPr>
        </p:nvSpPr>
        <p:spPr>
          <a:xfrm>
            <a:off x="7086480" y="6141085"/>
            <a:ext cx="813816" cy="365125"/>
          </a:xfrm>
        </p:spPr>
        <p:txBody>
          <a:bodyPr/>
          <a:lstStyle/>
          <a:p>
            <a:fld id="{49ABCAEC-7D34-E549-A96E-FCEDAADBE4B0}" type="slidenum">
              <a:rPr lang="en-US" smtClean="0"/>
              <a:t>‹#›</a:t>
            </a:fld>
            <a:endParaRPr lang="en-US" dirty="0"/>
          </a:p>
        </p:txBody>
      </p:sp>
      <p:cxnSp>
        <p:nvCxnSpPr>
          <p:cNvPr id="7" name="Straight Connector 6">
            <a:extLst>
              <a:ext uri="{FF2B5EF4-FFF2-40B4-BE49-F238E27FC236}">
                <a16:creationId xmlns:a16="http://schemas.microsoft.com/office/drawing/2014/main" id="{A78A912D-4325-C449-BF2E-F331A221C695}"/>
              </a:ext>
            </a:extLst>
          </p:cNvPr>
          <p:cNvCxnSpPr>
            <a:cxnSpLocks/>
          </p:cNvCxnSpPr>
          <p:nvPr/>
        </p:nvCxnSpPr>
        <p:spPr>
          <a:xfrm>
            <a:off x="565150" y="6087110"/>
            <a:ext cx="7335146" cy="0"/>
          </a:xfrm>
          <a:prstGeom prst="line">
            <a:avLst/>
          </a:prstGeom>
          <a:ln w="1270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87937937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grpSp>
        <p:nvGrpSpPr>
          <p:cNvPr id="15" name="Group 14">
            <a:extLst>
              <a:ext uri="{FF2B5EF4-FFF2-40B4-BE49-F238E27FC236}">
                <a16:creationId xmlns:a16="http://schemas.microsoft.com/office/drawing/2014/main" id="{C3803ECC-8207-244B-8051-94AA5304EDD9}"/>
              </a:ext>
            </a:extLst>
          </p:cNvPr>
          <p:cNvGrpSpPr/>
          <p:nvPr/>
        </p:nvGrpSpPr>
        <p:grpSpPr>
          <a:xfrm>
            <a:off x="10290315" y="0"/>
            <a:ext cx="1901686" cy="6858000"/>
            <a:chOff x="10290315" y="0"/>
            <a:chExt cx="1901686" cy="6858000"/>
          </a:xfrm>
        </p:grpSpPr>
        <p:sp>
          <p:nvSpPr>
            <p:cNvPr id="17" name="Freeform 16">
              <a:extLst>
                <a:ext uri="{FF2B5EF4-FFF2-40B4-BE49-F238E27FC236}">
                  <a16:creationId xmlns:a16="http://schemas.microsoft.com/office/drawing/2014/main" id="{CF2E8536-821C-3846-A152-2001B7BA4BC9}"/>
                </a:ext>
              </a:extLst>
            </p:cNvPr>
            <p:cNvSpPr/>
            <p:nvPr/>
          </p:nvSpPr>
          <p:spPr>
            <a:xfrm>
              <a:off x="10290315" y="0"/>
              <a:ext cx="1130724" cy="565573"/>
            </a:xfrm>
            <a:custGeom>
              <a:avLst/>
              <a:gdLst>
                <a:gd name="connsiteX0" fmla="*/ 21 w 1130724"/>
                <a:gd name="connsiteY0" fmla="*/ 0 h 565573"/>
                <a:gd name="connsiteX1" fmla="*/ 1130703 w 1130724"/>
                <a:gd name="connsiteY1" fmla="*/ 0 h 565573"/>
                <a:gd name="connsiteX2" fmla="*/ 1130724 w 1130724"/>
                <a:gd name="connsiteY2" fmla="*/ 211 h 565573"/>
                <a:gd name="connsiteX3" fmla="*/ 565362 w 1130724"/>
                <a:gd name="connsiteY3" fmla="*/ 565573 h 565573"/>
                <a:gd name="connsiteX4" fmla="*/ 0 w 1130724"/>
                <a:gd name="connsiteY4" fmla="*/ 211 h 56557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0724" h="565573">
                  <a:moveTo>
                    <a:pt x="21" y="0"/>
                  </a:moveTo>
                  <a:lnTo>
                    <a:pt x="1130703" y="0"/>
                  </a:lnTo>
                  <a:lnTo>
                    <a:pt x="1130724" y="211"/>
                  </a:lnTo>
                  <a:cubicBezTo>
                    <a:pt x="1130724" y="312452"/>
                    <a:pt x="877603" y="565573"/>
                    <a:pt x="565362" y="565573"/>
                  </a:cubicBezTo>
                  <a:cubicBezTo>
                    <a:pt x="253121" y="565573"/>
                    <a:pt x="0" y="312452"/>
                    <a:pt x="0" y="211"/>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8" name="Freeform 17">
              <a:extLst>
                <a:ext uri="{FF2B5EF4-FFF2-40B4-BE49-F238E27FC236}">
                  <a16:creationId xmlns:a16="http://schemas.microsoft.com/office/drawing/2014/main" id="{57A02781-FFB4-C04E-97FB-78D26A9E8F1C}"/>
                </a:ext>
              </a:extLst>
            </p:cNvPr>
            <p:cNvSpPr/>
            <p:nvPr/>
          </p:nvSpPr>
          <p:spPr>
            <a:xfrm>
              <a:off x="11653180" y="6295093"/>
              <a:ext cx="538821" cy="562907"/>
            </a:xfrm>
            <a:custGeom>
              <a:avLst/>
              <a:gdLst>
                <a:gd name="connsiteX0" fmla="*/ 538821 w 538821"/>
                <a:gd name="connsiteY0" fmla="*/ 0 h 562907"/>
                <a:gd name="connsiteX1" fmla="*/ 538821 w 538821"/>
                <a:gd name="connsiteY1" fmla="*/ 562907 h 562907"/>
                <a:gd name="connsiteX2" fmla="*/ 22 w 538821"/>
                <a:gd name="connsiteY2" fmla="*/ 562907 h 562907"/>
                <a:gd name="connsiteX3" fmla="*/ 0 w 538821"/>
                <a:gd name="connsiteY3" fmla="*/ 562686 h 562907"/>
                <a:gd name="connsiteX4" fmla="*/ 451422 w 538821"/>
                <a:gd name="connsiteY4" fmla="*/ 8810 h 56290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8821" h="562907">
                  <a:moveTo>
                    <a:pt x="538821" y="0"/>
                  </a:moveTo>
                  <a:lnTo>
                    <a:pt x="538821" y="562907"/>
                  </a:lnTo>
                  <a:lnTo>
                    <a:pt x="22" y="562907"/>
                  </a:lnTo>
                  <a:lnTo>
                    <a:pt x="0" y="562686"/>
                  </a:lnTo>
                  <a:cubicBezTo>
                    <a:pt x="0" y="289475"/>
                    <a:pt x="193796" y="61528"/>
                    <a:pt x="451422" y="8810"/>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9" name="Freeform 18">
              <a:extLst>
                <a:ext uri="{FF2B5EF4-FFF2-40B4-BE49-F238E27FC236}">
                  <a16:creationId xmlns:a16="http://schemas.microsoft.com/office/drawing/2014/main" id="{14C29607-37D2-7A4B-98E2-2C851CD6776C}"/>
                </a:ext>
              </a:extLst>
            </p:cNvPr>
            <p:cNvSpPr/>
            <p:nvPr/>
          </p:nvSpPr>
          <p:spPr>
            <a:xfrm>
              <a:off x="11653180" y="3552066"/>
              <a:ext cx="538821" cy="1125373"/>
            </a:xfrm>
            <a:custGeom>
              <a:avLst/>
              <a:gdLst>
                <a:gd name="connsiteX0" fmla="*/ 538821 w 538821"/>
                <a:gd name="connsiteY0" fmla="*/ 0 h 1125373"/>
                <a:gd name="connsiteX1" fmla="*/ 538821 w 538821"/>
                <a:gd name="connsiteY1" fmla="*/ 1125373 h 1125373"/>
                <a:gd name="connsiteX2" fmla="*/ 451422 w 538821"/>
                <a:gd name="connsiteY2" fmla="*/ 1116562 h 1125373"/>
                <a:gd name="connsiteX3" fmla="*/ 0 w 538821"/>
                <a:gd name="connsiteY3" fmla="*/ 562686 h 1125373"/>
                <a:gd name="connsiteX4" fmla="*/ 451422 w 538821"/>
                <a:gd name="connsiteY4" fmla="*/ 8810 h 112537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8821" h="1125373">
                  <a:moveTo>
                    <a:pt x="538821" y="0"/>
                  </a:moveTo>
                  <a:lnTo>
                    <a:pt x="538821" y="1125373"/>
                  </a:lnTo>
                  <a:lnTo>
                    <a:pt x="451422" y="1116562"/>
                  </a:lnTo>
                  <a:cubicBezTo>
                    <a:pt x="193796" y="1063844"/>
                    <a:pt x="0" y="835897"/>
                    <a:pt x="0" y="562686"/>
                  </a:cubicBezTo>
                  <a:cubicBezTo>
                    <a:pt x="0" y="289475"/>
                    <a:pt x="193796" y="61528"/>
                    <a:pt x="451422" y="8810"/>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0" name="Freeform 19">
              <a:extLst>
                <a:ext uri="{FF2B5EF4-FFF2-40B4-BE49-F238E27FC236}">
                  <a16:creationId xmlns:a16="http://schemas.microsoft.com/office/drawing/2014/main" id="{D12FC7BA-80CC-1C4E-B268-B3EEA08137F1}"/>
                </a:ext>
              </a:extLst>
            </p:cNvPr>
            <p:cNvSpPr/>
            <p:nvPr/>
          </p:nvSpPr>
          <p:spPr>
            <a:xfrm>
              <a:off x="11653180" y="2180552"/>
              <a:ext cx="538821" cy="1125373"/>
            </a:xfrm>
            <a:custGeom>
              <a:avLst/>
              <a:gdLst>
                <a:gd name="connsiteX0" fmla="*/ 538821 w 538821"/>
                <a:gd name="connsiteY0" fmla="*/ 0 h 1125373"/>
                <a:gd name="connsiteX1" fmla="*/ 538821 w 538821"/>
                <a:gd name="connsiteY1" fmla="*/ 1125373 h 1125373"/>
                <a:gd name="connsiteX2" fmla="*/ 451422 w 538821"/>
                <a:gd name="connsiteY2" fmla="*/ 1116562 h 1125373"/>
                <a:gd name="connsiteX3" fmla="*/ 0 w 538821"/>
                <a:gd name="connsiteY3" fmla="*/ 562686 h 1125373"/>
                <a:gd name="connsiteX4" fmla="*/ 451422 w 538821"/>
                <a:gd name="connsiteY4" fmla="*/ 8810 h 112537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8821" h="1125373">
                  <a:moveTo>
                    <a:pt x="538821" y="0"/>
                  </a:moveTo>
                  <a:lnTo>
                    <a:pt x="538821" y="1125373"/>
                  </a:lnTo>
                  <a:lnTo>
                    <a:pt x="451422" y="1116562"/>
                  </a:lnTo>
                  <a:cubicBezTo>
                    <a:pt x="193796" y="1063844"/>
                    <a:pt x="0" y="835897"/>
                    <a:pt x="0" y="562686"/>
                  </a:cubicBezTo>
                  <a:cubicBezTo>
                    <a:pt x="0" y="289475"/>
                    <a:pt x="193796" y="61528"/>
                    <a:pt x="451422" y="8810"/>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1" name="Freeform 20">
              <a:extLst>
                <a:ext uri="{FF2B5EF4-FFF2-40B4-BE49-F238E27FC236}">
                  <a16:creationId xmlns:a16="http://schemas.microsoft.com/office/drawing/2014/main" id="{BEBC8FB1-96B9-D84A-BD2A-BC8410EBE012}"/>
                </a:ext>
              </a:extLst>
            </p:cNvPr>
            <p:cNvSpPr/>
            <p:nvPr/>
          </p:nvSpPr>
          <p:spPr>
            <a:xfrm>
              <a:off x="11653180" y="809039"/>
              <a:ext cx="538821" cy="1125373"/>
            </a:xfrm>
            <a:custGeom>
              <a:avLst/>
              <a:gdLst>
                <a:gd name="connsiteX0" fmla="*/ 538821 w 538821"/>
                <a:gd name="connsiteY0" fmla="*/ 0 h 1125373"/>
                <a:gd name="connsiteX1" fmla="*/ 538821 w 538821"/>
                <a:gd name="connsiteY1" fmla="*/ 1125373 h 1125373"/>
                <a:gd name="connsiteX2" fmla="*/ 451422 w 538821"/>
                <a:gd name="connsiteY2" fmla="*/ 1116562 h 1125373"/>
                <a:gd name="connsiteX3" fmla="*/ 0 w 538821"/>
                <a:gd name="connsiteY3" fmla="*/ 562686 h 1125373"/>
                <a:gd name="connsiteX4" fmla="*/ 451422 w 538821"/>
                <a:gd name="connsiteY4" fmla="*/ 8810 h 112537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8821" h="1125373">
                  <a:moveTo>
                    <a:pt x="538821" y="0"/>
                  </a:moveTo>
                  <a:lnTo>
                    <a:pt x="538821" y="1125373"/>
                  </a:lnTo>
                  <a:lnTo>
                    <a:pt x="451422" y="1116562"/>
                  </a:lnTo>
                  <a:cubicBezTo>
                    <a:pt x="193796" y="1063844"/>
                    <a:pt x="0" y="835897"/>
                    <a:pt x="0" y="562686"/>
                  </a:cubicBezTo>
                  <a:cubicBezTo>
                    <a:pt x="0" y="289475"/>
                    <a:pt x="193796" y="61528"/>
                    <a:pt x="451422" y="8810"/>
                  </a:cubicBez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2" name="Freeform 21">
              <a:extLst>
                <a:ext uri="{FF2B5EF4-FFF2-40B4-BE49-F238E27FC236}">
                  <a16:creationId xmlns:a16="http://schemas.microsoft.com/office/drawing/2014/main" id="{5A8455B4-A778-B44D-A7E8-C45A4846D9F7}"/>
                </a:ext>
              </a:extLst>
            </p:cNvPr>
            <p:cNvSpPr/>
            <p:nvPr/>
          </p:nvSpPr>
          <p:spPr>
            <a:xfrm>
              <a:off x="11653180" y="0"/>
              <a:ext cx="538821" cy="562898"/>
            </a:xfrm>
            <a:custGeom>
              <a:avLst/>
              <a:gdLst>
                <a:gd name="connsiteX0" fmla="*/ 21 w 538821"/>
                <a:gd name="connsiteY0" fmla="*/ 0 h 562898"/>
                <a:gd name="connsiteX1" fmla="*/ 538821 w 538821"/>
                <a:gd name="connsiteY1" fmla="*/ 0 h 562898"/>
                <a:gd name="connsiteX2" fmla="*/ 538821 w 538821"/>
                <a:gd name="connsiteY2" fmla="*/ 562898 h 562898"/>
                <a:gd name="connsiteX3" fmla="*/ 451422 w 538821"/>
                <a:gd name="connsiteY3" fmla="*/ 554087 h 562898"/>
                <a:gd name="connsiteX4" fmla="*/ 0 w 538821"/>
                <a:gd name="connsiteY4" fmla="*/ 211 h 56289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8821" h="562898">
                  <a:moveTo>
                    <a:pt x="21" y="0"/>
                  </a:moveTo>
                  <a:lnTo>
                    <a:pt x="538821" y="0"/>
                  </a:lnTo>
                  <a:lnTo>
                    <a:pt x="538821" y="562898"/>
                  </a:lnTo>
                  <a:lnTo>
                    <a:pt x="451422" y="554087"/>
                  </a:lnTo>
                  <a:cubicBezTo>
                    <a:pt x="193796" y="501369"/>
                    <a:pt x="0" y="273422"/>
                    <a:pt x="0" y="211"/>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grpSp>
      <p:sp>
        <p:nvSpPr>
          <p:cNvPr id="2" name="Vertical Title 1">
            <a:extLst>
              <a:ext uri="{FF2B5EF4-FFF2-40B4-BE49-F238E27FC236}">
                <a16:creationId xmlns:a16="http://schemas.microsoft.com/office/drawing/2014/main" id="{B0407CCA-80EF-2B45-8F8C-7D5796A61BC0}"/>
              </a:ext>
            </a:extLst>
          </p:cNvPr>
          <p:cNvSpPr>
            <a:spLocks noGrp="1"/>
          </p:cNvSpPr>
          <p:nvPr>
            <p:ph type="title" orient="vert"/>
          </p:nvPr>
        </p:nvSpPr>
        <p:spPr>
          <a:xfrm>
            <a:off x="8950095" y="976630"/>
            <a:ext cx="2268507" cy="4784598"/>
          </a:xfrm>
        </p:spPr>
        <p:txBody>
          <a:bodyPr vert="eaVert"/>
          <a:lstStyle/>
          <a:p>
            <a:r>
              <a:rPr lang="en-US"/>
              <a:t>Click to edit Master title style</a:t>
            </a:r>
            <a:endParaRPr lang="en-US" dirty="0"/>
          </a:p>
        </p:txBody>
      </p:sp>
      <p:sp>
        <p:nvSpPr>
          <p:cNvPr id="3" name="Vertical Text Placeholder 2">
            <a:extLst>
              <a:ext uri="{FF2B5EF4-FFF2-40B4-BE49-F238E27FC236}">
                <a16:creationId xmlns:a16="http://schemas.microsoft.com/office/drawing/2014/main" id="{BAA221C3-F2D3-FC4F-938B-4C4CAC7370B1}"/>
              </a:ext>
            </a:extLst>
          </p:cNvPr>
          <p:cNvSpPr>
            <a:spLocks noGrp="1"/>
          </p:cNvSpPr>
          <p:nvPr>
            <p:ph type="body" orient="vert" idx="1"/>
          </p:nvPr>
        </p:nvSpPr>
        <p:spPr>
          <a:xfrm>
            <a:off x="565150" y="976630"/>
            <a:ext cx="8264057" cy="4784598"/>
          </a:xfrm>
        </p:spPr>
        <p:txBody>
          <a:bodyPr vert="eaVert"/>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6B061B46-3E9A-AC48-8C84-5B46EA1EC583}"/>
              </a:ext>
            </a:extLst>
          </p:cNvPr>
          <p:cNvSpPr>
            <a:spLocks noGrp="1"/>
          </p:cNvSpPr>
          <p:nvPr>
            <p:ph type="dt" sz="half" idx="10"/>
          </p:nvPr>
        </p:nvSpPr>
        <p:spPr/>
        <p:txBody>
          <a:bodyPr/>
          <a:lstStyle/>
          <a:p>
            <a:fld id="{A5B0A250-5CC0-1746-B209-08E8B0DAE6AF}" type="datetimeFigureOut">
              <a:rPr lang="en-US" smtClean="0"/>
              <a:t>11/10/23</a:t>
            </a:fld>
            <a:endParaRPr lang="en-US" dirty="0"/>
          </a:p>
        </p:txBody>
      </p:sp>
      <p:sp>
        <p:nvSpPr>
          <p:cNvPr id="5" name="Footer Placeholder 4">
            <a:extLst>
              <a:ext uri="{FF2B5EF4-FFF2-40B4-BE49-F238E27FC236}">
                <a16:creationId xmlns:a16="http://schemas.microsoft.com/office/drawing/2014/main" id="{369F8F49-5859-714C-8EE1-61A74F324EC6}"/>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0E2B6F69-3FFA-D94F-BA99-873D36F7F69D}"/>
              </a:ext>
            </a:extLst>
          </p:cNvPr>
          <p:cNvSpPr>
            <a:spLocks noGrp="1"/>
          </p:cNvSpPr>
          <p:nvPr>
            <p:ph type="sldNum" sz="quarter" idx="12"/>
          </p:nvPr>
        </p:nvSpPr>
        <p:spPr/>
        <p:txBody>
          <a:bodyPr/>
          <a:lstStyle/>
          <a:p>
            <a:fld id="{49ABCAEC-7D34-E549-A96E-FCEDAADBE4B0}" type="slidenum">
              <a:rPr lang="en-US" smtClean="0"/>
              <a:t>‹#›</a:t>
            </a:fld>
            <a:endParaRPr lang="en-US" dirty="0"/>
          </a:p>
        </p:txBody>
      </p:sp>
      <p:cxnSp>
        <p:nvCxnSpPr>
          <p:cNvPr id="7" name="Straight Connector 6">
            <a:extLst>
              <a:ext uri="{FF2B5EF4-FFF2-40B4-BE49-F238E27FC236}">
                <a16:creationId xmlns:a16="http://schemas.microsoft.com/office/drawing/2014/main" id="{C31B40EC-87DB-A64F-9D4B-98A86F7CEFFF}"/>
              </a:ext>
            </a:extLst>
          </p:cNvPr>
          <p:cNvCxnSpPr>
            <a:cxnSpLocks/>
          </p:cNvCxnSpPr>
          <p:nvPr/>
        </p:nvCxnSpPr>
        <p:spPr>
          <a:xfrm>
            <a:off x="565150" y="6087110"/>
            <a:ext cx="11058344" cy="0"/>
          </a:xfrm>
          <a:prstGeom prst="line">
            <a:avLst/>
          </a:prstGeom>
          <a:ln w="1270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5243129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grpSp>
        <p:nvGrpSpPr>
          <p:cNvPr id="22" name="Group 21">
            <a:extLst>
              <a:ext uri="{FF2B5EF4-FFF2-40B4-BE49-F238E27FC236}">
                <a16:creationId xmlns:a16="http://schemas.microsoft.com/office/drawing/2014/main" id="{F0CAFDA3-320A-C24D-A7A1-20C1267EC987}"/>
              </a:ext>
            </a:extLst>
          </p:cNvPr>
          <p:cNvGrpSpPr/>
          <p:nvPr/>
        </p:nvGrpSpPr>
        <p:grpSpPr>
          <a:xfrm>
            <a:off x="8928528" y="0"/>
            <a:ext cx="3263472" cy="6858000"/>
            <a:chOff x="8928528" y="0"/>
            <a:chExt cx="3263472" cy="6858000"/>
          </a:xfrm>
        </p:grpSpPr>
        <p:sp>
          <p:nvSpPr>
            <p:cNvPr id="23" name="Oval 22">
              <a:extLst>
                <a:ext uri="{FF2B5EF4-FFF2-40B4-BE49-F238E27FC236}">
                  <a16:creationId xmlns:a16="http://schemas.microsoft.com/office/drawing/2014/main" id="{D2411669-6E2C-2243-99CD-6BC9D724FA1F}"/>
                </a:ext>
              </a:extLst>
            </p:cNvPr>
            <p:cNvSpPr/>
            <p:nvPr/>
          </p:nvSpPr>
          <p:spPr>
            <a:xfrm>
              <a:off x="8928528" y="806362"/>
              <a:ext cx="1130724" cy="1130723"/>
            </a:xfrm>
            <a:prstGeom prst="ellips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4" name="Freeform 23">
              <a:extLst>
                <a:ext uri="{FF2B5EF4-FFF2-40B4-BE49-F238E27FC236}">
                  <a16:creationId xmlns:a16="http://schemas.microsoft.com/office/drawing/2014/main" id="{C4E0C522-0F40-ED44-A700-F1BCD1CF74F5}"/>
                </a:ext>
              </a:extLst>
            </p:cNvPr>
            <p:cNvSpPr/>
            <p:nvPr/>
          </p:nvSpPr>
          <p:spPr>
            <a:xfrm>
              <a:off x="8928528" y="0"/>
              <a:ext cx="1130724" cy="565573"/>
            </a:xfrm>
            <a:custGeom>
              <a:avLst/>
              <a:gdLst>
                <a:gd name="connsiteX0" fmla="*/ 22 w 1130724"/>
                <a:gd name="connsiteY0" fmla="*/ 0 h 565573"/>
                <a:gd name="connsiteX1" fmla="*/ 1130703 w 1130724"/>
                <a:gd name="connsiteY1" fmla="*/ 0 h 565573"/>
                <a:gd name="connsiteX2" fmla="*/ 1130724 w 1130724"/>
                <a:gd name="connsiteY2" fmla="*/ 211 h 565573"/>
                <a:gd name="connsiteX3" fmla="*/ 565362 w 1130724"/>
                <a:gd name="connsiteY3" fmla="*/ 565573 h 565573"/>
                <a:gd name="connsiteX4" fmla="*/ 0 w 1130724"/>
                <a:gd name="connsiteY4" fmla="*/ 211 h 56557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0724" h="565573">
                  <a:moveTo>
                    <a:pt x="22" y="0"/>
                  </a:moveTo>
                  <a:lnTo>
                    <a:pt x="1130703" y="0"/>
                  </a:lnTo>
                  <a:lnTo>
                    <a:pt x="1130724" y="211"/>
                  </a:lnTo>
                  <a:cubicBezTo>
                    <a:pt x="1130724" y="312452"/>
                    <a:pt x="877603" y="565573"/>
                    <a:pt x="565362" y="565573"/>
                  </a:cubicBezTo>
                  <a:cubicBezTo>
                    <a:pt x="253121" y="565573"/>
                    <a:pt x="0" y="312452"/>
                    <a:pt x="0" y="211"/>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5" name="Freeform 24">
              <a:extLst>
                <a:ext uri="{FF2B5EF4-FFF2-40B4-BE49-F238E27FC236}">
                  <a16:creationId xmlns:a16="http://schemas.microsoft.com/office/drawing/2014/main" id="{B79B4380-CBEC-C341-A10E-5EF9A8597959}"/>
                </a:ext>
              </a:extLst>
            </p:cNvPr>
            <p:cNvSpPr/>
            <p:nvPr/>
          </p:nvSpPr>
          <p:spPr>
            <a:xfrm>
              <a:off x="10291391" y="6292417"/>
              <a:ext cx="1130724" cy="565583"/>
            </a:xfrm>
            <a:custGeom>
              <a:avLst/>
              <a:gdLst>
                <a:gd name="connsiteX0" fmla="*/ 565362 w 1130724"/>
                <a:gd name="connsiteY0" fmla="*/ 0 h 565583"/>
                <a:gd name="connsiteX1" fmla="*/ 1130724 w 1130724"/>
                <a:gd name="connsiteY1" fmla="*/ 565362 h 565583"/>
                <a:gd name="connsiteX2" fmla="*/ 1130702 w 1130724"/>
                <a:gd name="connsiteY2" fmla="*/ 565583 h 565583"/>
                <a:gd name="connsiteX3" fmla="*/ 22 w 1130724"/>
                <a:gd name="connsiteY3" fmla="*/ 565583 h 565583"/>
                <a:gd name="connsiteX4" fmla="*/ 0 w 1130724"/>
                <a:gd name="connsiteY4" fmla="*/ 565362 h 565583"/>
                <a:gd name="connsiteX5" fmla="*/ 565362 w 1130724"/>
                <a:gd name="connsiteY5" fmla="*/ 0 h 5655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130724" h="565583">
                  <a:moveTo>
                    <a:pt x="565362" y="0"/>
                  </a:moveTo>
                  <a:cubicBezTo>
                    <a:pt x="877603" y="0"/>
                    <a:pt x="1130724" y="253121"/>
                    <a:pt x="1130724" y="565362"/>
                  </a:cubicBezTo>
                  <a:lnTo>
                    <a:pt x="1130702" y="565583"/>
                  </a:lnTo>
                  <a:lnTo>
                    <a:pt x="22" y="565583"/>
                  </a:lnTo>
                  <a:lnTo>
                    <a:pt x="0" y="565362"/>
                  </a:lnTo>
                  <a:cubicBezTo>
                    <a:pt x="0" y="253121"/>
                    <a:pt x="253121" y="0"/>
                    <a:pt x="565362" y="0"/>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6" name="Oval 25">
              <a:extLst>
                <a:ext uri="{FF2B5EF4-FFF2-40B4-BE49-F238E27FC236}">
                  <a16:creationId xmlns:a16="http://schemas.microsoft.com/office/drawing/2014/main" id="{F04AD70E-5490-4C4E-A05D-D67949C51A74}"/>
                </a:ext>
              </a:extLst>
            </p:cNvPr>
            <p:cNvSpPr/>
            <p:nvPr/>
          </p:nvSpPr>
          <p:spPr>
            <a:xfrm>
              <a:off x="10291392" y="3549390"/>
              <a:ext cx="1130724" cy="1130723"/>
            </a:xfrm>
            <a:prstGeom prst="ellips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7" name="Oval 26">
              <a:extLst>
                <a:ext uri="{FF2B5EF4-FFF2-40B4-BE49-F238E27FC236}">
                  <a16:creationId xmlns:a16="http://schemas.microsoft.com/office/drawing/2014/main" id="{128A8883-9F24-0047-92B7-45B3D2E7D9C0}"/>
                </a:ext>
              </a:extLst>
            </p:cNvPr>
            <p:cNvSpPr/>
            <p:nvPr/>
          </p:nvSpPr>
          <p:spPr>
            <a:xfrm>
              <a:off x="10291392" y="2177876"/>
              <a:ext cx="1130724" cy="1130723"/>
            </a:xfrm>
            <a:prstGeom prst="ellips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8" name="Oval 27">
              <a:extLst>
                <a:ext uri="{FF2B5EF4-FFF2-40B4-BE49-F238E27FC236}">
                  <a16:creationId xmlns:a16="http://schemas.microsoft.com/office/drawing/2014/main" id="{AAC3A3BB-FD2C-FB44-9478-FA87EF229D37}"/>
                </a:ext>
              </a:extLst>
            </p:cNvPr>
            <p:cNvSpPr/>
            <p:nvPr/>
          </p:nvSpPr>
          <p:spPr>
            <a:xfrm>
              <a:off x="10291392" y="806363"/>
              <a:ext cx="1130724" cy="1130723"/>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9" name="Freeform 28">
              <a:extLst>
                <a:ext uri="{FF2B5EF4-FFF2-40B4-BE49-F238E27FC236}">
                  <a16:creationId xmlns:a16="http://schemas.microsoft.com/office/drawing/2014/main" id="{BF46B3B1-E981-BB40-B916-51A6D3851969}"/>
                </a:ext>
              </a:extLst>
            </p:cNvPr>
            <p:cNvSpPr/>
            <p:nvPr/>
          </p:nvSpPr>
          <p:spPr>
            <a:xfrm>
              <a:off x="10291392" y="0"/>
              <a:ext cx="1130724" cy="565573"/>
            </a:xfrm>
            <a:custGeom>
              <a:avLst/>
              <a:gdLst>
                <a:gd name="connsiteX0" fmla="*/ 21 w 1130724"/>
                <a:gd name="connsiteY0" fmla="*/ 0 h 565573"/>
                <a:gd name="connsiteX1" fmla="*/ 1130703 w 1130724"/>
                <a:gd name="connsiteY1" fmla="*/ 0 h 565573"/>
                <a:gd name="connsiteX2" fmla="*/ 1130724 w 1130724"/>
                <a:gd name="connsiteY2" fmla="*/ 211 h 565573"/>
                <a:gd name="connsiteX3" fmla="*/ 565362 w 1130724"/>
                <a:gd name="connsiteY3" fmla="*/ 565573 h 565573"/>
                <a:gd name="connsiteX4" fmla="*/ 0 w 1130724"/>
                <a:gd name="connsiteY4" fmla="*/ 211 h 56557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0724" h="565573">
                  <a:moveTo>
                    <a:pt x="21" y="0"/>
                  </a:moveTo>
                  <a:lnTo>
                    <a:pt x="1130703" y="0"/>
                  </a:lnTo>
                  <a:lnTo>
                    <a:pt x="1130724" y="211"/>
                  </a:lnTo>
                  <a:cubicBezTo>
                    <a:pt x="1130724" y="312452"/>
                    <a:pt x="877603" y="565573"/>
                    <a:pt x="565362" y="565573"/>
                  </a:cubicBezTo>
                  <a:cubicBezTo>
                    <a:pt x="253121" y="565573"/>
                    <a:pt x="0" y="312452"/>
                    <a:pt x="0" y="211"/>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30" name="Freeform 29">
              <a:extLst>
                <a:ext uri="{FF2B5EF4-FFF2-40B4-BE49-F238E27FC236}">
                  <a16:creationId xmlns:a16="http://schemas.microsoft.com/office/drawing/2014/main" id="{EA7DAE92-7D6B-B042-83BE-047C8EC322A0}"/>
                </a:ext>
              </a:extLst>
            </p:cNvPr>
            <p:cNvSpPr/>
            <p:nvPr/>
          </p:nvSpPr>
          <p:spPr>
            <a:xfrm>
              <a:off x="11654256" y="6295201"/>
              <a:ext cx="537744" cy="562799"/>
            </a:xfrm>
            <a:custGeom>
              <a:avLst/>
              <a:gdLst>
                <a:gd name="connsiteX0" fmla="*/ 537744 w 537744"/>
                <a:gd name="connsiteY0" fmla="*/ 0 h 562799"/>
                <a:gd name="connsiteX1" fmla="*/ 537744 w 537744"/>
                <a:gd name="connsiteY1" fmla="*/ 562799 h 562799"/>
                <a:gd name="connsiteX2" fmla="*/ 22 w 537744"/>
                <a:gd name="connsiteY2" fmla="*/ 562799 h 562799"/>
                <a:gd name="connsiteX3" fmla="*/ 0 w 537744"/>
                <a:gd name="connsiteY3" fmla="*/ 562578 h 562799"/>
                <a:gd name="connsiteX4" fmla="*/ 451422 w 537744"/>
                <a:gd name="connsiteY4" fmla="*/ 8702 h 5627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7744" h="562799">
                  <a:moveTo>
                    <a:pt x="537744" y="0"/>
                  </a:moveTo>
                  <a:lnTo>
                    <a:pt x="537744" y="562799"/>
                  </a:lnTo>
                  <a:lnTo>
                    <a:pt x="22" y="562799"/>
                  </a:lnTo>
                  <a:lnTo>
                    <a:pt x="0" y="562578"/>
                  </a:lnTo>
                  <a:cubicBezTo>
                    <a:pt x="0" y="289367"/>
                    <a:pt x="193796" y="61420"/>
                    <a:pt x="451422" y="8702"/>
                  </a:cubicBez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31" name="Freeform 30">
              <a:extLst>
                <a:ext uri="{FF2B5EF4-FFF2-40B4-BE49-F238E27FC236}">
                  <a16:creationId xmlns:a16="http://schemas.microsoft.com/office/drawing/2014/main" id="{06AADCE6-4277-EA49-AF23-63B53CA6772A}"/>
                </a:ext>
              </a:extLst>
            </p:cNvPr>
            <p:cNvSpPr/>
            <p:nvPr/>
          </p:nvSpPr>
          <p:spPr>
            <a:xfrm>
              <a:off x="11654256" y="4923687"/>
              <a:ext cx="537744" cy="1125156"/>
            </a:xfrm>
            <a:custGeom>
              <a:avLst/>
              <a:gdLst>
                <a:gd name="connsiteX0" fmla="*/ 537744 w 537744"/>
                <a:gd name="connsiteY0" fmla="*/ 0 h 1125156"/>
                <a:gd name="connsiteX1" fmla="*/ 537744 w 537744"/>
                <a:gd name="connsiteY1" fmla="*/ 1125156 h 1125156"/>
                <a:gd name="connsiteX2" fmla="*/ 451422 w 537744"/>
                <a:gd name="connsiteY2" fmla="*/ 1116454 h 1125156"/>
                <a:gd name="connsiteX3" fmla="*/ 0 w 537744"/>
                <a:gd name="connsiteY3" fmla="*/ 562578 h 1125156"/>
                <a:gd name="connsiteX4" fmla="*/ 451422 w 537744"/>
                <a:gd name="connsiteY4" fmla="*/ 8702 h 112515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7744" h="1125156">
                  <a:moveTo>
                    <a:pt x="537744" y="0"/>
                  </a:moveTo>
                  <a:lnTo>
                    <a:pt x="537744" y="1125156"/>
                  </a:lnTo>
                  <a:lnTo>
                    <a:pt x="451422" y="1116454"/>
                  </a:lnTo>
                  <a:cubicBezTo>
                    <a:pt x="193796" y="1063736"/>
                    <a:pt x="0" y="835789"/>
                    <a:pt x="0" y="562578"/>
                  </a:cubicBezTo>
                  <a:cubicBezTo>
                    <a:pt x="0" y="289367"/>
                    <a:pt x="193796" y="61420"/>
                    <a:pt x="451422" y="8702"/>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32" name="Freeform 31">
              <a:extLst>
                <a:ext uri="{FF2B5EF4-FFF2-40B4-BE49-F238E27FC236}">
                  <a16:creationId xmlns:a16="http://schemas.microsoft.com/office/drawing/2014/main" id="{58CEA343-047B-DF4E-A7A8-881C7740EA36}"/>
                </a:ext>
              </a:extLst>
            </p:cNvPr>
            <p:cNvSpPr/>
            <p:nvPr/>
          </p:nvSpPr>
          <p:spPr>
            <a:xfrm>
              <a:off x="11654256" y="3552173"/>
              <a:ext cx="537744" cy="1125156"/>
            </a:xfrm>
            <a:custGeom>
              <a:avLst/>
              <a:gdLst>
                <a:gd name="connsiteX0" fmla="*/ 537744 w 537744"/>
                <a:gd name="connsiteY0" fmla="*/ 0 h 1125156"/>
                <a:gd name="connsiteX1" fmla="*/ 537744 w 537744"/>
                <a:gd name="connsiteY1" fmla="*/ 1125156 h 1125156"/>
                <a:gd name="connsiteX2" fmla="*/ 451422 w 537744"/>
                <a:gd name="connsiteY2" fmla="*/ 1116454 h 1125156"/>
                <a:gd name="connsiteX3" fmla="*/ 0 w 537744"/>
                <a:gd name="connsiteY3" fmla="*/ 562578 h 1125156"/>
                <a:gd name="connsiteX4" fmla="*/ 451422 w 537744"/>
                <a:gd name="connsiteY4" fmla="*/ 8702 h 112515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7744" h="1125156">
                  <a:moveTo>
                    <a:pt x="537744" y="0"/>
                  </a:moveTo>
                  <a:lnTo>
                    <a:pt x="537744" y="1125156"/>
                  </a:lnTo>
                  <a:lnTo>
                    <a:pt x="451422" y="1116454"/>
                  </a:lnTo>
                  <a:cubicBezTo>
                    <a:pt x="193796" y="1063736"/>
                    <a:pt x="0" y="835789"/>
                    <a:pt x="0" y="562578"/>
                  </a:cubicBezTo>
                  <a:cubicBezTo>
                    <a:pt x="0" y="289367"/>
                    <a:pt x="193796" y="61420"/>
                    <a:pt x="451422" y="8702"/>
                  </a:cubicBez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33" name="Freeform 32">
              <a:extLst>
                <a:ext uri="{FF2B5EF4-FFF2-40B4-BE49-F238E27FC236}">
                  <a16:creationId xmlns:a16="http://schemas.microsoft.com/office/drawing/2014/main" id="{FCCBAA07-17CE-2740-AA04-AEDA5EAD2796}"/>
                </a:ext>
              </a:extLst>
            </p:cNvPr>
            <p:cNvSpPr/>
            <p:nvPr/>
          </p:nvSpPr>
          <p:spPr>
            <a:xfrm>
              <a:off x="11654256" y="2180659"/>
              <a:ext cx="537744" cy="1125156"/>
            </a:xfrm>
            <a:custGeom>
              <a:avLst/>
              <a:gdLst>
                <a:gd name="connsiteX0" fmla="*/ 537744 w 537744"/>
                <a:gd name="connsiteY0" fmla="*/ 0 h 1125156"/>
                <a:gd name="connsiteX1" fmla="*/ 537744 w 537744"/>
                <a:gd name="connsiteY1" fmla="*/ 1125156 h 1125156"/>
                <a:gd name="connsiteX2" fmla="*/ 451422 w 537744"/>
                <a:gd name="connsiteY2" fmla="*/ 1116454 h 1125156"/>
                <a:gd name="connsiteX3" fmla="*/ 0 w 537744"/>
                <a:gd name="connsiteY3" fmla="*/ 562578 h 1125156"/>
                <a:gd name="connsiteX4" fmla="*/ 451422 w 537744"/>
                <a:gd name="connsiteY4" fmla="*/ 8702 h 112515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7744" h="1125156">
                  <a:moveTo>
                    <a:pt x="537744" y="0"/>
                  </a:moveTo>
                  <a:lnTo>
                    <a:pt x="537744" y="1125156"/>
                  </a:lnTo>
                  <a:lnTo>
                    <a:pt x="451422" y="1116454"/>
                  </a:lnTo>
                  <a:cubicBezTo>
                    <a:pt x="193796" y="1063736"/>
                    <a:pt x="0" y="835789"/>
                    <a:pt x="0" y="562578"/>
                  </a:cubicBezTo>
                  <a:cubicBezTo>
                    <a:pt x="0" y="289367"/>
                    <a:pt x="193796" y="61420"/>
                    <a:pt x="451422" y="8702"/>
                  </a:cubicBez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34" name="Freeform 33">
              <a:extLst>
                <a:ext uri="{FF2B5EF4-FFF2-40B4-BE49-F238E27FC236}">
                  <a16:creationId xmlns:a16="http://schemas.microsoft.com/office/drawing/2014/main" id="{BF15C430-7951-6040-BD4C-4E996E94480E}"/>
                </a:ext>
              </a:extLst>
            </p:cNvPr>
            <p:cNvSpPr/>
            <p:nvPr/>
          </p:nvSpPr>
          <p:spPr>
            <a:xfrm>
              <a:off x="11654256" y="809146"/>
              <a:ext cx="537744" cy="1125156"/>
            </a:xfrm>
            <a:custGeom>
              <a:avLst/>
              <a:gdLst>
                <a:gd name="connsiteX0" fmla="*/ 537744 w 537744"/>
                <a:gd name="connsiteY0" fmla="*/ 0 h 1125156"/>
                <a:gd name="connsiteX1" fmla="*/ 537744 w 537744"/>
                <a:gd name="connsiteY1" fmla="*/ 1125156 h 1125156"/>
                <a:gd name="connsiteX2" fmla="*/ 451422 w 537744"/>
                <a:gd name="connsiteY2" fmla="*/ 1116454 h 1125156"/>
                <a:gd name="connsiteX3" fmla="*/ 0 w 537744"/>
                <a:gd name="connsiteY3" fmla="*/ 562578 h 1125156"/>
                <a:gd name="connsiteX4" fmla="*/ 451422 w 537744"/>
                <a:gd name="connsiteY4" fmla="*/ 8702 h 112515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7744" h="1125156">
                  <a:moveTo>
                    <a:pt x="537744" y="0"/>
                  </a:moveTo>
                  <a:lnTo>
                    <a:pt x="537744" y="1125156"/>
                  </a:lnTo>
                  <a:lnTo>
                    <a:pt x="451422" y="1116454"/>
                  </a:lnTo>
                  <a:cubicBezTo>
                    <a:pt x="193796" y="1063736"/>
                    <a:pt x="0" y="835789"/>
                    <a:pt x="0" y="562578"/>
                  </a:cubicBezTo>
                  <a:cubicBezTo>
                    <a:pt x="0" y="289367"/>
                    <a:pt x="193796" y="61420"/>
                    <a:pt x="451422" y="8702"/>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35" name="Freeform 34">
              <a:extLst>
                <a:ext uri="{FF2B5EF4-FFF2-40B4-BE49-F238E27FC236}">
                  <a16:creationId xmlns:a16="http://schemas.microsoft.com/office/drawing/2014/main" id="{0B3467F9-370D-5C4C-9EDE-E0CA0E401568}"/>
                </a:ext>
              </a:extLst>
            </p:cNvPr>
            <p:cNvSpPr/>
            <p:nvPr/>
          </p:nvSpPr>
          <p:spPr>
            <a:xfrm>
              <a:off x="11654256" y="0"/>
              <a:ext cx="537744" cy="562788"/>
            </a:xfrm>
            <a:custGeom>
              <a:avLst/>
              <a:gdLst>
                <a:gd name="connsiteX0" fmla="*/ 21 w 537744"/>
                <a:gd name="connsiteY0" fmla="*/ 0 h 562788"/>
                <a:gd name="connsiteX1" fmla="*/ 537744 w 537744"/>
                <a:gd name="connsiteY1" fmla="*/ 0 h 562788"/>
                <a:gd name="connsiteX2" fmla="*/ 537744 w 537744"/>
                <a:gd name="connsiteY2" fmla="*/ 562788 h 562788"/>
                <a:gd name="connsiteX3" fmla="*/ 451422 w 537744"/>
                <a:gd name="connsiteY3" fmla="*/ 554086 h 562788"/>
                <a:gd name="connsiteX4" fmla="*/ 0 w 537744"/>
                <a:gd name="connsiteY4" fmla="*/ 211 h 56278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7744" h="562788">
                  <a:moveTo>
                    <a:pt x="21" y="0"/>
                  </a:moveTo>
                  <a:lnTo>
                    <a:pt x="537744" y="0"/>
                  </a:lnTo>
                  <a:lnTo>
                    <a:pt x="537744" y="562788"/>
                  </a:lnTo>
                  <a:lnTo>
                    <a:pt x="451422" y="554086"/>
                  </a:lnTo>
                  <a:cubicBezTo>
                    <a:pt x="193796" y="501368"/>
                    <a:pt x="0" y="273421"/>
                    <a:pt x="0" y="211"/>
                  </a:cubicBez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grpSp>
      <p:sp>
        <p:nvSpPr>
          <p:cNvPr id="2" name="Title 1">
            <a:extLst>
              <a:ext uri="{FF2B5EF4-FFF2-40B4-BE49-F238E27FC236}">
                <a16:creationId xmlns:a16="http://schemas.microsoft.com/office/drawing/2014/main" id="{B652A1E4-52BA-534C-AECC-35C3CF44F861}"/>
              </a:ext>
            </a:extLst>
          </p:cNvPr>
          <p:cNvSpPr>
            <a:spLocks noGrp="1"/>
          </p:cNvSpPr>
          <p:nvPr>
            <p:ph type="title"/>
          </p:nvPr>
        </p:nvSpPr>
        <p:spPr/>
        <p:txBody>
          <a:bodyPr/>
          <a:lstStyle/>
          <a:p>
            <a:r>
              <a:rPr lang="en-US" dirty="0"/>
              <a:t>Click to edit Master title style</a:t>
            </a:r>
          </a:p>
        </p:txBody>
      </p:sp>
      <p:sp>
        <p:nvSpPr>
          <p:cNvPr id="3" name="Content Placeholder 2">
            <a:extLst>
              <a:ext uri="{FF2B5EF4-FFF2-40B4-BE49-F238E27FC236}">
                <a16:creationId xmlns:a16="http://schemas.microsoft.com/office/drawing/2014/main" id="{88315675-65B4-E14F-9785-663A83B7B658}"/>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8676A1E-2332-684F-BDD2-687C166BDEC0}"/>
              </a:ext>
            </a:extLst>
          </p:cNvPr>
          <p:cNvSpPr>
            <a:spLocks noGrp="1"/>
          </p:cNvSpPr>
          <p:nvPr>
            <p:ph type="dt" sz="half" idx="10"/>
          </p:nvPr>
        </p:nvSpPr>
        <p:spPr/>
        <p:txBody>
          <a:bodyPr/>
          <a:lstStyle/>
          <a:p>
            <a:fld id="{A5B0A250-5CC0-1746-B209-08E8B0DAE6AF}" type="datetimeFigureOut">
              <a:rPr lang="en-US" smtClean="0"/>
              <a:t>11/10/23</a:t>
            </a:fld>
            <a:endParaRPr lang="en-US" dirty="0"/>
          </a:p>
        </p:txBody>
      </p:sp>
      <p:sp>
        <p:nvSpPr>
          <p:cNvPr id="5" name="Footer Placeholder 4">
            <a:extLst>
              <a:ext uri="{FF2B5EF4-FFF2-40B4-BE49-F238E27FC236}">
                <a16:creationId xmlns:a16="http://schemas.microsoft.com/office/drawing/2014/main" id="{22BB8CB0-B7BE-7D4F-B254-8A2F8AEC2730}"/>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A3E5A569-A063-8E40-B703-82B11D2A988A}"/>
              </a:ext>
            </a:extLst>
          </p:cNvPr>
          <p:cNvSpPr>
            <a:spLocks noGrp="1"/>
          </p:cNvSpPr>
          <p:nvPr>
            <p:ph type="sldNum" sz="quarter" idx="12"/>
          </p:nvPr>
        </p:nvSpPr>
        <p:spPr>
          <a:xfrm>
            <a:off x="7087169" y="6141085"/>
            <a:ext cx="813816" cy="365125"/>
          </a:xfrm>
        </p:spPr>
        <p:txBody>
          <a:bodyPr/>
          <a:lstStyle/>
          <a:p>
            <a:fld id="{49ABCAEC-7D34-E549-A96E-FCEDAADBE4B0}" type="slidenum">
              <a:rPr lang="en-US" smtClean="0"/>
              <a:t>‹#›</a:t>
            </a:fld>
            <a:endParaRPr lang="en-US" dirty="0"/>
          </a:p>
        </p:txBody>
      </p:sp>
      <p:cxnSp>
        <p:nvCxnSpPr>
          <p:cNvPr id="7" name="Straight Connector 6">
            <a:extLst>
              <a:ext uri="{FF2B5EF4-FFF2-40B4-BE49-F238E27FC236}">
                <a16:creationId xmlns:a16="http://schemas.microsoft.com/office/drawing/2014/main" id="{8231D73A-BA91-794F-8C09-4F4B41A6D08B}"/>
              </a:ext>
            </a:extLst>
          </p:cNvPr>
          <p:cNvCxnSpPr>
            <a:cxnSpLocks/>
          </p:cNvCxnSpPr>
          <p:nvPr/>
        </p:nvCxnSpPr>
        <p:spPr>
          <a:xfrm>
            <a:off x="565150" y="6087110"/>
            <a:ext cx="7335835" cy="0"/>
          </a:xfrm>
          <a:prstGeom prst="line">
            <a:avLst/>
          </a:prstGeom>
          <a:ln w="1270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882949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grpSp>
        <p:nvGrpSpPr>
          <p:cNvPr id="39" name="Group 38">
            <a:extLst>
              <a:ext uri="{FF2B5EF4-FFF2-40B4-BE49-F238E27FC236}">
                <a16:creationId xmlns:a16="http://schemas.microsoft.com/office/drawing/2014/main" id="{3ABDDED5-B489-454D-A72D-46C9473AB018}"/>
              </a:ext>
            </a:extLst>
          </p:cNvPr>
          <p:cNvGrpSpPr/>
          <p:nvPr/>
        </p:nvGrpSpPr>
        <p:grpSpPr>
          <a:xfrm>
            <a:off x="6201388" y="0"/>
            <a:ext cx="5990612" cy="6858001"/>
            <a:chOff x="6201388" y="0"/>
            <a:chExt cx="5990612" cy="6858001"/>
          </a:xfrm>
        </p:grpSpPr>
        <p:sp>
          <p:nvSpPr>
            <p:cNvPr id="40" name="Oval 39">
              <a:extLst>
                <a:ext uri="{FF2B5EF4-FFF2-40B4-BE49-F238E27FC236}">
                  <a16:creationId xmlns:a16="http://schemas.microsoft.com/office/drawing/2014/main" id="{E6338A9A-49A1-B04D-B479-43604A5CD6D5}"/>
                </a:ext>
              </a:extLst>
            </p:cNvPr>
            <p:cNvSpPr/>
            <p:nvPr/>
          </p:nvSpPr>
          <p:spPr>
            <a:xfrm>
              <a:off x="6201388" y="3549396"/>
              <a:ext cx="1130725" cy="1130724"/>
            </a:xfrm>
            <a:prstGeom prst="ellips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1" name="Freeform 40">
              <a:extLst>
                <a:ext uri="{FF2B5EF4-FFF2-40B4-BE49-F238E27FC236}">
                  <a16:creationId xmlns:a16="http://schemas.microsoft.com/office/drawing/2014/main" id="{3151B6D8-101B-F34D-992A-1668DB5D0067}"/>
                </a:ext>
              </a:extLst>
            </p:cNvPr>
            <p:cNvSpPr/>
            <p:nvPr/>
          </p:nvSpPr>
          <p:spPr>
            <a:xfrm>
              <a:off x="6201389" y="1"/>
              <a:ext cx="1130725" cy="565575"/>
            </a:xfrm>
            <a:custGeom>
              <a:avLst/>
              <a:gdLst>
                <a:gd name="connsiteX0" fmla="*/ 21 w 1130725"/>
                <a:gd name="connsiteY0" fmla="*/ 0 h 565575"/>
                <a:gd name="connsiteX1" fmla="*/ 1130704 w 1130725"/>
                <a:gd name="connsiteY1" fmla="*/ 0 h 565575"/>
                <a:gd name="connsiteX2" fmla="*/ 1130725 w 1130725"/>
                <a:gd name="connsiteY2" fmla="*/ 213 h 565575"/>
                <a:gd name="connsiteX3" fmla="*/ 565362 w 1130725"/>
                <a:gd name="connsiteY3" fmla="*/ 565575 h 565575"/>
                <a:gd name="connsiteX4" fmla="*/ 0 w 1130725"/>
                <a:gd name="connsiteY4" fmla="*/ 213 h 5655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0725" h="565575">
                  <a:moveTo>
                    <a:pt x="21" y="0"/>
                  </a:moveTo>
                  <a:lnTo>
                    <a:pt x="1130704" y="0"/>
                  </a:lnTo>
                  <a:lnTo>
                    <a:pt x="1130725" y="213"/>
                  </a:lnTo>
                  <a:cubicBezTo>
                    <a:pt x="1130725" y="312454"/>
                    <a:pt x="877604" y="565575"/>
                    <a:pt x="565362" y="565575"/>
                  </a:cubicBezTo>
                  <a:cubicBezTo>
                    <a:pt x="253121" y="565575"/>
                    <a:pt x="0" y="312454"/>
                    <a:pt x="0" y="213"/>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42" name="Freeform 41">
              <a:extLst>
                <a:ext uri="{FF2B5EF4-FFF2-40B4-BE49-F238E27FC236}">
                  <a16:creationId xmlns:a16="http://schemas.microsoft.com/office/drawing/2014/main" id="{21D4DE71-EB1A-E74C-9364-5FEC5377F4EF}"/>
                </a:ext>
              </a:extLst>
            </p:cNvPr>
            <p:cNvSpPr/>
            <p:nvPr/>
          </p:nvSpPr>
          <p:spPr>
            <a:xfrm>
              <a:off x="7564255" y="6292426"/>
              <a:ext cx="1130723" cy="565575"/>
            </a:xfrm>
            <a:custGeom>
              <a:avLst/>
              <a:gdLst>
                <a:gd name="connsiteX0" fmla="*/ 565362 w 1130723"/>
                <a:gd name="connsiteY0" fmla="*/ 0 h 565575"/>
                <a:gd name="connsiteX1" fmla="*/ 1130723 w 1130723"/>
                <a:gd name="connsiteY1" fmla="*/ 565362 h 565575"/>
                <a:gd name="connsiteX2" fmla="*/ 1130702 w 1130723"/>
                <a:gd name="connsiteY2" fmla="*/ 565575 h 565575"/>
                <a:gd name="connsiteX3" fmla="*/ 21 w 1130723"/>
                <a:gd name="connsiteY3" fmla="*/ 565575 h 565575"/>
                <a:gd name="connsiteX4" fmla="*/ 0 w 1130723"/>
                <a:gd name="connsiteY4" fmla="*/ 565362 h 565575"/>
                <a:gd name="connsiteX5" fmla="*/ 565362 w 1130723"/>
                <a:gd name="connsiteY5" fmla="*/ 0 h 5655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130723" h="565575">
                  <a:moveTo>
                    <a:pt x="565362" y="0"/>
                  </a:moveTo>
                  <a:cubicBezTo>
                    <a:pt x="877602" y="0"/>
                    <a:pt x="1130723" y="253121"/>
                    <a:pt x="1130723" y="565362"/>
                  </a:cubicBezTo>
                  <a:lnTo>
                    <a:pt x="1130702" y="565575"/>
                  </a:lnTo>
                  <a:lnTo>
                    <a:pt x="21" y="565575"/>
                  </a:lnTo>
                  <a:lnTo>
                    <a:pt x="0" y="565362"/>
                  </a:lnTo>
                  <a:cubicBezTo>
                    <a:pt x="0" y="253121"/>
                    <a:pt x="253120" y="0"/>
                    <a:pt x="565362" y="0"/>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43" name="Oval 42">
              <a:extLst>
                <a:ext uri="{FF2B5EF4-FFF2-40B4-BE49-F238E27FC236}">
                  <a16:creationId xmlns:a16="http://schemas.microsoft.com/office/drawing/2014/main" id="{BD99A5CD-9D3A-DA46-AD96-34B9DB522051}"/>
                </a:ext>
              </a:extLst>
            </p:cNvPr>
            <p:cNvSpPr/>
            <p:nvPr/>
          </p:nvSpPr>
          <p:spPr>
            <a:xfrm>
              <a:off x="7564253" y="3549396"/>
              <a:ext cx="1130725" cy="1130724"/>
            </a:xfrm>
            <a:prstGeom prst="ellips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4" name="Oval 43">
              <a:extLst>
                <a:ext uri="{FF2B5EF4-FFF2-40B4-BE49-F238E27FC236}">
                  <a16:creationId xmlns:a16="http://schemas.microsoft.com/office/drawing/2014/main" id="{E6537DF9-74F2-924C-9B63-22B100C80C92}"/>
                </a:ext>
              </a:extLst>
            </p:cNvPr>
            <p:cNvSpPr/>
            <p:nvPr/>
          </p:nvSpPr>
          <p:spPr>
            <a:xfrm>
              <a:off x="7564253" y="2177881"/>
              <a:ext cx="1130725" cy="1130724"/>
            </a:xfrm>
            <a:prstGeom prst="ellips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5" name="Oval 44">
              <a:extLst>
                <a:ext uri="{FF2B5EF4-FFF2-40B4-BE49-F238E27FC236}">
                  <a16:creationId xmlns:a16="http://schemas.microsoft.com/office/drawing/2014/main" id="{D7655457-8E4D-F34C-A595-66A45E9C3A1F}"/>
                </a:ext>
              </a:extLst>
            </p:cNvPr>
            <p:cNvSpPr/>
            <p:nvPr/>
          </p:nvSpPr>
          <p:spPr>
            <a:xfrm>
              <a:off x="7564253" y="806366"/>
              <a:ext cx="1130725" cy="1130724"/>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6" name="Freeform 45">
              <a:extLst>
                <a:ext uri="{FF2B5EF4-FFF2-40B4-BE49-F238E27FC236}">
                  <a16:creationId xmlns:a16="http://schemas.microsoft.com/office/drawing/2014/main" id="{FB0E8D2C-8947-E44C-BC5F-F81B083DAA3E}"/>
                </a:ext>
              </a:extLst>
            </p:cNvPr>
            <p:cNvSpPr/>
            <p:nvPr/>
          </p:nvSpPr>
          <p:spPr>
            <a:xfrm>
              <a:off x="7564254" y="1"/>
              <a:ext cx="1130725" cy="565575"/>
            </a:xfrm>
            <a:custGeom>
              <a:avLst/>
              <a:gdLst>
                <a:gd name="connsiteX0" fmla="*/ 21 w 1130725"/>
                <a:gd name="connsiteY0" fmla="*/ 0 h 565575"/>
                <a:gd name="connsiteX1" fmla="*/ 1130704 w 1130725"/>
                <a:gd name="connsiteY1" fmla="*/ 0 h 565575"/>
                <a:gd name="connsiteX2" fmla="*/ 1130725 w 1130725"/>
                <a:gd name="connsiteY2" fmla="*/ 213 h 565575"/>
                <a:gd name="connsiteX3" fmla="*/ 565363 w 1130725"/>
                <a:gd name="connsiteY3" fmla="*/ 565575 h 565575"/>
                <a:gd name="connsiteX4" fmla="*/ 0 w 1130725"/>
                <a:gd name="connsiteY4" fmla="*/ 213 h 5655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0725" h="565575">
                  <a:moveTo>
                    <a:pt x="21" y="0"/>
                  </a:moveTo>
                  <a:lnTo>
                    <a:pt x="1130704" y="0"/>
                  </a:lnTo>
                  <a:lnTo>
                    <a:pt x="1130725" y="213"/>
                  </a:lnTo>
                  <a:cubicBezTo>
                    <a:pt x="1130725" y="312454"/>
                    <a:pt x="877603" y="565575"/>
                    <a:pt x="565363" y="565575"/>
                  </a:cubicBezTo>
                  <a:cubicBezTo>
                    <a:pt x="253121" y="565575"/>
                    <a:pt x="0" y="312454"/>
                    <a:pt x="0" y="213"/>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47" name="Freeform 46">
              <a:extLst>
                <a:ext uri="{FF2B5EF4-FFF2-40B4-BE49-F238E27FC236}">
                  <a16:creationId xmlns:a16="http://schemas.microsoft.com/office/drawing/2014/main" id="{ED57F45D-85B8-AC49-A2BA-E941F1BE7F15}"/>
                </a:ext>
              </a:extLst>
            </p:cNvPr>
            <p:cNvSpPr/>
            <p:nvPr/>
          </p:nvSpPr>
          <p:spPr>
            <a:xfrm>
              <a:off x="8927118" y="6292426"/>
              <a:ext cx="1130724" cy="565575"/>
            </a:xfrm>
            <a:custGeom>
              <a:avLst/>
              <a:gdLst>
                <a:gd name="connsiteX0" fmla="*/ 565362 w 1130724"/>
                <a:gd name="connsiteY0" fmla="*/ 0 h 565575"/>
                <a:gd name="connsiteX1" fmla="*/ 1130724 w 1130724"/>
                <a:gd name="connsiteY1" fmla="*/ 565362 h 565575"/>
                <a:gd name="connsiteX2" fmla="*/ 1130703 w 1130724"/>
                <a:gd name="connsiteY2" fmla="*/ 565575 h 565575"/>
                <a:gd name="connsiteX3" fmla="*/ 22 w 1130724"/>
                <a:gd name="connsiteY3" fmla="*/ 565575 h 565575"/>
                <a:gd name="connsiteX4" fmla="*/ 0 w 1130724"/>
                <a:gd name="connsiteY4" fmla="*/ 565362 h 565575"/>
                <a:gd name="connsiteX5" fmla="*/ 565362 w 1130724"/>
                <a:gd name="connsiteY5" fmla="*/ 0 h 5655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130724" h="565575">
                  <a:moveTo>
                    <a:pt x="565362" y="0"/>
                  </a:moveTo>
                  <a:cubicBezTo>
                    <a:pt x="877603" y="0"/>
                    <a:pt x="1130724" y="253121"/>
                    <a:pt x="1130724" y="565362"/>
                  </a:cubicBezTo>
                  <a:lnTo>
                    <a:pt x="1130703" y="565575"/>
                  </a:lnTo>
                  <a:lnTo>
                    <a:pt x="22" y="565575"/>
                  </a:lnTo>
                  <a:lnTo>
                    <a:pt x="0" y="565362"/>
                  </a:lnTo>
                  <a:cubicBezTo>
                    <a:pt x="0" y="253121"/>
                    <a:pt x="253121" y="0"/>
                    <a:pt x="565362" y="0"/>
                  </a:cubicBez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48" name="Oval 47">
              <a:extLst>
                <a:ext uri="{FF2B5EF4-FFF2-40B4-BE49-F238E27FC236}">
                  <a16:creationId xmlns:a16="http://schemas.microsoft.com/office/drawing/2014/main" id="{DA576359-CAE3-634C-8DF8-A834BCD7D668}"/>
                </a:ext>
              </a:extLst>
            </p:cNvPr>
            <p:cNvSpPr/>
            <p:nvPr/>
          </p:nvSpPr>
          <p:spPr>
            <a:xfrm>
              <a:off x="8927118" y="4920911"/>
              <a:ext cx="1130725" cy="1130724"/>
            </a:xfrm>
            <a:prstGeom prst="ellips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9" name="Oval 48">
              <a:extLst>
                <a:ext uri="{FF2B5EF4-FFF2-40B4-BE49-F238E27FC236}">
                  <a16:creationId xmlns:a16="http://schemas.microsoft.com/office/drawing/2014/main" id="{16343F35-6601-BD4A-B9A5-25361D0453D2}"/>
                </a:ext>
              </a:extLst>
            </p:cNvPr>
            <p:cNvSpPr/>
            <p:nvPr/>
          </p:nvSpPr>
          <p:spPr>
            <a:xfrm>
              <a:off x="8927118" y="3549396"/>
              <a:ext cx="1130725" cy="1130724"/>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0" name="Oval 49">
              <a:extLst>
                <a:ext uri="{FF2B5EF4-FFF2-40B4-BE49-F238E27FC236}">
                  <a16:creationId xmlns:a16="http://schemas.microsoft.com/office/drawing/2014/main" id="{5ED1C169-DCD9-9C4B-91B1-519621155A64}"/>
                </a:ext>
              </a:extLst>
            </p:cNvPr>
            <p:cNvSpPr/>
            <p:nvPr/>
          </p:nvSpPr>
          <p:spPr>
            <a:xfrm>
              <a:off x="8927118" y="2177881"/>
              <a:ext cx="1130725" cy="1130724"/>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1" name="Oval 50">
              <a:extLst>
                <a:ext uri="{FF2B5EF4-FFF2-40B4-BE49-F238E27FC236}">
                  <a16:creationId xmlns:a16="http://schemas.microsoft.com/office/drawing/2014/main" id="{32328AC7-E0BC-0E46-A25B-11D523EC8100}"/>
                </a:ext>
              </a:extLst>
            </p:cNvPr>
            <p:cNvSpPr/>
            <p:nvPr/>
          </p:nvSpPr>
          <p:spPr>
            <a:xfrm>
              <a:off x="8927118" y="806366"/>
              <a:ext cx="1130725" cy="1130724"/>
            </a:xfrm>
            <a:prstGeom prst="ellips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2" name="Freeform 51">
              <a:extLst>
                <a:ext uri="{FF2B5EF4-FFF2-40B4-BE49-F238E27FC236}">
                  <a16:creationId xmlns:a16="http://schemas.microsoft.com/office/drawing/2014/main" id="{32BBE02A-588F-6C4D-B310-694098C6A340}"/>
                </a:ext>
              </a:extLst>
            </p:cNvPr>
            <p:cNvSpPr/>
            <p:nvPr/>
          </p:nvSpPr>
          <p:spPr>
            <a:xfrm>
              <a:off x="8927117" y="0"/>
              <a:ext cx="1130726" cy="565576"/>
            </a:xfrm>
            <a:custGeom>
              <a:avLst/>
              <a:gdLst>
                <a:gd name="connsiteX0" fmla="*/ 22 w 1130726"/>
                <a:gd name="connsiteY0" fmla="*/ 0 h 565576"/>
                <a:gd name="connsiteX1" fmla="*/ 1130704 w 1130726"/>
                <a:gd name="connsiteY1" fmla="*/ 0 h 565576"/>
                <a:gd name="connsiteX2" fmla="*/ 1130726 w 1130726"/>
                <a:gd name="connsiteY2" fmla="*/ 214 h 565576"/>
                <a:gd name="connsiteX3" fmla="*/ 565363 w 1130726"/>
                <a:gd name="connsiteY3" fmla="*/ 565576 h 565576"/>
                <a:gd name="connsiteX4" fmla="*/ 0 w 1130726"/>
                <a:gd name="connsiteY4" fmla="*/ 214 h 56557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0726" h="565576">
                  <a:moveTo>
                    <a:pt x="22" y="0"/>
                  </a:moveTo>
                  <a:lnTo>
                    <a:pt x="1130704" y="0"/>
                  </a:lnTo>
                  <a:lnTo>
                    <a:pt x="1130726" y="214"/>
                  </a:lnTo>
                  <a:cubicBezTo>
                    <a:pt x="1130726" y="312455"/>
                    <a:pt x="877604" y="565576"/>
                    <a:pt x="565363" y="565576"/>
                  </a:cubicBezTo>
                  <a:cubicBezTo>
                    <a:pt x="253122" y="565576"/>
                    <a:pt x="0" y="312455"/>
                    <a:pt x="0" y="214"/>
                  </a:cubicBez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53" name="Freeform 52">
              <a:extLst>
                <a:ext uri="{FF2B5EF4-FFF2-40B4-BE49-F238E27FC236}">
                  <a16:creationId xmlns:a16="http://schemas.microsoft.com/office/drawing/2014/main" id="{6751D5A0-C90A-0A44-8654-CFE1B719B353}"/>
                </a:ext>
              </a:extLst>
            </p:cNvPr>
            <p:cNvSpPr/>
            <p:nvPr/>
          </p:nvSpPr>
          <p:spPr>
            <a:xfrm>
              <a:off x="10289984" y="6292426"/>
              <a:ext cx="1130724" cy="565575"/>
            </a:xfrm>
            <a:custGeom>
              <a:avLst/>
              <a:gdLst>
                <a:gd name="connsiteX0" fmla="*/ 565362 w 1130724"/>
                <a:gd name="connsiteY0" fmla="*/ 0 h 565575"/>
                <a:gd name="connsiteX1" fmla="*/ 1130724 w 1130724"/>
                <a:gd name="connsiteY1" fmla="*/ 565362 h 565575"/>
                <a:gd name="connsiteX2" fmla="*/ 1130703 w 1130724"/>
                <a:gd name="connsiteY2" fmla="*/ 565575 h 565575"/>
                <a:gd name="connsiteX3" fmla="*/ 21 w 1130724"/>
                <a:gd name="connsiteY3" fmla="*/ 565575 h 565575"/>
                <a:gd name="connsiteX4" fmla="*/ 0 w 1130724"/>
                <a:gd name="connsiteY4" fmla="*/ 565362 h 565575"/>
                <a:gd name="connsiteX5" fmla="*/ 565362 w 1130724"/>
                <a:gd name="connsiteY5" fmla="*/ 0 h 5655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130724" h="565575">
                  <a:moveTo>
                    <a:pt x="565362" y="0"/>
                  </a:moveTo>
                  <a:cubicBezTo>
                    <a:pt x="877603" y="0"/>
                    <a:pt x="1130724" y="253121"/>
                    <a:pt x="1130724" y="565362"/>
                  </a:cubicBezTo>
                  <a:lnTo>
                    <a:pt x="1130703" y="565575"/>
                  </a:lnTo>
                  <a:lnTo>
                    <a:pt x="21" y="565575"/>
                  </a:lnTo>
                  <a:lnTo>
                    <a:pt x="0" y="565362"/>
                  </a:lnTo>
                  <a:cubicBezTo>
                    <a:pt x="0" y="253121"/>
                    <a:pt x="253121" y="0"/>
                    <a:pt x="565362" y="0"/>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54" name="Oval 53">
              <a:extLst>
                <a:ext uri="{FF2B5EF4-FFF2-40B4-BE49-F238E27FC236}">
                  <a16:creationId xmlns:a16="http://schemas.microsoft.com/office/drawing/2014/main" id="{0F0FA086-0D80-B74A-9B37-5EACDE30D61F}"/>
                </a:ext>
              </a:extLst>
            </p:cNvPr>
            <p:cNvSpPr/>
            <p:nvPr/>
          </p:nvSpPr>
          <p:spPr>
            <a:xfrm>
              <a:off x="10289984" y="4920911"/>
              <a:ext cx="1130725" cy="1130724"/>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5" name="Oval 54">
              <a:extLst>
                <a:ext uri="{FF2B5EF4-FFF2-40B4-BE49-F238E27FC236}">
                  <a16:creationId xmlns:a16="http://schemas.microsoft.com/office/drawing/2014/main" id="{7022E302-2A55-8844-A50B-DC16D075E16B}"/>
                </a:ext>
              </a:extLst>
            </p:cNvPr>
            <p:cNvSpPr/>
            <p:nvPr/>
          </p:nvSpPr>
          <p:spPr>
            <a:xfrm>
              <a:off x="10289984" y="3549396"/>
              <a:ext cx="1130725" cy="1130724"/>
            </a:xfrm>
            <a:prstGeom prst="ellips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 name="Oval 55">
              <a:extLst>
                <a:ext uri="{FF2B5EF4-FFF2-40B4-BE49-F238E27FC236}">
                  <a16:creationId xmlns:a16="http://schemas.microsoft.com/office/drawing/2014/main" id="{F4B325F5-A048-2843-A40B-3B2B31ECED76}"/>
                </a:ext>
              </a:extLst>
            </p:cNvPr>
            <p:cNvSpPr/>
            <p:nvPr/>
          </p:nvSpPr>
          <p:spPr>
            <a:xfrm>
              <a:off x="10289984" y="806366"/>
              <a:ext cx="1130725" cy="1130724"/>
            </a:xfrm>
            <a:prstGeom prst="ellips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 name="Freeform 56">
              <a:extLst>
                <a:ext uri="{FF2B5EF4-FFF2-40B4-BE49-F238E27FC236}">
                  <a16:creationId xmlns:a16="http://schemas.microsoft.com/office/drawing/2014/main" id="{7707B616-7E85-5442-B46B-AF9426A7A0E9}"/>
                </a:ext>
              </a:extLst>
            </p:cNvPr>
            <p:cNvSpPr/>
            <p:nvPr/>
          </p:nvSpPr>
          <p:spPr>
            <a:xfrm>
              <a:off x="10289983" y="0"/>
              <a:ext cx="1130726" cy="565576"/>
            </a:xfrm>
            <a:custGeom>
              <a:avLst/>
              <a:gdLst>
                <a:gd name="connsiteX0" fmla="*/ 21 w 1130726"/>
                <a:gd name="connsiteY0" fmla="*/ 0 h 565576"/>
                <a:gd name="connsiteX1" fmla="*/ 1130704 w 1130726"/>
                <a:gd name="connsiteY1" fmla="*/ 0 h 565576"/>
                <a:gd name="connsiteX2" fmla="*/ 1130726 w 1130726"/>
                <a:gd name="connsiteY2" fmla="*/ 214 h 565576"/>
                <a:gd name="connsiteX3" fmla="*/ 565363 w 1130726"/>
                <a:gd name="connsiteY3" fmla="*/ 565576 h 565576"/>
                <a:gd name="connsiteX4" fmla="*/ 0 w 1130726"/>
                <a:gd name="connsiteY4" fmla="*/ 214 h 56557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0726" h="565576">
                  <a:moveTo>
                    <a:pt x="21" y="0"/>
                  </a:moveTo>
                  <a:lnTo>
                    <a:pt x="1130704" y="0"/>
                  </a:lnTo>
                  <a:lnTo>
                    <a:pt x="1130726" y="214"/>
                  </a:lnTo>
                  <a:cubicBezTo>
                    <a:pt x="1130726" y="312455"/>
                    <a:pt x="877604" y="565576"/>
                    <a:pt x="565363" y="565576"/>
                  </a:cubicBezTo>
                  <a:cubicBezTo>
                    <a:pt x="253122" y="565576"/>
                    <a:pt x="0" y="312455"/>
                    <a:pt x="0" y="214"/>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58" name="Freeform 57">
              <a:extLst>
                <a:ext uri="{FF2B5EF4-FFF2-40B4-BE49-F238E27FC236}">
                  <a16:creationId xmlns:a16="http://schemas.microsoft.com/office/drawing/2014/main" id="{08914A00-D181-5847-A150-77CE67F94369}"/>
                </a:ext>
              </a:extLst>
            </p:cNvPr>
            <p:cNvSpPr/>
            <p:nvPr/>
          </p:nvSpPr>
          <p:spPr>
            <a:xfrm>
              <a:off x="11652854" y="6295069"/>
              <a:ext cx="539146" cy="562931"/>
            </a:xfrm>
            <a:custGeom>
              <a:avLst/>
              <a:gdLst>
                <a:gd name="connsiteX0" fmla="*/ 539146 w 539146"/>
                <a:gd name="connsiteY0" fmla="*/ 0 h 562931"/>
                <a:gd name="connsiteX1" fmla="*/ 539146 w 539146"/>
                <a:gd name="connsiteY1" fmla="*/ 562931 h 562931"/>
                <a:gd name="connsiteX2" fmla="*/ 21 w 539146"/>
                <a:gd name="connsiteY2" fmla="*/ 562931 h 562931"/>
                <a:gd name="connsiteX3" fmla="*/ 0 w 539146"/>
                <a:gd name="connsiteY3" fmla="*/ 562719 h 562931"/>
                <a:gd name="connsiteX4" fmla="*/ 451422 w 539146"/>
                <a:gd name="connsiteY4" fmla="*/ 8843 h 56293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9146" h="562931">
                  <a:moveTo>
                    <a:pt x="539146" y="0"/>
                  </a:moveTo>
                  <a:lnTo>
                    <a:pt x="539146" y="562931"/>
                  </a:lnTo>
                  <a:lnTo>
                    <a:pt x="21" y="562931"/>
                  </a:lnTo>
                  <a:lnTo>
                    <a:pt x="0" y="562719"/>
                  </a:lnTo>
                  <a:cubicBezTo>
                    <a:pt x="0" y="289508"/>
                    <a:pt x="193796" y="61561"/>
                    <a:pt x="451422" y="8843"/>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59" name="Freeform 58">
              <a:extLst>
                <a:ext uri="{FF2B5EF4-FFF2-40B4-BE49-F238E27FC236}">
                  <a16:creationId xmlns:a16="http://schemas.microsoft.com/office/drawing/2014/main" id="{DAF2D976-5F49-2848-B465-C85708A6D706}"/>
                </a:ext>
              </a:extLst>
            </p:cNvPr>
            <p:cNvSpPr/>
            <p:nvPr/>
          </p:nvSpPr>
          <p:spPr>
            <a:xfrm>
              <a:off x="11652853" y="4923555"/>
              <a:ext cx="539147" cy="1125439"/>
            </a:xfrm>
            <a:custGeom>
              <a:avLst/>
              <a:gdLst>
                <a:gd name="connsiteX0" fmla="*/ 539147 w 539147"/>
                <a:gd name="connsiteY0" fmla="*/ 0 h 1125439"/>
                <a:gd name="connsiteX1" fmla="*/ 539147 w 539147"/>
                <a:gd name="connsiteY1" fmla="*/ 1125439 h 1125439"/>
                <a:gd name="connsiteX2" fmla="*/ 451423 w 539147"/>
                <a:gd name="connsiteY2" fmla="*/ 1116595 h 1125439"/>
                <a:gd name="connsiteX3" fmla="*/ 0 w 539147"/>
                <a:gd name="connsiteY3" fmla="*/ 562719 h 1125439"/>
                <a:gd name="connsiteX4" fmla="*/ 451423 w 539147"/>
                <a:gd name="connsiteY4" fmla="*/ 8843 h 112543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9147" h="1125439">
                  <a:moveTo>
                    <a:pt x="539147" y="0"/>
                  </a:moveTo>
                  <a:lnTo>
                    <a:pt x="539147" y="1125439"/>
                  </a:lnTo>
                  <a:lnTo>
                    <a:pt x="451423" y="1116595"/>
                  </a:lnTo>
                  <a:cubicBezTo>
                    <a:pt x="193797" y="1063877"/>
                    <a:pt x="0" y="835930"/>
                    <a:pt x="0" y="562719"/>
                  </a:cubicBezTo>
                  <a:cubicBezTo>
                    <a:pt x="0" y="289508"/>
                    <a:pt x="193797" y="61561"/>
                    <a:pt x="451423" y="8843"/>
                  </a:cubicBez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60" name="Freeform 59">
              <a:extLst>
                <a:ext uri="{FF2B5EF4-FFF2-40B4-BE49-F238E27FC236}">
                  <a16:creationId xmlns:a16="http://schemas.microsoft.com/office/drawing/2014/main" id="{5E333474-B850-354C-A2E2-01735C948D47}"/>
                </a:ext>
              </a:extLst>
            </p:cNvPr>
            <p:cNvSpPr/>
            <p:nvPr/>
          </p:nvSpPr>
          <p:spPr>
            <a:xfrm>
              <a:off x="11652853" y="3552039"/>
              <a:ext cx="539147" cy="1125438"/>
            </a:xfrm>
            <a:custGeom>
              <a:avLst/>
              <a:gdLst>
                <a:gd name="connsiteX0" fmla="*/ 539147 w 539147"/>
                <a:gd name="connsiteY0" fmla="*/ 0 h 1125438"/>
                <a:gd name="connsiteX1" fmla="*/ 539147 w 539147"/>
                <a:gd name="connsiteY1" fmla="*/ 1125438 h 1125438"/>
                <a:gd name="connsiteX2" fmla="*/ 451423 w 539147"/>
                <a:gd name="connsiteY2" fmla="*/ 1116595 h 1125438"/>
                <a:gd name="connsiteX3" fmla="*/ 0 w 539147"/>
                <a:gd name="connsiteY3" fmla="*/ 562719 h 1125438"/>
                <a:gd name="connsiteX4" fmla="*/ 451423 w 539147"/>
                <a:gd name="connsiteY4" fmla="*/ 8843 h 112543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9147" h="1125438">
                  <a:moveTo>
                    <a:pt x="539147" y="0"/>
                  </a:moveTo>
                  <a:lnTo>
                    <a:pt x="539147" y="1125438"/>
                  </a:lnTo>
                  <a:lnTo>
                    <a:pt x="451423" y="1116595"/>
                  </a:lnTo>
                  <a:cubicBezTo>
                    <a:pt x="193797" y="1063877"/>
                    <a:pt x="0" y="835930"/>
                    <a:pt x="0" y="562719"/>
                  </a:cubicBezTo>
                  <a:cubicBezTo>
                    <a:pt x="0" y="289508"/>
                    <a:pt x="193797" y="61561"/>
                    <a:pt x="451423" y="8843"/>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61" name="Freeform 60">
              <a:extLst>
                <a:ext uri="{FF2B5EF4-FFF2-40B4-BE49-F238E27FC236}">
                  <a16:creationId xmlns:a16="http://schemas.microsoft.com/office/drawing/2014/main" id="{BC25646C-71B3-4A44-A4FE-C3CABE5580BB}"/>
                </a:ext>
              </a:extLst>
            </p:cNvPr>
            <p:cNvSpPr/>
            <p:nvPr/>
          </p:nvSpPr>
          <p:spPr>
            <a:xfrm>
              <a:off x="11652853" y="2180524"/>
              <a:ext cx="539147" cy="1125438"/>
            </a:xfrm>
            <a:custGeom>
              <a:avLst/>
              <a:gdLst>
                <a:gd name="connsiteX0" fmla="*/ 539147 w 539147"/>
                <a:gd name="connsiteY0" fmla="*/ 0 h 1125438"/>
                <a:gd name="connsiteX1" fmla="*/ 539147 w 539147"/>
                <a:gd name="connsiteY1" fmla="*/ 1125438 h 1125438"/>
                <a:gd name="connsiteX2" fmla="*/ 451423 w 539147"/>
                <a:gd name="connsiteY2" fmla="*/ 1116595 h 1125438"/>
                <a:gd name="connsiteX3" fmla="*/ 0 w 539147"/>
                <a:gd name="connsiteY3" fmla="*/ 562719 h 1125438"/>
                <a:gd name="connsiteX4" fmla="*/ 451423 w 539147"/>
                <a:gd name="connsiteY4" fmla="*/ 8843 h 112543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9147" h="1125438">
                  <a:moveTo>
                    <a:pt x="539147" y="0"/>
                  </a:moveTo>
                  <a:lnTo>
                    <a:pt x="539147" y="1125438"/>
                  </a:lnTo>
                  <a:lnTo>
                    <a:pt x="451423" y="1116595"/>
                  </a:lnTo>
                  <a:cubicBezTo>
                    <a:pt x="193797" y="1063877"/>
                    <a:pt x="0" y="835930"/>
                    <a:pt x="0" y="562719"/>
                  </a:cubicBezTo>
                  <a:cubicBezTo>
                    <a:pt x="0" y="289509"/>
                    <a:pt x="193797" y="61561"/>
                    <a:pt x="451423" y="8843"/>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62" name="Freeform 61">
              <a:extLst>
                <a:ext uri="{FF2B5EF4-FFF2-40B4-BE49-F238E27FC236}">
                  <a16:creationId xmlns:a16="http://schemas.microsoft.com/office/drawing/2014/main" id="{B598CFE9-67EE-E342-9EF7-F40A1E0BE59E}"/>
                </a:ext>
              </a:extLst>
            </p:cNvPr>
            <p:cNvSpPr/>
            <p:nvPr/>
          </p:nvSpPr>
          <p:spPr>
            <a:xfrm>
              <a:off x="11652853" y="809010"/>
              <a:ext cx="539147" cy="1125439"/>
            </a:xfrm>
            <a:custGeom>
              <a:avLst/>
              <a:gdLst>
                <a:gd name="connsiteX0" fmla="*/ 539147 w 539147"/>
                <a:gd name="connsiteY0" fmla="*/ 0 h 1125439"/>
                <a:gd name="connsiteX1" fmla="*/ 539147 w 539147"/>
                <a:gd name="connsiteY1" fmla="*/ 1125439 h 1125439"/>
                <a:gd name="connsiteX2" fmla="*/ 451423 w 539147"/>
                <a:gd name="connsiteY2" fmla="*/ 1116595 h 1125439"/>
                <a:gd name="connsiteX3" fmla="*/ 0 w 539147"/>
                <a:gd name="connsiteY3" fmla="*/ 562719 h 1125439"/>
                <a:gd name="connsiteX4" fmla="*/ 451423 w 539147"/>
                <a:gd name="connsiteY4" fmla="*/ 8843 h 112543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9147" h="1125439">
                  <a:moveTo>
                    <a:pt x="539147" y="0"/>
                  </a:moveTo>
                  <a:lnTo>
                    <a:pt x="539147" y="1125439"/>
                  </a:lnTo>
                  <a:lnTo>
                    <a:pt x="451423" y="1116595"/>
                  </a:lnTo>
                  <a:cubicBezTo>
                    <a:pt x="193797" y="1063877"/>
                    <a:pt x="0" y="835930"/>
                    <a:pt x="0" y="562719"/>
                  </a:cubicBezTo>
                  <a:cubicBezTo>
                    <a:pt x="0" y="289508"/>
                    <a:pt x="193797" y="61561"/>
                    <a:pt x="451423" y="8843"/>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63" name="Freeform 62">
              <a:extLst>
                <a:ext uri="{FF2B5EF4-FFF2-40B4-BE49-F238E27FC236}">
                  <a16:creationId xmlns:a16="http://schemas.microsoft.com/office/drawing/2014/main" id="{1E29AD13-94FE-1349-A28E-10F6E780F510}"/>
                </a:ext>
              </a:extLst>
            </p:cNvPr>
            <p:cNvSpPr/>
            <p:nvPr/>
          </p:nvSpPr>
          <p:spPr>
            <a:xfrm>
              <a:off x="11652853" y="1"/>
              <a:ext cx="539147" cy="562933"/>
            </a:xfrm>
            <a:custGeom>
              <a:avLst/>
              <a:gdLst>
                <a:gd name="connsiteX0" fmla="*/ 22 w 539147"/>
                <a:gd name="connsiteY0" fmla="*/ 0 h 562933"/>
                <a:gd name="connsiteX1" fmla="*/ 539147 w 539147"/>
                <a:gd name="connsiteY1" fmla="*/ 0 h 562933"/>
                <a:gd name="connsiteX2" fmla="*/ 539147 w 539147"/>
                <a:gd name="connsiteY2" fmla="*/ 562933 h 562933"/>
                <a:gd name="connsiteX3" fmla="*/ 451423 w 539147"/>
                <a:gd name="connsiteY3" fmla="*/ 554090 h 562933"/>
                <a:gd name="connsiteX4" fmla="*/ 0 w 539147"/>
                <a:gd name="connsiteY4" fmla="*/ 214 h 56293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9147" h="562933">
                  <a:moveTo>
                    <a:pt x="22" y="0"/>
                  </a:moveTo>
                  <a:lnTo>
                    <a:pt x="539147" y="0"/>
                  </a:lnTo>
                  <a:lnTo>
                    <a:pt x="539147" y="562933"/>
                  </a:lnTo>
                  <a:lnTo>
                    <a:pt x="451423" y="554090"/>
                  </a:lnTo>
                  <a:cubicBezTo>
                    <a:pt x="193797" y="501372"/>
                    <a:pt x="0" y="273425"/>
                    <a:pt x="0" y="214"/>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grpSp>
      <p:sp>
        <p:nvSpPr>
          <p:cNvPr id="2" name="Title 1">
            <a:extLst>
              <a:ext uri="{FF2B5EF4-FFF2-40B4-BE49-F238E27FC236}">
                <a16:creationId xmlns:a16="http://schemas.microsoft.com/office/drawing/2014/main" id="{B650648E-B4D5-4145-84E7-46B5793EA68B}"/>
              </a:ext>
            </a:extLst>
          </p:cNvPr>
          <p:cNvSpPr>
            <a:spLocks noGrp="1"/>
          </p:cNvSpPr>
          <p:nvPr>
            <p:ph type="title"/>
          </p:nvPr>
        </p:nvSpPr>
        <p:spPr>
          <a:xfrm>
            <a:off x="565150" y="768351"/>
            <a:ext cx="5066001" cy="2334768"/>
          </a:xfrm>
        </p:spPr>
        <p:txBody>
          <a:bodyPr anchor="t"/>
          <a:lstStyle>
            <a:lvl1pPr>
              <a:defRPr sz="4800"/>
            </a:lvl1p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3E3B92A6-7558-3148-B855-5BC58B4159C5}"/>
              </a:ext>
            </a:extLst>
          </p:cNvPr>
          <p:cNvSpPr>
            <a:spLocks noGrp="1"/>
          </p:cNvSpPr>
          <p:nvPr>
            <p:ph type="body" idx="1"/>
          </p:nvPr>
        </p:nvSpPr>
        <p:spPr>
          <a:xfrm>
            <a:off x="565150" y="4255453"/>
            <a:ext cx="5066001" cy="1500187"/>
          </a:xfrm>
        </p:spPr>
        <p:txBody>
          <a:bodyPr anchor="b"/>
          <a:lstStyle>
            <a:lvl1pPr marL="0" indent="0">
              <a:buNone/>
              <a:defRPr sz="2400">
                <a:solidFill>
                  <a:schemeClr val="bg1">
                    <a:lumMod val="6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Master text styles</a:t>
            </a:r>
          </a:p>
        </p:txBody>
      </p:sp>
      <p:sp>
        <p:nvSpPr>
          <p:cNvPr id="4" name="Date Placeholder 3">
            <a:extLst>
              <a:ext uri="{FF2B5EF4-FFF2-40B4-BE49-F238E27FC236}">
                <a16:creationId xmlns:a16="http://schemas.microsoft.com/office/drawing/2014/main" id="{43A0B541-D211-974B-97FE-C1F9473ABE9D}"/>
              </a:ext>
            </a:extLst>
          </p:cNvPr>
          <p:cNvSpPr>
            <a:spLocks noGrp="1"/>
          </p:cNvSpPr>
          <p:nvPr>
            <p:ph type="dt" sz="half" idx="10"/>
          </p:nvPr>
        </p:nvSpPr>
        <p:spPr/>
        <p:txBody>
          <a:bodyPr/>
          <a:lstStyle/>
          <a:p>
            <a:fld id="{A5B0A250-5CC0-1746-B209-08E8B0DAE6AF}" type="datetimeFigureOut">
              <a:rPr lang="en-US" smtClean="0"/>
              <a:t>11/10/23</a:t>
            </a:fld>
            <a:endParaRPr lang="en-US" dirty="0"/>
          </a:p>
        </p:txBody>
      </p:sp>
      <p:sp>
        <p:nvSpPr>
          <p:cNvPr id="5" name="Footer Placeholder 4">
            <a:extLst>
              <a:ext uri="{FF2B5EF4-FFF2-40B4-BE49-F238E27FC236}">
                <a16:creationId xmlns:a16="http://schemas.microsoft.com/office/drawing/2014/main" id="{A1727FB0-D95A-D543-8E29-6E5F22B491A4}"/>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C89C4404-F49D-9F48-A10B-1F60870B4450}"/>
              </a:ext>
            </a:extLst>
          </p:cNvPr>
          <p:cNvSpPr>
            <a:spLocks noGrp="1"/>
          </p:cNvSpPr>
          <p:nvPr>
            <p:ph type="sldNum" sz="quarter" idx="12"/>
          </p:nvPr>
        </p:nvSpPr>
        <p:spPr>
          <a:xfrm>
            <a:off x="4817335" y="6141085"/>
            <a:ext cx="813816" cy="365125"/>
          </a:xfrm>
        </p:spPr>
        <p:txBody>
          <a:bodyPr/>
          <a:lstStyle/>
          <a:p>
            <a:fld id="{49ABCAEC-7D34-E549-A96E-FCEDAADBE4B0}" type="slidenum">
              <a:rPr lang="en-US" smtClean="0"/>
              <a:t>‹#›</a:t>
            </a:fld>
            <a:endParaRPr lang="en-US" dirty="0"/>
          </a:p>
        </p:txBody>
      </p:sp>
      <p:cxnSp>
        <p:nvCxnSpPr>
          <p:cNvPr id="7" name="Straight Connector 6">
            <a:extLst>
              <a:ext uri="{FF2B5EF4-FFF2-40B4-BE49-F238E27FC236}">
                <a16:creationId xmlns:a16="http://schemas.microsoft.com/office/drawing/2014/main" id="{2D6A1FD1-D82F-3141-8687-8D7C0631C215}"/>
              </a:ext>
            </a:extLst>
          </p:cNvPr>
          <p:cNvCxnSpPr>
            <a:cxnSpLocks/>
          </p:cNvCxnSpPr>
          <p:nvPr/>
        </p:nvCxnSpPr>
        <p:spPr>
          <a:xfrm>
            <a:off x="565150" y="6087110"/>
            <a:ext cx="5066001" cy="0"/>
          </a:xfrm>
          <a:prstGeom prst="line">
            <a:avLst/>
          </a:prstGeom>
          <a:ln w="1270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736971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17" name="Group 16">
            <a:extLst>
              <a:ext uri="{FF2B5EF4-FFF2-40B4-BE49-F238E27FC236}">
                <a16:creationId xmlns:a16="http://schemas.microsoft.com/office/drawing/2014/main" id="{442ECFEB-12CF-4C4F-BC8A-5816C27CA565}"/>
              </a:ext>
            </a:extLst>
          </p:cNvPr>
          <p:cNvGrpSpPr/>
          <p:nvPr/>
        </p:nvGrpSpPr>
        <p:grpSpPr>
          <a:xfrm>
            <a:off x="10290315" y="0"/>
            <a:ext cx="1901686" cy="6858000"/>
            <a:chOff x="10290315" y="0"/>
            <a:chExt cx="1901686" cy="6858000"/>
          </a:xfrm>
        </p:grpSpPr>
        <p:sp>
          <p:nvSpPr>
            <p:cNvPr id="18" name="Oval 17">
              <a:extLst>
                <a:ext uri="{FF2B5EF4-FFF2-40B4-BE49-F238E27FC236}">
                  <a16:creationId xmlns:a16="http://schemas.microsoft.com/office/drawing/2014/main" id="{626C9482-2804-144B-88B2-0AF191BD757D}"/>
                </a:ext>
              </a:extLst>
            </p:cNvPr>
            <p:cNvSpPr/>
            <p:nvPr/>
          </p:nvSpPr>
          <p:spPr>
            <a:xfrm>
              <a:off x="10290315" y="806362"/>
              <a:ext cx="1130724" cy="1130723"/>
            </a:xfrm>
            <a:prstGeom prst="ellips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Freeform 18">
              <a:extLst>
                <a:ext uri="{FF2B5EF4-FFF2-40B4-BE49-F238E27FC236}">
                  <a16:creationId xmlns:a16="http://schemas.microsoft.com/office/drawing/2014/main" id="{71363F79-96BD-9240-86E2-DF26C9C2437D}"/>
                </a:ext>
              </a:extLst>
            </p:cNvPr>
            <p:cNvSpPr/>
            <p:nvPr/>
          </p:nvSpPr>
          <p:spPr>
            <a:xfrm>
              <a:off x="10290315" y="0"/>
              <a:ext cx="1130724" cy="565573"/>
            </a:xfrm>
            <a:custGeom>
              <a:avLst/>
              <a:gdLst>
                <a:gd name="connsiteX0" fmla="*/ 21 w 1130724"/>
                <a:gd name="connsiteY0" fmla="*/ 0 h 565573"/>
                <a:gd name="connsiteX1" fmla="*/ 1130703 w 1130724"/>
                <a:gd name="connsiteY1" fmla="*/ 0 h 565573"/>
                <a:gd name="connsiteX2" fmla="*/ 1130724 w 1130724"/>
                <a:gd name="connsiteY2" fmla="*/ 211 h 565573"/>
                <a:gd name="connsiteX3" fmla="*/ 565362 w 1130724"/>
                <a:gd name="connsiteY3" fmla="*/ 565573 h 565573"/>
                <a:gd name="connsiteX4" fmla="*/ 0 w 1130724"/>
                <a:gd name="connsiteY4" fmla="*/ 211 h 56557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0724" h="565573">
                  <a:moveTo>
                    <a:pt x="21" y="0"/>
                  </a:moveTo>
                  <a:lnTo>
                    <a:pt x="1130703" y="0"/>
                  </a:lnTo>
                  <a:lnTo>
                    <a:pt x="1130724" y="211"/>
                  </a:lnTo>
                  <a:cubicBezTo>
                    <a:pt x="1130724" y="312452"/>
                    <a:pt x="877603" y="565573"/>
                    <a:pt x="565362" y="565573"/>
                  </a:cubicBezTo>
                  <a:cubicBezTo>
                    <a:pt x="253121" y="565573"/>
                    <a:pt x="0" y="312452"/>
                    <a:pt x="0" y="211"/>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0" name="Freeform 19">
              <a:extLst>
                <a:ext uri="{FF2B5EF4-FFF2-40B4-BE49-F238E27FC236}">
                  <a16:creationId xmlns:a16="http://schemas.microsoft.com/office/drawing/2014/main" id="{153F0BF1-DA57-1D49-82F0-802F4D385A85}"/>
                </a:ext>
              </a:extLst>
            </p:cNvPr>
            <p:cNvSpPr/>
            <p:nvPr/>
          </p:nvSpPr>
          <p:spPr>
            <a:xfrm>
              <a:off x="11653180" y="6295093"/>
              <a:ext cx="538821" cy="562907"/>
            </a:xfrm>
            <a:custGeom>
              <a:avLst/>
              <a:gdLst>
                <a:gd name="connsiteX0" fmla="*/ 538821 w 538821"/>
                <a:gd name="connsiteY0" fmla="*/ 0 h 562907"/>
                <a:gd name="connsiteX1" fmla="*/ 538821 w 538821"/>
                <a:gd name="connsiteY1" fmla="*/ 562907 h 562907"/>
                <a:gd name="connsiteX2" fmla="*/ 22 w 538821"/>
                <a:gd name="connsiteY2" fmla="*/ 562907 h 562907"/>
                <a:gd name="connsiteX3" fmla="*/ 0 w 538821"/>
                <a:gd name="connsiteY3" fmla="*/ 562686 h 562907"/>
                <a:gd name="connsiteX4" fmla="*/ 451422 w 538821"/>
                <a:gd name="connsiteY4" fmla="*/ 8810 h 56290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8821" h="562907">
                  <a:moveTo>
                    <a:pt x="538821" y="0"/>
                  </a:moveTo>
                  <a:lnTo>
                    <a:pt x="538821" y="562907"/>
                  </a:lnTo>
                  <a:lnTo>
                    <a:pt x="22" y="562907"/>
                  </a:lnTo>
                  <a:lnTo>
                    <a:pt x="0" y="562686"/>
                  </a:lnTo>
                  <a:cubicBezTo>
                    <a:pt x="0" y="289475"/>
                    <a:pt x="193796" y="61528"/>
                    <a:pt x="451422" y="8810"/>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1" name="Freeform 20">
              <a:extLst>
                <a:ext uri="{FF2B5EF4-FFF2-40B4-BE49-F238E27FC236}">
                  <a16:creationId xmlns:a16="http://schemas.microsoft.com/office/drawing/2014/main" id="{8CD42A1B-A03A-C946-8A2A-CE437EA433FD}"/>
                </a:ext>
              </a:extLst>
            </p:cNvPr>
            <p:cNvSpPr/>
            <p:nvPr/>
          </p:nvSpPr>
          <p:spPr>
            <a:xfrm>
              <a:off x="11653180" y="3552066"/>
              <a:ext cx="538821" cy="1125373"/>
            </a:xfrm>
            <a:custGeom>
              <a:avLst/>
              <a:gdLst>
                <a:gd name="connsiteX0" fmla="*/ 538821 w 538821"/>
                <a:gd name="connsiteY0" fmla="*/ 0 h 1125373"/>
                <a:gd name="connsiteX1" fmla="*/ 538821 w 538821"/>
                <a:gd name="connsiteY1" fmla="*/ 1125373 h 1125373"/>
                <a:gd name="connsiteX2" fmla="*/ 451422 w 538821"/>
                <a:gd name="connsiteY2" fmla="*/ 1116562 h 1125373"/>
                <a:gd name="connsiteX3" fmla="*/ 0 w 538821"/>
                <a:gd name="connsiteY3" fmla="*/ 562686 h 1125373"/>
                <a:gd name="connsiteX4" fmla="*/ 451422 w 538821"/>
                <a:gd name="connsiteY4" fmla="*/ 8810 h 112537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8821" h="1125373">
                  <a:moveTo>
                    <a:pt x="538821" y="0"/>
                  </a:moveTo>
                  <a:lnTo>
                    <a:pt x="538821" y="1125373"/>
                  </a:lnTo>
                  <a:lnTo>
                    <a:pt x="451422" y="1116562"/>
                  </a:lnTo>
                  <a:cubicBezTo>
                    <a:pt x="193796" y="1063844"/>
                    <a:pt x="0" y="835897"/>
                    <a:pt x="0" y="562686"/>
                  </a:cubicBezTo>
                  <a:cubicBezTo>
                    <a:pt x="0" y="289475"/>
                    <a:pt x="193796" y="61528"/>
                    <a:pt x="451422" y="8810"/>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2" name="Freeform 21">
              <a:extLst>
                <a:ext uri="{FF2B5EF4-FFF2-40B4-BE49-F238E27FC236}">
                  <a16:creationId xmlns:a16="http://schemas.microsoft.com/office/drawing/2014/main" id="{5591FE00-3AAF-9B4B-8107-E94D50828227}"/>
                </a:ext>
              </a:extLst>
            </p:cNvPr>
            <p:cNvSpPr/>
            <p:nvPr/>
          </p:nvSpPr>
          <p:spPr>
            <a:xfrm>
              <a:off x="11653180" y="2180552"/>
              <a:ext cx="538821" cy="1125373"/>
            </a:xfrm>
            <a:custGeom>
              <a:avLst/>
              <a:gdLst>
                <a:gd name="connsiteX0" fmla="*/ 538821 w 538821"/>
                <a:gd name="connsiteY0" fmla="*/ 0 h 1125373"/>
                <a:gd name="connsiteX1" fmla="*/ 538821 w 538821"/>
                <a:gd name="connsiteY1" fmla="*/ 1125373 h 1125373"/>
                <a:gd name="connsiteX2" fmla="*/ 451422 w 538821"/>
                <a:gd name="connsiteY2" fmla="*/ 1116562 h 1125373"/>
                <a:gd name="connsiteX3" fmla="*/ 0 w 538821"/>
                <a:gd name="connsiteY3" fmla="*/ 562686 h 1125373"/>
                <a:gd name="connsiteX4" fmla="*/ 451422 w 538821"/>
                <a:gd name="connsiteY4" fmla="*/ 8810 h 112537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8821" h="1125373">
                  <a:moveTo>
                    <a:pt x="538821" y="0"/>
                  </a:moveTo>
                  <a:lnTo>
                    <a:pt x="538821" y="1125373"/>
                  </a:lnTo>
                  <a:lnTo>
                    <a:pt x="451422" y="1116562"/>
                  </a:lnTo>
                  <a:cubicBezTo>
                    <a:pt x="193796" y="1063844"/>
                    <a:pt x="0" y="835897"/>
                    <a:pt x="0" y="562686"/>
                  </a:cubicBezTo>
                  <a:cubicBezTo>
                    <a:pt x="0" y="289475"/>
                    <a:pt x="193796" y="61528"/>
                    <a:pt x="451422" y="8810"/>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3" name="Freeform 22">
              <a:extLst>
                <a:ext uri="{FF2B5EF4-FFF2-40B4-BE49-F238E27FC236}">
                  <a16:creationId xmlns:a16="http://schemas.microsoft.com/office/drawing/2014/main" id="{149E92E9-89A7-4842-B271-411C7DF75D2D}"/>
                </a:ext>
              </a:extLst>
            </p:cNvPr>
            <p:cNvSpPr/>
            <p:nvPr/>
          </p:nvSpPr>
          <p:spPr>
            <a:xfrm>
              <a:off x="11653180" y="809039"/>
              <a:ext cx="538821" cy="1125373"/>
            </a:xfrm>
            <a:custGeom>
              <a:avLst/>
              <a:gdLst>
                <a:gd name="connsiteX0" fmla="*/ 538821 w 538821"/>
                <a:gd name="connsiteY0" fmla="*/ 0 h 1125373"/>
                <a:gd name="connsiteX1" fmla="*/ 538821 w 538821"/>
                <a:gd name="connsiteY1" fmla="*/ 1125373 h 1125373"/>
                <a:gd name="connsiteX2" fmla="*/ 451422 w 538821"/>
                <a:gd name="connsiteY2" fmla="*/ 1116562 h 1125373"/>
                <a:gd name="connsiteX3" fmla="*/ 0 w 538821"/>
                <a:gd name="connsiteY3" fmla="*/ 562686 h 1125373"/>
                <a:gd name="connsiteX4" fmla="*/ 451422 w 538821"/>
                <a:gd name="connsiteY4" fmla="*/ 8810 h 112537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8821" h="1125373">
                  <a:moveTo>
                    <a:pt x="538821" y="0"/>
                  </a:moveTo>
                  <a:lnTo>
                    <a:pt x="538821" y="1125373"/>
                  </a:lnTo>
                  <a:lnTo>
                    <a:pt x="451422" y="1116562"/>
                  </a:lnTo>
                  <a:cubicBezTo>
                    <a:pt x="193796" y="1063844"/>
                    <a:pt x="0" y="835897"/>
                    <a:pt x="0" y="562686"/>
                  </a:cubicBezTo>
                  <a:cubicBezTo>
                    <a:pt x="0" y="289475"/>
                    <a:pt x="193796" y="61528"/>
                    <a:pt x="451422" y="8810"/>
                  </a:cubicBez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4" name="Freeform 23">
              <a:extLst>
                <a:ext uri="{FF2B5EF4-FFF2-40B4-BE49-F238E27FC236}">
                  <a16:creationId xmlns:a16="http://schemas.microsoft.com/office/drawing/2014/main" id="{4DC29C99-0841-9F46-AB1A-E9751DFE4487}"/>
                </a:ext>
              </a:extLst>
            </p:cNvPr>
            <p:cNvSpPr/>
            <p:nvPr/>
          </p:nvSpPr>
          <p:spPr>
            <a:xfrm>
              <a:off x="11653180" y="0"/>
              <a:ext cx="538821" cy="562898"/>
            </a:xfrm>
            <a:custGeom>
              <a:avLst/>
              <a:gdLst>
                <a:gd name="connsiteX0" fmla="*/ 21 w 538821"/>
                <a:gd name="connsiteY0" fmla="*/ 0 h 562898"/>
                <a:gd name="connsiteX1" fmla="*/ 538821 w 538821"/>
                <a:gd name="connsiteY1" fmla="*/ 0 h 562898"/>
                <a:gd name="connsiteX2" fmla="*/ 538821 w 538821"/>
                <a:gd name="connsiteY2" fmla="*/ 562898 h 562898"/>
                <a:gd name="connsiteX3" fmla="*/ 451422 w 538821"/>
                <a:gd name="connsiteY3" fmla="*/ 554087 h 562898"/>
                <a:gd name="connsiteX4" fmla="*/ 0 w 538821"/>
                <a:gd name="connsiteY4" fmla="*/ 211 h 56289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8821" h="562898">
                  <a:moveTo>
                    <a:pt x="21" y="0"/>
                  </a:moveTo>
                  <a:lnTo>
                    <a:pt x="538821" y="0"/>
                  </a:lnTo>
                  <a:lnTo>
                    <a:pt x="538821" y="562898"/>
                  </a:lnTo>
                  <a:lnTo>
                    <a:pt x="451422" y="554087"/>
                  </a:lnTo>
                  <a:cubicBezTo>
                    <a:pt x="193796" y="501369"/>
                    <a:pt x="0" y="273422"/>
                    <a:pt x="0" y="211"/>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grpSp>
      <p:sp>
        <p:nvSpPr>
          <p:cNvPr id="2" name="Title 1">
            <a:extLst>
              <a:ext uri="{FF2B5EF4-FFF2-40B4-BE49-F238E27FC236}">
                <a16:creationId xmlns:a16="http://schemas.microsoft.com/office/drawing/2014/main" id="{EE0AB684-BDA8-014B-8DCC-125F8B8DCEE0}"/>
              </a:ext>
            </a:extLst>
          </p:cNvPr>
          <p:cNvSpPr>
            <a:spLocks noGrp="1"/>
          </p:cNvSpPr>
          <p:nvPr>
            <p:ph type="title"/>
          </p:nvPr>
        </p:nvSpPr>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62540E05-0F5F-6243-AD57-66BFC33ADBAC}"/>
              </a:ext>
            </a:extLst>
          </p:cNvPr>
          <p:cNvSpPr>
            <a:spLocks noGrp="1"/>
          </p:cNvSpPr>
          <p:nvPr>
            <p:ph sz="half" idx="1"/>
          </p:nvPr>
        </p:nvSpPr>
        <p:spPr>
          <a:xfrm>
            <a:off x="562851" y="2365755"/>
            <a:ext cx="5239512" cy="33954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F170B3A4-11FE-D94C-9B93-255E36231064}"/>
              </a:ext>
            </a:extLst>
          </p:cNvPr>
          <p:cNvSpPr>
            <a:spLocks noGrp="1"/>
          </p:cNvSpPr>
          <p:nvPr>
            <p:ph sz="half" idx="2"/>
          </p:nvPr>
        </p:nvSpPr>
        <p:spPr>
          <a:xfrm>
            <a:off x="6389638" y="2365755"/>
            <a:ext cx="5239512" cy="33954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a:extLst>
              <a:ext uri="{FF2B5EF4-FFF2-40B4-BE49-F238E27FC236}">
                <a16:creationId xmlns:a16="http://schemas.microsoft.com/office/drawing/2014/main" id="{D67BEEAF-F881-6E48-84AF-E5CEEF1C7167}"/>
              </a:ext>
            </a:extLst>
          </p:cNvPr>
          <p:cNvSpPr>
            <a:spLocks noGrp="1"/>
          </p:cNvSpPr>
          <p:nvPr>
            <p:ph type="dt" sz="half" idx="10"/>
          </p:nvPr>
        </p:nvSpPr>
        <p:spPr/>
        <p:txBody>
          <a:bodyPr/>
          <a:lstStyle/>
          <a:p>
            <a:fld id="{A5B0A250-5CC0-1746-B209-08E8B0DAE6AF}" type="datetimeFigureOut">
              <a:rPr lang="en-US" smtClean="0"/>
              <a:t>11/10/23</a:t>
            </a:fld>
            <a:endParaRPr lang="en-US" dirty="0"/>
          </a:p>
        </p:txBody>
      </p:sp>
      <p:sp>
        <p:nvSpPr>
          <p:cNvPr id="6" name="Footer Placeholder 5">
            <a:extLst>
              <a:ext uri="{FF2B5EF4-FFF2-40B4-BE49-F238E27FC236}">
                <a16:creationId xmlns:a16="http://schemas.microsoft.com/office/drawing/2014/main" id="{9C472753-1CC3-9244-9AF0-6927018A64FE}"/>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B4DD55D0-FCC7-AC42-9810-9B49E3348958}"/>
              </a:ext>
            </a:extLst>
          </p:cNvPr>
          <p:cNvSpPr>
            <a:spLocks noGrp="1"/>
          </p:cNvSpPr>
          <p:nvPr>
            <p:ph type="sldNum" sz="quarter" idx="12"/>
          </p:nvPr>
        </p:nvSpPr>
        <p:spPr/>
        <p:txBody>
          <a:bodyPr/>
          <a:lstStyle/>
          <a:p>
            <a:fld id="{49ABCAEC-7D34-E549-A96E-FCEDAADBE4B0}" type="slidenum">
              <a:rPr lang="en-US" smtClean="0"/>
              <a:t>‹#›</a:t>
            </a:fld>
            <a:endParaRPr lang="en-US" dirty="0"/>
          </a:p>
        </p:txBody>
      </p:sp>
      <p:cxnSp>
        <p:nvCxnSpPr>
          <p:cNvPr id="8" name="Straight Connector 7">
            <a:extLst>
              <a:ext uri="{FF2B5EF4-FFF2-40B4-BE49-F238E27FC236}">
                <a16:creationId xmlns:a16="http://schemas.microsoft.com/office/drawing/2014/main" id="{5FC736C3-88FB-244C-83B8-B2856998D221}"/>
              </a:ext>
            </a:extLst>
          </p:cNvPr>
          <p:cNvCxnSpPr>
            <a:cxnSpLocks/>
          </p:cNvCxnSpPr>
          <p:nvPr/>
        </p:nvCxnSpPr>
        <p:spPr>
          <a:xfrm>
            <a:off x="565150" y="6087110"/>
            <a:ext cx="11058344" cy="0"/>
          </a:xfrm>
          <a:prstGeom prst="line">
            <a:avLst/>
          </a:prstGeom>
          <a:ln w="1270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9875075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19" name="Group 18">
            <a:extLst>
              <a:ext uri="{FF2B5EF4-FFF2-40B4-BE49-F238E27FC236}">
                <a16:creationId xmlns:a16="http://schemas.microsoft.com/office/drawing/2014/main" id="{B7D16A9C-7411-5242-A59C-816B8907E3BE}"/>
              </a:ext>
            </a:extLst>
          </p:cNvPr>
          <p:cNvGrpSpPr/>
          <p:nvPr/>
        </p:nvGrpSpPr>
        <p:grpSpPr>
          <a:xfrm>
            <a:off x="10290315" y="0"/>
            <a:ext cx="1901686" cy="6858000"/>
            <a:chOff x="10290315" y="0"/>
            <a:chExt cx="1901686" cy="6858000"/>
          </a:xfrm>
        </p:grpSpPr>
        <p:sp>
          <p:nvSpPr>
            <p:cNvPr id="20" name="Oval 19">
              <a:extLst>
                <a:ext uri="{FF2B5EF4-FFF2-40B4-BE49-F238E27FC236}">
                  <a16:creationId xmlns:a16="http://schemas.microsoft.com/office/drawing/2014/main" id="{A997260B-7D44-7049-B605-7FD6E6CE5612}"/>
                </a:ext>
              </a:extLst>
            </p:cNvPr>
            <p:cNvSpPr/>
            <p:nvPr/>
          </p:nvSpPr>
          <p:spPr>
            <a:xfrm>
              <a:off x="10290315" y="806362"/>
              <a:ext cx="1130724" cy="1130723"/>
            </a:xfrm>
            <a:prstGeom prst="ellips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Freeform 20">
              <a:extLst>
                <a:ext uri="{FF2B5EF4-FFF2-40B4-BE49-F238E27FC236}">
                  <a16:creationId xmlns:a16="http://schemas.microsoft.com/office/drawing/2014/main" id="{5D6AF601-77C3-D74A-B1E5-7F33703A6927}"/>
                </a:ext>
              </a:extLst>
            </p:cNvPr>
            <p:cNvSpPr/>
            <p:nvPr/>
          </p:nvSpPr>
          <p:spPr>
            <a:xfrm>
              <a:off x="10290315" y="0"/>
              <a:ext cx="1130724" cy="565573"/>
            </a:xfrm>
            <a:custGeom>
              <a:avLst/>
              <a:gdLst>
                <a:gd name="connsiteX0" fmla="*/ 21 w 1130724"/>
                <a:gd name="connsiteY0" fmla="*/ 0 h 565573"/>
                <a:gd name="connsiteX1" fmla="*/ 1130703 w 1130724"/>
                <a:gd name="connsiteY1" fmla="*/ 0 h 565573"/>
                <a:gd name="connsiteX2" fmla="*/ 1130724 w 1130724"/>
                <a:gd name="connsiteY2" fmla="*/ 211 h 565573"/>
                <a:gd name="connsiteX3" fmla="*/ 565362 w 1130724"/>
                <a:gd name="connsiteY3" fmla="*/ 565573 h 565573"/>
                <a:gd name="connsiteX4" fmla="*/ 0 w 1130724"/>
                <a:gd name="connsiteY4" fmla="*/ 211 h 56557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0724" h="565573">
                  <a:moveTo>
                    <a:pt x="21" y="0"/>
                  </a:moveTo>
                  <a:lnTo>
                    <a:pt x="1130703" y="0"/>
                  </a:lnTo>
                  <a:lnTo>
                    <a:pt x="1130724" y="211"/>
                  </a:lnTo>
                  <a:cubicBezTo>
                    <a:pt x="1130724" y="312452"/>
                    <a:pt x="877603" y="565573"/>
                    <a:pt x="565362" y="565573"/>
                  </a:cubicBezTo>
                  <a:cubicBezTo>
                    <a:pt x="253121" y="565573"/>
                    <a:pt x="0" y="312452"/>
                    <a:pt x="0" y="211"/>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2" name="Freeform 21">
              <a:extLst>
                <a:ext uri="{FF2B5EF4-FFF2-40B4-BE49-F238E27FC236}">
                  <a16:creationId xmlns:a16="http://schemas.microsoft.com/office/drawing/2014/main" id="{4DFCA921-0F9E-2E41-A285-75409E25501A}"/>
                </a:ext>
              </a:extLst>
            </p:cNvPr>
            <p:cNvSpPr/>
            <p:nvPr/>
          </p:nvSpPr>
          <p:spPr>
            <a:xfrm>
              <a:off x="11653180" y="6295093"/>
              <a:ext cx="538821" cy="562907"/>
            </a:xfrm>
            <a:custGeom>
              <a:avLst/>
              <a:gdLst>
                <a:gd name="connsiteX0" fmla="*/ 538821 w 538821"/>
                <a:gd name="connsiteY0" fmla="*/ 0 h 562907"/>
                <a:gd name="connsiteX1" fmla="*/ 538821 w 538821"/>
                <a:gd name="connsiteY1" fmla="*/ 562907 h 562907"/>
                <a:gd name="connsiteX2" fmla="*/ 22 w 538821"/>
                <a:gd name="connsiteY2" fmla="*/ 562907 h 562907"/>
                <a:gd name="connsiteX3" fmla="*/ 0 w 538821"/>
                <a:gd name="connsiteY3" fmla="*/ 562686 h 562907"/>
                <a:gd name="connsiteX4" fmla="*/ 451422 w 538821"/>
                <a:gd name="connsiteY4" fmla="*/ 8810 h 56290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8821" h="562907">
                  <a:moveTo>
                    <a:pt x="538821" y="0"/>
                  </a:moveTo>
                  <a:lnTo>
                    <a:pt x="538821" y="562907"/>
                  </a:lnTo>
                  <a:lnTo>
                    <a:pt x="22" y="562907"/>
                  </a:lnTo>
                  <a:lnTo>
                    <a:pt x="0" y="562686"/>
                  </a:lnTo>
                  <a:cubicBezTo>
                    <a:pt x="0" y="289475"/>
                    <a:pt x="193796" y="61528"/>
                    <a:pt x="451422" y="8810"/>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3" name="Freeform 22">
              <a:extLst>
                <a:ext uri="{FF2B5EF4-FFF2-40B4-BE49-F238E27FC236}">
                  <a16:creationId xmlns:a16="http://schemas.microsoft.com/office/drawing/2014/main" id="{120B9E03-438B-FC42-9DA1-835D5BC3FE88}"/>
                </a:ext>
              </a:extLst>
            </p:cNvPr>
            <p:cNvSpPr/>
            <p:nvPr/>
          </p:nvSpPr>
          <p:spPr>
            <a:xfrm>
              <a:off x="11653180" y="3552066"/>
              <a:ext cx="538821" cy="1125373"/>
            </a:xfrm>
            <a:custGeom>
              <a:avLst/>
              <a:gdLst>
                <a:gd name="connsiteX0" fmla="*/ 538821 w 538821"/>
                <a:gd name="connsiteY0" fmla="*/ 0 h 1125373"/>
                <a:gd name="connsiteX1" fmla="*/ 538821 w 538821"/>
                <a:gd name="connsiteY1" fmla="*/ 1125373 h 1125373"/>
                <a:gd name="connsiteX2" fmla="*/ 451422 w 538821"/>
                <a:gd name="connsiteY2" fmla="*/ 1116562 h 1125373"/>
                <a:gd name="connsiteX3" fmla="*/ 0 w 538821"/>
                <a:gd name="connsiteY3" fmla="*/ 562686 h 1125373"/>
                <a:gd name="connsiteX4" fmla="*/ 451422 w 538821"/>
                <a:gd name="connsiteY4" fmla="*/ 8810 h 112537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8821" h="1125373">
                  <a:moveTo>
                    <a:pt x="538821" y="0"/>
                  </a:moveTo>
                  <a:lnTo>
                    <a:pt x="538821" y="1125373"/>
                  </a:lnTo>
                  <a:lnTo>
                    <a:pt x="451422" y="1116562"/>
                  </a:lnTo>
                  <a:cubicBezTo>
                    <a:pt x="193796" y="1063844"/>
                    <a:pt x="0" y="835897"/>
                    <a:pt x="0" y="562686"/>
                  </a:cubicBezTo>
                  <a:cubicBezTo>
                    <a:pt x="0" y="289475"/>
                    <a:pt x="193796" y="61528"/>
                    <a:pt x="451422" y="8810"/>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4" name="Freeform 23">
              <a:extLst>
                <a:ext uri="{FF2B5EF4-FFF2-40B4-BE49-F238E27FC236}">
                  <a16:creationId xmlns:a16="http://schemas.microsoft.com/office/drawing/2014/main" id="{4D670E1F-61CD-8940-A898-6D5092A78BB9}"/>
                </a:ext>
              </a:extLst>
            </p:cNvPr>
            <p:cNvSpPr/>
            <p:nvPr/>
          </p:nvSpPr>
          <p:spPr>
            <a:xfrm>
              <a:off x="11653180" y="2180552"/>
              <a:ext cx="538821" cy="1125373"/>
            </a:xfrm>
            <a:custGeom>
              <a:avLst/>
              <a:gdLst>
                <a:gd name="connsiteX0" fmla="*/ 538821 w 538821"/>
                <a:gd name="connsiteY0" fmla="*/ 0 h 1125373"/>
                <a:gd name="connsiteX1" fmla="*/ 538821 w 538821"/>
                <a:gd name="connsiteY1" fmla="*/ 1125373 h 1125373"/>
                <a:gd name="connsiteX2" fmla="*/ 451422 w 538821"/>
                <a:gd name="connsiteY2" fmla="*/ 1116562 h 1125373"/>
                <a:gd name="connsiteX3" fmla="*/ 0 w 538821"/>
                <a:gd name="connsiteY3" fmla="*/ 562686 h 1125373"/>
                <a:gd name="connsiteX4" fmla="*/ 451422 w 538821"/>
                <a:gd name="connsiteY4" fmla="*/ 8810 h 112537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8821" h="1125373">
                  <a:moveTo>
                    <a:pt x="538821" y="0"/>
                  </a:moveTo>
                  <a:lnTo>
                    <a:pt x="538821" y="1125373"/>
                  </a:lnTo>
                  <a:lnTo>
                    <a:pt x="451422" y="1116562"/>
                  </a:lnTo>
                  <a:cubicBezTo>
                    <a:pt x="193796" y="1063844"/>
                    <a:pt x="0" y="835897"/>
                    <a:pt x="0" y="562686"/>
                  </a:cubicBezTo>
                  <a:cubicBezTo>
                    <a:pt x="0" y="289475"/>
                    <a:pt x="193796" y="61528"/>
                    <a:pt x="451422" y="8810"/>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5" name="Freeform 24">
              <a:extLst>
                <a:ext uri="{FF2B5EF4-FFF2-40B4-BE49-F238E27FC236}">
                  <a16:creationId xmlns:a16="http://schemas.microsoft.com/office/drawing/2014/main" id="{080C64CF-0C6A-3449-9709-AE038C4A7995}"/>
                </a:ext>
              </a:extLst>
            </p:cNvPr>
            <p:cNvSpPr/>
            <p:nvPr/>
          </p:nvSpPr>
          <p:spPr>
            <a:xfrm>
              <a:off x="11653180" y="809039"/>
              <a:ext cx="538821" cy="1125373"/>
            </a:xfrm>
            <a:custGeom>
              <a:avLst/>
              <a:gdLst>
                <a:gd name="connsiteX0" fmla="*/ 538821 w 538821"/>
                <a:gd name="connsiteY0" fmla="*/ 0 h 1125373"/>
                <a:gd name="connsiteX1" fmla="*/ 538821 w 538821"/>
                <a:gd name="connsiteY1" fmla="*/ 1125373 h 1125373"/>
                <a:gd name="connsiteX2" fmla="*/ 451422 w 538821"/>
                <a:gd name="connsiteY2" fmla="*/ 1116562 h 1125373"/>
                <a:gd name="connsiteX3" fmla="*/ 0 w 538821"/>
                <a:gd name="connsiteY3" fmla="*/ 562686 h 1125373"/>
                <a:gd name="connsiteX4" fmla="*/ 451422 w 538821"/>
                <a:gd name="connsiteY4" fmla="*/ 8810 h 112537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8821" h="1125373">
                  <a:moveTo>
                    <a:pt x="538821" y="0"/>
                  </a:moveTo>
                  <a:lnTo>
                    <a:pt x="538821" y="1125373"/>
                  </a:lnTo>
                  <a:lnTo>
                    <a:pt x="451422" y="1116562"/>
                  </a:lnTo>
                  <a:cubicBezTo>
                    <a:pt x="193796" y="1063844"/>
                    <a:pt x="0" y="835897"/>
                    <a:pt x="0" y="562686"/>
                  </a:cubicBezTo>
                  <a:cubicBezTo>
                    <a:pt x="0" y="289475"/>
                    <a:pt x="193796" y="61528"/>
                    <a:pt x="451422" y="8810"/>
                  </a:cubicBez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6" name="Freeform 25">
              <a:extLst>
                <a:ext uri="{FF2B5EF4-FFF2-40B4-BE49-F238E27FC236}">
                  <a16:creationId xmlns:a16="http://schemas.microsoft.com/office/drawing/2014/main" id="{FEC46D5B-957F-A24C-8E36-CC71F660EC8B}"/>
                </a:ext>
              </a:extLst>
            </p:cNvPr>
            <p:cNvSpPr/>
            <p:nvPr/>
          </p:nvSpPr>
          <p:spPr>
            <a:xfrm>
              <a:off x="11653180" y="0"/>
              <a:ext cx="538821" cy="562898"/>
            </a:xfrm>
            <a:custGeom>
              <a:avLst/>
              <a:gdLst>
                <a:gd name="connsiteX0" fmla="*/ 21 w 538821"/>
                <a:gd name="connsiteY0" fmla="*/ 0 h 562898"/>
                <a:gd name="connsiteX1" fmla="*/ 538821 w 538821"/>
                <a:gd name="connsiteY1" fmla="*/ 0 h 562898"/>
                <a:gd name="connsiteX2" fmla="*/ 538821 w 538821"/>
                <a:gd name="connsiteY2" fmla="*/ 562898 h 562898"/>
                <a:gd name="connsiteX3" fmla="*/ 451422 w 538821"/>
                <a:gd name="connsiteY3" fmla="*/ 554087 h 562898"/>
                <a:gd name="connsiteX4" fmla="*/ 0 w 538821"/>
                <a:gd name="connsiteY4" fmla="*/ 211 h 56289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8821" h="562898">
                  <a:moveTo>
                    <a:pt x="21" y="0"/>
                  </a:moveTo>
                  <a:lnTo>
                    <a:pt x="538821" y="0"/>
                  </a:lnTo>
                  <a:lnTo>
                    <a:pt x="538821" y="562898"/>
                  </a:lnTo>
                  <a:lnTo>
                    <a:pt x="451422" y="554087"/>
                  </a:lnTo>
                  <a:cubicBezTo>
                    <a:pt x="193796" y="501369"/>
                    <a:pt x="0" y="273422"/>
                    <a:pt x="0" y="211"/>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grpSp>
      <p:sp>
        <p:nvSpPr>
          <p:cNvPr id="2" name="Title 1">
            <a:extLst>
              <a:ext uri="{FF2B5EF4-FFF2-40B4-BE49-F238E27FC236}">
                <a16:creationId xmlns:a16="http://schemas.microsoft.com/office/drawing/2014/main" id="{9058182F-7B5E-FD42-AFC6-A3848D8332AC}"/>
              </a:ext>
            </a:extLst>
          </p:cNvPr>
          <p:cNvSpPr>
            <a:spLocks noGrp="1"/>
          </p:cNvSpPr>
          <p:nvPr>
            <p:ph type="title"/>
          </p:nvPr>
        </p:nvSpPr>
        <p:spPr>
          <a:xfrm>
            <a:off x="566928" y="768096"/>
            <a:ext cx="7333488" cy="1271016"/>
          </a:xfrm>
        </p:spPr>
        <p:txBody>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1FD9E4DE-75C0-C841-A68D-9D7BBAD76C5E}"/>
              </a:ext>
            </a:extLst>
          </p:cNvPr>
          <p:cNvSpPr>
            <a:spLocks noGrp="1"/>
          </p:cNvSpPr>
          <p:nvPr>
            <p:ph type="body" idx="1"/>
          </p:nvPr>
        </p:nvSpPr>
        <p:spPr>
          <a:xfrm>
            <a:off x="562149" y="2365756"/>
            <a:ext cx="523951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a:extLst>
              <a:ext uri="{FF2B5EF4-FFF2-40B4-BE49-F238E27FC236}">
                <a16:creationId xmlns:a16="http://schemas.microsoft.com/office/drawing/2014/main" id="{CB5C87F7-356E-9E43-97A0-D972B22853DA}"/>
              </a:ext>
            </a:extLst>
          </p:cNvPr>
          <p:cNvSpPr>
            <a:spLocks noGrp="1"/>
          </p:cNvSpPr>
          <p:nvPr>
            <p:ph sz="half" idx="2"/>
          </p:nvPr>
        </p:nvSpPr>
        <p:spPr>
          <a:xfrm>
            <a:off x="562149" y="3189668"/>
            <a:ext cx="5239512" cy="2571557"/>
          </a:xfrm>
        </p:spPr>
        <p:txBody>
          <a:bodyPr/>
          <a:lstStyle>
            <a:lvl1pPr>
              <a:defRPr sz="2000"/>
            </a:lvl1pPr>
            <a:lvl2pPr>
              <a:defRPr sz="1800"/>
            </a:lvl2pPr>
            <a:lvl3pPr>
              <a:defRPr sz="1600"/>
            </a:lvl3pPr>
            <a:lvl4pPr>
              <a:defRPr sz="1400"/>
            </a:lvl4pPr>
            <a:lvl5pPr>
              <a:defRPr sz="14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a:extLst>
              <a:ext uri="{FF2B5EF4-FFF2-40B4-BE49-F238E27FC236}">
                <a16:creationId xmlns:a16="http://schemas.microsoft.com/office/drawing/2014/main" id="{0DAB4C28-30CB-CC4E-A25E-F4FEFA49BCA5}"/>
              </a:ext>
            </a:extLst>
          </p:cNvPr>
          <p:cNvSpPr>
            <a:spLocks noGrp="1"/>
          </p:cNvSpPr>
          <p:nvPr>
            <p:ph type="body" sz="quarter" idx="3"/>
          </p:nvPr>
        </p:nvSpPr>
        <p:spPr>
          <a:xfrm>
            <a:off x="6383066" y="2365756"/>
            <a:ext cx="523951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5">
            <a:extLst>
              <a:ext uri="{FF2B5EF4-FFF2-40B4-BE49-F238E27FC236}">
                <a16:creationId xmlns:a16="http://schemas.microsoft.com/office/drawing/2014/main" id="{E9ED0191-963B-1E4C-BEC5-9B42E39514A3}"/>
              </a:ext>
            </a:extLst>
          </p:cNvPr>
          <p:cNvSpPr>
            <a:spLocks noGrp="1"/>
          </p:cNvSpPr>
          <p:nvPr>
            <p:ph sz="quarter" idx="4"/>
          </p:nvPr>
        </p:nvSpPr>
        <p:spPr>
          <a:xfrm>
            <a:off x="6383066" y="3189668"/>
            <a:ext cx="5239512" cy="2571557"/>
          </a:xfrm>
        </p:spPr>
        <p:txBody>
          <a:bodyPr/>
          <a:lstStyle>
            <a:lvl1pPr>
              <a:defRPr sz="2000"/>
            </a:lvl1pPr>
            <a:lvl2pPr>
              <a:defRPr sz="1800"/>
            </a:lvl2pPr>
            <a:lvl3pPr>
              <a:defRPr sz="1600"/>
            </a:lvl3pPr>
            <a:lvl4pPr>
              <a:defRPr sz="1400"/>
            </a:lvl4pPr>
            <a:lvl5pPr>
              <a:defRPr sz="14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Date Placeholder 6">
            <a:extLst>
              <a:ext uri="{FF2B5EF4-FFF2-40B4-BE49-F238E27FC236}">
                <a16:creationId xmlns:a16="http://schemas.microsoft.com/office/drawing/2014/main" id="{7F0E0BED-3EB7-BB4A-A556-FA967FB0115F}"/>
              </a:ext>
            </a:extLst>
          </p:cNvPr>
          <p:cNvSpPr>
            <a:spLocks noGrp="1"/>
          </p:cNvSpPr>
          <p:nvPr>
            <p:ph type="dt" sz="half" idx="10"/>
          </p:nvPr>
        </p:nvSpPr>
        <p:spPr/>
        <p:txBody>
          <a:bodyPr/>
          <a:lstStyle/>
          <a:p>
            <a:fld id="{A5B0A250-5CC0-1746-B209-08E8B0DAE6AF}" type="datetimeFigureOut">
              <a:rPr lang="en-US" smtClean="0"/>
              <a:t>11/10/23</a:t>
            </a:fld>
            <a:endParaRPr lang="en-US" dirty="0"/>
          </a:p>
        </p:txBody>
      </p:sp>
      <p:sp>
        <p:nvSpPr>
          <p:cNvPr id="8" name="Footer Placeholder 7">
            <a:extLst>
              <a:ext uri="{FF2B5EF4-FFF2-40B4-BE49-F238E27FC236}">
                <a16:creationId xmlns:a16="http://schemas.microsoft.com/office/drawing/2014/main" id="{B6A2466A-4D90-174C-B382-AC4674D7215B}"/>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D6EADE49-8082-214B-9742-5EE8DA2E9FFE}"/>
              </a:ext>
            </a:extLst>
          </p:cNvPr>
          <p:cNvSpPr>
            <a:spLocks noGrp="1"/>
          </p:cNvSpPr>
          <p:nvPr>
            <p:ph type="sldNum" sz="quarter" idx="12"/>
          </p:nvPr>
        </p:nvSpPr>
        <p:spPr/>
        <p:txBody>
          <a:bodyPr/>
          <a:lstStyle/>
          <a:p>
            <a:fld id="{49ABCAEC-7D34-E549-A96E-FCEDAADBE4B0}" type="slidenum">
              <a:rPr lang="en-US" smtClean="0"/>
              <a:t>‹#›</a:t>
            </a:fld>
            <a:endParaRPr lang="en-US" dirty="0"/>
          </a:p>
        </p:txBody>
      </p:sp>
      <p:cxnSp>
        <p:nvCxnSpPr>
          <p:cNvPr id="10" name="Straight Connector 9">
            <a:extLst>
              <a:ext uri="{FF2B5EF4-FFF2-40B4-BE49-F238E27FC236}">
                <a16:creationId xmlns:a16="http://schemas.microsoft.com/office/drawing/2014/main" id="{75E39200-18D5-014B-BAB8-FF5D0BA15E0C}"/>
              </a:ext>
            </a:extLst>
          </p:cNvPr>
          <p:cNvCxnSpPr>
            <a:cxnSpLocks/>
          </p:cNvCxnSpPr>
          <p:nvPr/>
        </p:nvCxnSpPr>
        <p:spPr>
          <a:xfrm>
            <a:off x="565150" y="6087110"/>
            <a:ext cx="11058344" cy="0"/>
          </a:xfrm>
          <a:prstGeom prst="line">
            <a:avLst/>
          </a:prstGeom>
          <a:ln w="1270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6402480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15" name="Group 14">
            <a:extLst>
              <a:ext uri="{FF2B5EF4-FFF2-40B4-BE49-F238E27FC236}">
                <a16:creationId xmlns:a16="http://schemas.microsoft.com/office/drawing/2014/main" id="{D7DF52F6-A06E-0343-95B8-DAAC38DB4B8C}"/>
              </a:ext>
            </a:extLst>
          </p:cNvPr>
          <p:cNvGrpSpPr/>
          <p:nvPr/>
        </p:nvGrpSpPr>
        <p:grpSpPr>
          <a:xfrm>
            <a:off x="10290315" y="0"/>
            <a:ext cx="1901686" cy="6858000"/>
            <a:chOff x="10290315" y="0"/>
            <a:chExt cx="1901686" cy="6858000"/>
          </a:xfrm>
        </p:grpSpPr>
        <p:sp>
          <p:nvSpPr>
            <p:cNvPr id="16" name="Oval 15">
              <a:extLst>
                <a:ext uri="{FF2B5EF4-FFF2-40B4-BE49-F238E27FC236}">
                  <a16:creationId xmlns:a16="http://schemas.microsoft.com/office/drawing/2014/main" id="{67092C52-7052-0749-9DA0-9374DBF495AE}"/>
                </a:ext>
              </a:extLst>
            </p:cNvPr>
            <p:cNvSpPr/>
            <p:nvPr/>
          </p:nvSpPr>
          <p:spPr>
            <a:xfrm>
              <a:off x="10290315" y="806362"/>
              <a:ext cx="1130724" cy="1130723"/>
            </a:xfrm>
            <a:prstGeom prst="ellips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Freeform 16">
              <a:extLst>
                <a:ext uri="{FF2B5EF4-FFF2-40B4-BE49-F238E27FC236}">
                  <a16:creationId xmlns:a16="http://schemas.microsoft.com/office/drawing/2014/main" id="{C64E1C2F-81E1-C44D-859C-946596C950F2}"/>
                </a:ext>
              </a:extLst>
            </p:cNvPr>
            <p:cNvSpPr/>
            <p:nvPr/>
          </p:nvSpPr>
          <p:spPr>
            <a:xfrm>
              <a:off x="10290315" y="0"/>
              <a:ext cx="1130724" cy="565573"/>
            </a:xfrm>
            <a:custGeom>
              <a:avLst/>
              <a:gdLst>
                <a:gd name="connsiteX0" fmla="*/ 21 w 1130724"/>
                <a:gd name="connsiteY0" fmla="*/ 0 h 565573"/>
                <a:gd name="connsiteX1" fmla="*/ 1130703 w 1130724"/>
                <a:gd name="connsiteY1" fmla="*/ 0 h 565573"/>
                <a:gd name="connsiteX2" fmla="*/ 1130724 w 1130724"/>
                <a:gd name="connsiteY2" fmla="*/ 211 h 565573"/>
                <a:gd name="connsiteX3" fmla="*/ 565362 w 1130724"/>
                <a:gd name="connsiteY3" fmla="*/ 565573 h 565573"/>
                <a:gd name="connsiteX4" fmla="*/ 0 w 1130724"/>
                <a:gd name="connsiteY4" fmla="*/ 211 h 56557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0724" h="565573">
                  <a:moveTo>
                    <a:pt x="21" y="0"/>
                  </a:moveTo>
                  <a:lnTo>
                    <a:pt x="1130703" y="0"/>
                  </a:lnTo>
                  <a:lnTo>
                    <a:pt x="1130724" y="211"/>
                  </a:lnTo>
                  <a:cubicBezTo>
                    <a:pt x="1130724" y="312452"/>
                    <a:pt x="877603" y="565573"/>
                    <a:pt x="565362" y="565573"/>
                  </a:cubicBezTo>
                  <a:cubicBezTo>
                    <a:pt x="253121" y="565573"/>
                    <a:pt x="0" y="312452"/>
                    <a:pt x="0" y="211"/>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8" name="Freeform 17">
              <a:extLst>
                <a:ext uri="{FF2B5EF4-FFF2-40B4-BE49-F238E27FC236}">
                  <a16:creationId xmlns:a16="http://schemas.microsoft.com/office/drawing/2014/main" id="{53626485-4263-0A44-9561-E278A7056C33}"/>
                </a:ext>
              </a:extLst>
            </p:cNvPr>
            <p:cNvSpPr/>
            <p:nvPr/>
          </p:nvSpPr>
          <p:spPr>
            <a:xfrm>
              <a:off x="11653180" y="6295093"/>
              <a:ext cx="538821" cy="562907"/>
            </a:xfrm>
            <a:custGeom>
              <a:avLst/>
              <a:gdLst>
                <a:gd name="connsiteX0" fmla="*/ 538821 w 538821"/>
                <a:gd name="connsiteY0" fmla="*/ 0 h 562907"/>
                <a:gd name="connsiteX1" fmla="*/ 538821 w 538821"/>
                <a:gd name="connsiteY1" fmla="*/ 562907 h 562907"/>
                <a:gd name="connsiteX2" fmla="*/ 22 w 538821"/>
                <a:gd name="connsiteY2" fmla="*/ 562907 h 562907"/>
                <a:gd name="connsiteX3" fmla="*/ 0 w 538821"/>
                <a:gd name="connsiteY3" fmla="*/ 562686 h 562907"/>
                <a:gd name="connsiteX4" fmla="*/ 451422 w 538821"/>
                <a:gd name="connsiteY4" fmla="*/ 8810 h 56290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8821" h="562907">
                  <a:moveTo>
                    <a:pt x="538821" y="0"/>
                  </a:moveTo>
                  <a:lnTo>
                    <a:pt x="538821" y="562907"/>
                  </a:lnTo>
                  <a:lnTo>
                    <a:pt x="22" y="562907"/>
                  </a:lnTo>
                  <a:lnTo>
                    <a:pt x="0" y="562686"/>
                  </a:lnTo>
                  <a:cubicBezTo>
                    <a:pt x="0" y="289475"/>
                    <a:pt x="193796" y="61528"/>
                    <a:pt x="451422" y="8810"/>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9" name="Freeform 18">
              <a:extLst>
                <a:ext uri="{FF2B5EF4-FFF2-40B4-BE49-F238E27FC236}">
                  <a16:creationId xmlns:a16="http://schemas.microsoft.com/office/drawing/2014/main" id="{7D45AAB5-3CCC-DE4A-A962-3702911B55CC}"/>
                </a:ext>
              </a:extLst>
            </p:cNvPr>
            <p:cNvSpPr/>
            <p:nvPr/>
          </p:nvSpPr>
          <p:spPr>
            <a:xfrm>
              <a:off x="11653180" y="3552066"/>
              <a:ext cx="538821" cy="1125373"/>
            </a:xfrm>
            <a:custGeom>
              <a:avLst/>
              <a:gdLst>
                <a:gd name="connsiteX0" fmla="*/ 538821 w 538821"/>
                <a:gd name="connsiteY0" fmla="*/ 0 h 1125373"/>
                <a:gd name="connsiteX1" fmla="*/ 538821 w 538821"/>
                <a:gd name="connsiteY1" fmla="*/ 1125373 h 1125373"/>
                <a:gd name="connsiteX2" fmla="*/ 451422 w 538821"/>
                <a:gd name="connsiteY2" fmla="*/ 1116562 h 1125373"/>
                <a:gd name="connsiteX3" fmla="*/ 0 w 538821"/>
                <a:gd name="connsiteY3" fmla="*/ 562686 h 1125373"/>
                <a:gd name="connsiteX4" fmla="*/ 451422 w 538821"/>
                <a:gd name="connsiteY4" fmla="*/ 8810 h 112537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8821" h="1125373">
                  <a:moveTo>
                    <a:pt x="538821" y="0"/>
                  </a:moveTo>
                  <a:lnTo>
                    <a:pt x="538821" y="1125373"/>
                  </a:lnTo>
                  <a:lnTo>
                    <a:pt x="451422" y="1116562"/>
                  </a:lnTo>
                  <a:cubicBezTo>
                    <a:pt x="193796" y="1063844"/>
                    <a:pt x="0" y="835897"/>
                    <a:pt x="0" y="562686"/>
                  </a:cubicBezTo>
                  <a:cubicBezTo>
                    <a:pt x="0" y="289475"/>
                    <a:pt x="193796" y="61528"/>
                    <a:pt x="451422" y="8810"/>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0" name="Freeform 19">
              <a:extLst>
                <a:ext uri="{FF2B5EF4-FFF2-40B4-BE49-F238E27FC236}">
                  <a16:creationId xmlns:a16="http://schemas.microsoft.com/office/drawing/2014/main" id="{8CAFB16F-8EDE-D44F-A51E-34EDC41E7404}"/>
                </a:ext>
              </a:extLst>
            </p:cNvPr>
            <p:cNvSpPr/>
            <p:nvPr/>
          </p:nvSpPr>
          <p:spPr>
            <a:xfrm>
              <a:off x="11653180" y="2180552"/>
              <a:ext cx="538821" cy="1125373"/>
            </a:xfrm>
            <a:custGeom>
              <a:avLst/>
              <a:gdLst>
                <a:gd name="connsiteX0" fmla="*/ 538821 w 538821"/>
                <a:gd name="connsiteY0" fmla="*/ 0 h 1125373"/>
                <a:gd name="connsiteX1" fmla="*/ 538821 w 538821"/>
                <a:gd name="connsiteY1" fmla="*/ 1125373 h 1125373"/>
                <a:gd name="connsiteX2" fmla="*/ 451422 w 538821"/>
                <a:gd name="connsiteY2" fmla="*/ 1116562 h 1125373"/>
                <a:gd name="connsiteX3" fmla="*/ 0 w 538821"/>
                <a:gd name="connsiteY3" fmla="*/ 562686 h 1125373"/>
                <a:gd name="connsiteX4" fmla="*/ 451422 w 538821"/>
                <a:gd name="connsiteY4" fmla="*/ 8810 h 112537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8821" h="1125373">
                  <a:moveTo>
                    <a:pt x="538821" y="0"/>
                  </a:moveTo>
                  <a:lnTo>
                    <a:pt x="538821" y="1125373"/>
                  </a:lnTo>
                  <a:lnTo>
                    <a:pt x="451422" y="1116562"/>
                  </a:lnTo>
                  <a:cubicBezTo>
                    <a:pt x="193796" y="1063844"/>
                    <a:pt x="0" y="835897"/>
                    <a:pt x="0" y="562686"/>
                  </a:cubicBezTo>
                  <a:cubicBezTo>
                    <a:pt x="0" y="289475"/>
                    <a:pt x="193796" y="61528"/>
                    <a:pt x="451422" y="8810"/>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1" name="Freeform 20">
              <a:extLst>
                <a:ext uri="{FF2B5EF4-FFF2-40B4-BE49-F238E27FC236}">
                  <a16:creationId xmlns:a16="http://schemas.microsoft.com/office/drawing/2014/main" id="{DCD51329-732C-BB4C-98E5-715BAF9F8853}"/>
                </a:ext>
              </a:extLst>
            </p:cNvPr>
            <p:cNvSpPr/>
            <p:nvPr/>
          </p:nvSpPr>
          <p:spPr>
            <a:xfrm>
              <a:off x="11653180" y="809039"/>
              <a:ext cx="538821" cy="1125373"/>
            </a:xfrm>
            <a:custGeom>
              <a:avLst/>
              <a:gdLst>
                <a:gd name="connsiteX0" fmla="*/ 538821 w 538821"/>
                <a:gd name="connsiteY0" fmla="*/ 0 h 1125373"/>
                <a:gd name="connsiteX1" fmla="*/ 538821 w 538821"/>
                <a:gd name="connsiteY1" fmla="*/ 1125373 h 1125373"/>
                <a:gd name="connsiteX2" fmla="*/ 451422 w 538821"/>
                <a:gd name="connsiteY2" fmla="*/ 1116562 h 1125373"/>
                <a:gd name="connsiteX3" fmla="*/ 0 w 538821"/>
                <a:gd name="connsiteY3" fmla="*/ 562686 h 1125373"/>
                <a:gd name="connsiteX4" fmla="*/ 451422 w 538821"/>
                <a:gd name="connsiteY4" fmla="*/ 8810 h 112537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8821" h="1125373">
                  <a:moveTo>
                    <a:pt x="538821" y="0"/>
                  </a:moveTo>
                  <a:lnTo>
                    <a:pt x="538821" y="1125373"/>
                  </a:lnTo>
                  <a:lnTo>
                    <a:pt x="451422" y="1116562"/>
                  </a:lnTo>
                  <a:cubicBezTo>
                    <a:pt x="193796" y="1063844"/>
                    <a:pt x="0" y="835897"/>
                    <a:pt x="0" y="562686"/>
                  </a:cubicBezTo>
                  <a:cubicBezTo>
                    <a:pt x="0" y="289475"/>
                    <a:pt x="193796" y="61528"/>
                    <a:pt x="451422" y="8810"/>
                  </a:cubicBez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2" name="Freeform 21">
              <a:extLst>
                <a:ext uri="{FF2B5EF4-FFF2-40B4-BE49-F238E27FC236}">
                  <a16:creationId xmlns:a16="http://schemas.microsoft.com/office/drawing/2014/main" id="{192B5D44-BC55-AF4C-984D-C8231B22F80B}"/>
                </a:ext>
              </a:extLst>
            </p:cNvPr>
            <p:cNvSpPr/>
            <p:nvPr/>
          </p:nvSpPr>
          <p:spPr>
            <a:xfrm>
              <a:off x="11653180" y="0"/>
              <a:ext cx="538821" cy="562898"/>
            </a:xfrm>
            <a:custGeom>
              <a:avLst/>
              <a:gdLst>
                <a:gd name="connsiteX0" fmla="*/ 21 w 538821"/>
                <a:gd name="connsiteY0" fmla="*/ 0 h 562898"/>
                <a:gd name="connsiteX1" fmla="*/ 538821 w 538821"/>
                <a:gd name="connsiteY1" fmla="*/ 0 h 562898"/>
                <a:gd name="connsiteX2" fmla="*/ 538821 w 538821"/>
                <a:gd name="connsiteY2" fmla="*/ 562898 h 562898"/>
                <a:gd name="connsiteX3" fmla="*/ 451422 w 538821"/>
                <a:gd name="connsiteY3" fmla="*/ 554087 h 562898"/>
                <a:gd name="connsiteX4" fmla="*/ 0 w 538821"/>
                <a:gd name="connsiteY4" fmla="*/ 211 h 56289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8821" h="562898">
                  <a:moveTo>
                    <a:pt x="21" y="0"/>
                  </a:moveTo>
                  <a:lnTo>
                    <a:pt x="538821" y="0"/>
                  </a:lnTo>
                  <a:lnTo>
                    <a:pt x="538821" y="562898"/>
                  </a:lnTo>
                  <a:lnTo>
                    <a:pt x="451422" y="554087"/>
                  </a:lnTo>
                  <a:cubicBezTo>
                    <a:pt x="193796" y="501369"/>
                    <a:pt x="0" y="273422"/>
                    <a:pt x="0" y="211"/>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grpSp>
      <p:sp>
        <p:nvSpPr>
          <p:cNvPr id="2" name="Title 1">
            <a:extLst>
              <a:ext uri="{FF2B5EF4-FFF2-40B4-BE49-F238E27FC236}">
                <a16:creationId xmlns:a16="http://schemas.microsoft.com/office/drawing/2014/main" id="{DFA1E9E2-564E-7049-A22F-BB5B876BABB5}"/>
              </a:ext>
            </a:extLst>
          </p:cNvPr>
          <p:cNvSpPr>
            <a:spLocks noGrp="1"/>
          </p:cNvSpPr>
          <p:nvPr>
            <p:ph type="title"/>
          </p:nvPr>
        </p:nvSpPr>
        <p:spPr/>
        <p:txBody>
          <a:bodyPr/>
          <a:lstStyle/>
          <a:p>
            <a:r>
              <a:rPr lang="en-US" dirty="0"/>
              <a:t>Click to edit Master title style</a:t>
            </a:r>
          </a:p>
        </p:txBody>
      </p:sp>
      <p:sp>
        <p:nvSpPr>
          <p:cNvPr id="3" name="Date Placeholder 2">
            <a:extLst>
              <a:ext uri="{FF2B5EF4-FFF2-40B4-BE49-F238E27FC236}">
                <a16:creationId xmlns:a16="http://schemas.microsoft.com/office/drawing/2014/main" id="{B6359D05-C08D-7747-B2FC-3F62B3357315}"/>
              </a:ext>
            </a:extLst>
          </p:cNvPr>
          <p:cNvSpPr>
            <a:spLocks noGrp="1"/>
          </p:cNvSpPr>
          <p:nvPr>
            <p:ph type="dt" sz="half" idx="10"/>
          </p:nvPr>
        </p:nvSpPr>
        <p:spPr/>
        <p:txBody>
          <a:bodyPr/>
          <a:lstStyle/>
          <a:p>
            <a:fld id="{A5B0A250-5CC0-1746-B209-08E8B0DAE6AF}" type="datetimeFigureOut">
              <a:rPr lang="en-US" smtClean="0"/>
              <a:t>11/10/23</a:t>
            </a:fld>
            <a:endParaRPr lang="en-US" dirty="0"/>
          </a:p>
        </p:txBody>
      </p:sp>
      <p:sp>
        <p:nvSpPr>
          <p:cNvPr id="4" name="Footer Placeholder 3">
            <a:extLst>
              <a:ext uri="{FF2B5EF4-FFF2-40B4-BE49-F238E27FC236}">
                <a16:creationId xmlns:a16="http://schemas.microsoft.com/office/drawing/2014/main" id="{8E2FF615-BB08-A844-B689-BAA7C5040748}"/>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8563A67D-F96F-4849-8C83-49CC3A6539BB}"/>
              </a:ext>
            </a:extLst>
          </p:cNvPr>
          <p:cNvSpPr>
            <a:spLocks noGrp="1"/>
          </p:cNvSpPr>
          <p:nvPr>
            <p:ph type="sldNum" sz="quarter" idx="12"/>
          </p:nvPr>
        </p:nvSpPr>
        <p:spPr/>
        <p:txBody>
          <a:bodyPr/>
          <a:lstStyle/>
          <a:p>
            <a:fld id="{49ABCAEC-7D34-E549-A96E-FCEDAADBE4B0}" type="slidenum">
              <a:rPr lang="en-US" smtClean="0"/>
              <a:t>‹#›</a:t>
            </a:fld>
            <a:endParaRPr lang="en-US" dirty="0"/>
          </a:p>
        </p:txBody>
      </p:sp>
      <p:cxnSp>
        <p:nvCxnSpPr>
          <p:cNvPr id="6" name="Straight Connector 5">
            <a:extLst>
              <a:ext uri="{FF2B5EF4-FFF2-40B4-BE49-F238E27FC236}">
                <a16:creationId xmlns:a16="http://schemas.microsoft.com/office/drawing/2014/main" id="{1DCFAAB9-2B6B-8D4C-A748-433E2C393EA6}"/>
              </a:ext>
            </a:extLst>
          </p:cNvPr>
          <p:cNvCxnSpPr>
            <a:cxnSpLocks/>
          </p:cNvCxnSpPr>
          <p:nvPr/>
        </p:nvCxnSpPr>
        <p:spPr>
          <a:xfrm>
            <a:off x="565150" y="6087110"/>
            <a:ext cx="11058344" cy="0"/>
          </a:xfrm>
          <a:prstGeom prst="line">
            <a:avLst/>
          </a:prstGeom>
          <a:ln w="1270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9788166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Date Placeholder 4">
            <a:extLst>
              <a:ext uri="{FF2B5EF4-FFF2-40B4-BE49-F238E27FC236}">
                <a16:creationId xmlns:a16="http://schemas.microsoft.com/office/drawing/2014/main" id="{798BCA70-D63D-40F6-B9B3-4E49B96E27FB}"/>
              </a:ext>
            </a:extLst>
          </p:cNvPr>
          <p:cNvSpPr>
            <a:spLocks noGrp="1"/>
          </p:cNvSpPr>
          <p:nvPr>
            <p:ph type="dt" sz="half" idx="10"/>
          </p:nvPr>
        </p:nvSpPr>
        <p:spPr/>
        <p:txBody>
          <a:bodyPr/>
          <a:lstStyle/>
          <a:p>
            <a:fld id="{A5B0A250-5CC0-1746-B209-08E8B0DAE6AF}" type="datetimeFigureOut">
              <a:rPr lang="en-US" smtClean="0"/>
              <a:pPr/>
              <a:t>11/10/23</a:t>
            </a:fld>
            <a:endParaRPr lang="en-US" dirty="0"/>
          </a:p>
        </p:txBody>
      </p:sp>
      <p:sp>
        <p:nvSpPr>
          <p:cNvPr id="6" name="Footer Placeholder 5">
            <a:extLst>
              <a:ext uri="{FF2B5EF4-FFF2-40B4-BE49-F238E27FC236}">
                <a16:creationId xmlns:a16="http://schemas.microsoft.com/office/drawing/2014/main" id="{72F12559-BD91-4904-A24A-0CF0A2324A05}"/>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CB658BB7-74A5-4A6F-A0FF-021E68F02BFF}"/>
              </a:ext>
            </a:extLst>
          </p:cNvPr>
          <p:cNvSpPr>
            <a:spLocks noGrp="1"/>
          </p:cNvSpPr>
          <p:nvPr>
            <p:ph type="sldNum" sz="quarter" idx="12"/>
          </p:nvPr>
        </p:nvSpPr>
        <p:spPr/>
        <p:txBody>
          <a:bodyPr/>
          <a:lstStyle/>
          <a:p>
            <a:fld id="{49ABCAEC-7D34-E549-A96E-FCEDAADBE4B0}" type="slidenum">
              <a:rPr lang="en-US" smtClean="0"/>
              <a:pPr/>
              <a:t>‹#›</a:t>
            </a:fld>
            <a:endParaRPr lang="en-US" dirty="0"/>
          </a:p>
        </p:txBody>
      </p:sp>
    </p:spTree>
    <p:extLst>
      <p:ext uri="{BB962C8B-B14F-4D97-AF65-F5344CB8AC3E}">
        <p14:creationId xmlns:p14="http://schemas.microsoft.com/office/powerpoint/2010/main" val="146009475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grpSp>
        <p:nvGrpSpPr>
          <p:cNvPr id="16" name="Group 15">
            <a:extLst>
              <a:ext uri="{FF2B5EF4-FFF2-40B4-BE49-F238E27FC236}">
                <a16:creationId xmlns:a16="http://schemas.microsoft.com/office/drawing/2014/main" id="{D0914A35-7AAF-4B42-9C68-47A633EFD9D0}"/>
              </a:ext>
            </a:extLst>
          </p:cNvPr>
          <p:cNvGrpSpPr/>
          <p:nvPr/>
        </p:nvGrpSpPr>
        <p:grpSpPr>
          <a:xfrm>
            <a:off x="10290315" y="0"/>
            <a:ext cx="1901686" cy="6858000"/>
            <a:chOff x="10290315" y="0"/>
            <a:chExt cx="1901686" cy="6858000"/>
          </a:xfrm>
        </p:grpSpPr>
        <p:sp>
          <p:nvSpPr>
            <p:cNvPr id="18" name="Freeform 17">
              <a:extLst>
                <a:ext uri="{FF2B5EF4-FFF2-40B4-BE49-F238E27FC236}">
                  <a16:creationId xmlns:a16="http://schemas.microsoft.com/office/drawing/2014/main" id="{DABCED79-0E70-FB4D-ABF2-D859BF5556E4}"/>
                </a:ext>
              </a:extLst>
            </p:cNvPr>
            <p:cNvSpPr/>
            <p:nvPr/>
          </p:nvSpPr>
          <p:spPr>
            <a:xfrm>
              <a:off x="10290315" y="0"/>
              <a:ext cx="1130724" cy="565573"/>
            </a:xfrm>
            <a:custGeom>
              <a:avLst/>
              <a:gdLst>
                <a:gd name="connsiteX0" fmla="*/ 21 w 1130724"/>
                <a:gd name="connsiteY0" fmla="*/ 0 h 565573"/>
                <a:gd name="connsiteX1" fmla="*/ 1130703 w 1130724"/>
                <a:gd name="connsiteY1" fmla="*/ 0 h 565573"/>
                <a:gd name="connsiteX2" fmla="*/ 1130724 w 1130724"/>
                <a:gd name="connsiteY2" fmla="*/ 211 h 565573"/>
                <a:gd name="connsiteX3" fmla="*/ 565362 w 1130724"/>
                <a:gd name="connsiteY3" fmla="*/ 565573 h 565573"/>
                <a:gd name="connsiteX4" fmla="*/ 0 w 1130724"/>
                <a:gd name="connsiteY4" fmla="*/ 211 h 56557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0724" h="565573">
                  <a:moveTo>
                    <a:pt x="21" y="0"/>
                  </a:moveTo>
                  <a:lnTo>
                    <a:pt x="1130703" y="0"/>
                  </a:lnTo>
                  <a:lnTo>
                    <a:pt x="1130724" y="211"/>
                  </a:lnTo>
                  <a:cubicBezTo>
                    <a:pt x="1130724" y="312452"/>
                    <a:pt x="877603" y="565573"/>
                    <a:pt x="565362" y="565573"/>
                  </a:cubicBezTo>
                  <a:cubicBezTo>
                    <a:pt x="253121" y="565573"/>
                    <a:pt x="0" y="312452"/>
                    <a:pt x="0" y="211"/>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9" name="Freeform 18">
              <a:extLst>
                <a:ext uri="{FF2B5EF4-FFF2-40B4-BE49-F238E27FC236}">
                  <a16:creationId xmlns:a16="http://schemas.microsoft.com/office/drawing/2014/main" id="{8364885D-A3A4-5144-AB4E-7624F27287E6}"/>
                </a:ext>
              </a:extLst>
            </p:cNvPr>
            <p:cNvSpPr/>
            <p:nvPr/>
          </p:nvSpPr>
          <p:spPr>
            <a:xfrm>
              <a:off x="11653180" y="6295093"/>
              <a:ext cx="538821" cy="562907"/>
            </a:xfrm>
            <a:custGeom>
              <a:avLst/>
              <a:gdLst>
                <a:gd name="connsiteX0" fmla="*/ 538821 w 538821"/>
                <a:gd name="connsiteY0" fmla="*/ 0 h 562907"/>
                <a:gd name="connsiteX1" fmla="*/ 538821 w 538821"/>
                <a:gd name="connsiteY1" fmla="*/ 562907 h 562907"/>
                <a:gd name="connsiteX2" fmla="*/ 22 w 538821"/>
                <a:gd name="connsiteY2" fmla="*/ 562907 h 562907"/>
                <a:gd name="connsiteX3" fmla="*/ 0 w 538821"/>
                <a:gd name="connsiteY3" fmla="*/ 562686 h 562907"/>
                <a:gd name="connsiteX4" fmla="*/ 451422 w 538821"/>
                <a:gd name="connsiteY4" fmla="*/ 8810 h 56290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8821" h="562907">
                  <a:moveTo>
                    <a:pt x="538821" y="0"/>
                  </a:moveTo>
                  <a:lnTo>
                    <a:pt x="538821" y="562907"/>
                  </a:lnTo>
                  <a:lnTo>
                    <a:pt x="22" y="562907"/>
                  </a:lnTo>
                  <a:lnTo>
                    <a:pt x="0" y="562686"/>
                  </a:lnTo>
                  <a:cubicBezTo>
                    <a:pt x="0" y="289475"/>
                    <a:pt x="193796" y="61528"/>
                    <a:pt x="451422" y="8810"/>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0" name="Freeform 19">
              <a:extLst>
                <a:ext uri="{FF2B5EF4-FFF2-40B4-BE49-F238E27FC236}">
                  <a16:creationId xmlns:a16="http://schemas.microsoft.com/office/drawing/2014/main" id="{D22073D5-CC72-0549-BD26-F7AF9851BE45}"/>
                </a:ext>
              </a:extLst>
            </p:cNvPr>
            <p:cNvSpPr/>
            <p:nvPr/>
          </p:nvSpPr>
          <p:spPr>
            <a:xfrm>
              <a:off x="11653180" y="3552066"/>
              <a:ext cx="538821" cy="1125373"/>
            </a:xfrm>
            <a:custGeom>
              <a:avLst/>
              <a:gdLst>
                <a:gd name="connsiteX0" fmla="*/ 538821 w 538821"/>
                <a:gd name="connsiteY0" fmla="*/ 0 h 1125373"/>
                <a:gd name="connsiteX1" fmla="*/ 538821 w 538821"/>
                <a:gd name="connsiteY1" fmla="*/ 1125373 h 1125373"/>
                <a:gd name="connsiteX2" fmla="*/ 451422 w 538821"/>
                <a:gd name="connsiteY2" fmla="*/ 1116562 h 1125373"/>
                <a:gd name="connsiteX3" fmla="*/ 0 w 538821"/>
                <a:gd name="connsiteY3" fmla="*/ 562686 h 1125373"/>
                <a:gd name="connsiteX4" fmla="*/ 451422 w 538821"/>
                <a:gd name="connsiteY4" fmla="*/ 8810 h 112537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8821" h="1125373">
                  <a:moveTo>
                    <a:pt x="538821" y="0"/>
                  </a:moveTo>
                  <a:lnTo>
                    <a:pt x="538821" y="1125373"/>
                  </a:lnTo>
                  <a:lnTo>
                    <a:pt x="451422" y="1116562"/>
                  </a:lnTo>
                  <a:cubicBezTo>
                    <a:pt x="193796" y="1063844"/>
                    <a:pt x="0" y="835897"/>
                    <a:pt x="0" y="562686"/>
                  </a:cubicBezTo>
                  <a:cubicBezTo>
                    <a:pt x="0" y="289475"/>
                    <a:pt x="193796" y="61528"/>
                    <a:pt x="451422" y="8810"/>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1" name="Freeform 20">
              <a:extLst>
                <a:ext uri="{FF2B5EF4-FFF2-40B4-BE49-F238E27FC236}">
                  <a16:creationId xmlns:a16="http://schemas.microsoft.com/office/drawing/2014/main" id="{1827A049-C9FD-554E-9B01-F151B0D9E86B}"/>
                </a:ext>
              </a:extLst>
            </p:cNvPr>
            <p:cNvSpPr/>
            <p:nvPr/>
          </p:nvSpPr>
          <p:spPr>
            <a:xfrm>
              <a:off x="11653180" y="2180552"/>
              <a:ext cx="538821" cy="1125373"/>
            </a:xfrm>
            <a:custGeom>
              <a:avLst/>
              <a:gdLst>
                <a:gd name="connsiteX0" fmla="*/ 538821 w 538821"/>
                <a:gd name="connsiteY0" fmla="*/ 0 h 1125373"/>
                <a:gd name="connsiteX1" fmla="*/ 538821 w 538821"/>
                <a:gd name="connsiteY1" fmla="*/ 1125373 h 1125373"/>
                <a:gd name="connsiteX2" fmla="*/ 451422 w 538821"/>
                <a:gd name="connsiteY2" fmla="*/ 1116562 h 1125373"/>
                <a:gd name="connsiteX3" fmla="*/ 0 w 538821"/>
                <a:gd name="connsiteY3" fmla="*/ 562686 h 1125373"/>
                <a:gd name="connsiteX4" fmla="*/ 451422 w 538821"/>
                <a:gd name="connsiteY4" fmla="*/ 8810 h 112537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8821" h="1125373">
                  <a:moveTo>
                    <a:pt x="538821" y="0"/>
                  </a:moveTo>
                  <a:lnTo>
                    <a:pt x="538821" y="1125373"/>
                  </a:lnTo>
                  <a:lnTo>
                    <a:pt x="451422" y="1116562"/>
                  </a:lnTo>
                  <a:cubicBezTo>
                    <a:pt x="193796" y="1063844"/>
                    <a:pt x="0" y="835897"/>
                    <a:pt x="0" y="562686"/>
                  </a:cubicBezTo>
                  <a:cubicBezTo>
                    <a:pt x="0" y="289475"/>
                    <a:pt x="193796" y="61528"/>
                    <a:pt x="451422" y="8810"/>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2" name="Freeform 21">
              <a:extLst>
                <a:ext uri="{FF2B5EF4-FFF2-40B4-BE49-F238E27FC236}">
                  <a16:creationId xmlns:a16="http://schemas.microsoft.com/office/drawing/2014/main" id="{76832559-4D18-8744-AB91-9FCFAB732477}"/>
                </a:ext>
              </a:extLst>
            </p:cNvPr>
            <p:cNvSpPr/>
            <p:nvPr/>
          </p:nvSpPr>
          <p:spPr>
            <a:xfrm>
              <a:off x="11653180" y="809039"/>
              <a:ext cx="538821" cy="1125373"/>
            </a:xfrm>
            <a:custGeom>
              <a:avLst/>
              <a:gdLst>
                <a:gd name="connsiteX0" fmla="*/ 538821 w 538821"/>
                <a:gd name="connsiteY0" fmla="*/ 0 h 1125373"/>
                <a:gd name="connsiteX1" fmla="*/ 538821 w 538821"/>
                <a:gd name="connsiteY1" fmla="*/ 1125373 h 1125373"/>
                <a:gd name="connsiteX2" fmla="*/ 451422 w 538821"/>
                <a:gd name="connsiteY2" fmla="*/ 1116562 h 1125373"/>
                <a:gd name="connsiteX3" fmla="*/ 0 w 538821"/>
                <a:gd name="connsiteY3" fmla="*/ 562686 h 1125373"/>
                <a:gd name="connsiteX4" fmla="*/ 451422 w 538821"/>
                <a:gd name="connsiteY4" fmla="*/ 8810 h 112537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8821" h="1125373">
                  <a:moveTo>
                    <a:pt x="538821" y="0"/>
                  </a:moveTo>
                  <a:lnTo>
                    <a:pt x="538821" y="1125373"/>
                  </a:lnTo>
                  <a:lnTo>
                    <a:pt x="451422" y="1116562"/>
                  </a:lnTo>
                  <a:cubicBezTo>
                    <a:pt x="193796" y="1063844"/>
                    <a:pt x="0" y="835897"/>
                    <a:pt x="0" y="562686"/>
                  </a:cubicBezTo>
                  <a:cubicBezTo>
                    <a:pt x="0" y="289475"/>
                    <a:pt x="193796" y="61528"/>
                    <a:pt x="451422" y="8810"/>
                  </a:cubicBez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3" name="Freeform 22">
              <a:extLst>
                <a:ext uri="{FF2B5EF4-FFF2-40B4-BE49-F238E27FC236}">
                  <a16:creationId xmlns:a16="http://schemas.microsoft.com/office/drawing/2014/main" id="{BF97A623-E5DC-1B44-B687-8643B9F0D741}"/>
                </a:ext>
              </a:extLst>
            </p:cNvPr>
            <p:cNvSpPr/>
            <p:nvPr/>
          </p:nvSpPr>
          <p:spPr>
            <a:xfrm>
              <a:off x="11653180" y="0"/>
              <a:ext cx="538821" cy="562898"/>
            </a:xfrm>
            <a:custGeom>
              <a:avLst/>
              <a:gdLst>
                <a:gd name="connsiteX0" fmla="*/ 21 w 538821"/>
                <a:gd name="connsiteY0" fmla="*/ 0 h 562898"/>
                <a:gd name="connsiteX1" fmla="*/ 538821 w 538821"/>
                <a:gd name="connsiteY1" fmla="*/ 0 h 562898"/>
                <a:gd name="connsiteX2" fmla="*/ 538821 w 538821"/>
                <a:gd name="connsiteY2" fmla="*/ 562898 h 562898"/>
                <a:gd name="connsiteX3" fmla="*/ 451422 w 538821"/>
                <a:gd name="connsiteY3" fmla="*/ 554087 h 562898"/>
                <a:gd name="connsiteX4" fmla="*/ 0 w 538821"/>
                <a:gd name="connsiteY4" fmla="*/ 211 h 56289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8821" h="562898">
                  <a:moveTo>
                    <a:pt x="21" y="0"/>
                  </a:moveTo>
                  <a:lnTo>
                    <a:pt x="538821" y="0"/>
                  </a:lnTo>
                  <a:lnTo>
                    <a:pt x="538821" y="562898"/>
                  </a:lnTo>
                  <a:lnTo>
                    <a:pt x="451422" y="554087"/>
                  </a:lnTo>
                  <a:cubicBezTo>
                    <a:pt x="193796" y="501369"/>
                    <a:pt x="0" y="273422"/>
                    <a:pt x="0" y="211"/>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grpSp>
      <p:sp>
        <p:nvSpPr>
          <p:cNvPr id="2" name="Title 1">
            <a:extLst>
              <a:ext uri="{FF2B5EF4-FFF2-40B4-BE49-F238E27FC236}">
                <a16:creationId xmlns:a16="http://schemas.microsoft.com/office/drawing/2014/main" id="{3637BBE1-2C82-4E45-B5C5-35E07B05EA4E}"/>
              </a:ext>
            </a:extLst>
          </p:cNvPr>
          <p:cNvSpPr>
            <a:spLocks noGrp="1"/>
          </p:cNvSpPr>
          <p:nvPr>
            <p:ph type="title"/>
          </p:nvPr>
        </p:nvSpPr>
        <p:spPr>
          <a:xfrm>
            <a:off x="565151" y="764973"/>
            <a:ext cx="3609982" cy="1395043"/>
          </a:xfrm>
        </p:spPr>
        <p:txBody>
          <a:bodyPr anchor="t"/>
          <a:lstStyle>
            <a:lvl1pPr>
              <a:defRPr sz="3200"/>
            </a:lvl1pPr>
          </a:lstStyle>
          <a:p>
            <a:r>
              <a:rPr lang="en-US" dirty="0"/>
              <a:t>Click to edit Master title style</a:t>
            </a:r>
          </a:p>
        </p:txBody>
      </p:sp>
      <p:sp>
        <p:nvSpPr>
          <p:cNvPr id="3" name="Content Placeholder 2">
            <a:extLst>
              <a:ext uri="{FF2B5EF4-FFF2-40B4-BE49-F238E27FC236}">
                <a16:creationId xmlns:a16="http://schemas.microsoft.com/office/drawing/2014/main" id="{54201F2E-A734-364B-8A7D-990D6B8893D0}"/>
              </a:ext>
            </a:extLst>
          </p:cNvPr>
          <p:cNvSpPr>
            <a:spLocks noGrp="1"/>
          </p:cNvSpPr>
          <p:nvPr>
            <p:ph idx="1"/>
          </p:nvPr>
        </p:nvSpPr>
        <p:spPr>
          <a:xfrm>
            <a:off x="5104832" y="770890"/>
            <a:ext cx="6112517" cy="4800570"/>
          </a:xfrm>
        </p:spPr>
        <p:txBody>
          <a:bodyPr/>
          <a:lstStyle>
            <a:lvl1pPr>
              <a:defRPr sz="2800"/>
            </a:lvl1pPr>
            <a:lvl2pPr>
              <a:defRPr sz="2400"/>
            </a:lvl2pPr>
            <a:lvl3pPr>
              <a:defRPr sz="2000"/>
            </a:lvl3pPr>
            <a:lvl4pPr>
              <a:defRPr sz="1800"/>
            </a:lvl4pPr>
            <a:lvl5pPr>
              <a:defRPr sz="1600"/>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a:extLst>
              <a:ext uri="{FF2B5EF4-FFF2-40B4-BE49-F238E27FC236}">
                <a16:creationId xmlns:a16="http://schemas.microsoft.com/office/drawing/2014/main" id="{D57CBAD9-5515-1748-8E77-F48160F4ED1C}"/>
              </a:ext>
            </a:extLst>
          </p:cNvPr>
          <p:cNvSpPr>
            <a:spLocks noGrp="1"/>
          </p:cNvSpPr>
          <p:nvPr>
            <p:ph type="body" sz="half" idx="2"/>
          </p:nvPr>
        </p:nvSpPr>
        <p:spPr>
          <a:xfrm>
            <a:off x="565150" y="2160016"/>
            <a:ext cx="3609983" cy="3708972"/>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2A6C22B-80D4-AA42-9999-401E37B469C0}"/>
              </a:ext>
            </a:extLst>
          </p:cNvPr>
          <p:cNvSpPr>
            <a:spLocks noGrp="1"/>
          </p:cNvSpPr>
          <p:nvPr>
            <p:ph type="dt" sz="half" idx="10"/>
          </p:nvPr>
        </p:nvSpPr>
        <p:spPr/>
        <p:txBody>
          <a:bodyPr/>
          <a:lstStyle/>
          <a:p>
            <a:fld id="{A5B0A250-5CC0-1746-B209-08E8B0DAE6AF}" type="datetimeFigureOut">
              <a:rPr lang="en-US" smtClean="0"/>
              <a:t>11/10/23</a:t>
            </a:fld>
            <a:endParaRPr lang="en-US" dirty="0"/>
          </a:p>
        </p:txBody>
      </p:sp>
      <p:sp>
        <p:nvSpPr>
          <p:cNvPr id="6" name="Footer Placeholder 5">
            <a:extLst>
              <a:ext uri="{FF2B5EF4-FFF2-40B4-BE49-F238E27FC236}">
                <a16:creationId xmlns:a16="http://schemas.microsoft.com/office/drawing/2014/main" id="{03055DE4-33E8-7F4B-9334-95EA60845C39}"/>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96470FA5-21EE-D742-8F01-C1BAE0FDB064}"/>
              </a:ext>
            </a:extLst>
          </p:cNvPr>
          <p:cNvSpPr>
            <a:spLocks noGrp="1"/>
          </p:cNvSpPr>
          <p:nvPr>
            <p:ph type="sldNum" sz="quarter" idx="12"/>
          </p:nvPr>
        </p:nvSpPr>
        <p:spPr/>
        <p:txBody>
          <a:bodyPr/>
          <a:lstStyle/>
          <a:p>
            <a:fld id="{49ABCAEC-7D34-E549-A96E-FCEDAADBE4B0}" type="slidenum">
              <a:rPr lang="en-US" smtClean="0"/>
              <a:t>‹#›</a:t>
            </a:fld>
            <a:endParaRPr lang="en-US" dirty="0"/>
          </a:p>
        </p:txBody>
      </p:sp>
      <p:cxnSp>
        <p:nvCxnSpPr>
          <p:cNvPr id="8" name="Straight Connector 7">
            <a:extLst>
              <a:ext uri="{FF2B5EF4-FFF2-40B4-BE49-F238E27FC236}">
                <a16:creationId xmlns:a16="http://schemas.microsoft.com/office/drawing/2014/main" id="{BEF966AA-D7DF-F84D-80D4-E216A641B005}"/>
              </a:ext>
            </a:extLst>
          </p:cNvPr>
          <p:cNvCxnSpPr>
            <a:cxnSpLocks/>
          </p:cNvCxnSpPr>
          <p:nvPr/>
        </p:nvCxnSpPr>
        <p:spPr>
          <a:xfrm>
            <a:off x="565150" y="6087110"/>
            <a:ext cx="11058344" cy="0"/>
          </a:xfrm>
          <a:prstGeom prst="line">
            <a:avLst/>
          </a:prstGeom>
          <a:ln w="1270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6535538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16" name="Group 15">
            <a:extLst>
              <a:ext uri="{FF2B5EF4-FFF2-40B4-BE49-F238E27FC236}">
                <a16:creationId xmlns:a16="http://schemas.microsoft.com/office/drawing/2014/main" id="{210D391A-F01E-4947-8A01-95438AA0B323}"/>
              </a:ext>
            </a:extLst>
          </p:cNvPr>
          <p:cNvGrpSpPr/>
          <p:nvPr/>
        </p:nvGrpSpPr>
        <p:grpSpPr>
          <a:xfrm>
            <a:off x="10290315" y="0"/>
            <a:ext cx="1901686" cy="6858000"/>
            <a:chOff x="10290315" y="0"/>
            <a:chExt cx="1901686" cy="6858000"/>
          </a:xfrm>
        </p:grpSpPr>
        <p:sp>
          <p:nvSpPr>
            <p:cNvPr id="17" name="Oval 16">
              <a:extLst>
                <a:ext uri="{FF2B5EF4-FFF2-40B4-BE49-F238E27FC236}">
                  <a16:creationId xmlns:a16="http://schemas.microsoft.com/office/drawing/2014/main" id="{7D499306-B4E0-064D-8F6C-96E9C4BD04DA}"/>
                </a:ext>
              </a:extLst>
            </p:cNvPr>
            <p:cNvSpPr/>
            <p:nvPr/>
          </p:nvSpPr>
          <p:spPr>
            <a:xfrm>
              <a:off x="10290315" y="806362"/>
              <a:ext cx="1130724" cy="1130723"/>
            </a:xfrm>
            <a:prstGeom prst="ellips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Freeform 17">
              <a:extLst>
                <a:ext uri="{FF2B5EF4-FFF2-40B4-BE49-F238E27FC236}">
                  <a16:creationId xmlns:a16="http://schemas.microsoft.com/office/drawing/2014/main" id="{AF3D0241-0A21-8047-8CE3-B3FDD5FDF719}"/>
                </a:ext>
              </a:extLst>
            </p:cNvPr>
            <p:cNvSpPr/>
            <p:nvPr/>
          </p:nvSpPr>
          <p:spPr>
            <a:xfrm>
              <a:off x="10290315" y="0"/>
              <a:ext cx="1130724" cy="565573"/>
            </a:xfrm>
            <a:custGeom>
              <a:avLst/>
              <a:gdLst>
                <a:gd name="connsiteX0" fmla="*/ 21 w 1130724"/>
                <a:gd name="connsiteY0" fmla="*/ 0 h 565573"/>
                <a:gd name="connsiteX1" fmla="*/ 1130703 w 1130724"/>
                <a:gd name="connsiteY1" fmla="*/ 0 h 565573"/>
                <a:gd name="connsiteX2" fmla="*/ 1130724 w 1130724"/>
                <a:gd name="connsiteY2" fmla="*/ 211 h 565573"/>
                <a:gd name="connsiteX3" fmla="*/ 565362 w 1130724"/>
                <a:gd name="connsiteY3" fmla="*/ 565573 h 565573"/>
                <a:gd name="connsiteX4" fmla="*/ 0 w 1130724"/>
                <a:gd name="connsiteY4" fmla="*/ 211 h 56557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0724" h="565573">
                  <a:moveTo>
                    <a:pt x="21" y="0"/>
                  </a:moveTo>
                  <a:lnTo>
                    <a:pt x="1130703" y="0"/>
                  </a:lnTo>
                  <a:lnTo>
                    <a:pt x="1130724" y="211"/>
                  </a:lnTo>
                  <a:cubicBezTo>
                    <a:pt x="1130724" y="312452"/>
                    <a:pt x="877603" y="565573"/>
                    <a:pt x="565362" y="565573"/>
                  </a:cubicBezTo>
                  <a:cubicBezTo>
                    <a:pt x="253121" y="565573"/>
                    <a:pt x="0" y="312452"/>
                    <a:pt x="0" y="211"/>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9" name="Freeform 18">
              <a:extLst>
                <a:ext uri="{FF2B5EF4-FFF2-40B4-BE49-F238E27FC236}">
                  <a16:creationId xmlns:a16="http://schemas.microsoft.com/office/drawing/2014/main" id="{13083F97-6891-0447-957C-AB0834B826D2}"/>
                </a:ext>
              </a:extLst>
            </p:cNvPr>
            <p:cNvSpPr/>
            <p:nvPr/>
          </p:nvSpPr>
          <p:spPr>
            <a:xfrm>
              <a:off x="11653180" y="6295093"/>
              <a:ext cx="538821" cy="562907"/>
            </a:xfrm>
            <a:custGeom>
              <a:avLst/>
              <a:gdLst>
                <a:gd name="connsiteX0" fmla="*/ 538821 w 538821"/>
                <a:gd name="connsiteY0" fmla="*/ 0 h 562907"/>
                <a:gd name="connsiteX1" fmla="*/ 538821 w 538821"/>
                <a:gd name="connsiteY1" fmla="*/ 562907 h 562907"/>
                <a:gd name="connsiteX2" fmla="*/ 22 w 538821"/>
                <a:gd name="connsiteY2" fmla="*/ 562907 h 562907"/>
                <a:gd name="connsiteX3" fmla="*/ 0 w 538821"/>
                <a:gd name="connsiteY3" fmla="*/ 562686 h 562907"/>
                <a:gd name="connsiteX4" fmla="*/ 451422 w 538821"/>
                <a:gd name="connsiteY4" fmla="*/ 8810 h 56290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8821" h="562907">
                  <a:moveTo>
                    <a:pt x="538821" y="0"/>
                  </a:moveTo>
                  <a:lnTo>
                    <a:pt x="538821" y="562907"/>
                  </a:lnTo>
                  <a:lnTo>
                    <a:pt x="22" y="562907"/>
                  </a:lnTo>
                  <a:lnTo>
                    <a:pt x="0" y="562686"/>
                  </a:lnTo>
                  <a:cubicBezTo>
                    <a:pt x="0" y="289475"/>
                    <a:pt x="193796" y="61528"/>
                    <a:pt x="451422" y="8810"/>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0" name="Freeform 19">
              <a:extLst>
                <a:ext uri="{FF2B5EF4-FFF2-40B4-BE49-F238E27FC236}">
                  <a16:creationId xmlns:a16="http://schemas.microsoft.com/office/drawing/2014/main" id="{B2EF7D75-E7C1-5147-A03B-3EC641CF3B08}"/>
                </a:ext>
              </a:extLst>
            </p:cNvPr>
            <p:cNvSpPr/>
            <p:nvPr/>
          </p:nvSpPr>
          <p:spPr>
            <a:xfrm>
              <a:off x="11653180" y="3552066"/>
              <a:ext cx="538821" cy="1125373"/>
            </a:xfrm>
            <a:custGeom>
              <a:avLst/>
              <a:gdLst>
                <a:gd name="connsiteX0" fmla="*/ 538821 w 538821"/>
                <a:gd name="connsiteY0" fmla="*/ 0 h 1125373"/>
                <a:gd name="connsiteX1" fmla="*/ 538821 w 538821"/>
                <a:gd name="connsiteY1" fmla="*/ 1125373 h 1125373"/>
                <a:gd name="connsiteX2" fmla="*/ 451422 w 538821"/>
                <a:gd name="connsiteY2" fmla="*/ 1116562 h 1125373"/>
                <a:gd name="connsiteX3" fmla="*/ 0 w 538821"/>
                <a:gd name="connsiteY3" fmla="*/ 562686 h 1125373"/>
                <a:gd name="connsiteX4" fmla="*/ 451422 w 538821"/>
                <a:gd name="connsiteY4" fmla="*/ 8810 h 112537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8821" h="1125373">
                  <a:moveTo>
                    <a:pt x="538821" y="0"/>
                  </a:moveTo>
                  <a:lnTo>
                    <a:pt x="538821" y="1125373"/>
                  </a:lnTo>
                  <a:lnTo>
                    <a:pt x="451422" y="1116562"/>
                  </a:lnTo>
                  <a:cubicBezTo>
                    <a:pt x="193796" y="1063844"/>
                    <a:pt x="0" y="835897"/>
                    <a:pt x="0" y="562686"/>
                  </a:cubicBezTo>
                  <a:cubicBezTo>
                    <a:pt x="0" y="289475"/>
                    <a:pt x="193796" y="61528"/>
                    <a:pt x="451422" y="8810"/>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1" name="Freeform 20">
              <a:extLst>
                <a:ext uri="{FF2B5EF4-FFF2-40B4-BE49-F238E27FC236}">
                  <a16:creationId xmlns:a16="http://schemas.microsoft.com/office/drawing/2014/main" id="{A6D7CA94-94B4-C140-8C68-01C0ADFA1C71}"/>
                </a:ext>
              </a:extLst>
            </p:cNvPr>
            <p:cNvSpPr/>
            <p:nvPr/>
          </p:nvSpPr>
          <p:spPr>
            <a:xfrm>
              <a:off x="11653180" y="2180552"/>
              <a:ext cx="538821" cy="1125373"/>
            </a:xfrm>
            <a:custGeom>
              <a:avLst/>
              <a:gdLst>
                <a:gd name="connsiteX0" fmla="*/ 538821 w 538821"/>
                <a:gd name="connsiteY0" fmla="*/ 0 h 1125373"/>
                <a:gd name="connsiteX1" fmla="*/ 538821 w 538821"/>
                <a:gd name="connsiteY1" fmla="*/ 1125373 h 1125373"/>
                <a:gd name="connsiteX2" fmla="*/ 451422 w 538821"/>
                <a:gd name="connsiteY2" fmla="*/ 1116562 h 1125373"/>
                <a:gd name="connsiteX3" fmla="*/ 0 w 538821"/>
                <a:gd name="connsiteY3" fmla="*/ 562686 h 1125373"/>
                <a:gd name="connsiteX4" fmla="*/ 451422 w 538821"/>
                <a:gd name="connsiteY4" fmla="*/ 8810 h 112537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8821" h="1125373">
                  <a:moveTo>
                    <a:pt x="538821" y="0"/>
                  </a:moveTo>
                  <a:lnTo>
                    <a:pt x="538821" y="1125373"/>
                  </a:lnTo>
                  <a:lnTo>
                    <a:pt x="451422" y="1116562"/>
                  </a:lnTo>
                  <a:cubicBezTo>
                    <a:pt x="193796" y="1063844"/>
                    <a:pt x="0" y="835897"/>
                    <a:pt x="0" y="562686"/>
                  </a:cubicBezTo>
                  <a:cubicBezTo>
                    <a:pt x="0" y="289475"/>
                    <a:pt x="193796" y="61528"/>
                    <a:pt x="451422" y="8810"/>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2" name="Freeform 21">
              <a:extLst>
                <a:ext uri="{FF2B5EF4-FFF2-40B4-BE49-F238E27FC236}">
                  <a16:creationId xmlns:a16="http://schemas.microsoft.com/office/drawing/2014/main" id="{211CD629-C318-A848-BDDE-BBA9465EBF9D}"/>
                </a:ext>
              </a:extLst>
            </p:cNvPr>
            <p:cNvSpPr/>
            <p:nvPr/>
          </p:nvSpPr>
          <p:spPr>
            <a:xfrm>
              <a:off x="11653180" y="809039"/>
              <a:ext cx="538821" cy="1125373"/>
            </a:xfrm>
            <a:custGeom>
              <a:avLst/>
              <a:gdLst>
                <a:gd name="connsiteX0" fmla="*/ 538821 w 538821"/>
                <a:gd name="connsiteY0" fmla="*/ 0 h 1125373"/>
                <a:gd name="connsiteX1" fmla="*/ 538821 w 538821"/>
                <a:gd name="connsiteY1" fmla="*/ 1125373 h 1125373"/>
                <a:gd name="connsiteX2" fmla="*/ 451422 w 538821"/>
                <a:gd name="connsiteY2" fmla="*/ 1116562 h 1125373"/>
                <a:gd name="connsiteX3" fmla="*/ 0 w 538821"/>
                <a:gd name="connsiteY3" fmla="*/ 562686 h 1125373"/>
                <a:gd name="connsiteX4" fmla="*/ 451422 w 538821"/>
                <a:gd name="connsiteY4" fmla="*/ 8810 h 112537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8821" h="1125373">
                  <a:moveTo>
                    <a:pt x="538821" y="0"/>
                  </a:moveTo>
                  <a:lnTo>
                    <a:pt x="538821" y="1125373"/>
                  </a:lnTo>
                  <a:lnTo>
                    <a:pt x="451422" y="1116562"/>
                  </a:lnTo>
                  <a:cubicBezTo>
                    <a:pt x="193796" y="1063844"/>
                    <a:pt x="0" y="835897"/>
                    <a:pt x="0" y="562686"/>
                  </a:cubicBezTo>
                  <a:cubicBezTo>
                    <a:pt x="0" y="289475"/>
                    <a:pt x="193796" y="61528"/>
                    <a:pt x="451422" y="8810"/>
                  </a:cubicBez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3" name="Freeform 22">
              <a:extLst>
                <a:ext uri="{FF2B5EF4-FFF2-40B4-BE49-F238E27FC236}">
                  <a16:creationId xmlns:a16="http://schemas.microsoft.com/office/drawing/2014/main" id="{2A5AC1F8-1370-E946-977E-E4CFC6947BAB}"/>
                </a:ext>
              </a:extLst>
            </p:cNvPr>
            <p:cNvSpPr/>
            <p:nvPr/>
          </p:nvSpPr>
          <p:spPr>
            <a:xfrm>
              <a:off x="11653180" y="0"/>
              <a:ext cx="538821" cy="562898"/>
            </a:xfrm>
            <a:custGeom>
              <a:avLst/>
              <a:gdLst>
                <a:gd name="connsiteX0" fmla="*/ 21 w 538821"/>
                <a:gd name="connsiteY0" fmla="*/ 0 h 562898"/>
                <a:gd name="connsiteX1" fmla="*/ 538821 w 538821"/>
                <a:gd name="connsiteY1" fmla="*/ 0 h 562898"/>
                <a:gd name="connsiteX2" fmla="*/ 538821 w 538821"/>
                <a:gd name="connsiteY2" fmla="*/ 562898 h 562898"/>
                <a:gd name="connsiteX3" fmla="*/ 451422 w 538821"/>
                <a:gd name="connsiteY3" fmla="*/ 554087 h 562898"/>
                <a:gd name="connsiteX4" fmla="*/ 0 w 538821"/>
                <a:gd name="connsiteY4" fmla="*/ 211 h 56289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8821" h="562898">
                  <a:moveTo>
                    <a:pt x="21" y="0"/>
                  </a:moveTo>
                  <a:lnTo>
                    <a:pt x="538821" y="0"/>
                  </a:lnTo>
                  <a:lnTo>
                    <a:pt x="538821" y="562898"/>
                  </a:lnTo>
                  <a:lnTo>
                    <a:pt x="451422" y="554087"/>
                  </a:lnTo>
                  <a:cubicBezTo>
                    <a:pt x="193796" y="501369"/>
                    <a:pt x="0" y="273422"/>
                    <a:pt x="0" y="211"/>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grpSp>
      <p:sp>
        <p:nvSpPr>
          <p:cNvPr id="2" name="Title 1">
            <a:extLst>
              <a:ext uri="{FF2B5EF4-FFF2-40B4-BE49-F238E27FC236}">
                <a16:creationId xmlns:a16="http://schemas.microsoft.com/office/drawing/2014/main" id="{64CEE63B-B967-0A48-9623-2203767609F4}"/>
              </a:ext>
            </a:extLst>
          </p:cNvPr>
          <p:cNvSpPr>
            <a:spLocks noGrp="1"/>
          </p:cNvSpPr>
          <p:nvPr>
            <p:ph type="title"/>
          </p:nvPr>
        </p:nvSpPr>
        <p:spPr>
          <a:xfrm>
            <a:off x="565150" y="770889"/>
            <a:ext cx="3609983" cy="1389127"/>
          </a:xfrm>
        </p:spPr>
        <p:txBody>
          <a:bodyPr anchor="t"/>
          <a:lstStyle>
            <a:lvl1pPr>
              <a:defRPr sz="3200"/>
            </a:lvl1pPr>
          </a:lstStyle>
          <a:p>
            <a:r>
              <a:rPr lang="en-US" dirty="0"/>
              <a:t>Click to edit Master title style</a:t>
            </a:r>
          </a:p>
        </p:txBody>
      </p:sp>
      <p:sp>
        <p:nvSpPr>
          <p:cNvPr id="3" name="Picture Placeholder 2">
            <a:extLst>
              <a:ext uri="{FF2B5EF4-FFF2-40B4-BE49-F238E27FC236}">
                <a16:creationId xmlns:a16="http://schemas.microsoft.com/office/drawing/2014/main" id="{9211F680-28C8-FA44-9CD5-20709DA02EA0}"/>
              </a:ext>
            </a:extLst>
          </p:cNvPr>
          <p:cNvSpPr>
            <a:spLocks noGrp="1"/>
          </p:cNvSpPr>
          <p:nvPr>
            <p:ph type="pic" idx="1"/>
          </p:nvPr>
        </p:nvSpPr>
        <p:spPr>
          <a:xfrm>
            <a:off x="5223838" y="890816"/>
            <a:ext cx="6060136" cy="4870411"/>
          </a:xfrm>
          <a:solidFill>
            <a:schemeClr val="bg2"/>
          </a:solidFill>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a:extLst>
              <a:ext uri="{FF2B5EF4-FFF2-40B4-BE49-F238E27FC236}">
                <a16:creationId xmlns:a16="http://schemas.microsoft.com/office/drawing/2014/main" id="{CBD507CD-197E-BB4C-83A6-DA3FC97A22C2}"/>
              </a:ext>
            </a:extLst>
          </p:cNvPr>
          <p:cNvSpPr>
            <a:spLocks noGrp="1"/>
          </p:cNvSpPr>
          <p:nvPr>
            <p:ph type="body" sz="half" idx="2"/>
          </p:nvPr>
        </p:nvSpPr>
        <p:spPr>
          <a:xfrm>
            <a:off x="565150" y="2160016"/>
            <a:ext cx="3609983" cy="3601211"/>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5" name="Date Placeholder 4">
            <a:extLst>
              <a:ext uri="{FF2B5EF4-FFF2-40B4-BE49-F238E27FC236}">
                <a16:creationId xmlns:a16="http://schemas.microsoft.com/office/drawing/2014/main" id="{059E00AC-DF6C-D548-8A06-D6269BDB0A41}"/>
              </a:ext>
            </a:extLst>
          </p:cNvPr>
          <p:cNvSpPr>
            <a:spLocks noGrp="1"/>
          </p:cNvSpPr>
          <p:nvPr>
            <p:ph type="dt" sz="half" idx="10"/>
          </p:nvPr>
        </p:nvSpPr>
        <p:spPr/>
        <p:txBody>
          <a:bodyPr/>
          <a:lstStyle/>
          <a:p>
            <a:fld id="{A5B0A250-5CC0-1746-B209-08E8B0DAE6AF}" type="datetimeFigureOut">
              <a:rPr lang="en-US" smtClean="0"/>
              <a:t>11/10/23</a:t>
            </a:fld>
            <a:endParaRPr lang="en-US" dirty="0"/>
          </a:p>
        </p:txBody>
      </p:sp>
      <p:sp>
        <p:nvSpPr>
          <p:cNvPr id="6" name="Footer Placeholder 5">
            <a:extLst>
              <a:ext uri="{FF2B5EF4-FFF2-40B4-BE49-F238E27FC236}">
                <a16:creationId xmlns:a16="http://schemas.microsoft.com/office/drawing/2014/main" id="{F8ED113B-57D4-9A4F-BFE0-2A3963B425A0}"/>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E20D9954-FA18-8948-AA52-21CED059476D}"/>
              </a:ext>
            </a:extLst>
          </p:cNvPr>
          <p:cNvSpPr>
            <a:spLocks noGrp="1"/>
          </p:cNvSpPr>
          <p:nvPr>
            <p:ph type="sldNum" sz="quarter" idx="12"/>
          </p:nvPr>
        </p:nvSpPr>
        <p:spPr/>
        <p:txBody>
          <a:bodyPr/>
          <a:lstStyle/>
          <a:p>
            <a:fld id="{49ABCAEC-7D34-E549-A96E-FCEDAADBE4B0}" type="slidenum">
              <a:rPr lang="en-US" smtClean="0"/>
              <a:t>‹#›</a:t>
            </a:fld>
            <a:endParaRPr lang="en-US" dirty="0"/>
          </a:p>
        </p:txBody>
      </p:sp>
      <p:cxnSp>
        <p:nvCxnSpPr>
          <p:cNvPr id="8" name="Straight Connector 7">
            <a:extLst>
              <a:ext uri="{FF2B5EF4-FFF2-40B4-BE49-F238E27FC236}">
                <a16:creationId xmlns:a16="http://schemas.microsoft.com/office/drawing/2014/main" id="{5E3EB25D-2379-5040-B990-1C99B0B7D931}"/>
              </a:ext>
            </a:extLst>
          </p:cNvPr>
          <p:cNvCxnSpPr>
            <a:cxnSpLocks/>
          </p:cNvCxnSpPr>
          <p:nvPr/>
        </p:nvCxnSpPr>
        <p:spPr>
          <a:xfrm>
            <a:off x="565150" y="6087110"/>
            <a:ext cx="11058344" cy="0"/>
          </a:xfrm>
          <a:prstGeom prst="line">
            <a:avLst/>
          </a:prstGeom>
          <a:ln w="1270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26488180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70D98E2-86CE-4D4F-9F8F-17C83D19A271}"/>
              </a:ext>
            </a:extLst>
          </p:cNvPr>
          <p:cNvSpPr>
            <a:spLocks noGrp="1"/>
          </p:cNvSpPr>
          <p:nvPr>
            <p:ph type="title"/>
          </p:nvPr>
        </p:nvSpPr>
        <p:spPr>
          <a:xfrm>
            <a:off x="565150" y="770890"/>
            <a:ext cx="7335835" cy="1268984"/>
          </a:xfrm>
          <a:prstGeom prst="rect">
            <a:avLst/>
          </a:prstGeom>
        </p:spPr>
        <p:txBody>
          <a:bodyPr vert="horz" lIns="91440" tIns="45720" rIns="91440" bIns="45720" rtlCol="0" anchor="t">
            <a:normAutofit/>
          </a:bodyPr>
          <a:lstStyle/>
          <a:p>
            <a:r>
              <a:rPr lang="en-US" dirty="0"/>
              <a:t>Click to edit Master title style</a:t>
            </a:r>
          </a:p>
        </p:txBody>
      </p:sp>
      <p:sp>
        <p:nvSpPr>
          <p:cNvPr id="3" name="Text Placeholder 2">
            <a:extLst>
              <a:ext uri="{FF2B5EF4-FFF2-40B4-BE49-F238E27FC236}">
                <a16:creationId xmlns:a16="http://schemas.microsoft.com/office/drawing/2014/main" id="{8804B4F2-48A4-A140-B59B-7A2ED9FD4653}"/>
              </a:ext>
            </a:extLst>
          </p:cNvPr>
          <p:cNvSpPr>
            <a:spLocks noGrp="1"/>
          </p:cNvSpPr>
          <p:nvPr>
            <p:ph type="body" idx="1"/>
          </p:nvPr>
        </p:nvSpPr>
        <p:spPr>
          <a:xfrm>
            <a:off x="565150" y="2160016"/>
            <a:ext cx="7335835" cy="3601212"/>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BFCF4A7E-D5FF-BF48-8E01-8F46150ABFD5}"/>
              </a:ext>
            </a:extLst>
          </p:cNvPr>
          <p:cNvSpPr>
            <a:spLocks noGrp="1"/>
          </p:cNvSpPr>
          <p:nvPr>
            <p:ph type="dt" sz="half" idx="2"/>
          </p:nvPr>
        </p:nvSpPr>
        <p:spPr>
          <a:xfrm>
            <a:off x="566928" y="457200"/>
            <a:ext cx="3608205" cy="365125"/>
          </a:xfrm>
          <a:prstGeom prst="rect">
            <a:avLst/>
          </a:prstGeom>
        </p:spPr>
        <p:txBody>
          <a:bodyPr vert="horz" lIns="91440" tIns="45720" rIns="91440" bIns="45720" rtlCol="0" anchor="ctr"/>
          <a:lstStyle>
            <a:lvl1pPr algn="l">
              <a:defRPr sz="1050" b="0" i="0">
                <a:solidFill>
                  <a:schemeClr val="tx1">
                    <a:tint val="75000"/>
                  </a:schemeClr>
                </a:solidFill>
                <a:latin typeface="+mn-lt"/>
              </a:defRPr>
            </a:lvl1pPr>
          </a:lstStyle>
          <a:p>
            <a:fld id="{A5B0A250-5CC0-1746-B209-08E8B0DAE6AF}" type="datetimeFigureOut">
              <a:rPr lang="en-US" smtClean="0"/>
              <a:pPr/>
              <a:t>11/10/23</a:t>
            </a:fld>
            <a:endParaRPr lang="en-US" dirty="0"/>
          </a:p>
        </p:txBody>
      </p:sp>
      <p:sp>
        <p:nvSpPr>
          <p:cNvPr id="5" name="Footer Placeholder 4">
            <a:extLst>
              <a:ext uri="{FF2B5EF4-FFF2-40B4-BE49-F238E27FC236}">
                <a16:creationId xmlns:a16="http://schemas.microsoft.com/office/drawing/2014/main" id="{CA131757-5039-BF46-B47A-50DA8FFBC078}"/>
              </a:ext>
            </a:extLst>
          </p:cNvPr>
          <p:cNvSpPr>
            <a:spLocks noGrp="1"/>
          </p:cNvSpPr>
          <p:nvPr>
            <p:ph type="ftr" sz="quarter" idx="3"/>
          </p:nvPr>
        </p:nvSpPr>
        <p:spPr>
          <a:xfrm>
            <a:off x="565150" y="6141085"/>
            <a:ext cx="3608205" cy="365125"/>
          </a:xfrm>
          <a:prstGeom prst="rect">
            <a:avLst/>
          </a:prstGeom>
        </p:spPr>
        <p:txBody>
          <a:bodyPr vert="horz" lIns="91440" tIns="45720" rIns="91440" bIns="45720" rtlCol="0" anchor="ctr"/>
          <a:lstStyle>
            <a:lvl1pPr algn="l">
              <a:defRPr sz="1050" b="0" i="0">
                <a:solidFill>
                  <a:schemeClr val="tx1">
                    <a:tint val="75000"/>
                  </a:schemeClr>
                </a:solidFill>
                <a:latin typeface="+mn-lt"/>
              </a:defRPr>
            </a:lvl1pPr>
          </a:lstStyle>
          <a:p>
            <a:endParaRPr lang="en-US" dirty="0"/>
          </a:p>
        </p:txBody>
      </p:sp>
      <p:sp>
        <p:nvSpPr>
          <p:cNvPr id="6" name="Slide Number Placeholder 5">
            <a:extLst>
              <a:ext uri="{FF2B5EF4-FFF2-40B4-BE49-F238E27FC236}">
                <a16:creationId xmlns:a16="http://schemas.microsoft.com/office/drawing/2014/main" id="{AA83FD16-4337-B940-905E-D20A26FD483A}"/>
              </a:ext>
            </a:extLst>
          </p:cNvPr>
          <p:cNvSpPr>
            <a:spLocks noGrp="1"/>
          </p:cNvSpPr>
          <p:nvPr>
            <p:ph type="sldNum" sz="quarter" idx="4"/>
          </p:nvPr>
        </p:nvSpPr>
        <p:spPr>
          <a:xfrm>
            <a:off x="10809678" y="6141085"/>
            <a:ext cx="813816" cy="365125"/>
          </a:xfrm>
          <a:prstGeom prst="rect">
            <a:avLst/>
          </a:prstGeom>
        </p:spPr>
        <p:txBody>
          <a:bodyPr vert="horz" lIns="91440" tIns="45720" rIns="91440" bIns="45720" rtlCol="0" anchor="ctr"/>
          <a:lstStyle>
            <a:lvl1pPr algn="r">
              <a:defRPr sz="1050" b="0" i="0">
                <a:solidFill>
                  <a:schemeClr val="tx1">
                    <a:tint val="75000"/>
                  </a:schemeClr>
                </a:solidFill>
                <a:latin typeface="+mn-lt"/>
              </a:defRPr>
            </a:lvl1pPr>
          </a:lstStyle>
          <a:p>
            <a:fld id="{49ABCAEC-7D34-E549-A96E-FCEDAADBE4B0}" type="slidenum">
              <a:rPr lang="en-US" smtClean="0"/>
              <a:pPr/>
              <a:t>‹#›</a:t>
            </a:fld>
            <a:endParaRPr lang="en-US" dirty="0"/>
          </a:p>
        </p:txBody>
      </p:sp>
    </p:spTree>
    <p:extLst>
      <p:ext uri="{BB962C8B-B14F-4D97-AF65-F5344CB8AC3E}">
        <p14:creationId xmlns:p14="http://schemas.microsoft.com/office/powerpoint/2010/main" val="3473751520"/>
      </p:ext>
    </p:extLst>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14" r:id="rId5"/>
    <p:sldLayoutId id="2147483715" r:id="rId6"/>
    <p:sldLayoutId id="2147483716" r:id="rId7"/>
    <p:sldLayoutId id="2147483717" r:id="rId8"/>
    <p:sldLayoutId id="2147483718" r:id="rId9"/>
    <p:sldLayoutId id="2147483719" r:id="rId10"/>
    <p:sldLayoutId id="2147483720" r:id="rId11"/>
  </p:sldLayoutIdLst>
  <p:txStyles>
    <p:titleStyle>
      <a:lvl1pPr algn="l" defTabSz="914400" rtl="0" eaLnBrk="1" latinLnBrk="0" hangingPunct="1">
        <a:lnSpc>
          <a:spcPct val="100000"/>
        </a:lnSpc>
        <a:spcBef>
          <a:spcPct val="0"/>
        </a:spcBef>
        <a:buNone/>
        <a:defRPr sz="4000" b="1" i="0" kern="1200">
          <a:solidFill>
            <a:schemeClr val="tx1"/>
          </a:solidFill>
          <a:latin typeface="+mj-lt"/>
          <a:ea typeface="+mj-ea"/>
          <a:cs typeface="+mj-cs"/>
        </a:defRPr>
      </a:lvl1pPr>
    </p:titleStyle>
    <p:bodyStyle>
      <a:lvl1pPr marL="228600" indent="-228600" algn="l" defTabSz="914400" rtl="0" eaLnBrk="1" latinLnBrk="0" hangingPunct="1">
        <a:lnSpc>
          <a:spcPct val="100000"/>
        </a:lnSpc>
        <a:spcBef>
          <a:spcPts val="900"/>
        </a:spcBef>
        <a:buFont typeface="Arial" panose="020B0604020202020204" pitchFamily="34" charset="0"/>
        <a:buChar char="•"/>
        <a:defRPr sz="2400" b="0" i="0" kern="1200">
          <a:solidFill>
            <a:schemeClr val="tx1"/>
          </a:solidFill>
          <a:latin typeface="+mn-lt"/>
          <a:ea typeface="+mn-ea"/>
          <a:cs typeface="+mn-cs"/>
        </a:defRPr>
      </a:lvl1pPr>
      <a:lvl2pPr marL="685800" indent="-228600" algn="l" defTabSz="914400" rtl="0" eaLnBrk="1" latinLnBrk="0" hangingPunct="1">
        <a:lnSpc>
          <a:spcPct val="100000"/>
        </a:lnSpc>
        <a:spcBef>
          <a:spcPts val="900"/>
        </a:spcBef>
        <a:buFont typeface="Arial" panose="020B0604020202020204" pitchFamily="34" charset="0"/>
        <a:buChar char="•"/>
        <a:defRPr sz="2000" b="0" i="0" kern="1200">
          <a:solidFill>
            <a:schemeClr val="tx1"/>
          </a:solidFill>
          <a:latin typeface="+mn-lt"/>
          <a:ea typeface="+mn-ea"/>
          <a:cs typeface="+mn-cs"/>
        </a:defRPr>
      </a:lvl2pPr>
      <a:lvl3pPr marL="1143000" indent="-228600" algn="l" defTabSz="914400" rtl="0" eaLnBrk="1" latinLnBrk="0" hangingPunct="1">
        <a:lnSpc>
          <a:spcPct val="100000"/>
        </a:lnSpc>
        <a:spcBef>
          <a:spcPts val="900"/>
        </a:spcBef>
        <a:buFont typeface="Arial" panose="020B0604020202020204" pitchFamily="34" charset="0"/>
        <a:buChar char="•"/>
        <a:defRPr sz="1800" b="0" i="0" kern="1200">
          <a:solidFill>
            <a:schemeClr val="tx1"/>
          </a:solidFill>
          <a:latin typeface="+mn-lt"/>
          <a:ea typeface="+mn-ea"/>
          <a:cs typeface="+mn-cs"/>
        </a:defRPr>
      </a:lvl3pPr>
      <a:lvl4pPr marL="1600200" indent="-228600" algn="l" defTabSz="914400" rtl="0" eaLnBrk="1" latinLnBrk="0" hangingPunct="1">
        <a:lnSpc>
          <a:spcPct val="100000"/>
        </a:lnSpc>
        <a:spcBef>
          <a:spcPts val="900"/>
        </a:spcBef>
        <a:buFont typeface="Arial" panose="020B0604020202020204" pitchFamily="34" charset="0"/>
        <a:buChar char="•"/>
        <a:defRPr sz="1600" b="0" i="0" kern="1200">
          <a:solidFill>
            <a:schemeClr val="tx1"/>
          </a:solidFill>
          <a:latin typeface="+mn-lt"/>
          <a:ea typeface="+mn-ea"/>
          <a:cs typeface="+mn-cs"/>
        </a:defRPr>
      </a:lvl4pPr>
      <a:lvl5pPr marL="2057400" indent="-228600" algn="l" defTabSz="914400" rtl="0" eaLnBrk="1" latinLnBrk="0" hangingPunct="1">
        <a:lnSpc>
          <a:spcPct val="100000"/>
        </a:lnSpc>
        <a:spcBef>
          <a:spcPts val="900"/>
        </a:spcBef>
        <a:buFont typeface="Arial" panose="020B0604020202020204" pitchFamily="34" charset="0"/>
        <a:buChar char="•"/>
        <a:defRPr sz="1400" b="0" i="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grpSp>
        <p:nvGrpSpPr>
          <p:cNvPr id="9" name="Group 8">
            <a:extLst>
              <a:ext uri="{FF2B5EF4-FFF2-40B4-BE49-F238E27FC236}">
                <a16:creationId xmlns:a16="http://schemas.microsoft.com/office/drawing/2014/main" id="{F0CAFDA3-320A-C24D-A7A1-20C1267EC987}"/>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8928528" y="0"/>
            <a:ext cx="3263472" cy="6858000"/>
            <a:chOff x="8928528" y="0"/>
            <a:chExt cx="3263472" cy="6858000"/>
          </a:xfrm>
        </p:grpSpPr>
        <p:sp>
          <p:nvSpPr>
            <p:cNvPr id="10" name="Oval 9">
              <a:extLst>
                <a:ext uri="{FF2B5EF4-FFF2-40B4-BE49-F238E27FC236}">
                  <a16:creationId xmlns:a16="http://schemas.microsoft.com/office/drawing/2014/main" id="{D2411669-6E2C-2243-99CD-6BC9D724FA1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28528" y="806362"/>
              <a:ext cx="1130724" cy="1130723"/>
            </a:xfrm>
            <a:prstGeom prst="ellips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Freeform 23">
              <a:extLst>
                <a:ext uri="{FF2B5EF4-FFF2-40B4-BE49-F238E27FC236}">
                  <a16:creationId xmlns:a16="http://schemas.microsoft.com/office/drawing/2014/main" id="{C4E0C522-0F40-ED44-A700-F1BCD1CF74F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28528" y="0"/>
              <a:ext cx="1130724" cy="565573"/>
            </a:xfrm>
            <a:custGeom>
              <a:avLst/>
              <a:gdLst>
                <a:gd name="connsiteX0" fmla="*/ 22 w 1130724"/>
                <a:gd name="connsiteY0" fmla="*/ 0 h 565573"/>
                <a:gd name="connsiteX1" fmla="*/ 1130703 w 1130724"/>
                <a:gd name="connsiteY1" fmla="*/ 0 h 565573"/>
                <a:gd name="connsiteX2" fmla="*/ 1130724 w 1130724"/>
                <a:gd name="connsiteY2" fmla="*/ 211 h 565573"/>
                <a:gd name="connsiteX3" fmla="*/ 565362 w 1130724"/>
                <a:gd name="connsiteY3" fmla="*/ 565573 h 565573"/>
                <a:gd name="connsiteX4" fmla="*/ 0 w 1130724"/>
                <a:gd name="connsiteY4" fmla="*/ 211 h 56557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0724" h="565573">
                  <a:moveTo>
                    <a:pt x="22" y="0"/>
                  </a:moveTo>
                  <a:lnTo>
                    <a:pt x="1130703" y="0"/>
                  </a:lnTo>
                  <a:lnTo>
                    <a:pt x="1130724" y="211"/>
                  </a:lnTo>
                  <a:cubicBezTo>
                    <a:pt x="1130724" y="312452"/>
                    <a:pt x="877603" y="565573"/>
                    <a:pt x="565362" y="565573"/>
                  </a:cubicBezTo>
                  <a:cubicBezTo>
                    <a:pt x="253121" y="565573"/>
                    <a:pt x="0" y="312452"/>
                    <a:pt x="0" y="211"/>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2" name="Freeform 24">
              <a:extLst>
                <a:ext uri="{FF2B5EF4-FFF2-40B4-BE49-F238E27FC236}">
                  <a16:creationId xmlns:a16="http://schemas.microsoft.com/office/drawing/2014/main" id="{B79B4380-CBEC-C341-A10E-5EF9A859795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291391" y="6292417"/>
              <a:ext cx="1130724" cy="565583"/>
            </a:xfrm>
            <a:custGeom>
              <a:avLst/>
              <a:gdLst>
                <a:gd name="connsiteX0" fmla="*/ 565362 w 1130724"/>
                <a:gd name="connsiteY0" fmla="*/ 0 h 565583"/>
                <a:gd name="connsiteX1" fmla="*/ 1130724 w 1130724"/>
                <a:gd name="connsiteY1" fmla="*/ 565362 h 565583"/>
                <a:gd name="connsiteX2" fmla="*/ 1130702 w 1130724"/>
                <a:gd name="connsiteY2" fmla="*/ 565583 h 565583"/>
                <a:gd name="connsiteX3" fmla="*/ 22 w 1130724"/>
                <a:gd name="connsiteY3" fmla="*/ 565583 h 565583"/>
                <a:gd name="connsiteX4" fmla="*/ 0 w 1130724"/>
                <a:gd name="connsiteY4" fmla="*/ 565362 h 565583"/>
                <a:gd name="connsiteX5" fmla="*/ 565362 w 1130724"/>
                <a:gd name="connsiteY5" fmla="*/ 0 h 5655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130724" h="565583">
                  <a:moveTo>
                    <a:pt x="565362" y="0"/>
                  </a:moveTo>
                  <a:cubicBezTo>
                    <a:pt x="877603" y="0"/>
                    <a:pt x="1130724" y="253121"/>
                    <a:pt x="1130724" y="565362"/>
                  </a:cubicBezTo>
                  <a:lnTo>
                    <a:pt x="1130702" y="565583"/>
                  </a:lnTo>
                  <a:lnTo>
                    <a:pt x="22" y="565583"/>
                  </a:lnTo>
                  <a:lnTo>
                    <a:pt x="0" y="565362"/>
                  </a:lnTo>
                  <a:cubicBezTo>
                    <a:pt x="0" y="253121"/>
                    <a:pt x="253121" y="0"/>
                    <a:pt x="565362" y="0"/>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3" name="Oval 12">
              <a:extLst>
                <a:ext uri="{FF2B5EF4-FFF2-40B4-BE49-F238E27FC236}">
                  <a16:creationId xmlns:a16="http://schemas.microsoft.com/office/drawing/2014/main" id="{F04AD70E-5490-4C4E-A05D-D67949C51A7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291392" y="3549390"/>
              <a:ext cx="1130724" cy="1130723"/>
            </a:xfrm>
            <a:prstGeom prst="ellips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Oval 13">
              <a:extLst>
                <a:ext uri="{FF2B5EF4-FFF2-40B4-BE49-F238E27FC236}">
                  <a16:creationId xmlns:a16="http://schemas.microsoft.com/office/drawing/2014/main" id="{128A8883-9F24-0047-92B7-45B3D2E7D9C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291392" y="2177876"/>
              <a:ext cx="1130724" cy="1130723"/>
            </a:xfrm>
            <a:prstGeom prst="ellips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Oval 14">
              <a:extLst>
                <a:ext uri="{FF2B5EF4-FFF2-40B4-BE49-F238E27FC236}">
                  <a16:creationId xmlns:a16="http://schemas.microsoft.com/office/drawing/2014/main" id="{AAC3A3BB-FD2C-FB44-9478-FA87EF229D3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291392" y="806363"/>
              <a:ext cx="1130724" cy="1130723"/>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Freeform 28">
              <a:extLst>
                <a:ext uri="{FF2B5EF4-FFF2-40B4-BE49-F238E27FC236}">
                  <a16:creationId xmlns:a16="http://schemas.microsoft.com/office/drawing/2014/main" id="{BF46B3B1-E981-BB40-B916-51A6D385196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291392" y="0"/>
              <a:ext cx="1130724" cy="565573"/>
            </a:xfrm>
            <a:custGeom>
              <a:avLst/>
              <a:gdLst>
                <a:gd name="connsiteX0" fmla="*/ 21 w 1130724"/>
                <a:gd name="connsiteY0" fmla="*/ 0 h 565573"/>
                <a:gd name="connsiteX1" fmla="*/ 1130703 w 1130724"/>
                <a:gd name="connsiteY1" fmla="*/ 0 h 565573"/>
                <a:gd name="connsiteX2" fmla="*/ 1130724 w 1130724"/>
                <a:gd name="connsiteY2" fmla="*/ 211 h 565573"/>
                <a:gd name="connsiteX3" fmla="*/ 565362 w 1130724"/>
                <a:gd name="connsiteY3" fmla="*/ 565573 h 565573"/>
                <a:gd name="connsiteX4" fmla="*/ 0 w 1130724"/>
                <a:gd name="connsiteY4" fmla="*/ 211 h 56557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0724" h="565573">
                  <a:moveTo>
                    <a:pt x="21" y="0"/>
                  </a:moveTo>
                  <a:lnTo>
                    <a:pt x="1130703" y="0"/>
                  </a:lnTo>
                  <a:lnTo>
                    <a:pt x="1130724" y="211"/>
                  </a:lnTo>
                  <a:cubicBezTo>
                    <a:pt x="1130724" y="312452"/>
                    <a:pt x="877603" y="565573"/>
                    <a:pt x="565362" y="565573"/>
                  </a:cubicBezTo>
                  <a:cubicBezTo>
                    <a:pt x="253121" y="565573"/>
                    <a:pt x="0" y="312452"/>
                    <a:pt x="0" y="211"/>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7" name="Freeform 29">
              <a:extLst>
                <a:ext uri="{FF2B5EF4-FFF2-40B4-BE49-F238E27FC236}">
                  <a16:creationId xmlns:a16="http://schemas.microsoft.com/office/drawing/2014/main" id="{EA7DAE92-7D6B-B042-83BE-047C8EC322A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654256" y="6295201"/>
              <a:ext cx="537744" cy="562799"/>
            </a:xfrm>
            <a:custGeom>
              <a:avLst/>
              <a:gdLst>
                <a:gd name="connsiteX0" fmla="*/ 537744 w 537744"/>
                <a:gd name="connsiteY0" fmla="*/ 0 h 562799"/>
                <a:gd name="connsiteX1" fmla="*/ 537744 w 537744"/>
                <a:gd name="connsiteY1" fmla="*/ 562799 h 562799"/>
                <a:gd name="connsiteX2" fmla="*/ 22 w 537744"/>
                <a:gd name="connsiteY2" fmla="*/ 562799 h 562799"/>
                <a:gd name="connsiteX3" fmla="*/ 0 w 537744"/>
                <a:gd name="connsiteY3" fmla="*/ 562578 h 562799"/>
                <a:gd name="connsiteX4" fmla="*/ 451422 w 537744"/>
                <a:gd name="connsiteY4" fmla="*/ 8702 h 5627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7744" h="562799">
                  <a:moveTo>
                    <a:pt x="537744" y="0"/>
                  </a:moveTo>
                  <a:lnTo>
                    <a:pt x="537744" y="562799"/>
                  </a:lnTo>
                  <a:lnTo>
                    <a:pt x="22" y="562799"/>
                  </a:lnTo>
                  <a:lnTo>
                    <a:pt x="0" y="562578"/>
                  </a:lnTo>
                  <a:cubicBezTo>
                    <a:pt x="0" y="289367"/>
                    <a:pt x="193796" y="61420"/>
                    <a:pt x="451422" y="8702"/>
                  </a:cubicBez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8" name="Freeform 30">
              <a:extLst>
                <a:ext uri="{FF2B5EF4-FFF2-40B4-BE49-F238E27FC236}">
                  <a16:creationId xmlns:a16="http://schemas.microsoft.com/office/drawing/2014/main" id="{06AADCE6-4277-EA49-AF23-63B53CA6772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654256" y="4923687"/>
              <a:ext cx="537744" cy="1125156"/>
            </a:xfrm>
            <a:custGeom>
              <a:avLst/>
              <a:gdLst>
                <a:gd name="connsiteX0" fmla="*/ 537744 w 537744"/>
                <a:gd name="connsiteY0" fmla="*/ 0 h 1125156"/>
                <a:gd name="connsiteX1" fmla="*/ 537744 w 537744"/>
                <a:gd name="connsiteY1" fmla="*/ 1125156 h 1125156"/>
                <a:gd name="connsiteX2" fmla="*/ 451422 w 537744"/>
                <a:gd name="connsiteY2" fmla="*/ 1116454 h 1125156"/>
                <a:gd name="connsiteX3" fmla="*/ 0 w 537744"/>
                <a:gd name="connsiteY3" fmla="*/ 562578 h 1125156"/>
                <a:gd name="connsiteX4" fmla="*/ 451422 w 537744"/>
                <a:gd name="connsiteY4" fmla="*/ 8702 h 112515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7744" h="1125156">
                  <a:moveTo>
                    <a:pt x="537744" y="0"/>
                  </a:moveTo>
                  <a:lnTo>
                    <a:pt x="537744" y="1125156"/>
                  </a:lnTo>
                  <a:lnTo>
                    <a:pt x="451422" y="1116454"/>
                  </a:lnTo>
                  <a:cubicBezTo>
                    <a:pt x="193796" y="1063736"/>
                    <a:pt x="0" y="835789"/>
                    <a:pt x="0" y="562578"/>
                  </a:cubicBezTo>
                  <a:cubicBezTo>
                    <a:pt x="0" y="289367"/>
                    <a:pt x="193796" y="61420"/>
                    <a:pt x="451422" y="8702"/>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9" name="Freeform 31">
              <a:extLst>
                <a:ext uri="{FF2B5EF4-FFF2-40B4-BE49-F238E27FC236}">
                  <a16:creationId xmlns:a16="http://schemas.microsoft.com/office/drawing/2014/main" id="{58CEA343-047B-DF4E-A7A8-881C7740EA3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654256" y="3552173"/>
              <a:ext cx="537744" cy="1125156"/>
            </a:xfrm>
            <a:custGeom>
              <a:avLst/>
              <a:gdLst>
                <a:gd name="connsiteX0" fmla="*/ 537744 w 537744"/>
                <a:gd name="connsiteY0" fmla="*/ 0 h 1125156"/>
                <a:gd name="connsiteX1" fmla="*/ 537744 w 537744"/>
                <a:gd name="connsiteY1" fmla="*/ 1125156 h 1125156"/>
                <a:gd name="connsiteX2" fmla="*/ 451422 w 537744"/>
                <a:gd name="connsiteY2" fmla="*/ 1116454 h 1125156"/>
                <a:gd name="connsiteX3" fmla="*/ 0 w 537744"/>
                <a:gd name="connsiteY3" fmla="*/ 562578 h 1125156"/>
                <a:gd name="connsiteX4" fmla="*/ 451422 w 537744"/>
                <a:gd name="connsiteY4" fmla="*/ 8702 h 112515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7744" h="1125156">
                  <a:moveTo>
                    <a:pt x="537744" y="0"/>
                  </a:moveTo>
                  <a:lnTo>
                    <a:pt x="537744" y="1125156"/>
                  </a:lnTo>
                  <a:lnTo>
                    <a:pt x="451422" y="1116454"/>
                  </a:lnTo>
                  <a:cubicBezTo>
                    <a:pt x="193796" y="1063736"/>
                    <a:pt x="0" y="835789"/>
                    <a:pt x="0" y="562578"/>
                  </a:cubicBezTo>
                  <a:cubicBezTo>
                    <a:pt x="0" y="289367"/>
                    <a:pt x="193796" y="61420"/>
                    <a:pt x="451422" y="8702"/>
                  </a:cubicBez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0" name="Freeform 32">
              <a:extLst>
                <a:ext uri="{FF2B5EF4-FFF2-40B4-BE49-F238E27FC236}">
                  <a16:creationId xmlns:a16="http://schemas.microsoft.com/office/drawing/2014/main" id="{FCCBAA07-17CE-2740-AA04-AEDA5EAD279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654256" y="2180659"/>
              <a:ext cx="537744" cy="1125156"/>
            </a:xfrm>
            <a:custGeom>
              <a:avLst/>
              <a:gdLst>
                <a:gd name="connsiteX0" fmla="*/ 537744 w 537744"/>
                <a:gd name="connsiteY0" fmla="*/ 0 h 1125156"/>
                <a:gd name="connsiteX1" fmla="*/ 537744 w 537744"/>
                <a:gd name="connsiteY1" fmla="*/ 1125156 h 1125156"/>
                <a:gd name="connsiteX2" fmla="*/ 451422 w 537744"/>
                <a:gd name="connsiteY2" fmla="*/ 1116454 h 1125156"/>
                <a:gd name="connsiteX3" fmla="*/ 0 w 537744"/>
                <a:gd name="connsiteY3" fmla="*/ 562578 h 1125156"/>
                <a:gd name="connsiteX4" fmla="*/ 451422 w 537744"/>
                <a:gd name="connsiteY4" fmla="*/ 8702 h 112515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7744" h="1125156">
                  <a:moveTo>
                    <a:pt x="537744" y="0"/>
                  </a:moveTo>
                  <a:lnTo>
                    <a:pt x="537744" y="1125156"/>
                  </a:lnTo>
                  <a:lnTo>
                    <a:pt x="451422" y="1116454"/>
                  </a:lnTo>
                  <a:cubicBezTo>
                    <a:pt x="193796" y="1063736"/>
                    <a:pt x="0" y="835789"/>
                    <a:pt x="0" y="562578"/>
                  </a:cubicBezTo>
                  <a:cubicBezTo>
                    <a:pt x="0" y="289367"/>
                    <a:pt x="193796" y="61420"/>
                    <a:pt x="451422" y="8702"/>
                  </a:cubicBez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1" name="Freeform 33">
              <a:extLst>
                <a:ext uri="{FF2B5EF4-FFF2-40B4-BE49-F238E27FC236}">
                  <a16:creationId xmlns:a16="http://schemas.microsoft.com/office/drawing/2014/main" id="{BF15C430-7951-6040-BD4C-4E996E94480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654256" y="809146"/>
              <a:ext cx="537744" cy="1125156"/>
            </a:xfrm>
            <a:custGeom>
              <a:avLst/>
              <a:gdLst>
                <a:gd name="connsiteX0" fmla="*/ 537744 w 537744"/>
                <a:gd name="connsiteY0" fmla="*/ 0 h 1125156"/>
                <a:gd name="connsiteX1" fmla="*/ 537744 w 537744"/>
                <a:gd name="connsiteY1" fmla="*/ 1125156 h 1125156"/>
                <a:gd name="connsiteX2" fmla="*/ 451422 w 537744"/>
                <a:gd name="connsiteY2" fmla="*/ 1116454 h 1125156"/>
                <a:gd name="connsiteX3" fmla="*/ 0 w 537744"/>
                <a:gd name="connsiteY3" fmla="*/ 562578 h 1125156"/>
                <a:gd name="connsiteX4" fmla="*/ 451422 w 537744"/>
                <a:gd name="connsiteY4" fmla="*/ 8702 h 112515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7744" h="1125156">
                  <a:moveTo>
                    <a:pt x="537744" y="0"/>
                  </a:moveTo>
                  <a:lnTo>
                    <a:pt x="537744" y="1125156"/>
                  </a:lnTo>
                  <a:lnTo>
                    <a:pt x="451422" y="1116454"/>
                  </a:lnTo>
                  <a:cubicBezTo>
                    <a:pt x="193796" y="1063736"/>
                    <a:pt x="0" y="835789"/>
                    <a:pt x="0" y="562578"/>
                  </a:cubicBezTo>
                  <a:cubicBezTo>
                    <a:pt x="0" y="289367"/>
                    <a:pt x="193796" y="61420"/>
                    <a:pt x="451422" y="8702"/>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2" name="Freeform 34">
              <a:extLst>
                <a:ext uri="{FF2B5EF4-FFF2-40B4-BE49-F238E27FC236}">
                  <a16:creationId xmlns:a16="http://schemas.microsoft.com/office/drawing/2014/main" id="{0B3467F9-370D-5C4C-9EDE-E0CA0E40156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654256" y="0"/>
              <a:ext cx="537744" cy="562788"/>
            </a:xfrm>
            <a:custGeom>
              <a:avLst/>
              <a:gdLst>
                <a:gd name="connsiteX0" fmla="*/ 21 w 537744"/>
                <a:gd name="connsiteY0" fmla="*/ 0 h 562788"/>
                <a:gd name="connsiteX1" fmla="*/ 537744 w 537744"/>
                <a:gd name="connsiteY1" fmla="*/ 0 h 562788"/>
                <a:gd name="connsiteX2" fmla="*/ 537744 w 537744"/>
                <a:gd name="connsiteY2" fmla="*/ 562788 h 562788"/>
                <a:gd name="connsiteX3" fmla="*/ 451422 w 537744"/>
                <a:gd name="connsiteY3" fmla="*/ 554086 h 562788"/>
                <a:gd name="connsiteX4" fmla="*/ 0 w 537744"/>
                <a:gd name="connsiteY4" fmla="*/ 211 h 56278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7744" h="562788">
                  <a:moveTo>
                    <a:pt x="21" y="0"/>
                  </a:moveTo>
                  <a:lnTo>
                    <a:pt x="537744" y="0"/>
                  </a:lnTo>
                  <a:lnTo>
                    <a:pt x="537744" y="562788"/>
                  </a:lnTo>
                  <a:lnTo>
                    <a:pt x="451422" y="554086"/>
                  </a:lnTo>
                  <a:cubicBezTo>
                    <a:pt x="193796" y="501368"/>
                    <a:pt x="0" y="273421"/>
                    <a:pt x="0" y="211"/>
                  </a:cubicBez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grpSp>
      <p:cxnSp>
        <p:nvCxnSpPr>
          <p:cNvPr id="24" name="Straight Connector 23">
            <a:extLst>
              <a:ext uri="{FF2B5EF4-FFF2-40B4-BE49-F238E27FC236}">
                <a16:creationId xmlns:a16="http://schemas.microsoft.com/office/drawing/2014/main" id="{8231D73A-BA91-794F-8C09-4F4B41A6D08B}"/>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565150" y="6087110"/>
            <a:ext cx="7335835" cy="0"/>
          </a:xfrm>
          <a:prstGeom prst="line">
            <a:avLst/>
          </a:prstGeom>
          <a:ln w="1270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sp useBgFill="1">
        <p:nvSpPr>
          <p:cNvPr id="26" name="Rectangle 25">
            <a:extLst>
              <a:ext uri="{FF2B5EF4-FFF2-40B4-BE49-F238E27FC236}">
                <a16:creationId xmlns:a16="http://schemas.microsoft.com/office/drawing/2014/main" id="{C7F2E4D6-EF46-1C43-8F3E-3620C3C83F3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4" name="Picture 3" descr="Εικόνα που περιέχει τέχνη, μοτίβο, πολυχρωμία, ζωγραφική&#10;&#10;Περιγραφή που δημιουργήθηκε αυτόματα">
            <a:extLst>
              <a:ext uri="{FF2B5EF4-FFF2-40B4-BE49-F238E27FC236}">
                <a16:creationId xmlns:a16="http://schemas.microsoft.com/office/drawing/2014/main" id="{ECFA22C1-C1A2-3541-35BC-139BDFC52E48}"/>
              </a:ext>
            </a:extLst>
          </p:cNvPr>
          <p:cNvPicPr>
            <a:picLocks noChangeAspect="1"/>
          </p:cNvPicPr>
          <p:nvPr/>
        </p:nvPicPr>
        <p:blipFill rotWithShape="1">
          <a:blip r:embed="rId2"/>
          <a:srcRect t="21509" b="22241"/>
          <a:stretch/>
        </p:blipFill>
        <p:spPr>
          <a:xfrm>
            <a:off x="20" y="1"/>
            <a:ext cx="12191980" cy="6857999"/>
          </a:xfrm>
          <a:prstGeom prst="rect">
            <a:avLst/>
          </a:prstGeom>
        </p:spPr>
      </p:pic>
      <p:sp>
        <p:nvSpPr>
          <p:cNvPr id="28" name="Rectangle">
            <a:extLst>
              <a:ext uri="{FF2B5EF4-FFF2-40B4-BE49-F238E27FC236}">
                <a16:creationId xmlns:a16="http://schemas.microsoft.com/office/drawing/2014/main" id="{14ACB00F-615E-0E4F-9794-329E08F6E4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1"/>
            <a:ext cx="8469492" cy="6858000"/>
          </a:xfrm>
          <a:prstGeom prst="rect">
            <a:avLst/>
          </a:prstGeom>
          <a:gradFill flip="none" rotWithShape="1">
            <a:gsLst>
              <a:gs pos="31000">
                <a:schemeClr val="bg1">
                  <a:alpha val="80000"/>
                </a:schemeClr>
              </a:gs>
              <a:gs pos="0">
                <a:schemeClr val="bg1"/>
              </a:gs>
              <a:gs pos="100000">
                <a:schemeClr val="bg1">
                  <a:alpha val="50000"/>
                </a:schemeClr>
              </a:gs>
            </a:gsLst>
            <a:path path="circle">
              <a:fillToRect r="100000" b="100000"/>
            </a:path>
            <a:tileRect l="-100000" t="-100000"/>
          </a:gradFill>
          <a:ln w="12700">
            <a:miter lim="400000"/>
          </a:ln>
        </p:spPr>
        <p:txBody>
          <a:bodyPr lIns="50800" tIns="50800" rIns="50800" bIns="50800" anchor="ctr"/>
          <a:lstStyle/>
          <a:p>
            <a:pPr algn="ctr"/>
            <a:endParaRPr sz="2600" cap="all" dirty="0">
              <a:solidFill>
                <a:srgbClr val="FFFFFF"/>
              </a:solidFill>
              <a:sym typeface="Avenir Next"/>
            </a:endParaRPr>
          </a:p>
        </p:txBody>
      </p:sp>
      <p:sp>
        <p:nvSpPr>
          <p:cNvPr id="2" name="Τίτλος 1">
            <a:extLst>
              <a:ext uri="{FF2B5EF4-FFF2-40B4-BE49-F238E27FC236}">
                <a16:creationId xmlns:a16="http://schemas.microsoft.com/office/drawing/2014/main" id="{58CE649E-B7E5-E243-A8B9-B574C93FA883}"/>
              </a:ext>
            </a:extLst>
          </p:cNvPr>
          <p:cNvSpPr>
            <a:spLocks noGrp="1"/>
          </p:cNvSpPr>
          <p:nvPr>
            <p:ph type="ctrTitle"/>
          </p:nvPr>
        </p:nvSpPr>
        <p:spPr>
          <a:xfrm>
            <a:off x="565150" y="770890"/>
            <a:ext cx="7335835" cy="1268984"/>
          </a:xfrm>
        </p:spPr>
        <p:txBody>
          <a:bodyPr vert="horz" lIns="91440" tIns="45720" rIns="91440" bIns="45720" rtlCol="0" anchor="t">
            <a:normAutofit/>
          </a:bodyPr>
          <a:lstStyle/>
          <a:p>
            <a:r>
              <a:rPr lang="en-US" sz="4000" dirty="0"/>
              <a:t>ΔΙΑΛΕΞΗ 4</a:t>
            </a:r>
          </a:p>
        </p:txBody>
      </p:sp>
      <p:sp>
        <p:nvSpPr>
          <p:cNvPr id="3" name="Υπότιτλος 2">
            <a:extLst>
              <a:ext uri="{FF2B5EF4-FFF2-40B4-BE49-F238E27FC236}">
                <a16:creationId xmlns:a16="http://schemas.microsoft.com/office/drawing/2014/main" id="{644A353D-6A60-2D41-BFCD-1529EDCA5F59}"/>
              </a:ext>
            </a:extLst>
          </p:cNvPr>
          <p:cNvSpPr>
            <a:spLocks noGrp="1"/>
          </p:cNvSpPr>
          <p:nvPr>
            <p:ph type="subTitle" idx="1"/>
          </p:nvPr>
        </p:nvSpPr>
        <p:spPr>
          <a:xfrm>
            <a:off x="565150" y="2160016"/>
            <a:ext cx="7335835" cy="3601212"/>
          </a:xfrm>
        </p:spPr>
        <p:txBody>
          <a:bodyPr vert="horz" lIns="91440" tIns="45720" rIns="91440" bIns="45720" rtlCol="0">
            <a:normAutofit lnSpcReduction="10000"/>
          </a:bodyPr>
          <a:lstStyle/>
          <a:p>
            <a:pPr indent="-228600">
              <a:buFont typeface="Arial" panose="020B0604020202020204" pitchFamily="34" charset="0"/>
              <a:buChar char="•"/>
            </a:pPr>
            <a:r>
              <a:rPr lang="en-US" dirty="0"/>
              <a:t>ΣΧΟΛΗ: Δ. ΙΕΚ ΑΡΓΟΥΣ</a:t>
            </a:r>
            <a:r>
              <a:rPr lang="el-GR" dirty="0"/>
              <a:t>/ Δ. ΙΕΚ ΝΑΥΠΛΙΟΥ</a:t>
            </a:r>
            <a:r>
              <a:rPr lang="en-US" dirty="0"/>
              <a:t> ​</a:t>
            </a:r>
          </a:p>
          <a:p>
            <a:pPr indent="-228600">
              <a:buFont typeface="Arial" panose="020B0604020202020204" pitchFamily="34" charset="0"/>
              <a:buChar char="•"/>
            </a:pPr>
            <a:endParaRPr lang="en-US" dirty="0"/>
          </a:p>
          <a:p>
            <a:pPr indent="-228600">
              <a:buFont typeface="Arial" panose="020B0604020202020204" pitchFamily="34" charset="0"/>
              <a:buChar char="•"/>
            </a:pPr>
            <a:r>
              <a:rPr lang="en-US" dirty="0"/>
              <a:t>ΤΜΗΜΑ: ΒΟΗΘΟΣ ΝΟΣΗΛΕΥΤΙΚΗΣ ΓΕΝΙΚΗΣ ΝΟΣΗΛΕΙΑΣ ​</a:t>
            </a:r>
            <a:endParaRPr lang="el-GR" dirty="0"/>
          </a:p>
          <a:p>
            <a:r>
              <a:rPr lang="el-GR" dirty="0"/>
              <a:t>                  ΒΟΗΘΟΣ ΝΟΣΗΛΕΥΤΙΚΗΣ ΨΥΧΙΚΗΣ ΥΓΕΙΑΣ</a:t>
            </a:r>
            <a:endParaRPr lang="en-US" dirty="0"/>
          </a:p>
          <a:p>
            <a:pPr indent="-228600">
              <a:buFont typeface="Arial" panose="020B0604020202020204" pitchFamily="34" charset="0"/>
              <a:buChar char="•"/>
            </a:pPr>
            <a:endParaRPr lang="en-US" dirty="0"/>
          </a:p>
          <a:p>
            <a:pPr indent="-228600">
              <a:buFont typeface="Arial" panose="020B0604020202020204" pitchFamily="34" charset="0"/>
              <a:buChar char="•"/>
            </a:pPr>
            <a:r>
              <a:rPr lang="en-US" dirty="0"/>
              <a:t>ΚΑΘΗΓΗΤΡΙΑ: ΑΘΑΝΑΣΟΥΛΑ ΙΩΑΝΝΑ-ΕΥΑΓΓΕΛΙΑ   Π.Ε MSC ΝΟΣΗΛΕΥΤΡΙΑ​</a:t>
            </a:r>
          </a:p>
          <a:p>
            <a:pPr indent="-228600">
              <a:buFont typeface="Arial" panose="020B0604020202020204" pitchFamily="34" charset="0"/>
              <a:buChar char="•"/>
            </a:pPr>
            <a:endParaRPr lang="en-US" dirty="0"/>
          </a:p>
          <a:p>
            <a:pPr indent="-228600">
              <a:buFont typeface="Arial" panose="020B0604020202020204" pitchFamily="34" charset="0"/>
              <a:buChar char="•"/>
            </a:pPr>
            <a:r>
              <a:rPr lang="en-US" dirty="0"/>
              <a:t> ΣΧΟΛΙΚΟ ΕΤΟΣ: 2023-2024 / α΄εξαμηνο</a:t>
            </a:r>
          </a:p>
          <a:p>
            <a:pPr indent="-228600">
              <a:buFont typeface="Arial" panose="020B0604020202020204" pitchFamily="34" charset="0"/>
              <a:buChar char="•"/>
            </a:pPr>
            <a:endParaRPr lang="en-US" dirty="0"/>
          </a:p>
        </p:txBody>
      </p:sp>
      <p:cxnSp>
        <p:nvCxnSpPr>
          <p:cNvPr id="30" name="Straight Connector 29">
            <a:extLst>
              <a:ext uri="{FF2B5EF4-FFF2-40B4-BE49-F238E27FC236}">
                <a16:creationId xmlns:a16="http://schemas.microsoft.com/office/drawing/2014/main" id="{1D2BBFA3-6EA8-1C48-B3A5-DFCC389D2821}"/>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565150" y="6087110"/>
            <a:ext cx="7335835" cy="0"/>
          </a:xfrm>
          <a:prstGeom prst="line">
            <a:avLst/>
          </a:prstGeom>
          <a:ln w="12700">
            <a:solidFill>
              <a:schemeClr val="tx2"/>
            </a:solidFill>
          </a:ln>
        </p:spPr>
        <p:style>
          <a:lnRef idx="1">
            <a:schemeClr val="accent1"/>
          </a:lnRef>
          <a:fillRef idx="0">
            <a:schemeClr val="accent1"/>
          </a:fillRef>
          <a:effectRef idx="0">
            <a:schemeClr val="accent1"/>
          </a:effectRef>
          <a:fontRef idx="minor">
            <a:schemeClr val="tx1"/>
          </a:fontRef>
        </p:style>
      </p:cxnSp>
      <p:grpSp>
        <p:nvGrpSpPr>
          <p:cNvPr id="32" name="Group 31">
            <a:extLst>
              <a:ext uri="{FF2B5EF4-FFF2-40B4-BE49-F238E27FC236}">
                <a16:creationId xmlns:a16="http://schemas.microsoft.com/office/drawing/2014/main" id="{35B55452-0B37-B747-9C68-70C4EF8F753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0291746" y="0"/>
            <a:ext cx="1900254" cy="6858000"/>
            <a:chOff x="10291746" y="0"/>
            <a:chExt cx="1900254" cy="6858000"/>
          </a:xfrm>
        </p:grpSpPr>
        <p:sp>
          <p:nvSpPr>
            <p:cNvPr id="33" name="Freeform 41">
              <a:extLst>
                <a:ext uri="{FF2B5EF4-FFF2-40B4-BE49-F238E27FC236}">
                  <a16:creationId xmlns:a16="http://schemas.microsoft.com/office/drawing/2014/main" id="{CBBA7287-7E9D-884B-93D7-D56B52ADE74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655829" y="809310"/>
              <a:ext cx="536171" cy="1124839"/>
            </a:xfrm>
            <a:custGeom>
              <a:avLst/>
              <a:gdLst>
                <a:gd name="connsiteX0" fmla="*/ 536171 w 536171"/>
                <a:gd name="connsiteY0" fmla="*/ 0 h 1124839"/>
                <a:gd name="connsiteX1" fmla="*/ 536171 w 536171"/>
                <a:gd name="connsiteY1" fmla="*/ 1124839 h 1124839"/>
                <a:gd name="connsiteX2" fmla="*/ 451423 w 536171"/>
                <a:gd name="connsiteY2" fmla="*/ 1116295 h 1124839"/>
                <a:gd name="connsiteX3" fmla="*/ 0 w 536171"/>
                <a:gd name="connsiteY3" fmla="*/ 562419 h 1124839"/>
                <a:gd name="connsiteX4" fmla="*/ 451423 w 536171"/>
                <a:gd name="connsiteY4" fmla="*/ 8543 h 112483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6171" h="1124839">
                  <a:moveTo>
                    <a:pt x="536171" y="0"/>
                  </a:moveTo>
                  <a:lnTo>
                    <a:pt x="536171" y="1124839"/>
                  </a:lnTo>
                  <a:lnTo>
                    <a:pt x="451423" y="1116295"/>
                  </a:lnTo>
                  <a:cubicBezTo>
                    <a:pt x="193797" y="1063577"/>
                    <a:pt x="0" y="835630"/>
                    <a:pt x="0" y="562419"/>
                  </a:cubicBezTo>
                  <a:cubicBezTo>
                    <a:pt x="0" y="289208"/>
                    <a:pt x="193797" y="61261"/>
                    <a:pt x="451423" y="8543"/>
                  </a:cubicBez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34" name="Freeform 42">
              <a:extLst>
                <a:ext uri="{FF2B5EF4-FFF2-40B4-BE49-F238E27FC236}">
                  <a16:creationId xmlns:a16="http://schemas.microsoft.com/office/drawing/2014/main" id="{E09BD6CA-D4FC-1041-9A4A-5BD33DDEDE2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291748" y="0"/>
              <a:ext cx="1130725" cy="565362"/>
            </a:xfrm>
            <a:custGeom>
              <a:avLst/>
              <a:gdLst>
                <a:gd name="connsiteX0" fmla="*/ 0 w 1130725"/>
                <a:gd name="connsiteY0" fmla="*/ 0 h 565362"/>
                <a:gd name="connsiteX1" fmla="*/ 25420 w 1130725"/>
                <a:gd name="connsiteY1" fmla="*/ 0 h 565362"/>
                <a:gd name="connsiteX2" fmla="*/ 36369 w 1130725"/>
                <a:gd name="connsiteY2" fmla="*/ 108609 h 565362"/>
                <a:gd name="connsiteX3" fmla="*/ 565363 w 1130725"/>
                <a:gd name="connsiteY3" fmla="*/ 539750 h 565362"/>
                <a:gd name="connsiteX4" fmla="*/ 1094356 w 1130725"/>
                <a:gd name="connsiteY4" fmla="*/ 108609 h 565362"/>
                <a:gd name="connsiteX5" fmla="*/ 1105305 w 1130725"/>
                <a:gd name="connsiteY5" fmla="*/ 0 h 565362"/>
                <a:gd name="connsiteX6" fmla="*/ 1130725 w 1130725"/>
                <a:gd name="connsiteY6" fmla="*/ 0 h 565362"/>
                <a:gd name="connsiteX7" fmla="*/ 565363 w 1130725"/>
                <a:gd name="connsiteY7" fmla="*/ 565362 h 565362"/>
                <a:gd name="connsiteX8" fmla="*/ 0 w 1130725"/>
                <a:gd name="connsiteY8" fmla="*/ 0 h 5653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130725" h="565362">
                  <a:moveTo>
                    <a:pt x="0" y="0"/>
                  </a:moveTo>
                  <a:lnTo>
                    <a:pt x="25420" y="0"/>
                  </a:lnTo>
                  <a:lnTo>
                    <a:pt x="36369" y="108609"/>
                  </a:lnTo>
                  <a:cubicBezTo>
                    <a:pt x="86718" y="354660"/>
                    <a:pt x="304425" y="539750"/>
                    <a:pt x="565363" y="539750"/>
                  </a:cubicBezTo>
                  <a:cubicBezTo>
                    <a:pt x="826300" y="539750"/>
                    <a:pt x="1044007" y="354660"/>
                    <a:pt x="1094356" y="108609"/>
                  </a:cubicBezTo>
                  <a:lnTo>
                    <a:pt x="1105305" y="0"/>
                  </a:lnTo>
                  <a:lnTo>
                    <a:pt x="1130725" y="0"/>
                  </a:lnTo>
                  <a:cubicBezTo>
                    <a:pt x="1130725" y="312241"/>
                    <a:pt x="877604" y="565362"/>
                    <a:pt x="565363" y="565362"/>
                  </a:cubicBezTo>
                  <a:cubicBezTo>
                    <a:pt x="253121" y="565362"/>
                    <a:pt x="0" y="312241"/>
                    <a:pt x="0" y="0"/>
                  </a:cubicBez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35" name="Freeform 43">
              <a:extLst>
                <a:ext uri="{FF2B5EF4-FFF2-40B4-BE49-F238E27FC236}">
                  <a16:creationId xmlns:a16="http://schemas.microsoft.com/office/drawing/2014/main" id="{60AFCEEC-E747-AF48-9591-58C67AF87A6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656578" y="0"/>
              <a:ext cx="535422" cy="562344"/>
            </a:xfrm>
            <a:custGeom>
              <a:avLst/>
              <a:gdLst>
                <a:gd name="connsiteX0" fmla="*/ 0 w 535422"/>
                <a:gd name="connsiteY0" fmla="*/ 0 h 562344"/>
                <a:gd name="connsiteX1" fmla="*/ 25421 w 535422"/>
                <a:gd name="connsiteY1" fmla="*/ 0 h 562344"/>
                <a:gd name="connsiteX2" fmla="*/ 36370 w 535422"/>
                <a:gd name="connsiteY2" fmla="*/ 108609 h 562344"/>
                <a:gd name="connsiteX3" fmla="*/ 469781 w 535422"/>
                <a:gd name="connsiteY3" fmla="*/ 531316 h 562344"/>
                <a:gd name="connsiteX4" fmla="*/ 535422 w 535422"/>
                <a:gd name="connsiteY4" fmla="*/ 537108 h 562344"/>
                <a:gd name="connsiteX5" fmla="*/ 535422 w 535422"/>
                <a:gd name="connsiteY5" fmla="*/ 562344 h 562344"/>
                <a:gd name="connsiteX6" fmla="*/ 451424 w 535422"/>
                <a:gd name="connsiteY6" fmla="*/ 553876 h 562344"/>
                <a:gd name="connsiteX7" fmla="*/ 0 w 535422"/>
                <a:gd name="connsiteY7" fmla="*/ 0 h 56234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35422" h="562344">
                  <a:moveTo>
                    <a:pt x="0" y="0"/>
                  </a:moveTo>
                  <a:lnTo>
                    <a:pt x="25421" y="0"/>
                  </a:lnTo>
                  <a:lnTo>
                    <a:pt x="36370" y="108609"/>
                  </a:lnTo>
                  <a:cubicBezTo>
                    <a:pt x="80425" y="323904"/>
                    <a:pt x="252614" y="492525"/>
                    <a:pt x="469781" y="531316"/>
                  </a:cubicBezTo>
                  <a:lnTo>
                    <a:pt x="535422" y="537108"/>
                  </a:lnTo>
                  <a:lnTo>
                    <a:pt x="535422" y="562344"/>
                  </a:lnTo>
                  <a:lnTo>
                    <a:pt x="451424" y="553876"/>
                  </a:lnTo>
                  <a:cubicBezTo>
                    <a:pt x="193797" y="501158"/>
                    <a:pt x="0" y="273211"/>
                    <a:pt x="0" y="0"/>
                  </a:cubicBez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36" name="Freeform 44">
              <a:extLst>
                <a:ext uri="{FF2B5EF4-FFF2-40B4-BE49-F238E27FC236}">
                  <a16:creationId xmlns:a16="http://schemas.microsoft.com/office/drawing/2014/main" id="{2290DF32-70FD-0E48-9258-0BD83EE6223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656578" y="2181112"/>
              <a:ext cx="535422" cy="1124687"/>
            </a:xfrm>
            <a:custGeom>
              <a:avLst/>
              <a:gdLst>
                <a:gd name="connsiteX0" fmla="*/ 535422 w 535422"/>
                <a:gd name="connsiteY0" fmla="*/ 0 h 1124687"/>
                <a:gd name="connsiteX1" fmla="*/ 535422 w 535422"/>
                <a:gd name="connsiteY1" fmla="*/ 25186 h 1124687"/>
                <a:gd name="connsiteX2" fmla="*/ 456541 w 535422"/>
                <a:gd name="connsiteY2" fmla="*/ 33138 h 1124687"/>
                <a:gd name="connsiteX3" fmla="*/ 25399 w 535422"/>
                <a:gd name="connsiteY3" fmla="*/ 562130 h 1124687"/>
                <a:gd name="connsiteX4" fmla="*/ 456541 w 535422"/>
                <a:gd name="connsiteY4" fmla="*/ 1091123 h 1124687"/>
                <a:gd name="connsiteX5" fmla="*/ 535422 w 535422"/>
                <a:gd name="connsiteY5" fmla="*/ 1099075 h 1124687"/>
                <a:gd name="connsiteX6" fmla="*/ 535422 w 535422"/>
                <a:gd name="connsiteY6" fmla="*/ 1124687 h 1124687"/>
                <a:gd name="connsiteX7" fmla="*/ 451423 w 535422"/>
                <a:gd name="connsiteY7" fmla="*/ 1116219 h 1124687"/>
                <a:gd name="connsiteX8" fmla="*/ 0 w 535422"/>
                <a:gd name="connsiteY8" fmla="*/ 562343 h 1124687"/>
                <a:gd name="connsiteX9" fmla="*/ 451423 w 535422"/>
                <a:gd name="connsiteY9" fmla="*/ 8468 h 112468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535422" h="1124687">
                  <a:moveTo>
                    <a:pt x="535422" y="0"/>
                  </a:moveTo>
                  <a:lnTo>
                    <a:pt x="535422" y="25186"/>
                  </a:lnTo>
                  <a:lnTo>
                    <a:pt x="456541" y="33138"/>
                  </a:lnTo>
                  <a:cubicBezTo>
                    <a:pt x="210489" y="83487"/>
                    <a:pt x="25399" y="301194"/>
                    <a:pt x="25399" y="562130"/>
                  </a:cubicBezTo>
                  <a:cubicBezTo>
                    <a:pt x="25399" y="823067"/>
                    <a:pt x="210489" y="1040774"/>
                    <a:pt x="456541" y="1091123"/>
                  </a:cubicBezTo>
                  <a:lnTo>
                    <a:pt x="535422" y="1099075"/>
                  </a:lnTo>
                  <a:lnTo>
                    <a:pt x="535422" y="1124687"/>
                  </a:lnTo>
                  <a:lnTo>
                    <a:pt x="451423" y="1116219"/>
                  </a:lnTo>
                  <a:cubicBezTo>
                    <a:pt x="193797" y="1063501"/>
                    <a:pt x="0" y="835554"/>
                    <a:pt x="0" y="562343"/>
                  </a:cubicBezTo>
                  <a:cubicBezTo>
                    <a:pt x="0" y="289132"/>
                    <a:pt x="193797" y="61185"/>
                    <a:pt x="451423" y="8468"/>
                  </a:cubicBez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37" name="Freeform 45">
              <a:extLst>
                <a:ext uri="{FF2B5EF4-FFF2-40B4-BE49-F238E27FC236}">
                  <a16:creationId xmlns:a16="http://schemas.microsoft.com/office/drawing/2014/main" id="{61BFE2D7-8646-5943-87D5-C6A9CDF689B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291746" y="806365"/>
              <a:ext cx="1130726" cy="1130724"/>
            </a:xfrm>
            <a:custGeom>
              <a:avLst/>
              <a:gdLst>
                <a:gd name="connsiteX0" fmla="*/ 565363 w 1130726"/>
                <a:gd name="connsiteY0" fmla="*/ 25186 h 1130724"/>
                <a:gd name="connsiteX1" fmla="*/ 25399 w 1130726"/>
                <a:gd name="connsiteY1" fmla="*/ 565149 h 1130724"/>
                <a:gd name="connsiteX2" fmla="*/ 565363 w 1130726"/>
                <a:gd name="connsiteY2" fmla="*/ 1105112 h 1130724"/>
                <a:gd name="connsiteX3" fmla="*/ 1105327 w 1130726"/>
                <a:gd name="connsiteY3" fmla="*/ 565149 h 1130724"/>
                <a:gd name="connsiteX4" fmla="*/ 565363 w 1130726"/>
                <a:gd name="connsiteY4" fmla="*/ 25186 h 1130724"/>
                <a:gd name="connsiteX5" fmla="*/ 565363 w 1130726"/>
                <a:gd name="connsiteY5" fmla="*/ 0 h 1130724"/>
                <a:gd name="connsiteX6" fmla="*/ 1130726 w 1130726"/>
                <a:gd name="connsiteY6" fmla="*/ 565362 h 1130724"/>
                <a:gd name="connsiteX7" fmla="*/ 565363 w 1130726"/>
                <a:gd name="connsiteY7" fmla="*/ 1130724 h 1130724"/>
                <a:gd name="connsiteX8" fmla="*/ 0 w 1130726"/>
                <a:gd name="connsiteY8" fmla="*/ 565362 h 1130724"/>
                <a:gd name="connsiteX9" fmla="*/ 565363 w 1130726"/>
                <a:gd name="connsiteY9" fmla="*/ 0 h 113072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130726" h="1130724">
                  <a:moveTo>
                    <a:pt x="565363" y="25186"/>
                  </a:moveTo>
                  <a:cubicBezTo>
                    <a:pt x="267149" y="25186"/>
                    <a:pt x="25399" y="266936"/>
                    <a:pt x="25399" y="565149"/>
                  </a:cubicBezTo>
                  <a:cubicBezTo>
                    <a:pt x="25399" y="863362"/>
                    <a:pt x="267149" y="1105112"/>
                    <a:pt x="565363" y="1105112"/>
                  </a:cubicBezTo>
                  <a:cubicBezTo>
                    <a:pt x="863577" y="1105112"/>
                    <a:pt x="1105327" y="863362"/>
                    <a:pt x="1105327" y="565149"/>
                  </a:cubicBezTo>
                  <a:cubicBezTo>
                    <a:pt x="1105327" y="266936"/>
                    <a:pt x="863577" y="25186"/>
                    <a:pt x="565363" y="25186"/>
                  </a:cubicBezTo>
                  <a:close/>
                  <a:moveTo>
                    <a:pt x="565363" y="0"/>
                  </a:moveTo>
                  <a:cubicBezTo>
                    <a:pt x="877604" y="0"/>
                    <a:pt x="1130726" y="253121"/>
                    <a:pt x="1130726" y="565362"/>
                  </a:cubicBezTo>
                  <a:cubicBezTo>
                    <a:pt x="1130726" y="877603"/>
                    <a:pt x="877604" y="1130724"/>
                    <a:pt x="565363" y="1130724"/>
                  </a:cubicBezTo>
                  <a:cubicBezTo>
                    <a:pt x="253122" y="1130724"/>
                    <a:pt x="0" y="877603"/>
                    <a:pt x="0" y="565362"/>
                  </a:cubicBezTo>
                  <a:cubicBezTo>
                    <a:pt x="0" y="253121"/>
                    <a:pt x="253122" y="0"/>
                    <a:pt x="565363" y="0"/>
                  </a:cubicBez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38" name="Freeform 46">
              <a:extLst>
                <a:ext uri="{FF2B5EF4-FFF2-40B4-BE49-F238E27FC236}">
                  <a16:creationId xmlns:a16="http://schemas.microsoft.com/office/drawing/2014/main" id="{6FFCD48C-239D-ED44-879B-9E5DD00DEAC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656578" y="3552837"/>
              <a:ext cx="535422" cy="1124688"/>
            </a:xfrm>
            <a:custGeom>
              <a:avLst/>
              <a:gdLst>
                <a:gd name="connsiteX0" fmla="*/ 535422 w 535422"/>
                <a:gd name="connsiteY0" fmla="*/ 0 h 1124688"/>
                <a:gd name="connsiteX1" fmla="*/ 535422 w 535422"/>
                <a:gd name="connsiteY1" fmla="*/ 25186 h 1124688"/>
                <a:gd name="connsiteX2" fmla="*/ 456541 w 535422"/>
                <a:gd name="connsiteY2" fmla="*/ 33138 h 1124688"/>
                <a:gd name="connsiteX3" fmla="*/ 25399 w 535422"/>
                <a:gd name="connsiteY3" fmla="*/ 562131 h 1124688"/>
                <a:gd name="connsiteX4" fmla="*/ 456541 w 535422"/>
                <a:gd name="connsiteY4" fmla="*/ 1091124 h 1124688"/>
                <a:gd name="connsiteX5" fmla="*/ 535422 w 535422"/>
                <a:gd name="connsiteY5" fmla="*/ 1099076 h 1124688"/>
                <a:gd name="connsiteX6" fmla="*/ 535422 w 535422"/>
                <a:gd name="connsiteY6" fmla="*/ 1124688 h 1124688"/>
                <a:gd name="connsiteX7" fmla="*/ 451423 w 535422"/>
                <a:gd name="connsiteY7" fmla="*/ 1116220 h 1124688"/>
                <a:gd name="connsiteX8" fmla="*/ 0 w 535422"/>
                <a:gd name="connsiteY8" fmla="*/ 562344 h 1124688"/>
                <a:gd name="connsiteX9" fmla="*/ 451423 w 535422"/>
                <a:gd name="connsiteY9" fmla="*/ 8468 h 11246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535422" h="1124688">
                  <a:moveTo>
                    <a:pt x="535422" y="0"/>
                  </a:moveTo>
                  <a:lnTo>
                    <a:pt x="535422" y="25186"/>
                  </a:lnTo>
                  <a:lnTo>
                    <a:pt x="456541" y="33138"/>
                  </a:lnTo>
                  <a:cubicBezTo>
                    <a:pt x="210489" y="83488"/>
                    <a:pt x="25399" y="301195"/>
                    <a:pt x="25399" y="562131"/>
                  </a:cubicBezTo>
                  <a:cubicBezTo>
                    <a:pt x="25399" y="823068"/>
                    <a:pt x="210489" y="1040775"/>
                    <a:pt x="456541" y="1091124"/>
                  </a:cubicBezTo>
                  <a:lnTo>
                    <a:pt x="535422" y="1099076"/>
                  </a:lnTo>
                  <a:lnTo>
                    <a:pt x="535422" y="1124688"/>
                  </a:lnTo>
                  <a:lnTo>
                    <a:pt x="451423" y="1116220"/>
                  </a:lnTo>
                  <a:cubicBezTo>
                    <a:pt x="193797" y="1063502"/>
                    <a:pt x="0" y="835555"/>
                    <a:pt x="0" y="562344"/>
                  </a:cubicBezTo>
                  <a:cubicBezTo>
                    <a:pt x="0" y="289133"/>
                    <a:pt x="193797" y="61186"/>
                    <a:pt x="451423" y="8468"/>
                  </a:cubicBez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39" name="Freeform 47">
              <a:extLst>
                <a:ext uri="{FF2B5EF4-FFF2-40B4-BE49-F238E27FC236}">
                  <a16:creationId xmlns:a16="http://schemas.microsoft.com/office/drawing/2014/main" id="{55CCAE64-959A-BC4A-A123-FC9283192D1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656642" y="6295916"/>
              <a:ext cx="535358" cy="562084"/>
            </a:xfrm>
            <a:custGeom>
              <a:avLst/>
              <a:gdLst>
                <a:gd name="connsiteX0" fmla="*/ 535358 w 535358"/>
                <a:gd name="connsiteY0" fmla="*/ 0 h 562084"/>
                <a:gd name="connsiteX1" fmla="*/ 535358 w 535358"/>
                <a:gd name="connsiteY1" fmla="*/ 25186 h 562084"/>
                <a:gd name="connsiteX2" fmla="*/ 469717 w 535358"/>
                <a:gd name="connsiteY2" fmla="*/ 30978 h 562084"/>
                <a:gd name="connsiteX3" fmla="*/ 36306 w 535358"/>
                <a:gd name="connsiteY3" fmla="*/ 453686 h 562084"/>
                <a:gd name="connsiteX4" fmla="*/ 25378 w 535358"/>
                <a:gd name="connsiteY4" fmla="*/ 562084 h 562084"/>
                <a:gd name="connsiteX5" fmla="*/ 0 w 535358"/>
                <a:gd name="connsiteY5" fmla="*/ 562084 h 562084"/>
                <a:gd name="connsiteX6" fmla="*/ 11423 w 535358"/>
                <a:gd name="connsiteY6" fmla="*/ 448780 h 562084"/>
                <a:gd name="connsiteX7" fmla="*/ 465221 w 535358"/>
                <a:gd name="connsiteY7" fmla="*/ 6189 h 5620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35358" h="562084">
                  <a:moveTo>
                    <a:pt x="535358" y="0"/>
                  </a:moveTo>
                  <a:lnTo>
                    <a:pt x="535358" y="25186"/>
                  </a:lnTo>
                  <a:lnTo>
                    <a:pt x="469717" y="30978"/>
                  </a:lnTo>
                  <a:cubicBezTo>
                    <a:pt x="252550" y="69769"/>
                    <a:pt x="80361" y="238391"/>
                    <a:pt x="36306" y="453686"/>
                  </a:cubicBezTo>
                  <a:lnTo>
                    <a:pt x="25378" y="562084"/>
                  </a:lnTo>
                  <a:lnTo>
                    <a:pt x="0" y="562084"/>
                  </a:lnTo>
                  <a:lnTo>
                    <a:pt x="11423" y="448780"/>
                  </a:lnTo>
                  <a:cubicBezTo>
                    <a:pt x="57551" y="223357"/>
                    <a:pt x="237840" y="46805"/>
                    <a:pt x="465221" y="6189"/>
                  </a:cubicBez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grpSp>
    </p:spTree>
    <p:extLst>
      <p:ext uri="{BB962C8B-B14F-4D97-AF65-F5344CB8AC3E}">
        <p14:creationId xmlns:p14="http://schemas.microsoft.com/office/powerpoint/2010/main" val="3941871778"/>
      </p:ext>
    </p:extLst>
  </p:cSld>
  <p:clrMapOvr>
    <a:overrideClrMapping bg1="dk1" tx1="lt1" bg2="dk2" tx2="lt2" accent1="accent1" accent2="accent2" accent3="accent3" accent4="accent4" accent5="accent5" accent6="accent6" hlink="hlink" folHlink="folHlink"/>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4EFE82FE-7465-AE46-88DF-34D347E83B8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Θέση περιεχομένου 2">
            <a:extLst>
              <a:ext uri="{FF2B5EF4-FFF2-40B4-BE49-F238E27FC236}">
                <a16:creationId xmlns:a16="http://schemas.microsoft.com/office/drawing/2014/main" id="{0E3D13CA-0948-B24C-BE1A-D6CC6169A268}"/>
              </a:ext>
            </a:extLst>
          </p:cNvPr>
          <p:cNvSpPr>
            <a:spLocks noGrp="1"/>
          </p:cNvSpPr>
          <p:nvPr>
            <p:ph idx="1"/>
          </p:nvPr>
        </p:nvSpPr>
        <p:spPr>
          <a:xfrm>
            <a:off x="565150" y="2160016"/>
            <a:ext cx="9198761" cy="3601212"/>
          </a:xfrm>
        </p:spPr>
        <p:txBody>
          <a:bodyPr>
            <a:normAutofit/>
          </a:bodyPr>
          <a:lstStyle/>
          <a:p>
            <a:pPr marL="0" indent="0">
              <a:lnSpc>
                <a:spcPct val="90000"/>
              </a:lnSpc>
              <a:buNone/>
            </a:pPr>
            <a:r>
              <a:rPr lang="el-GR" sz="2200" u="sng" dirty="0"/>
              <a:t>Χρειάζεται και διπλωματία!</a:t>
            </a:r>
          </a:p>
          <a:p>
            <a:pPr marL="0" indent="0">
              <a:lnSpc>
                <a:spcPct val="90000"/>
              </a:lnSpc>
              <a:buNone/>
            </a:pPr>
            <a:r>
              <a:rPr lang="el-GR" sz="2200" dirty="0"/>
              <a:t> – Να είσαι τυπικός. Είναι σωστό́ να μιλάς στους άλλους, στον επαγγελματικό σου χώρο, με το επίθετό τους, κυρίως μπροστά σε τρίτους. Καλό είναι να μη μασάς τσίχλα ή να κάνεις και να λες άσχετα πράγματα στο χώρο του Νοσοκομείου ή σε άλλο χώρο Υγείας.</a:t>
            </a:r>
          </a:p>
          <a:p>
            <a:pPr marL="0" indent="0">
              <a:lnSpc>
                <a:spcPct val="90000"/>
              </a:lnSpc>
              <a:buNone/>
            </a:pPr>
            <a:r>
              <a:rPr lang="el-GR" sz="2200" dirty="0"/>
              <a:t>– Να είσαι ακριβής. Αυτό διευκολύνει κυρίως τους συναδέλφους σου, γιατί η φύση της εργασίας με το κυκλικό ωράριο το απαιτεί.</a:t>
            </a:r>
          </a:p>
          <a:p>
            <a:pPr marL="0" indent="0">
              <a:lnSpc>
                <a:spcPct val="90000"/>
              </a:lnSpc>
              <a:buNone/>
            </a:pPr>
            <a:r>
              <a:rPr lang="el-GR" sz="2200" dirty="0"/>
              <a:t>– Να έχεις θετική σκέψη. Η θετική σκέψη είναι ένα αντίδοτο στην αγχώδη ζωή που κάνεις και σε προφυλάσσει από ασθένειες. Ξεκίνα, λοιπόν, από σήμερα!</a:t>
            </a:r>
          </a:p>
        </p:txBody>
      </p:sp>
      <p:cxnSp>
        <p:nvCxnSpPr>
          <p:cNvPr id="10" name="Straight Connector 9">
            <a:extLst>
              <a:ext uri="{FF2B5EF4-FFF2-40B4-BE49-F238E27FC236}">
                <a16:creationId xmlns:a16="http://schemas.microsoft.com/office/drawing/2014/main" id="{BA7C2670-8081-9C42-82A1-23BBFAEAAABC}"/>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565150" y="6087110"/>
            <a:ext cx="9198761" cy="0"/>
          </a:xfrm>
          <a:prstGeom prst="line">
            <a:avLst/>
          </a:prstGeom>
          <a:ln w="1270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grpSp>
        <p:nvGrpSpPr>
          <p:cNvPr id="12" name="Group 11">
            <a:extLst>
              <a:ext uri="{FF2B5EF4-FFF2-40B4-BE49-F238E27FC236}">
                <a16:creationId xmlns:a16="http://schemas.microsoft.com/office/drawing/2014/main" id="{75BEF7CB-BB00-3345-8542-8F0FAFE1C48B}"/>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0290315" y="0"/>
            <a:ext cx="1901686" cy="6858000"/>
            <a:chOff x="10290315" y="0"/>
            <a:chExt cx="1901686" cy="6858000"/>
          </a:xfrm>
        </p:grpSpPr>
        <p:sp>
          <p:nvSpPr>
            <p:cNvPr id="13" name="Oval 12">
              <a:extLst>
                <a:ext uri="{FF2B5EF4-FFF2-40B4-BE49-F238E27FC236}">
                  <a16:creationId xmlns:a16="http://schemas.microsoft.com/office/drawing/2014/main" id="{4E633967-4EB4-9A43-9984-7E0C7DCE8F5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290315" y="806362"/>
              <a:ext cx="1130724" cy="1130723"/>
            </a:xfrm>
            <a:prstGeom prst="ellips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Freeform 24">
              <a:extLst>
                <a:ext uri="{FF2B5EF4-FFF2-40B4-BE49-F238E27FC236}">
                  <a16:creationId xmlns:a16="http://schemas.microsoft.com/office/drawing/2014/main" id="{80BB32CE-B79D-9449-AEBB-EC9F56A9A80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290315" y="0"/>
              <a:ext cx="1130724" cy="565573"/>
            </a:xfrm>
            <a:custGeom>
              <a:avLst/>
              <a:gdLst>
                <a:gd name="connsiteX0" fmla="*/ 21 w 1130724"/>
                <a:gd name="connsiteY0" fmla="*/ 0 h 565573"/>
                <a:gd name="connsiteX1" fmla="*/ 1130703 w 1130724"/>
                <a:gd name="connsiteY1" fmla="*/ 0 h 565573"/>
                <a:gd name="connsiteX2" fmla="*/ 1130724 w 1130724"/>
                <a:gd name="connsiteY2" fmla="*/ 211 h 565573"/>
                <a:gd name="connsiteX3" fmla="*/ 565362 w 1130724"/>
                <a:gd name="connsiteY3" fmla="*/ 565573 h 565573"/>
                <a:gd name="connsiteX4" fmla="*/ 0 w 1130724"/>
                <a:gd name="connsiteY4" fmla="*/ 211 h 56557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0724" h="565573">
                  <a:moveTo>
                    <a:pt x="21" y="0"/>
                  </a:moveTo>
                  <a:lnTo>
                    <a:pt x="1130703" y="0"/>
                  </a:lnTo>
                  <a:lnTo>
                    <a:pt x="1130724" y="211"/>
                  </a:lnTo>
                  <a:cubicBezTo>
                    <a:pt x="1130724" y="312452"/>
                    <a:pt x="877603" y="565573"/>
                    <a:pt x="565362" y="565573"/>
                  </a:cubicBezTo>
                  <a:cubicBezTo>
                    <a:pt x="253121" y="565573"/>
                    <a:pt x="0" y="312452"/>
                    <a:pt x="0" y="211"/>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5" name="Freeform 25">
              <a:extLst>
                <a:ext uri="{FF2B5EF4-FFF2-40B4-BE49-F238E27FC236}">
                  <a16:creationId xmlns:a16="http://schemas.microsoft.com/office/drawing/2014/main" id="{AFE8EC8C-9217-6E47-ACFA-7B2148F1BFE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653180" y="6295093"/>
              <a:ext cx="538821" cy="562907"/>
            </a:xfrm>
            <a:custGeom>
              <a:avLst/>
              <a:gdLst>
                <a:gd name="connsiteX0" fmla="*/ 538821 w 538821"/>
                <a:gd name="connsiteY0" fmla="*/ 0 h 562907"/>
                <a:gd name="connsiteX1" fmla="*/ 538821 w 538821"/>
                <a:gd name="connsiteY1" fmla="*/ 562907 h 562907"/>
                <a:gd name="connsiteX2" fmla="*/ 22 w 538821"/>
                <a:gd name="connsiteY2" fmla="*/ 562907 h 562907"/>
                <a:gd name="connsiteX3" fmla="*/ 0 w 538821"/>
                <a:gd name="connsiteY3" fmla="*/ 562686 h 562907"/>
                <a:gd name="connsiteX4" fmla="*/ 451422 w 538821"/>
                <a:gd name="connsiteY4" fmla="*/ 8810 h 56290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8821" h="562907">
                  <a:moveTo>
                    <a:pt x="538821" y="0"/>
                  </a:moveTo>
                  <a:lnTo>
                    <a:pt x="538821" y="562907"/>
                  </a:lnTo>
                  <a:lnTo>
                    <a:pt x="22" y="562907"/>
                  </a:lnTo>
                  <a:lnTo>
                    <a:pt x="0" y="562686"/>
                  </a:lnTo>
                  <a:cubicBezTo>
                    <a:pt x="0" y="289475"/>
                    <a:pt x="193796" y="61528"/>
                    <a:pt x="451422" y="8810"/>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6" name="Freeform 26">
              <a:extLst>
                <a:ext uri="{FF2B5EF4-FFF2-40B4-BE49-F238E27FC236}">
                  <a16:creationId xmlns:a16="http://schemas.microsoft.com/office/drawing/2014/main" id="{8BEA612E-5CC4-DA4D-8A68-05986443999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653180" y="3552066"/>
              <a:ext cx="538821" cy="1125373"/>
            </a:xfrm>
            <a:custGeom>
              <a:avLst/>
              <a:gdLst>
                <a:gd name="connsiteX0" fmla="*/ 538821 w 538821"/>
                <a:gd name="connsiteY0" fmla="*/ 0 h 1125373"/>
                <a:gd name="connsiteX1" fmla="*/ 538821 w 538821"/>
                <a:gd name="connsiteY1" fmla="*/ 1125373 h 1125373"/>
                <a:gd name="connsiteX2" fmla="*/ 451422 w 538821"/>
                <a:gd name="connsiteY2" fmla="*/ 1116562 h 1125373"/>
                <a:gd name="connsiteX3" fmla="*/ 0 w 538821"/>
                <a:gd name="connsiteY3" fmla="*/ 562686 h 1125373"/>
                <a:gd name="connsiteX4" fmla="*/ 451422 w 538821"/>
                <a:gd name="connsiteY4" fmla="*/ 8810 h 112537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8821" h="1125373">
                  <a:moveTo>
                    <a:pt x="538821" y="0"/>
                  </a:moveTo>
                  <a:lnTo>
                    <a:pt x="538821" y="1125373"/>
                  </a:lnTo>
                  <a:lnTo>
                    <a:pt x="451422" y="1116562"/>
                  </a:lnTo>
                  <a:cubicBezTo>
                    <a:pt x="193796" y="1063844"/>
                    <a:pt x="0" y="835897"/>
                    <a:pt x="0" y="562686"/>
                  </a:cubicBezTo>
                  <a:cubicBezTo>
                    <a:pt x="0" y="289475"/>
                    <a:pt x="193796" y="61528"/>
                    <a:pt x="451422" y="8810"/>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7" name="Freeform 27">
              <a:extLst>
                <a:ext uri="{FF2B5EF4-FFF2-40B4-BE49-F238E27FC236}">
                  <a16:creationId xmlns:a16="http://schemas.microsoft.com/office/drawing/2014/main" id="{59DC8CDB-7B92-E848-AA26-43105184E7F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653180" y="2180552"/>
              <a:ext cx="538821" cy="1125373"/>
            </a:xfrm>
            <a:custGeom>
              <a:avLst/>
              <a:gdLst>
                <a:gd name="connsiteX0" fmla="*/ 538821 w 538821"/>
                <a:gd name="connsiteY0" fmla="*/ 0 h 1125373"/>
                <a:gd name="connsiteX1" fmla="*/ 538821 w 538821"/>
                <a:gd name="connsiteY1" fmla="*/ 1125373 h 1125373"/>
                <a:gd name="connsiteX2" fmla="*/ 451422 w 538821"/>
                <a:gd name="connsiteY2" fmla="*/ 1116562 h 1125373"/>
                <a:gd name="connsiteX3" fmla="*/ 0 w 538821"/>
                <a:gd name="connsiteY3" fmla="*/ 562686 h 1125373"/>
                <a:gd name="connsiteX4" fmla="*/ 451422 w 538821"/>
                <a:gd name="connsiteY4" fmla="*/ 8810 h 112537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8821" h="1125373">
                  <a:moveTo>
                    <a:pt x="538821" y="0"/>
                  </a:moveTo>
                  <a:lnTo>
                    <a:pt x="538821" y="1125373"/>
                  </a:lnTo>
                  <a:lnTo>
                    <a:pt x="451422" y="1116562"/>
                  </a:lnTo>
                  <a:cubicBezTo>
                    <a:pt x="193796" y="1063844"/>
                    <a:pt x="0" y="835897"/>
                    <a:pt x="0" y="562686"/>
                  </a:cubicBezTo>
                  <a:cubicBezTo>
                    <a:pt x="0" y="289475"/>
                    <a:pt x="193796" y="61528"/>
                    <a:pt x="451422" y="8810"/>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8" name="Freeform 28">
              <a:extLst>
                <a:ext uri="{FF2B5EF4-FFF2-40B4-BE49-F238E27FC236}">
                  <a16:creationId xmlns:a16="http://schemas.microsoft.com/office/drawing/2014/main" id="{876EC8B8-C9EB-A84A-858B-ADF81A5B762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653180" y="809039"/>
              <a:ext cx="538821" cy="1125373"/>
            </a:xfrm>
            <a:custGeom>
              <a:avLst/>
              <a:gdLst>
                <a:gd name="connsiteX0" fmla="*/ 538821 w 538821"/>
                <a:gd name="connsiteY0" fmla="*/ 0 h 1125373"/>
                <a:gd name="connsiteX1" fmla="*/ 538821 w 538821"/>
                <a:gd name="connsiteY1" fmla="*/ 1125373 h 1125373"/>
                <a:gd name="connsiteX2" fmla="*/ 451422 w 538821"/>
                <a:gd name="connsiteY2" fmla="*/ 1116562 h 1125373"/>
                <a:gd name="connsiteX3" fmla="*/ 0 w 538821"/>
                <a:gd name="connsiteY3" fmla="*/ 562686 h 1125373"/>
                <a:gd name="connsiteX4" fmla="*/ 451422 w 538821"/>
                <a:gd name="connsiteY4" fmla="*/ 8810 h 112537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8821" h="1125373">
                  <a:moveTo>
                    <a:pt x="538821" y="0"/>
                  </a:moveTo>
                  <a:lnTo>
                    <a:pt x="538821" y="1125373"/>
                  </a:lnTo>
                  <a:lnTo>
                    <a:pt x="451422" y="1116562"/>
                  </a:lnTo>
                  <a:cubicBezTo>
                    <a:pt x="193796" y="1063844"/>
                    <a:pt x="0" y="835897"/>
                    <a:pt x="0" y="562686"/>
                  </a:cubicBezTo>
                  <a:cubicBezTo>
                    <a:pt x="0" y="289475"/>
                    <a:pt x="193796" y="61528"/>
                    <a:pt x="451422" y="8810"/>
                  </a:cubicBez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9" name="Freeform 29">
              <a:extLst>
                <a:ext uri="{FF2B5EF4-FFF2-40B4-BE49-F238E27FC236}">
                  <a16:creationId xmlns:a16="http://schemas.microsoft.com/office/drawing/2014/main" id="{078C5DEE-08C1-D546-BF9B-933B8419E83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653180" y="0"/>
              <a:ext cx="538821" cy="562898"/>
            </a:xfrm>
            <a:custGeom>
              <a:avLst/>
              <a:gdLst>
                <a:gd name="connsiteX0" fmla="*/ 21 w 538821"/>
                <a:gd name="connsiteY0" fmla="*/ 0 h 562898"/>
                <a:gd name="connsiteX1" fmla="*/ 538821 w 538821"/>
                <a:gd name="connsiteY1" fmla="*/ 0 h 562898"/>
                <a:gd name="connsiteX2" fmla="*/ 538821 w 538821"/>
                <a:gd name="connsiteY2" fmla="*/ 562898 h 562898"/>
                <a:gd name="connsiteX3" fmla="*/ 451422 w 538821"/>
                <a:gd name="connsiteY3" fmla="*/ 554087 h 562898"/>
                <a:gd name="connsiteX4" fmla="*/ 0 w 538821"/>
                <a:gd name="connsiteY4" fmla="*/ 211 h 56289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8821" h="562898">
                  <a:moveTo>
                    <a:pt x="21" y="0"/>
                  </a:moveTo>
                  <a:lnTo>
                    <a:pt x="538821" y="0"/>
                  </a:lnTo>
                  <a:lnTo>
                    <a:pt x="538821" y="562898"/>
                  </a:lnTo>
                  <a:lnTo>
                    <a:pt x="451422" y="554087"/>
                  </a:lnTo>
                  <a:cubicBezTo>
                    <a:pt x="193796" y="501369"/>
                    <a:pt x="0" y="273422"/>
                    <a:pt x="0" y="211"/>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grpSp>
    </p:spTree>
    <p:extLst>
      <p:ext uri="{BB962C8B-B14F-4D97-AF65-F5344CB8AC3E}">
        <p14:creationId xmlns:p14="http://schemas.microsoft.com/office/powerpoint/2010/main" val="229054008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1159A82-470F-9447-9FBF-A60A5EFF9A17}"/>
              </a:ext>
            </a:extLst>
          </p:cNvPr>
          <p:cNvSpPr>
            <a:spLocks noGrp="1"/>
          </p:cNvSpPr>
          <p:nvPr>
            <p:ph type="title"/>
          </p:nvPr>
        </p:nvSpPr>
        <p:spPr>
          <a:xfrm>
            <a:off x="553720" y="382270"/>
            <a:ext cx="7335835" cy="1268984"/>
          </a:xfrm>
        </p:spPr>
        <p:txBody>
          <a:bodyPr/>
          <a:lstStyle/>
          <a:p>
            <a:r>
              <a:rPr lang="el-GR" dirty="0"/>
              <a:t>ΔΙΚΑΙΩΜΑΤΑ ΑΣΘΕΝΩΝ</a:t>
            </a:r>
          </a:p>
        </p:txBody>
      </p:sp>
      <p:sp>
        <p:nvSpPr>
          <p:cNvPr id="3" name="Θέση περιεχομένου 2">
            <a:extLst>
              <a:ext uri="{FF2B5EF4-FFF2-40B4-BE49-F238E27FC236}">
                <a16:creationId xmlns:a16="http://schemas.microsoft.com/office/drawing/2014/main" id="{FBC44A5C-FAA9-BA4A-A807-DF3E3C209D2B}"/>
              </a:ext>
            </a:extLst>
          </p:cNvPr>
          <p:cNvSpPr>
            <a:spLocks noGrp="1"/>
          </p:cNvSpPr>
          <p:nvPr>
            <p:ph idx="1"/>
          </p:nvPr>
        </p:nvSpPr>
        <p:spPr>
          <a:xfrm>
            <a:off x="422910" y="1165860"/>
            <a:ext cx="7818120" cy="4921250"/>
          </a:xfrm>
        </p:spPr>
        <p:txBody>
          <a:bodyPr>
            <a:normAutofit fontScale="77500" lnSpcReduction="20000"/>
          </a:bodyPr>
          <a:lstStyle/>
          <a:p>
            <a:pPr marL="457200" indent="-457200">
              <a:buFont typeface="+mj-lt"/>
              <a:buAutoNum type="arabicPeriod"/>
            </a:pPr>
            <a:r>
              <a:rPr lang="el-GR" dirty="0"/>
              <a:t>Δικαίωμα πρόληψης</a:t>
            </a:r>
          </a:p>
          <a:p>
            <a:pPr marL="457200" indent="-457200">
              <a:buFont typeface="+mj-lt"/>
              <a:buAutoNum type="arabicPeriod"/>
            </a:pPr>
            <a:r>
              <a:rPr lang="el-GR" dirty="0"/>
              <a:t>Δικαίωμα πρόσβασης</a:t>
            </a:r>
          </a:p>
          <a:p>
            <a:pPr marL="457200" indent="-457200">
              <a:buFont typeface="+mj-lt"/>
              <a:buAutoNum type="arabicPeriod"/>
            </a:pPr>
            <a:r>
              <a:rPr lang="el-GR" dirty="0"/>
              <a:t>Δικαίωμα πληροφόρησης </a:t>
            </a:r>
          </a:p>
          <a:p>
            <a:pPr marL="457200" indent="-457200">
              <a:buFont typeface="+mj-lt"/>
              <a:buAutoNum type="arabicPeriod"/>
            </a:pPr>
            <a:r>
              <a:rPr lang="el-GR" dirty="0"/>
              <a:t>Δικαίωμα συγκατάθεσης</a:t>
            </a:r>
          </a:p>
          <a:p>
            <a:pPr marL="457200" indent="-457200">
              <a:buFont typeface="+mj-lt"/>
              <a:buAutoNum type="arabicPeriod"/>
            </a:pPr>
            <a:r>
              <a:rPr lang="el-GR" dirty="0"/>
              <a:t>Δικαίωμα ελεύθερης επιλογής</a:t>
            </a:r>
          </a:p>
          <a:p>
            <a:pPr marL="457200" indent="-457200">
              <a:buFont typeface="+mj-lt"/>
              <a:buAutoNum type="arabicPeriod"/>
            </a:pPr>
            <a:r>
              <a:rPr lang="el-GR" dirty="0"/>
              <a:t>Δικαίωμα εχεμύθειας και εμπιστευτηκότητας</a:t>
            </a:r>
          </a:p>
          <a:p>
            <a:pPr marL="457200" indent="-457200">
              <a:buFont typeface="+mj-lt"/>
              <a:buAutoNum type="arabicPeriod"/>
            </a:pPr>
            <a:r>
              <a:rPr lang="el-GR" dirty="0"/>
              <a:t>Δικαίωμα σεβασμού του χρόνου του ασθενούς</a:t>
            </a:r>
          </a:p>
          <a:p>
            <a:pPr marL="457200" indent="-457200">
              <a:buFont typeface="+mj-lt"/>
              <a:buAutoNum type="arabicPeriod"/>
            </a:pPr>
            <a:r>
              <a:rPr lang="el-GR" dirty="0"/>
              <a:t>Δικαίωμα της τήρησης των προδιαγραφών ποιότητας</a:t>
            </a:r>
          </a:p>
          <a:p>
            <a:pPr marL="457200" indent="-457200">
              <a:buFont typeface="+mj-lt"/>
              <a:buAutoNum type="arabicPeriod"/>
            </a:pPr>
            <a:r>
              <a:rPr lang="el-GR" dirty="0"/>
              <a:t>Δικαίωμα της ασφάλειας</a:t>
            </a:r>
          </a:p>
          <a:p>
            <a:pPr marL="457200" indent="-457200">
              <a:buFont typeface="+mj-lt"/>
              <a:buAutoNum type="arabicPeriod"/>
            </a:pPr>
            <a:r>
              <a:rPr lang="el-GR" dirty="0"/>
              <a:t>Δικαίωμα στην καινοτομία</a:t>
            </a:r>
          </a:p>
          <a:p>
            <a:pPr marL="457200" indent="-457200">
              <a:buFont typeface="+mj-lt"/>
              <a:buAutoNum type="arabicPeriod"/>
            </a:pPr>
            <a:r>
              <a:rPr lang="el-GR" dirty="0"/>
              <a:t>Δικαίωμα της αποφυγής του περιττού πόνου και της ταλαιπωρίας</a:t>
            </a:r>
          </a:p>
          <a:p>
            <a:pPr marL="457200" indent="-457200">
              <a:buFont typeface="+mj-lt"/>
              <a:buAutoNum type="arabicPeriod"/>
            </a:pPr>
            <a:r>
              <a:rPr lang="el-GR" dirty="0"/>
              <a:t>Δικαίωμα της εξατομικευμένης θεραπείας</a:t>
            </a:r>
          </a:p>
          <a:p>
            <a:pPr marL="457200" indent="-457200">
              <a:buFont typeface="+mj-lt"/>
              <a:buAutoNum type="arabicPeriod"/>
            </a:pPr>
            <a:r>
              <a:rPr lang="el-GR" dirty="0"/>
              <a:t>Δικαίωμα έκφρασης παραπόνων</a:t>
            </a:r>
          </a:p>
          <a:p>
            <a:pPr marL="457200" indent="-457200">
              <a:buFont typeface="+mj-lt"/>
              <a:buAutoNum type="arabicPeriod"/>
            </a:pPr>
            <a:r>
              <a:rPr lang="el-GR" dirty="0"/>
              <a:t> Δικαίωμα αποζημίωσης</a:t>
            </a:r>
          </a:p>
        </p:txBody>
      </p:sp>
    </p:spTree>
    <p:extLst>
      <p:ext uri="{BB962C8B-B14F-4D97-AF65-F5344CB8AC3E}">
        <p14:creationId xmlns:p14="http://schemas.microsoft.com/office/powerpoint/2010/main" val="130237379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3DCE2F2D-A809-364B-B9D8-F1D169F2BF87}"/>
              </a:ext>
            </a:extLst>
          </p:cNvPr>
          <p:cNvSpPr>
            <a:spLocks noGrp="1"/>
          </p:cNvSpPr>
          <p:nvPr>
            <p:ph type="title"/>
          </p:nvPr>
        </p:nvSpPr>
        <p:spPr/>
        <p:txBody>
          <a:bodyPr/>
          <a:lstStyle/>
          <a:p>
            <a:r>
              <a:rPr lang="el-GR" dirty="0"/>
              <a:t>ΥΠΟΧΡΕΩΣΕΙΣ ΑΣΘΕΝΩΝ</a:t>
            </a:r>
          </a:p>
        </p:txBody>
      </p:sp>
      <p:sp>
        <p:nvSpPr>
          <p:cNvPr id="3" name="Θέση περιεχομένου 2">
            <a:extLst>
              <a:ext uri="{FF2B5EF4-FFF2-40B4-BE49-F238E27FC236}">
                <a16:creationId xmlns:a16="http://schemas.microsoft.com/office/drawing/2014/main" id="{24967FBA-405C-4A43-8F41-7ABA5C72E723}"/>
              </a:ext>
            </a:extLst>
          </p:cNvPr>
          <p:cNvSpPr>
            <a:spLocks noGrp="1"/>
          </p:cNvSpPr>
          <p:nvPr>
            <p:ph idx="1"/>
          </p:nvPr>
        </p:nvSpPr>
        <p:spPr>
          <a:xfrm>
            <a:off x="377190" y="1520190"/>
            <a:ext cx="9452610" cy="4709160"/>
          </a:xfrm>
        </p:spPr>
        <p:txBody>
          <a:bodyPr>
            <a:normAutofit fontScale="70000" lnSpcReduction="20000"/>
          </a:bodyPr>
          <a:lstStyle/>
          <a:p>
            <a:r>
              <a:rPr lang="el-GR" dirty="0"/>
              <a:t>Ο ασθενής έχει υποχρέωση να ενημερώνει το ιατρικό και νοσηλευτικό προσωπικό για τα φάρμακα που τυχόν έπαιρνε πριν την εισαγωγή του στο Νοσοκομείο και να συνεργάζεται με ειλικρίνεια.</a:t>
            </a:r>
          </a:p>
          <a:p>
            <a:r>
              <a:rPr lang="el-GR" dirty="0"/>
              <a:t>Για κάθε παράπονο ο ασθενής και οι συγγενείς να απευθύνονται στους ιεραρχικά υπεύθυνους καθώς και στο Γραφείο Επικοινωνίας με τον Πολίτη που λειτουργεί εντός του Νοσοκομείου.</a:t>
            </a:r>
          </a:p>
          <a:p>
            <a:r>
              <a:rPr lang="el-GR" dirty="0"/>
              <a:t>Η παραμονή συγγενών και φιλικών προσώπων στους θαλάμους να είναι ολιγόωρη και όχι πολυπληθής, και να αποφεύγετε να έχετε μαζί σας παιδιά.</a:t>
            </a:r>
          </a:p>
          <a:p>
            <a:r>
              <a:rPr lang="el-GR" dirty="0"/>
              <a:t>Οι συνοδοί που παραμένουν στους θαλάμους λόγω ειδικής άδειας, πρέπει να φροντίζουν στη διατήρηση της καθαριότητας. Να μην κάθονται στα κρεβάτια των ασθενών, να μην βάζουν λουλούδια στους θαλάμους και να μην κρατούν τρόφιμα, αναψυκτικά και καφέδες, γιατί μεταβάλλονται σε εστίες μικροβίων.</a:t>
            </a:r>
          </a:p>
          <a:p>
            <a:r>
              <a:rPr lang="el-GR" dirty="0"/>
              <a:t>Οι συνοδοί και οι επισκέπτες να μην προκαλούν θόρυβο, γιατί οι ασθενείς έχουν ανάγκη ηρεμίας και ησυχίας.</a:t>
            </a:r>
          </a:p>
          <a:p>
            <a:r>
              <a:rPr lang="el-GR" dirty="0"/>
              <a:t>Να μην φέρετε μαζί σας πολύτιμα αντικείμενα καθώς και μεγάλα χρηματικά ποσά.</a:t>
            </a:r>
          </a:p>
          <a:p>
            <a:r>
              <a:rPr lang="el-GR" dirty="0"/>
              <a:t>Να είστε συνεπείς στα ραντεβού που έχετε κλείσει και να μην απομακρύνεστε από τους θαλάμους άνευ αδείας.</a:t>
            </a:r>
          </a:p>
        </p:txBody>
      </p:sp>
    </p:spTree>
    <p:extLst>
      <p:ext uri="{BB962C8B-B14F-4D97-AF65-F5344CB8AC3E}">
        <p14:creationId xmlns:p14="http://schemas.microsoft.com/office/powerpoint/2010/main" val="328746738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DA1147BD-A385-5D4F-9DB6-3300559D995C}"/>
              </a:ext>
            </a:extLst>
          </p:cNvPr>
          <p:cNvSpPr>
            <a:spLocks noGrp="1"/>
          </p:cNvSpPr>
          <p:nvPr>
            <p:ph idx="1"/>
          </p:nvPr>
        </p:nvSpPr>
        <p:spPr>
          <a:xfrm>
            <a:off x="560070" y="697230"/>
            <a:ext cx="8606790" cy="5394960"/>
          </a:xfrm>
        </p:spPr>
        <p:txBody>
          <a:bodyPr>
            <a:normAutofit fontScale="62500" lnSpcReduction="20000"/>
          </a:bodyPr>
          <a:lstStyle/>
          <a:p>
            <a:r>
              <a:rPr lang="el-GR" dirty="0"/>
              <a:t>Να έχετε πάντα το βιβλιάριο υγείας, και ασφάλισης, τις εξετάσεις που τυχόν έχετε κάνει στο παρελθόν καθώς και κάθε σχετικό έγγραφο (πληροφοριακό δελτίο, οδηγίες κ.λ.π.).</a:t>
            </a:r>
          </a:p>
          <a:p>
            <a:endParaRPr lang="el-GR" dirty="0"/>
          </a:p>
          <a:p>
            <a:r>
              <a:rPr lang="el-GR" dirty="0"/>
              <a:t>Αν είστε ασφαλισμένος ή έχετε βιβλιάριο απορίας, η νοσηλεία σας καλύπτεται από το ασφαλιστικό σας ταμείο ή το Δημόσιο.</a:t>
            </a:r>
          </a:p>
          <a:p>
            <a:endParaRPr lang="el-GR" dirty="0"/>
          </a:p>
          <a:p>
            <a:r>
              <a:rPr lang="el-GR" dirty="0"/>
              <a:t>Εάν είστε ανασφάλιστος πληρώνετε το αντίτιμο του νοσηλίου σας, απευθείας και μόνο στο Λογιστήριο Νοσηλευόμενων, που σας παρέχει και την σχετική απόδειξη.</a:t>
            </a:r>
          </a:p>
          <a:p>
            <a:endParaRPr lang="el-GR" dirty="0"/>
          </a:p>
          <a:p>
            <a:r>
              <a:rPr lang="el-GR" dirty="0"/>
              <a:t>Απαγορεύεται οι επισκέπτες να εισέρχονται εντός του Νοσοκομείου με αυτοκίνητο ή άλλο μεταφορικό μέσο.</a:t>
            </a:r>
          </a:p>
          <a:p>
            <a:endParaRPr lang="el-GR" dirty="0"/>
          </a:p>
          <a:p>
            <a:r>
              <a:rPr lang="el-GR" dirty="0"/>
              <a:t>Αμοιβή σε οποιοδήποτε πρόσωπο και για οποιοδήποτε λόγο είναι παράνομη και προσβάλει τους ίδιους τους εργαζόμενους.</a:t>
            </a:r>
          </a:p>
          <a:p>
            <a:endParaRPr lang="el-GR" dirty="0"/>
          </a:p>
          <a:p>
            <a:r>
              <a:rPr lang="el-GR" dirty="0"/>
              <a:t>Οι ασθενείς και οι συνοδοί αυτών, κατά την εισαγωγή τους, πρέπει να δίνουν απαραίτητα τα στοιχεία τους και τις πληροφορίες που τους ζητούνται από το ιατρικό και νοσηλευτικό προσωπικό.</a:t>
            </a:r>
          </a:p>
          <a:p>
            <a:endParaRPr lang="el-GR" dirty="0"/>
          </a:p>
          <a:p>
            <a:r>
              <a:rPr lang="el-GR" dirty="0"/>
              <a:t>Απαγορεύεται αυστηρά το κάπνισμα σε όλους τους χώρους του Νοσοκομείου</a:t>
            </a:r>
          </a:p>
          <a:p>
            <a:endParaRPr lang="el-GR" dirty="0"/>
          </a:p>
          <a:p>
            <a:endParaRPr lang="el-GR" dirty="0"/>
          </a:p>
        </p:txBody>
      </p:sp>
    </p:spTree>
    <p:extLst>
      <p:ext uri="{BB962C8B-B14F-4D97-AF65-F5344CB8AC3E}">
        <p14:creationId xmlns:p14="http://schemas.microsoft.com/office/powerpoint/2010/main" val="109323995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4EFE82FE-7465-AE46-88DF-34D347E83B8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Τίτλος 1">
            <a:extLst>
              <a:ext uri="{FF2B5EF4-FFF2-40B4-BE49-F238E27FC236}">
                <a16:creationId xmlns:a16="http://schemas.microsoft.com/office/drawing/2014/main" id="{04B2AE5F-8373-084F-ADE2-638C44A9B492}"/>
              </a:ext>
            </a:extLst>
          </p:cNvPr>
          <p:cNvSpPr>
            <a:spLocks noGrp="1"/>
          </p:cNvSpPr>
          <p:nvPr>
            <p:ph type="title"/>
          </p:nvPr>
        </p:nvSpPr>
        <p:spPr>
          <a:xfrm>
            <a:off x="565150" y="770890"/>
            <a:ext cx="9198761" cy="1268984"/>
          </a:xfrm>
        </p:spPr>
        <p:txBody>
          <a:bodyPr>
            <a:normAutofit/>
          </a:bodyPr>
          <a:lstStyle/>
          <a:p>
            <a:pPr>
              <a:lnSpc>
                <a:spcPct val="90000"/>
              </a:lnSpc>
            </a:pPr>
            <a:r>
              <a:rPr lang="el-GR" dirty="0"/>
              <a:t>Ο ΑΡΡΩΣΤΟΣ, ΟΙ ΣΥΓΓΕΝΕΙΣ, ΟΙ ΕΠΙΣΚΕΠΤΕΣ</a:t>
            </a:r>
          </a:p>
        </p:txBody>
      </p:sp>
      <p:sp>
        <p:nvSpPr>
          <p:cNvPr id="3" name="Θέση περιεχομένου 2">
            <a:extLst>
              <a:ext uri="{FF2B5EF4-FFF2-40B4-BE49-F238E27FC236}">
                <a16:creationId xmlns:a16="http://schemas.microsoft.com/office/drawing/2014/main" id="{52FDB559-1524-0C41-B7AE-943B216B9E27}"/>
              </a:ext>
            </a:extLst>
          </p:cNvPr>
          <p:cNvSpPr>
            <a:spLocks noGrp="1"/>
          </p:cNvSpPr>
          <p:nvPr>
            <p:ph idx="1"/>
          </p:nvPr>
        </p:nvSpPr>
        <p:spPr>
          <a:xfrm>
            <a:off x="565150" y="2160016"/>
            <a:ext cx="9198761" cy="3601212"/>
          </a:xfrm>
        </p:spPr>
        <p:txBody>
          <a:bodyPr>
            <a:normAutofit/>
          </a:bodyPr>
          <a:lstStyle/>
          <a:p>
            <a:pPr marL="0" indent="0">
              <a:buNone/>
            </a:pPr>
            <a:r>
              <a:rPr lang="el-GR" sz="2200" dirty="0"/>
              <a:t>Ο άρρωστος βρίσκεται στο επίκεντρο του ενδιαφέροντος και οφείλουμε να προσπαθούμε να τον γνωρίσουμε ως βιοψυχοκοινωνική οντότητα. Αυτό μπορεί να γίνει σ’ ένα κλίμα φιλικής ατμόσφαιρας και εμπιστοσύνης, όσο είναι δυνατό, κατά την παραμονή του αρρώστου στο νοσοκομείο, χωρίς να λαμβάνουμε υπόψη την ηλικία, το φύλο, την κοινωνική θέση, την εθνικότητα και το θρήσκευμα.</a:t>
            </a:r>
          </a:p>
          <a:p>
            <a:pPr marL="0" indent="0">
              <a:buNone/>
            </a:pPr>
            <a:r>
              <a:rPr lang="el-GR" sz="2200" dirty="0"/>
              <a:t>Όλοι οι άνθρωποι δεν είναι ίδιοι –υπάρχουν άρρωστοι που τρομάζουν από την ασθένεια και τα νοσοκομεία, όπως και οι συγγενείς πολλές φορές αναστατώνονται από την ασθένεια του αγαπημένου τους προσώπου. Δείξτε ενδιαφέρον, δημιουργήστε φιλική ατμόσφαιρα.</a:t>
            </a:r>
          </a:p>
        </p:txBody>
      </p:sp>
      <p:cxnSp>
        <p:nvCxnSpPr>
          <p:cNvPr id="10" name="Straight Connector 9">
            <a:extLst>
              <a:ext uri="{FF2B5EF4-FFF2-40B4-BE49-F238E27FC236}">
                <a16:creationId xmlns:a16="http://schemas.microsoft.com/office/drawing/2014/main" id="{BA7C2670-8081-9C42-82A1-23BBFAEAAABC}"/>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565150" y="6087110"/>
            <a:ext cx="9198761" cy="0"/>
          </a:xfrm>
          <a:prstGeom prst="line">
            <a:avLst/>
          </a:prstGeom>
          <a:ln w="1270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grpSp>
        <p:nvGrpSpPr>
          <p:cNvPr id="12" name="Group 11">
            <a:extLst>
              <a:ext uri="{FF2B5EF4-FFF2-40B4-BE49-F238E27FC236}">
                <a16:creationId xmlns:a16="http://schemas.microsoft.com/office/drawing/2014/main" id="{75BEF7CB-BB00-3345-8542-8F0FAFE1C48B}"/>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0290315" y="0"/>
            <a:ext cx="1901686" cy="6858000"/>
            <a:chOff x="10290315" y="0"/>
            <a:chExt cx="1901686" cy="6858000"/>
          </a:xfrm>
        </p:grpSpPr>
        <p:sp>
          <p:nvSpPr>
            <p:cNvPr id="13" name="Oval 12">
              <a:extLst>
                <a:ext uri="{FF2B5EF4-FFF2-40B4-BE49-F238E27FC236}">
                  <a16:creationId xmlns:a16="http://schemas.microsoft.com/office/drawing/2014/main" id="{4E633967-4EB4-9A43-9984-7E0C7DCE8F5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290315" y="806362"/>
              <a:ext cx="1130724" cy="1130723"/>
            </a:xfrm>
            <a:prstGeom prst="ellips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Freeform 24">
              <a:extLst>
                <a:ext uri="{FF2B5EF4-FFF2-40B4-BE49-F238E27FC236}">
                  <a16:creationId xmlns:a16="http://schemas.microsoft.com/office/drawing/2014/main" id="{80BB32CE-B79D-9449-AEBB-EC9F56A9A80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290315" y="0"/>
              <a:ext cx="1130724" cy="565573"/>
            </a:xfrm>
            <a:custGeom>
              <a:avLst/>
              <a:gdLst>
                <a:gd name="connsiteX0" fmla="*/ 21 w 1130724"/>
                <a:gd name="connsiteY0" fmla="*/ 0 h 565573"/>
                <a:gd name="connsiteX1" fmla="*/ 1130703 w 1130724"/>
                <a:gd name="connsiteY1" fmla="*/ 0 h 565573"/>
                <a:gd name="connsiteX2" fmla="*/ 1130724 w 1130724"/>
                <a:gd name="connsiteY2" fmla="*/ 211 h 565573"/>
                <a:gd name="connsiteX3" fmla="*/ 565362 w 1130724"/>
                <a:gd name="connsiteY3" fmla="*/ 565573 h 565573"/>
                <a:gd name="connsiteX4" fmla="*/ 0 w 1130724"/>
                <a:gd name="connsiteY4" fmla="*/ 211 h 56557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0724" h="565573">
                  <a:moveTo>
                    <a:pt x="21" y="0"/>
                  </a:moveTo>
                  <a:lnTo>
                    <a:pt x="1130703" y="0"/>
                  </a:lnTo>
                  <a:lnTo>
                    <a:pt x="1130724" y="211"/>
                  </a:lnTo>
                  <a:cubicBezTo>
                    <a:pt x="1130724" y="312452"/>
                    <a:pt x="877603" y="565573"/>
                    <a:pt x="565362" y="565573"/>
                  </a:cubicBezTo>
                  <a:cubicBezTo>
                    <a:pt x="253121" y="565573"/>
                    <a:pt x="0" y="312452"/>
                    <a:pt x="0" y="211"/>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5" name="Freeform 25">
              <a:extLst>
                <a:ext uri="{FF2B5EF4-FFF2-40B4-BE49-F238E27FC236}">
                  <a16:creationId xmlns:a16="http://schemas.microsoft.com/office/drawing/2014/main" id="{AFE8EC8C-9217-6E47-ACFA-7B2148F1BFE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653180" y="6295093"/>
              <a:ext cx="538821" cy="562907"/>
            </a:xfrm>
            <a:custGeom>
              <a:avLst/>
              <a:gdLst>
                <a:gd name="connsiteX0" fmla="*/ 538821 w 538821"/>
                <a:gd name="connsiteY0" fmla="*/ 0 h 562907"/>
                <a:gd name="connsiteX1" fmla="*/ 538821 w 538821"/>
                <a:gd name="connsiteY1" fmla="*/ 562907 h 562907"/>
                <a:gd name="connsiteX2" fmla="*/ 22 w 538821"/>
                <a:gd name="connsiteY2" fmla="*/ 562907 h 562907"/>
                <a:gd name="connsiteX3" fmla="*/ 0 w 538821"/>
                <a:gd name="connsiteY3" fmla="*/ 562686 h 562907"/>
                <a:gd name="connsiteX4" fmla="*/ 451422 w 538821"/>
                <a:gd name="connsiteY4" fmla="*/ 8810 h 56290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8821" h="562907">
                  <a:moveTo>
                    <a:pt x="538821" y="0"/>
                  </a:moveTo>
                  <a:lnTo>
                    <a:pt x="538821" y="562907"/>
                  </a:lnTo>
                  <a:lnTo>
                    <a:pt x="22" y="562907"/>
                  </a:lnTo>
                  <a:lnTo>
                    <a:pt x="0" y="562686"/>
                  </a:lnTo>
                  <a:cubicBezTo>
                    <a:pt x="0" y="289475"/>
                    <a:pt x="193796" y="61528"/>
                    <a:pt x="451422" y="8810"/>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6" name="Freeform 26">
              <a:extLst>
                <a:ext uri="{FF2B5EF4-FFF2-40B4-BE49-F238E27FC236}">
                  <a16:creationId xmlns:a16="http://schemas.microsoft.com/office/drawing/2014/main" id="{8BEA612E-5CC4-DA4D-8A68-05986443999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653180" y="3552066"/>
              <a:ext cx="538821" cy="1125373"/>
            </a:xfrm>
            <a:custGeom>
              <a:avLst/>
              <a:gdLst>
                <a:gd name="connsiteX0" fmla="*/ 538821 w 538821"/>
                <a:gd name="connsiteY0" fmla="*/ 0 h 1125373"/>
                <a:gd name="connsiteX1" fmla="*/ 538821 w 538821"/>
                <a:gd name="connsiteY1" fmla="*/ 1125373 h 1125373"/>
                <a:gd name="connsiteX2" fmla="*/ 451422 w 538821"/>
                <a:gd name="connsiteY2" fmla="*/ 1116562 h 1125373"/>
                <a:gd name="connsiteX3" fmla="*/ 0 w 538821"/>
                <a:gd name="connsiteY3" fmla="*/ 562686 h 1125373"/>
                <a:gd name="connsiteX4" fmla="*/ 451422 w 538821"/>
                <a:gd name="connsiteY4" fmla="*/ 8810 h 112537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8821" h="1125373">
                  <a:moveTo>
                    <a:pt x="538821" y="0"/>
                  </a:moveTo>
                  <a:lnTo>
                    <a:pt x="538821" y="1125373"/>
                  </a:lnTo>
                  <a:lnTo>
                    <a:pt x="451422" y="1116562"/>
                  </a:lnTo>
                  <a:cubicBezTo>
                    <a:pt x="193796" y="1063844"/>
                    <a:pt x="0" y="835897"/>
                    <a:pt x="0" y="562686"/>
                  </a:cubicBezTo>
                  <a:cubicBezTo>
                    <a:pt x="0" y="289475"/>
                    <a:pt x="193796" y="61528"/>
                    <a:pt x="451422" y="8810"/>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7" name="Freeform 27">
              <a:extLst>
                <a:ext uri="{FF2B5EF4-FFF2-40B4-BE49-F238E27FC236}">
                  <a16:creationId xmlns:a16="http://schemas.microsoft.com/office/drawing/2014/main" id="{59DC8CDB-7B92-E848-AA26-43105184E7F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653180" y="2180552"/>
              <a:ext cx="538821" cy="1125373"/>
            </a:xfrm>
            <a:custGeom>
              <a:avLst/>
              <a:gdLst>
                <a:gd name="connsiteX0" fmla="*/ 538821 w 538821"/>
                <a:gd name="connsiteY0" fmla="*/ 0 h 1125373"/>
                <a:gd name="connsiteX1" fmla="*/ 538821 w 538821"/>
                <a:gd name="connsiteY1" fmla="*/ 1125373 h 1125373"/>
                <a:gd name="connsiteX2" fmla="*/ 451422 w 538821"/>
                <a:gd name="connsiteY2" fmla="*/ 1116562 h 1125373"/>
                <a:gd name="connsiteX3" fmla="*/ 0 w 538821"/>
                <a:gd name="connsiteY3" fmla="*/ 562686 h 1125373"/>
                <a:gd name="connsiteX4" fmla="*/ 451422 w 538821"/>
                <a:gd name="connsiteY4" fmla="*/ 8810 h 112537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8821" h="1125373">
                  <a:moveTo>
                    <a:pt x="538821" y="0"/>
                  </a:moveTo>
                  <a:lnTo>
                    <a:pt x="538821" y="1125373"/>
                  </a:lnTo>
                  <a:lnTo>
                    <a:pt x="451422" y="1116562"/>
                  </a:lnTo>
                  <a:cubicBezTo>
                    <a:pt x="193796" y="1063844"/>
                    <a:pt x="0" y="835897"/>
                    <a:pt x="0" y="562686"/>
                  </a:cubicBezTo>
                  <a:cubicBezTo>
                    <a:pt x="0" y="289475"/>
                    <a:pt x="193796" y="61528"/>
                    <a:pt x="451422" y="8810"/>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8" name="Freeform 28">
              <a:extLst>
                <a:ext uri="{FF2B5EF4-FFF2-40B4-BE49-F238E27FC236}">
                  <a16:creationId xmlns:a16="http://schemas.microsoft.com/office/drawing/2014/main" id="{876EC8B8-C9EB-A84A-858B-ADF81A5B762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653180" y="809039"/>
              <a:ext cx="538821" cy="1125373"/>
            </a:xfrm>
            <a:custGeom>
              <a:avLst/>
              <a:gdLst>
                <a:gd name="connsiteX0" fmla="*/ 538821 w 538821"/>
                <a:gd name="connsiteY0" fmla="*/ 0 h 1125373"/>
                <a:gd name="connsiteX1" fmla="*/ 538821 w 538821"/>
                <a:gd name="connsiteY1" fmla="*/ 1125373 h 1125373"/>
                <a:gd name="connsiteX2" fmla="*/ 451422 w 538821"/>
                <a:gd name="connsiteY2" fmla="*/ 1116562 h 1125373"/>
                <a:gd name="connsiteX3" fmla="*/ 0 w 538821"/>
                <a:gd name="connsiteY3" fmla="*/ 562686 h 1125373"/>
                <a:gd name="connsiteX4" fmla="*/ 451422 w 538821"/>
                <a:gd name="connsiteY4" fmla="*/ 8810 h 112537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8821" h="1125373">
                  <a:moveTo>
                    <a:pt x="538821" y="0"/>
                  </a:moveTo>
                  <a:lnTo>
                    <a:pt x="538821" y="1125373"/>
                  </a:lnTo>
                  <a:lnTo>
                    <a:pt x="451422" y="1116562"/>
                  </a:lnTo>
                  <a:cubicBezTo>
                    <a:pt x="193796" y="1063844"/>
                    <a:pt x="0" y="835897"/>
                    <a:pt x="0" y="562686"/>
                  </a:cubicBezTo>
                  <a:cubicBezTo>
                    <a:pt x="0" y="289475"/>
                    <a:pt x="193796" y="61528"/>
                    <a:pt x="451422" y="8810"/>
                  </a:cubicBez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9" name="Freeform 29">
              <a:extLst>
                <a:ext uri="{FF2B5EF4-FFF2-40B4-BE49-F238E27FC236}">
                  <a16:creationId xmlns:a16="http://schemas.microsoft.com/office/drawing/2014/main" id="{078C5DEE-08C1-D546-BF9B-933B8419E83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653180" y="0"/>
              <a:ext cx="538821" cy="562898"/>
            </a:xfrm>
            <a:custGeom>
              <a:avLst/>
              <a:gdLst>
                <a:gd name="connsiteX0" fmla="*/ 21 w 538821"/>
                <a:gd name="connsiteY0" fmla="*/ 0 h 562898"/>
                <a:gd name="connsiteX1" fmla="*/ 538821 w 538821"/>
                <a:gd name="connsiteY1" fmla="*/ 0 h 562898"/>
                <a:gd name="connsiteX2" fmla="*/ 538821 w 538821"/>
                <a:gd name="connsiteY2" fmla="*/ 562898 h 562898"/>
                <a:gd name="connsiteX3" fmla="*/ 451422 w 538821"/>
                <a:gd name="connsiteY3" fmla="*/ 554087 h 562898"/>
                <a:gd name="connsiteX4" fmla="*/ 0 w 538821"/>
                <a:gd name="connsiteY4" fmla="*/ 211 h 56289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8821" h="562898">
                  <a:moveTo>
                    <a:pt x="21" y="0"/>
                  </a:moveTo>
                  <a:lnTo>
                    <a:pt x="538821" y="0"/>
                  </a:lnTo>
                  <a:lnTo>
                    <a:pt x="538821" y="562898"/>
                  </a:lnTo>
                  <a:lnTo>
                    <a:pt x="451422" y="554087"/>
                  </a:lnTo>
                  <a:cubicBezTo>
                    <a:pt x="193796" y="501369"/>
                    <a:pt x="0" y="273422"/>
                    <a:pt x="0" y="211"/>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grpSp>
    </p:spTree>
    <p:extLst>
      <p:ext uri="{BB962C8B-B14F-4D97-AF65-F5344CB8AC3E}">
        <p14:creationId xmlns:p14="http://schemas.microsoft.com/office/powerpoint/2010/main" val="143070337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4EFE82FE-7465-AE46-88DF-34D347E83B8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Θέση περιεχομένου 2">
            <a:extLst>
              <a:ext uri="{FF2B5EF4-FFF2-40B4-BE49-F238E27FC236}">
                <a16:creationId xmlns:a16="http://schemas.microsoft.com/office/drawing/2014/main" id="{EFA0F33A-91FD-014A-A1C9-510A189B9884}"/>
              </a:ext>
            </a:extLst>
          </p:cNvPr>
          <p:cNvSpPr>
            <a:spLocks noGrp="1"/>
          </p:cNvSpPr>
          <p:nvPr>
            <p:ph idx="1"/>
          </p:nvPr>
        </p:nvSpPr>
        <p:spPr>
          <a:xfrm>
            <a:off x="565150" y="2160016"/>
            <a:ext cx="9198761" cy="3601212"/>
          </a:xfrm>
        </p:spPr>
        <p:txBody>
          <a:bodyPr>
            <a:normAutofit/>
          </a:bodyPr>
          <a:lstStyle/>
          <a:p>
            <a:pPr marL="0" indent="0">
              <a:buNone/>
            </a:pPr>
            <a:r>
              <a:rPr lang="el-GR" sz="2200" dirty="0"/>
              <a:t>Οι άρρωστοι και οι συγγενείς τους δικαιούνται να πληροφορούνται για την πορεία της ασθένειας από το κατάλληλο άτομο, καθώς και για τις σχεδιασμένες ενέργειες που θα δεχθεί. Αυτό δε σημαίνει ότι δε σεβόμαστε το απόρρητο του ασθενούς. Χρειάζεται εχεμύθεια, σεβασμός στην προσωπική ζωή του και προπάντων να μη συζητιούνται σε άλλο ασθενή πληροφορίες άλλων αρρώστων. Να μη δίνουμε πληροφορία σε συγγενείς και φίλους, ακόμη και τηλεφωνικά. Ό,τι κάνουμε χρειάζεται τη συγκατάθεση του αρρώστου. Η παραβίαση του προσωπικού απόρρητου διώκεται ποινικά.</a:t>
            </a:r>
          </a:p>
          <a:p>
            <a:pPr marL="0" indent="0">
              <a:buNone/>
            </a:pPr>
            <a:r>
              <a:rPr lang="el-GR" sz="2200" dirty="0"/>
              <a:t>Υπενθυμίστε στους επισκέπτες τις ώρες επισκεπτηρίου. Αν κάτι δε γνωρίζετε, ρωτήστε την προϊσταμένη ή το θεράποντα γιατρό.</a:t>
            </a:r>
          </a:p>
        </p:txBody>
      </p:sp>
      <p:cxnSp>
        <p:nvCxnSpPr>
          <p:cNvPr id="10" name="Straight Connector 9">
            <a:extLst>
              <a:ext uri="{FF2B5EF4-FFF2-40B4-BE49-F238E27FC236}">
                <a16:creationId xmlns:a16="http://schemas.microsoft.com/office/drawing/2014/main" id="{BA7C2670-8081-9C42-82A1-23BBFAEAAABC}"/>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565150" y="6087110"/>
            <a:ext cx="9198761" cy="0"/>
          </a:xfrm>
          <a:prstGeom prst="line">
            <a:avLst/>
          </a:prstGeom>
          <a:ln w="1270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grpSp>
        <p:nvGrpSpPr>
          <p:cNvPr id="12" name="Group 11">
            <a:extLst>
              <a:ext uri="{FF2B5EF4-FFF2-40B4-BE49-F238E27FC236}">
                <a16:creationId xmlns:a16="http://schemas.microsoft.com/office/drawing/2014/main" id="{75BEF7CB-BB00-3345-8542-8F0FAFE1C48B}"/>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0290315" y="0"/>
            <a:ext cx="1901686" cy="6858000"/>
            <a:chOff x="10290315" y="0"/>
            <a:chExt cx="1901686" cy="6858000"/>
          </a:xfrm>
        </p:grpSpPr>
        <p:sp>
          <p:nvSpPr>
            <p:cNvPr id="13" name="Oval 12">
              <a:extLst>
                <a:ext uri="{FF2B5EF4-FFF2-40B4-BE49-F238E27FC236}">
                  <a16:creationId xmlns:a16="http://schemas.microsoft.com/office/drawing/2014/main" id="{4E633967-4EB4-9A43-9984-7E0C7DCE8F5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290315" y="806362"/>
              <a:ext cx="1130724" cy="1130723"/>
            </a:xfrm>
            <a:prstGeom prst="ellips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Freeform 24">
              <a:extLst>
                <a:ext uri="{FF2B5EF4-FFF2-40B4-BE49-F238E27FC236}">
                  <a16:creationId xmlns:a16="http://schemas.microsoft.com/office/drawing/2014/main" id="{80BB32CE-B79D-9449-AEBB-EC9F56A9A80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290315" y="0"/>
              <a:ext cx="1130724" cy="565573"/>
            </a:xfrm>
            <a:custGeom>
              <a:avLst/>
              <a:gdLst>
                <a:gd name="connsiteX0" fmla="*/ 21 w 1130724"/>
                <a:gd name="connsiteY0" fmla="*/ 0 h 565573"/>
                <a:gd name="connsiteX1" fmla="*/ 1130703 w 1130724"/>
                <a:gd name="connsiteY1" fmla="*/ 0 h 565573"/>
                <a:gd name="connsiteX2" fmla="*/ 1130724 w 1130724"/>
                <a:gd name="connsiteY2" fmla="*/ 211 h 565573"/>
                <a:gd name="connsiteX3" fmla="*/ 565362 w 1130724"/>
                <a:gd name="connsiteY3" fmla="*/ 565573 h 565573"/>
                <a:gd name="connsiteX4" fmla="*/ 0 w 1130724"/>
                <a:gd name="connsiteY4" fmla="*/ 211 h 56557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0724" h="565573">
                  <a:moveTo>
                    <a:pt x="21" y="0"/>
                  </a:moveTo>
                  <a:lnTo>
                    <a:pt x="1130703" y="0"/>
                  </a:lnTo>
                  <a:lnTo>
                    <a:pt x="1130724" y="211"/>
                  </a:lnTo>
                  <a:cubicBezTo>
                    <a:pt x="1130724" y="312452"/>
                    <a:pt x="877603" y="565573"/>
                    <a:pt x="565362" y="565573"/>
                  </a:cubicBezTo>
                  <a:cubicBezTo>
                    <a:pt x="253121" y="565573"/>
                    <a:pt x="0" y="312452"/>
                    <a:pt x="0" y="211"/>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5" name="Freeform 25">
              <a:extLst>
                <a:ext uri="{FF2B5EF4-FFF2-40B4-BE49-F238E27FC236}">
                  <a16:creationId xmlns:a16="http://schemas.microsoft.com/office/drawing/2014/main" id="{AFE8EC8C-9217-6E47-ACFA-7B2148F1BFE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653180" y="6295093"/>
              <a:ext cx="538821" cy="562907"/>
            </a:xfrm>
            <a:custGeom>
              <a:avLst/>
              <a:gdLst>
                <a:gd name="connsiteX0" fmla="*/ 538821 w 538821"/>
                <a:gd name="connsiteY0" fmla="*/ 0 h 562907"/>
                <a:gd name="connsiteX1" fmla="*/ 538821 w 538821"/>
                <a:gd name="connsiteY1" fmla="*/ 562907 h 562907"/>
                <a:gd name="connsiteX2" fmla="*/ 22 w 538821"/>
                <a:gd name="connsiteY2" fmla="*/ 562907 h 562907"/>
                <a:gd name="connsiteX3" fmla="*/ 0 w 538821"/>
                <a:gd name="connsiteY3" fmla="*/ 562686 h 562907"/>
                <a:gd name="connsiteX4" fmla="*/ 451422 w 538821"/>
                <a:gd name="connsiteY4" fmla="*/ 8810 h 56290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8821" h="562907">
                  <a:moveTo>
                    <a:pt x="538821" y="0"/>
                  </a:moveTo>
                  <a:lnTo>
                    <a:pt x="538821" y="562907"/>
                  </a:lnTo>
                  <a:lnTo>
                    <a:pt x="22" y="562907"/>
                  </a:lnTo>
                  <a:lnTo>
                    <a:pt x="0" y="562686"/>
                  </a:lnTo>
                  <a:cubicBezTo>
                    <a:pt x="0" y="289475"/>
                    <a:pt x="193796" y="61528"/>
                    <a:pt x="451422" y="8810"/>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6" name="Freeform 26">
              <a:extLst>
                <a:ext uri="{FF2B5EF4-FFF2-40B4-BE49-F238E27FC236}">
                  <a16:creationId xmlns:a16="http://schemas.microsoft.com/office/drawing/2014/main" id="{8BEA612E-5CC4-DA4D-8A68-05986443999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653180" y="3552066"/>
              <a:ext cx="538821" cy="1125373"/>
            </a:xfrm>
            <a:custGeom>
              <a:avLst/>
              <a:gdLst>
                <a:gd name="connsiteX0" fmla="*/ 538821 w 538821"/>
                <a:gd name="connsiteY0" fmla="*/ 0 h 1125373"/>
                <a:gd name="connsiteX1" fmla="*/ 538821 w 538821"/>
                <a:gd name="connsiteY1" fmla="*/ 1125373 h 1125373"/>
                <a:gd name="connsiteX2" fmla="*/ 451422 w 538821"/>
                <a:gd name="connsiteY2" fmla="*/ 1116562 h 1125373"/>
                <a:gd name="connsiteX3" fmla="*/ 0 w 538821"/>
                <a:gd name="connsiteY3" fmla="*/ 562686 h 1125373"/>
                <a:gd name="connsiteX4" fmla="*/ 451422 w 538821"/>
                <a:gd name="connsiteY4" fmla="*/ 8810 h 112537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8821" h="1125373">
                  <a:moveTo>
                    <a:pt x="538821" y="0"/>
                  </a:moveTo>
                  <a:lnTo>
                    <a:pt x="538821" y="1125373"/>
                  </a:lnTo>
                  <a:lnTo>
                    <a:pt x="451422" y="1116562"/>
                  </a:lnTo>
                  <a:cubicBezTo>
                    <a:pt x="193796" y="1063844"/>
                    <a:pt x="0" y="835897"/>
                    <a:pt x="0" y="562686"/>
                  </a:cubicBezTo>
                  <a:cubicBezTo>
                    <a:pt x="0" y="289475"/>
                    <a:pt x="193796" y="61528"/>
                    <a:pt x="451422" y="8810"/>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7" name="Freeform 27">
              <a:extLst>
                <a:ext uri="{FF2B5EF4-FFF2-40B4-BE49-F238E27FC236}">
                  <a16:creationId xmlns:a16="http://schemas.microsoft.com/office/drawing/2014/main" id="{59DC8CDB-7B92-E848-AA26-43105184E7F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653180" y="2180552"/>
              <a:ext cx="538821" cy="1125373"/>
            </a:xfrm>
            <a:custGeom>
              <a:avLst/>
              <a:gdLst>
                <a:gd name="connsiteX0" fmla="*/ 538821 w 538821"/>
                <a:gd name="connsiteY0" fmla="*/ 0 h 1125373"/>
                <a:gd name="connsiteX1" fmla="*/ 538821 w 538821"/>
                <a:gd name="connsiteY1" fmla="*/ 1125373 h 1125373"/>
                <a:gd name="connsiteX2" fmla="*/ 451422 w 538821"/>
                <a:gd name="connsiteY2" fmla="*/ 1116562 h 1125373"/>
                <a:gd name="connsiteX3" fmla="*/ 0 w 538821"/>
                <a:gd name="connsiteY3" fmla="*/ 562686 h 1125373"/>
                <a:gd name="connsiteX4" fmla="*/ 451422 w 538821"/>
                <a:gd name="connsiteY4" fmla="*/ 8810 h 112537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8821" h="1125373">
                  <a:moveTo>
                    <a:pt x="538821" y="0"/>
                  </a:moveTo>
                  <a:lnTo>
                    <a:pt x="538821" y="1125373"/>
                  </a:lnTo>
                  <a:lnTo>
                    <a:pt x="451422" y="1116562"/>
                  </a:lnTo>
                  <a:cubicBezTo>
                    <a:pt x="193796" y="1063844"/>
                    <a:pt x="0" y="835897"/>
                    <a:pt x="0" y="562686"/>
                  </a:cubicBezTo>
                  <a:cubicBezTo>
                    <a:pt x="0" y="289475"/>
                    <a:pt x="193796" y="61528"/>
                    <a:pt x="451422" y="8810"/>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8" name="Freeform 28">
              <a:extLst>
                <a:ext uri="{FF2B5EF4-FFF2-40B4-BE49-F238E27FC236}">
                  <a16:creationId xmlns:a16="http://schemas.microsoft.com/office/drawing/2014/main" id="{876EC8B8-C9EB-A84A-858B-ADF81A5B762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653180" y="809039"/>
              <a:ext cx="538821" cy="1125373"/>
            </a:xfrm>
            <a:custGeom>
              <a:avLst/>
              <a:gdLst>
                <a:gd name="connsiteX0" fmla="*/ 538821 w 538821"/>
                <a:gd name="connsiteY0" fmla="*/ 0 h 1125373"/>
                <a:gd name="connsiteX1" fmla="*/ 538821 w 538821"/>
                <a:gd name="connsiteY1" fmla="*/ 1125373 h 1125373"/>
                <a:gd name="connsiteX2" fmla="*/ 451422 w 538821"/>
                <a:gd name="connsiteY2" fmla="*/ 1116562 h 1125373"/>
                <a:gd name="connsiteX3" fmla="*/ 0 w 538821"/>
                <a:gd name="connsiteY3" fmla="*/ 562686 h 1125373"/>
                <a:gd name="connsiteX4" fmla="*/ 451422 w 538821"/>
                <a:gd name="connsiteY4" fmla="*/ 8810 h 112537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8821" h="1125373">
                  <a:moveTo>
                    <a:pt x="538821" y="0"/>
                  </a:moveTo>
                  <a:lnTo>
                    <a:pt x="538821" y="1125373"/>
                  </a:lnTo>
                  <a:lnTo>
                    <a:pt x="451422" y="1116562"/>
                  </a:lnTo>
                  <a:cubicBezTo>
                    <a:pt x="193796" y="1063844"/>
                    <a:pt x="0" y="835897"/>
                    <a:pt x="0" y="562686"/>
                  </a:cubicBezTo>
                  <a:cubicBezTo>
                    <a:pt x="0" y="289475"/>
                    <a:pt x="193796" y="61528"/>
                    <a:pt x="451422" y="8810"/>
                  </a:cubicBez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9" name="Freeform 29">
              <a:extLst>
                <a:ext uri="{FF2B5EF4-FFF2-40B4-BE49-F238E27FC236}">
                  <a16:creationId xmlns:a16="http://schemas.microsoft.com/office/drawing/2014/main" id="{078C5DEE-08C1-D546-BF9B-933B8419E83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653180" y="0"/>
              <a:ext cx="538821" cy="562898"/>
            </a:xfrm>
            <a:custGeom>
              <a:avLst/>
              <a:gdLst>
                <a:gd name="connsiteX0" fmla="*/ 21 w 538821"/>
                <a:gd name="connsiteY0" fmla="*/ 0 h 562898"/>
                <a:gd name="connsiteX1" fmla="*/ 538821 w 538821"/>
                <a:gd name="connsiteY1" fmla="*/ 0 h 562898"/>
                <a:gd name="connsiteX2" fmla="*/ 538821 w 538821"/>
                <a:gd name="connsiteY2" fmla="*/ 562898 h 562898"/>
                <a:gd name="connsiteX3" fmla="*/ 451422 w 538821"/>
                <a:gd name="connsiteY3" fmla="*/ 554087 h 562898"/>
                <a:gd name="connsiteX4" fmla="*/ 0 w 538821"/>
                <a:gd name="connsiteY4" fmla="*/ 211 h 56289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8821" h="562898">
                  <a:moveTo>
                    <a:pt x="21" y="0"/>
                  </a:moveTo>
                  <a:lnTo>
                    <a:pt x="538821" y="0"/>
                  </a:lnTo>
                  <a:lnTo>
                    <a:pt x="538821" y="562898"/>
                  </a:lnTo>
                  <a:lnTo>
                    <a:pt x="451422" y="554087"/>
                  </a:lnTo>
                  <a:cubicBezTo>
                    <a:pt x="193796" y="501369"/>
                    <a:pt x="0" y="273422"/>
                    <a:pt x="0" y="211"/>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grpSp>
    </p:spTree>
    <p:extLst>
      <p:ext uri="{BB962C8B-B14F-4D97-AF65-F5344CB8AC3E}">
        <p14:creationId xmlns:p14="http://schemas.microsoft.com/office/powerpoint/2010/main" val="266741149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4EFE82FE-7465-AE46-88DF-34D347E83B8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Τίτλος 1">
            <a:extLst>
              <a:ext uri="{FF2B5EF4-FFF2-40B4-BE49-F238E27FC236}">
                <a16:creationId xmlns:a16="http://schemas.microsoft.com/office/drawing/2014/main" id="{35D93D43-9930-EC46-A757-9B1945AD4CEF}"/>
              </a:ext>
            </a:extLst>
          </p:cNvPr>
          <p:cNvSpPr>
            <a:spLocks noGrp="1"/>
          </p:cNvSpPr>
          <p:nvPr>
            <p:ph type="title"/>
          </p:nvPr>
        </p:nvSpPr>
        <p:spPr>
          <a:xfrm>
            <a:off x="565150" y="770890"/>
            <a:ext cx="9198761" cy="1268984"/>
          </a:xfrm>
        </p:spPr>
        <p:txBody>
          <a:bodyPr>
            <a:normAutofit/>
          </a:bodyPr>
          <a:lstStyle/>
          <a:p>
            <a:r>
              <a:rPr lang="el-GR" dirty="0"/>
              <a:t>ΟΙ ΣΥΝΕΡΓΑΤΕΣ ΜΑΣ</a:t>
            </a:r>
          </a:p>
        </p:txBody>
      </p:sp>
      <p:sp>
        <p:nvSpPr>
          <p:cNvPr id="3" name="Θέση περιεχομένου 2">
            <a:extLst>
              <a:ext uri="{FF2B5EF4-FFF2-40B4-BE49-F238E27FC236}">
                <a16:creationId xmlns:a16="http://schemas.microsoft.com/office/drawing/2014/main" id="{188A39FC-E5DD-A24A-A10E-35157C3AC887}"/>
              </a:ext>
            </a:extLst>
          </p:cNvPr>
          <p:cNvSpPr>
            <a:spLocks noGrp="1"/>
          </p:cNvSpPr>
          <p:nvPr>
            <p:ph idx="1"/>
          </p:nvPr>
        </p:nvSpPr>
        <p:spPr>
          <a:xfrm>
            <a:off x="565150" y="2160016"/>
            <a:ext cx="9198761" cy="3601212"/>
          </a:xfrm>
        </p:spPr>
        <p:txBody>
          <a:bodyPr>
            <a:normAutofit/>
          </a:bodyPr>
          <a:lstStyle/>
          <a:p>
            <a:pPr marL="0" indent="0">
              <a:lnSpc>
                <a:spcPct val="90000"/>
              </a:lnSpc>
              <a:buNone/>
            </a:pPr>
            <a:r>
              <a:rPr lang="el-GR" sz="2200" dirty="0"/>
              <a:t>Οι απόφοιτοι νοσηλευτικών σχολών δευτεροβάθμιας εκπαίδευσης ορκίζονται στα εξής:</a:t>
            </a:r>
          </a:p>
          <a:p>
            <a:pPr marL="0" indent="0">
              <a:lnSpc>
                <a:spcPct val="90000"/>
              </a:lnSpc>
              <a:buNone/>
            </a:pPr>
            <a:r>
              <a:rPr lang="el-GR" sz="2200" dirty="0"/>
              <a:t>«Ορκίζομαι να χρησιμοποιώ τις γνώσεις που μου έδωσε η Σχολή μου και τις διδαχές των δασκάλων μου αποκλειστικά και μόνο για το καλό των συνανθρώπων μου.</a:t>
            </a:r>
          </a:p>
          <a:p>
            <a:pPr marL="0" indent="0">
              <a:lnSpc>
                <a:spcPct val="90000"/>
              </a:lnSpc>
              <a:buNone/>
            </a:pPr>
            <a:r>
              <a:rPr lang="el-GR" sz="2200" dirty="0"/>
              <a:t>Να προσφέρω με ανιδιοτέλεια, αφοσίωση και αυταπάρνηση τη βοήθειά μου σε κάθε άρρωστο και να εργάζομαι αδιάκοπα για την εξύψωση του έργου του βοηθού Νοσηλευτή. Ν’ αντιμετωπίζω με πίστη, αρετή και καρτερικότητα τον πόνο και τις ανάγκες του αρρώστου και να μην αρνούμαι ποτέ σε κανένα τη βοήθειά μου όσο κόπο κι αν μου προκαλεί.</a:t>
            </a:r>
          </a:p>
        </p:txBody>
      </p:sp>
      <p:cxnSp>
        <p:nvCxnSpPr>
          <p:cNvPr id="10" name="Straight Connector 9">
            <a:extLst>
              <a:ext uri="{FF2B5EF4-FFF2-40B4-BE49-F238E27FC236}">
                <a16:creationId xmlns:a16="http://schemas.microsoft.com/office/drawing/2014/main" id="{BA7C2670-8081-9C42-82A1-23BBFAEAAABC}"/>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565150" y="6087110"/>
            <a:ext cx="9198761" cy="0"/>
          </a:xfrm>
          <a:prstGeom prst="line">
            <a:avLst/>
          </a:prstGeom>
          <a:ln w="1270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grpSp>
        <p:nvGrpSpPr>
          <p:cNvPr id="12" name="Group 11">
            <a:extLst>
              <a:ext uri="{FF2B5EF4-FFF2-40B4-BE49-F238E27FC236}">
                <a16:creationId xmlns:a16="http://schemas.microsoft.com/office/drawing/2014/main" id="{75BEF7CB-BB00-3345-8542-8F0FAFE1C48B}"/>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0290315" y="0"/>
            <a:ext cx="1901686" cy="6858000"/>
            <a:chOff x="10290315" y="0"/>
            <a:chExt cx="1901686" cy="6858000"/>
          </a:xfrm>
        </p:grpSpPr>
        <p:sp>
          <p:nvSpPr>
            <p:cNvPr id="13" name="Oval 12">
              <a:extLst>
                <a:ext uri="{FF2B5EF4-FFF2-40B4-BE49-F238E27FC236}">
                  <a16:creationId xmlns:a16="http://schemas.microsoft.com/office/drawing/2014/main" id="{4E633967-4EB4-9A43-9984-7E0C7DCE8F5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290315" y="806362"/>
              <a:ext cx="1130724" cy="1130723"/>
            </a:xfrm>
            <a:prstGeom prst="ellips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Freeform 24">
              <a:extLst>
                <a:ext uri="{FF2B5EF4-FFF2-40B4-BE49-F238E27FC236}">
                  <a16:creationId xmlns:a16="http://schemas.microsoft.com/office/drawing/2014/main" id="{80BB32CE-B79D-9449-AEBB-EC9F56A9A80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290315" y="0"/>
              <a:ext cx="1130724" cy="565573"/>
            </a:xfrm>
            <a:custGeom>
              <a:avLst/>
              <a:gdLst>
                <a:gd name="connsiteX0" fmla="*/ 21 w 1130724"/>
                <a:gd name="connsiteY0" fmla="*/ 0 h 565573"/>
                <a:gd name="connsiteX1" fmla="*/ 1130703 w 1130724"/>
                <a:gd name="connsiteY1" fmla="*/ 0 h 565573"/>
                <a:gd name="connsiteX2" fmla="*/ 1130724 w 1130724"/>
                <a:gd name="connsiteY2" fmla="*/ 211 h 565573"/>
                <a:gd name="connsiteX3" fmla="*/ 565362 w 1130724"/>
                <a:gd name="connsiteY3" fmla="*/ 565573 h 565573"/>
                <a:gd name="connsiteX4" fmla="*/ 0 w 1130724"/>
                <a:gd name="connsiteY4" fmla="*/ 211 h 56557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0724" h="565573">
                  <a:moveTo>
                    <a:pt x="21" y="0"/>
                  </a:moveTo>
                  <a:lnTo>
                    <a:pt x="1130703" y="0"/>
                  </a:lnTo>
                  <a:lnTo>
                    <a:pt x="1130724" y="211"/>
                  </a:lnTo>
                  <a:cubicBezTo>
                    <a:pt x="1130724" y="312452"/>
                    <a:pt x="877603" y="565573"/>
                    <a:pt x="565362" y="565573"/>
                  </a:cubicBezTo>
                  <a:cubicBezTo>
                    <a:pt x="253121" y="565573"/>
                    <a:pt x="0" y="312452"/>
                    <a:pt x="0" y="211"/>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5" name="Freeform 25">
              <a:extLst>
                <a:ext uri="{FF2B5EF4-FFF2-40B4-BE49-F238E27FC236}">
                  <a16:creationId xmlns:a16="http://schemas.microsoft.com/office/drawing/2014/main" id="{AFE8EC8C-9217-6E47-ACFA-7B2148F1BFE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653180" y="6295093"/>
              <a:ext cx="538821" cy="562907"/>
            </a:xfrm>
            <a:custGeom>
              <a:avLst/>
              <a:gdLst>
                <a:gd name="connsiteX0" fmla="*/ 538821 w 538821"/>
                <a:gd name="connsiteY0" fmla="*/ 0 h 562907"/>
                <a:gd name="connsiteX1" fmla="*/ 538821 w 538821"/>
                <a:gd name="connsiteY1" fmla="*/ 562907 h 562907"/>
                <a:gd name="connsiteX2" fmla="*/ 22 w 538821"/>
                <a:gd name="connsiteY2" fmla="*/ 562907 h 562907"/>
                <a:gd name="connsiteX3" fmla="*/ 0 w 538821"/>
                <a:gd name="connsiteY3" fmla="*/ 562686 h 562907"/>
                <a:gd name="connsiteX4" fmla="*/ 451422 w 538821"/>
                <a:gd name="connsiteY4" fmla="*/ 8810 h 56290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8821" h="562907">
                  <a:moveTo>
                    <a:pt x="538821" y="0"/>
                  </a:moveTo>
                  <a:lnTo>
                    <a:pt x="538821" y="562907"/>
                  </a:lnTo>
                  <a:lnTo>
                    <a:pt x="22" y="562907"/>
                  </a:lnTo>
                  <a:lnTo>
                    <a:pt x="0" y="562686"/>
                  </a:lnTo>
                  <a:cubicBezTo>
                    <a:pt x="0" y="289475"/>
                    <a:pt x="193796" y="61528"/>
                    <a:pt x="451422" y="8810"/>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6" name="Freeform 26">
              <a:extLst>
                <a:ext uri="{FF2B5EF4-FFF2-40B4-BE49-F238E27FC236}">
                  <a16:creationId xmlns:a16="http://schemas.microsoft.com/office/drawing/2014/main" id="{8BEA612E-5CC4-DA4D-8A68-05986443999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653180" y="3552066"/>
              <a:ext cx="538821" cy="1125373"/>
            </a:xfrm>
            <a:custGeom>
              <a:avLst/>
              <a:gdLst>
                <a:gd name="connsiteX0" fmla="*/ 538821 w 538821"/>
                <a:gd name="connsiteY0" fmla="*/ 0 h 1125373"/>
                <a:gd name="connsiteX1" fmla="*/ 538821 w 538821"/>
                <a:gd name="connsiteY1" fmla="*/ 1125373 h 1125373"/>
                <a:gd name="connsiteX2" fmla="*/ 451422 w 538821"/>
                <a:gd name="connsiteY2" fmla="*/ 1116562 h 1125373"/>
                <a:gd name="connsiteX3" fmla="*/ 0 w 538821"/>
                <a:gd name="connsiteY3" fmla="*/ 562686 h 1125373"/>
                <a:gd name="connsiteX4" fmla="*/ 451422 w 538821"/>
                <a:gd name="connsiteY4" fmla="*/ 8810 h 112537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8821" h="1125373">
                  <a:moveTo>
                    <a:pt x="538821" y="0"/>
                  </a:moveTo>
                  <a:lnTo>
                    <a:pt x="538821" y="1125373"/>
                  </a:lnTo>
                  <a:lnTo>
                    <a:pt x="451422" y="1116562"/>
                  </a:lnTo>
                  <a:cubicBezTo>
                    <a:pt x="193796" y="1063844"/>
                    <a:pt x="0" y="835897"/>
                    <a:pt x="0" y="562686"/>
                  </a:cubicBezTo>
                  <a:cubicBezTo>
                    <a:pt x="0" y="289475"/>
                    <a:pt x="193796" y="61528"/>
                    <a:pt x="451422" y="8810"/>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7" name="Freeform 27">
              <a:extLst>
                <a:ext uri="{FF2B5EF4-FFF2-40B4-BE49-F238E27FC236}">
                  <a16:creationId xmlns:a16="http://schemas.microsoft.com/office/drawing/2014/main" id="{59DC8CDB-7B92-E848-AA26-43105184E7F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653180" y="2180552"/>
              <a:ext cx="538821" cy="1125373"/>
            </a:xfrm>
            <a:custGeom>
              <a:avLst/>
              <a:gdLst>
                <a:gd name="connsiteX0" fmla="*/ 538821 w 538821"/>
                <a:gd name="connsiteY0" fmla="*/ 0 h 1125373"/>
                <a:gd name="connsiteX1" fmla="*/ 538821 w 538821"/>
                <a:gd name="connsiteY1" fmla="*/ 1125373 h 1125373"/>
                <a:gd name="connsiteX2" fmla="*/ 451422 w 538821"/>
                <a:gd name="connsiteY2" fmla="*/ 1116562 h 1125373"/>
                <a:gd name="connsiteX3" fmla="*/ 0 w 538821"/>
                <a:gd name="connsiteY3" fmla="*/ 562686 h 1125373"/>
                <a:gd name="connsiteX4" fmla="*/ 451422 w 538821"/>
                <a:gd name="connsiteY4" fmla="*/ 8810 h 112537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8821" h="1125373">
                  <a:moveTo>
                    <a:pt x="538821" y="0"/>
                  </a:moveTo>
                  <a:lnTo>
                    <a:pt x="538821" y="1125373"/>
                  </a:lnTo>
                  <a:lnTo>
                    <a:pt x="451422" y="1116562"/>
                  </a:lnTo>
                  <a:cubicBezTo>
                    <a:pt x="193796" y="1063844"/>
                    <a:pt x="0" y="835897"/>
                    <a:pt x="0" y="562686"/>
                  </a:cubicBezTo>
                  <a:cubicBezTo>
                    <a:pt x="0" y="289475"/>
                    <a:pt x="193796" y="61528"/>
                    <a:pt x="451422" y="8810"/>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8" name="Freeform 28">
              <a:extLst>
                <a:ext uri="{FF2B5EF4-FFF2-40B4-BE49-F238E27FC236}">
                  <a16:creationId xmlns:a16="http://schemas.microsoft.com/office/drawing/2014/main" id="{876EC8B8-C9EB-A84A-858B-ADF81A5B762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653180" y="809039"/>
              <a:ext cx="538821" cy="1125373"/>
            </a:xfrm>
            <a:custGeom>
              <a:avLst/>
              <a:gdLst>
                <a:gd name="connsiteX0" fmla="*/ 538821 w 538821"/>
                <a:gd name="connsiteY0" fmla="*/ 0 h 1125373"/>
                <a:gd name="connsiteX1" fmla="*/ 538821 w 538821"/>
                <a:gd name="connsiteY1" fmla="*/ 1125373 h 1125373"/>
                <a:gd name="connsiteX2" fmla="*/ 451422 w 538821"/>
                <a:gd name="connsiteY2" fmla="*/ 1116562 h 1125373"/>
                <a:gd name="connsiteX3" fmla="*/ 0 w 538821"/>
                <a:gd name="connsiteY3" fmla="*/ 562686 h 1125373"/>
                <a:gd name="connsiteX4" fmla="*/ 451422 w 538821"/>
                <a:gd name="connsiteY4" fmla="*/ 8810 h 112537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8821" h="1125373">
                  <a:moveTo>
                    <a:pt x="538821" y="0"/>
                  </a:moveTo>
                  <a:lnTo>
                    <a:pt x="538821" y="1125373"/>
                  </a:lnTo>
                  <a:lnTo>
                    <a:pt x="451422" y="1116562"/>
                  </a:lnTo>
                  <a:cubicBezTo>
                    <a:pt x="193796" y="1063844"/>
                    <a:pt x="0" y="835897"/>
                    <a:pt x="0" y="562686"/>
                  </a:cubicBezTo>
                  <a:cubicBezTo>
                    <a:pt x="0" y="289475"/>
                    <a:pt x="193796" y="61528"/>
                    <a:pt x="451422" y="8810"/>
                  </a:cubicBez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9" name="Freeform 29">
              <a:extLst>
                <a:ext uri="{FF2B5EF4-FFF2-40B4-BE49-F238E27FC236}">
                  <a16:creationId xmlns:a16="http://schemas.microsoft.com/office/drawing/2014/main" id="{078C5DEE-08C1-D546-BF9B-933B8419E83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653180" y="0"/>
              <a:ext cx="538821" cy="562898"/>
            </a:xfrm>
            <a:custGeom>
              <a:avLst/>
              <a:gdLst>
                <a:gd name="connsiteX0" fmla="*/ 21 w 538821"/>
                <a:gd name="connsiteY0" fmla="*/ 0 h 562898"/>
                <a:gd name="connsiteX1" fmla="*/ 538821 w 538821"/>
                <a:gd name="connsiteY1" fmla="*/ 0 h 562898"/>
                <a:gd name="connsiteX2" fmla="*/ 538821 w 538821"/>
                <a:gd name="connsiteY2" fmla="*/ 562898 h 562898"/>
                <a:gd name="connsiteX3" fmla="*/ 451422 w 538821"/>
                <a:gd name="connsiteY3" fmla="*/ 554087 h 562898"/>
                <a:gd name="connsiteX4" fmla="*/ 0 w 538821"/>
                <a:gd name="connsiteY4" fmla="*/ 211 h 56289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8821" h="562898">
                  <a:moveTo>
                    <a:pt x="21" y="0"/>
                  </a:moveTo>
                  <a:lnTo>
                    <a:pt x="538821" y="0"/>
                  </a:lnTo>
                  <a:lnTo>
                    <a:pt x="538821" y="562898"/>
                  </a:lnTo>
                  <a:lnTo>
                    <a:pt x="451422" y="554087"/>
                  </a:lnTo>
                  <a:cubicBezTo>
                    <a:pt x="193796" y="501369"/>
                    <a:pt x="0" y="273422"/>
                    <a:pt x="0" y="211"/>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grpSp>
    </p:spTree>
    <p:extLst>
      <p:ext uri="{BB962C8B-B14F-4D97-AF65-F5344CB8AC3E}">
        <p14:creationId xmlns:p14="http://schemas.microsoft.com/office/powerpoint/2010/main" val="304787120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4EFE82FE-7465-AE46-88DF-34D347E83B8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Θέση περιεχομένου 2">
            <a:extLst>
              <a:ext uri="{FF2B5EF4-FFF2-40B4-BE49-F238E27FC236}">
                <a16:creationId xmlns:a16="http://schemas.microsoft.com/office/drawing/2014/main" id="{B715AB96-2DA2-DC41-89AC-B16621C39E17}"/>
              </a:ext>
            </a:extLst>
          </p:cNvPr>
          <p:cNvSpPr>
            <a:spLocks noGrp="1"/>
          </p:cNvSpPr>
          <p:nvPr>
            <p:ph idx="1"/>
          </p:nvPr>
        </p:nvSpPr>
        <p:spPr>
          <a:xfrm>
            <a:off x="565150" y="2160016"/>
            <a:ext cx="9198761" cy="3601212"/>
          </a:xfrm>
        </p:spPr>
        <p:txBody>
          <a:bodyPr>
            <a:normAutofit/>
          </a:bodyPr>
          <a:lstStyle/>
          <a:p>
            <a:pPr marL="0" indent="0">
              <a:lnSpc>
                <a:spcPct val="90000"/>
              </a:lnSpc>
              <a:buNone/>
            </a:pPr>
            <a:r>
              <a:rPr lang="el-GR" sz="1700" dirty="0"/>
              <a:t>Να βρίσκομαι πάντα στο πλευρό των γιατρών και των νοσηλευτών/τριών για την περίθαλψη των αρρώστων και να μην προδίδω τα απόρρητα της εργασίας μου και ό,τι μαθαίνω στην άσκηση των καθηκόντων μου. Παρακαλώ τον Θεό να είναι μάρτυρας και βοηθός στο έργο μου».</a:t>
            </a:r>
          </a:p>
          <a:p>
            <a:pPr marL="0" indent="0">
              <a:lnSpc>
                <a:spcPct val="90000"/>
              </a:lnSpc>
              <a:buNone/>
            </a:pPr>
            <a:r>
              <a:rPr lang="el-GR" sz="1700" dirty="0"/>
              <a:t>Τα δικαιώματα και οι υποχρεώσεις μας απορρέουν από όσα προαναφέραμε και από τον όρκο.</a:t>
            </a:r>
          </a:p>
          <a:p>
            <a:pPr marL="0" indent="0">
              <a:lnSpc>
                <a:spcPct val="90000"/>
              </a:lnSpc>
              <a:buNone/>
            </a:pPr>
            <a:r>
              <a:rPr lang="el-GR" sz="1700" dirty="0"/>
              <a:t>Τέλος, η στολή είναι υποχρεωτική κατά την άσκηση της νοσηλευτικής. Το είδος της στολής καθορίζεται με το Π.Δ. 1283/81. Τη χαρακτηρίζει η απλότητα, η ευπρέπεια, η καθαρότητα και μας ξεχωρίζει από τους άλλους επαγγελματίες υγείας, παράλληλα μας προφυλάσσει από λοιμώξεις. Δε χρειάζεται να συνοδεύεται με στολίδια (κοσμήματα, άλλα χρώματα εκτός από λευκό κ.ά.).</a:t>
            </a:r>
          </a:p>
          <a:p>
            <a:pPr marL="0" indent="0">
              <a:lnSpc>
                <a:spcPct val="90000"/>
              </a:lnSpc>
              <a:buNone/>
            </a:pPr>
            <a:r>
              <a:rPr lang="el-GR" sz="1700" dirty="0"/>
              <a:t>Στο αριστερό μέρος του στήθους υποχρεωτικά υπάρχει ειδική κάρτα, στην οποία αναγράφεται το ονοματεπώνυμο, ο τίτλος, το σήμα της σχολής και φωτογραφία.</a:t>
            </a:r>
          </a:p>
          <a:p>
            <a:pPr marL="0" indent="0">
              <a:lnSpc>
                <a:spcPct val="90000"/>
              </a:lnSpc>
              <a:buNone/>
            </a:pPr>
            <a:r>
              <a:rPr lang="el-GR" sz="1700" dirty="0"/>
              <a:t>Είναι πολύ σημαντικό να είμαστε περιποιημένοι, γιατί η παρουσία μας χαρακτηρίζει κατά ένα μέρος και την εργασία μας. Αν είναι κάποιος περιποιημένος και καθαρός, χωρίς εκκεντρικότητες, εμπνέει σεβασμό και καταξιώνεται στο χώρο της εργασίας του.</a:t>
            </a:r>
          </a:p>
        </p:txBody>
      </p:sp>
      <p:cxnSp>
        <p:nvCxnSpPr>
          <p:cNvPr id="10" name="Straight Connector 9">
            <a:extLst>
              <a:ext uri="{FF2B5EF4-FFF2-40B4-BE49-F238E27FC236}">
                <a16:creationId xmlns:a16="http://schemas.microsoft.com/office/drawing/2014/main" id="{BA7C2670-8081-9C42-82A1-23BBFAEAAABC}"/>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565150" y="6087110"/>
            <a:ext cx="9198761" cy="0"/>
          </a:xfrm>
          <a:prstGeom prst="line">
            <a:avLst/>
          </a:prstGeom>
          <a:ln w="1270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grpSp>
        <p:nvGrpSpPr>
          <p:cNvPr id="12" name="Group 11">
            <a:extLst>
              <a:ext uri="{FF2B5EF4-FFF2-40B4-BE49-F238E27FC236}">
                <a16:creationId xmlns:a16="http://schemas.microsoft.com/office/drawing/2014/main" id="{75BEF7CB-BB00-3345-8542-8F0FAFE1C48B}"/>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0290315" y="0"/>
            <a:ext cx="1901686" cy="6858000"/>
            <a:chOff x="10290315" y="0"/>
            <a:chExt cx="1901686" cy="6858000"/>
          </a:xfrm>
        </p:grpSpPr>
        <p:sp>
          <p:nvSpPr>
            <p:cNvPr id="13" name="Oval 12">
              <a:extLst>
                <a:ext uri="{FF2B5EF4-FFF2-40B4-BE49-F238E27FC236}">
                  <a16:creationId xmlns:a16="http://schemas.microsoft.com/office/drawing/2014/main" id="{4E633967-4EB4-9A43-9984-7E0C7DCE8F5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290315" y="806362"/>
              <a:ext cx="1130724" cy="1130723"/>
            </a:xfrm>
            <a:prstGeom prst="ellips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Freeform 24">
              <a:extLst>
                <a:ext uri="{FF2B5EF4-FFF2-40B4-BE49-F238E27FC236}">
                  <a16:creationId xmlns:a16="http://schemas.microsoft.com/office/drawing/2014/main" id="{80BB32CE-B79D-9449-AEBB-EC9F56A9A80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290315" y="0"/>
              <a:ext cx="1130724" cy="565573"/>
            </a:xfrm>
            <a:custGeom>
              <a:avLst/>
              <a:gdLst>
                <a:gd name="connsiteX0" fmla="*/ 21 w 1130724"/>
                <a:gd name="connsiteY0" fmla="*/ 0 h 565573"/>
                <a:gd name="connsiteX1" fmla="*/ 1130703 w 1130724"/>
                <a:gd name="connsiteY1" fmla="*/ 0 h 565573"/>
                <a:gd name="connsiteX2" fmla="*/ 1130724 w 1130724"/>
                <a:gd name="connsiteY2" fmla="*/ 211 h 565573"/>
                <a:gd name="connsiteX3" fmla="*/ 565362 w 1130724"/>
                <a:gd name="connsiteY3" fmla="*/ 565573 h 565573"/>
                <a:gd name="connsiteX4" fmla="*/ 0 w 1130724"/>
                <a:gd name="connsiteY4" fmla="*/ 211 h 56557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0724" h="565573">
                  <a:moveTo>
                    <a:pt x="21" y="0"/>
                  </a:moveTo>
                  <a:lnTo>
                    <a:pt x="1130703" y="0"/>
                  </a:lnTo>
                  <a:lnTo>
                    <a:pt x="1130724" y="211"/>
                  </a:lnTo>
                  <a:cubicBezTo>
                    <a:pt x="1130724" y="312452"/>
                    <a:pt x="877603" y="565573"/>
                    <a:pt x="565362" y="565573"/>
                  </a:cubicBezTo>
                  <a:cubicBezTo>
                    <a:pt x="253121" y="565573"/>
                    <a:pt x="0" y="312452"/>
                    <a:pt x="0" y="211"/>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5" name="Freeform 25">
              <a:extLst>
                <a:ext uri="{FF2B5EF4-FFF2-40B4-BE49-F238E27FC236}">
                  <a16:creationId xmlns:a16="http://schemas.microsoft.com/office/drawing/2014/main" id="{AFE8EC8C-9217-6E47-ACFA-7B2148F1BFE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653180" y="6295093"/>
              <a:ext cx="538821" cy="562907"/>
            </a:xfrm>
            <a:custGeom>
              <a:avLst/>
              <a:gdLst>
                <a:gd name="connsiteX0" fmla="*/ 538821 w 538821"/>
                <a:gd name="connsiteY0" fmla="*/ 0 h 562907"/>
                <a:gd name="connsiteX1" fmla="*/ 538821 w 538821"/>
                <a:gd name="connsiteY1" fmla="*/ 562907 h 562907"/>
                <a:gd name="connsiteX2" fmla="*/ 22 w 538821"/>
                <a:gd name="connsiteY2" fmla="*/ 562907 h 562907"/>
                <a:gd name="connsiteX3" fmla="*/ 0 w 538821"/>
                <a:gd name="connsiteY3" fmla="*/ 562686 h 562907"/>
                <a:gd name="connsiteX4" fmla="*/ 451422 w 538821"/>
                <a:gd name="connsiteY4" fmla="*/ 8810 h 56290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8821" h="562907">
                  <a:moveTo>
                    <a:pt x="538821" y="0"/>
                  </a:moveTo>
                  <a:lnTo>
                    <a:pt x="538821" y="562907"/>
                  </a:lnTo>
                  <a:lnTo>
                    <a:pt x="22" y="562907"/>
                  </a:lnTo>
                  <a:lnTo>
                    <a:pt x="0" y="562686"/>
                  </a:lnTo>
                  <a:cubicBezTo>
                    <a:pt x="0" y="289475"/>
                    <a:pt x="193796" y="61528"/>
                    <a:pt x="451422" y="8810"/>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6" name="Freeform 26">
              <a:extLst>
                <a:ext uri="{FF2B5EF4-FFF2-40B4-BE49-F238E27FC236}">
                  <a16:creationId xmlns:a16="http://schemas.microsoft.com/office/drawing/2014/main" id="{8BEA612E-5CC4-DA4D-8A68-05986443999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653180" y="3552066"/>
              <a:ext cx="538821" cy="1125373"/>
            </a:xfrm>
            <a:custGeom>
              <a:avLst/>
              <a:gdLst>
                <a:gd name="connsiteX0" fmla="*/ 538821 w 538821"/>
                <a:gd name="connsiteY0" fmla="*/ 0 h 1125373"/>
                <a:gd name="connsiteX1" fmla="*/ 538821 w 538821"/>
                <a:gd name="connsiteY1" fmla="*/ 1125373 h 1125373"/>
                <a:gd name="connsiteX2" fmla="*/ 451422 w 538821"/>
                <a:gd name="connsiteY2" fmla="*/ 1116562 h 1125373"/>
                <a:gd name="connsiteX3" fmla="*/ 0 w 538821"/>
                <a:gd name="connsiteY3" fmla="*/ 562686 h 1125373"/>
                <a:gd name="connsiteX4" fmla="*/ 451422 w 538821"/>
                <a:gd name="connsiteY4" fmla="*/ 8810 h 112537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8821" h="1125373">
                  <a:moveTo>
                    <a:pt x="538821" y="0"/>
                  </a:moveTo>
                  <a:lnTo>
                    <a:pt x="538821" y="1125373"/>
                  </a:lnTo>
                  <a:lnTo>
                    <a:pt x="451422" y="1116562"/>
                  </a:lnTo>
                  <a:cubicBezTo>
                    <a:pt x="193796" y="1063844"/>
                    <a:pt x="0" y="835897"/>
                    <a:pt x="0" y="562686"/>
                  </a:cubicBezTo>
                  <a:cubicBezTo>
                    <a:pt x="0" y="289475"/>
                    <a:pt x="193796" y="61528"/>
                    <a:pt x="451422" y="8810"/>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7" name="Freeform 27">
              <a:extLst>
                <a:ext uri="{FF2B5EF4-FFF2-40B4-BE49-F238E27FC236}">
                  <a16:creationId xmlns:a16="http://schemas.microsoft.com/office/drawing/2014/main" id="{59DC8CDB-7B92-E848-AA26-43105184E7F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653180" y="2180552"/>
              <a:ext cx="538821" cy="1125373"/>
            </a:xfrm>
            <a:custGeom>
              <a:avLst/>
              <a:gdLst>
                <a:gd name="connsiteX0" fmla="*/ 538821 w 538821"/>
                <a:gd name="connsiteY0" fmla="*/ 0 h 1125373"/>
                <a:gd name="connsiteX1" fmla="*/ 538821 w 538821"/>
                <a:gd name="connsiteY1" fmla="*/ 1125373 h 1125373"/>
                <a:gd name="connsiteX2" fmla="*/ 451422 w 538821"/>
                <a:gd name="connsiteY2" fmla="*/ 1116562 h 1125373"/>
                <a:gd name="connsiteX3" fmla="*/ 0 w 538821"/>
                <a:gd name="connsiteY3" fmla="*/ 562686 h 1125373"/>
                <a:gd name="connsiteX4" fmla="*/ 451422 w 538821"/>
                <a:gd name="connsiteY4" fmla="*/ 8810 h 112537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8821" h="1125373">
                  <a:moveTo>
                    <a:pt x="538821" y="0"/>
                  </a:moveTo>
                  <a:lnTo>
                    <a:pt x="538821" y="1125373"/>
                  </a:lnTo>
                  <a:lnTo>
                    <a:pt x="451422" y="1116562"/>
                  </a:lnTo>
                  <a:cubicBezTo>
                    <a:pt x="193796" y="1063844"/>
                    <a:pt x="0" y="835897"/>
                    <a:pt x="0" y="562686"/>
                  </a:cubicBezTo>
                  <a:cubicBezTo>
                    <a:pt x="0" y="289475"/>
                    <a:pt x="193796" y="61528"/>
                    <a:pt x="451422" y="8810"/>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8" name="Freeform 28">
              <a:extLst>
                <a:ext uri="{FF2B5EF4-FFF2-40B4-BE49-F238E27FC236}">
                  <a16:creationId xmlns:a16="http://schemas.microsoft.com/office/drawing/2014/main" id="{876EC8B8-C9EB-A84A-858B-ADF81A5B762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653180" y="809039"/>
              <a:ext cx="538821" cy="1125373"/>
            </a:xfrm>
            <a:custGeom>
              <a:avLst/>
              <a:gdLst>
                <a:gd name="connsiteX0" fmla="*/ 538821 w 538821"/>
                <a:gd name="connsiteY0" fmla="*/ 0 h 1125373"/>
                <a:gd name="connsiteX1" fmla="*/ 538821 w 538821"/>
                <a:gd name="connsiteY1" fmla="*/ 1125373 h 1125373"/>
                <a:gd name="connsiteX2" fmla="*/ 451422 w 538821"/>
                <a:gd name="connsiteY2" fmla="*/ 1116562 h 1125373"/>
                <a:gd name="connsiteX3" fmla="*/ 0 w 538821"/>
                <a:gd name="connsiteY3" fmla="*/ 562686 h 1125373"/>
                <a:gd name="connsiteX4" fmla="*/ 451422 w 538821"/>
                <a:gd name="connsiteY4" fmla="*/ 8810 h 112537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8821" h="1125373">
                  <a:moveTo>
                    <a:pt x="538821" y="0"/>
                  </a:moveTo>
                  <a:lnTo>
                    <a:pt x="538821" y="1125373"/>
                  </a:lnTo>
                  <a:lnTo>
                    <a:pt x="451422" y="1116562"/>
                  </a:lnTo>
                  <a:cubicBezTo>
                    <a:pt x="193796" y="1063844"/>
                    <a:pt x="0" y="835897"/>
                    <a:pt x="0" y="562686"/>
                  </a:cubicBezTo>
                  <a:cubicBezTo>
                    <a:pt x="0" y="289475"/>
                    <a:pt x="193796" y="61528"/>
                    <a:pt x="451422" y="8810"/>
                  </a:cubicBez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9" name="Freeform 29">
              <a:extLst>
                <a:ext uri="{FF2B5EF4-FFF2-40B4-BE49-F238E27FC236}">
                  <a16:creationId xmlns:a16="http://schemas.microsoft.com/office/drawing/2014/main" id="{078C5DEE-08C1-D546-BF9B-933B8419E83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653180" y="0"/>
              <a:ext cx="538821" cy="562898"/>
            </a:xfrm>
            <a:custGeom>
              <a:avLst/>
              <a:gdLst>
                <a:gd name="connsiteX0" fmla="*/ 21 w 538821"/>
                <a:gd name="connsiteY0" fmla="*/ 0 h 562898"/>
                <a:gd name="connsiteX1" fmla="*/ 538821 w 538821"/>
                <a:gd name="connsiteY1" fmla="*/ 0 h 562898"/>
                <a:gd name="connsiteX2" fmla="*/ 538821 w 538821"/>
                <a:gd name="connsiteY2" fmla="*/ 562898 h 562898"/>
                <a:gd name="connsiteX3" fmla="*/ 451422 w 538821"/>
                <a:gd name="connsiteY3" fmla="*/ 554087 h 562898"/>
                <a:gd name="connsiteX4" fmla="*/ 0 w 538821"/>
                <a:gd name="connsiteY4" fmla="*/ 211 h 56289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8821" h="562898">
                  <a:moveTo>
                    <a:pt x="21" y="0"/>
                  </a:moveTo>
                  <a:lnTo>
                    <a:pt x="538821" y="0"/>
                  </a:lnTo>
                  <a:lnTo>
                    <a:pt x="538821" y="562898"/>
                  </a:lnTo>
                  <a:lnTo>
                    <a:pt x="451422" y="554087"/>
                  </a:lnTo>
                  <a:cubicBezTo>
                    <a:pt x="193796" y="501369"/>
                    <a:pt x="0" y="273422"/>
                    <a:pt x="0" y="211"/>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grpSp>
    </p:spTree>
    <p:extLst>
      <p:ext uri="{BB962C8B-B14F-4D97-AF65-F5344CB8AC3E}">
        <p14:creationId xmlns:p14="http://schemas.microsoft.com/office/powerpoint/2010/main" val="80292304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D44FB46-BAEC-1844-B261-608E06E32D66}"/>
              </a:ext>
            </a:extLst>
          </p:cNvPr>
          <p:cNvSpPr>
            <a:spLocks noGrp="1"/>
          </p:cNvSpPr>
          <p:nvPr>
            <p:ph type="title"/>
          </p:nvPr>
        </p:nvSpPr>
        <p:spPr/>
        <p:txBody>
          <a:bodyPr>
            <a:normAutofit fontScale="90000"/>
          </a:bodyPr>
          <a:lstStyle/>
          <a:p>
            <a:r>
              <a:rPr lang="el-GR" dirty="0"/>
              <a:t>ΣΧΕΣΗ ΝΟΣΗΛΕΥΤΩΝ ΜΕ ΤΟΥΣ ΣΥΝΑΔΕΛΦΟΥΣ</a:t>
            </a:r>
          </a:p>
        </p:txBody>
      </p:sp>
      <p:sp>
        <p:nvSpPr>
          <p:cNvPr id="3" name="Θέση περιεχομένου 2">
            <a:extLst>
              <a:ext uri="{FF2B5EF4-FFF2-40B4-BE49-F238E27FC236}">
                <a16:creationId xmlns:a16="http://schemas.microsoft.com/office/drawing/2014/main" id="{12F46BDE-E2FD-7141-BA26-805393903F54}"/>
              </a:ext>
            </a:extLst>
          </p:cNvPr>
          <p:cNvSpPr>
            <a:spLocks noGrp="1"/>
          </p:cNvSpPr>
          <p:nvPr>
            <p:ph idx="1"/>
          </p:nvPr>
        </p:nvSpPr>
        <p:spPr/>
        <p:txBody>
          <a:bodyPr/>
          <a:lstStyle/>
          <a:p>
            <a:pPr marL="0" indent="0">
              <a:buNone/>
            </a:pPr>
            <a:r>
              <a:rPr lang="el-GR" u="sng" dirty="0"/>
              <a:t>ΑΡΘΡΟ 12 ΤΟΥ ΚΩΔΙΚΑ ΝΟΣΗΛΕΥΤΙΚΗΣ ΔΕΟΝΤΟΛΟΓΙΑΣ:</a:t>
            </a:r>
          </a:p>
          <a:p>
            <a:pPr marL="0" indent="0">
              <a:buNone/>
            </a:pPr>
            <a:r>
              <a:rPr lang="el-GR" dirty="0"/>
              <a:t>Ο Νοσηλευτής οφείλει να διατηρεί άριστες σχέσεις με τους συναδέλφους Νοσηλευτές, τους ιατρούς και το λοιπό προσωπικό κατά την εκτέλεση των καθηκόντων του, παραμερίζοντας κάθε διαφορά με γνώμονα το συμφέρον του ασθενή και την εύρυθμη λειτουργία του φορέα παροχής υπηρεσιών. Οφείλει να σέβεται και να τιμά τους συναδέλφους Νοσηλευτές κάθε βαθμίδος, εκπαίδευσης, ή ειδίκευσης, τηρώντας την ιεραρχία</a:t>
            </a:r>
          </a:p>
        </p:txBody>
      </p:sp>
    </p:spTree>
    <p:extLst>
      <p:ext uri="{BB962C8B-B14F-4D97-AF65-F5344CB8AC3E}">
        <p14:creationId xmlns:p14="http://schemas.microsoft.com/office/powerpoint/2010/main" val="338673651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37421EB3-C619-1C49-9ADC-306C6B0AE309}"/>
              </a:ext>
            </a:extLst>
          </p:cNvPr>
          <p:cNvSpPr>
            <a:spLocks noGrp="1"/>
          </p:cNvSpPr>
          <p:nvPr>
            <p:ph idx="1"/>
          </p:nvPr>
        </p:nvSpPr>
        <p:spPr>
          <a:xfrm>
            <a:off x="770890" y="1879854"/>
            <a:ext cx="7335835" cy="3601212"/>
          </a:xfrm>
        </p:spPr>
        <p:txBody>
          <a:bodyPr/>
          <a:lstStyle/>
          <a:p>
            <a:pPr marL="0" indent="0">
              <a:buNone/>
            </a:pPr>
            <a:r>
              <a:rPr lang="el-GR" u="sng" dirty="0"/>
              <a:t>ΑΡΘΡΟ 13 ΤΟΥ ΚΩΔΙΚΑ ΝΟΣΗΛΕΥΤΙΚΗΣ ΔΕΟΝΤΟΛΟΓΙΑΣ:</a:t>
            </a:r>
          </a:p>
          <a:p>
            <a:pPr marL="0" indent="0">
              <a:buNone/>
            </a:pPr>
            <a:r>
              <a:rPr lang="el-GR" dirty="0"/>
              <a:t>Ο Νοσηλευτής οφείλει να σέβεται και να συνεργάζεται αρμονικά με τους ιατρούς, ακολουθώντας με ακρίβεια τις ιατρικές οδηγίες, διατηρώντας συγχρόνως την επιστημονική του ανεξαρτησία και την ιδιότητά του ως ισότιμου μέλους της θεραπευτικής ομάδας.</a:t>
            </a:r>
          </a:p>
          <a:p>
            <a:pPr marL="0" indent="0">
              <a:buNone/>
            </a:pPr>
            <a:endParaRPr lang="el-GR" dirty="0"/>
          </a:p>
          <a:p>
            <a:pPr marL="0" indent="0">
              <a:buNone/>
            </a:pPr>
            <a:endParaRPr lang="el-GR" dirty="0"/>
          </a:p>
        </p:txBody>
      </p:sp>
    </p:spTree>
    <p:extLst>
      <p:ext uri="{BB962C8B-B14F-4D97-AF65-F5344CB8AC3E}">
        <p14:creationId xmlns:p14="http://schemas.microsoft.com/office/powerpoint/2010/main" val="2250007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4EFE82FE-7465-AE46-88DF-34D347E83B8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Τίτλος 1">
            <a:extLst>
              <a:ext uri="{FF2B5EF4-FFF2-40B4-BE49-F238E27FC236}">
                <a16:creationId xmlns:a16="http://schemas.microsoft.com/office/drawing/2014/main" id="{72C5749A-2331-EA4D-BE0E-3F372363023F}"/>
              </a:ext>
            </a:extLst>
          </p:cNvPr>
          <p:cNvSpPr>
            <a:spLocks noGrp="1"/>
          </p:cNvSpPr>
          <p:nvPr>
            <p:ph type="title"/>
          </p:nvPr>
        </p:nvSpPr>
        <p:spPr>
          <a:xfrm>
            <a:off x="565150" y="770890"/>
            <a:ext cx="10130224" cy="1268984"/>
          </a:xfrm>
        </p:spPr>
        <p:txBody>
          <a:bodyPr>
            <a:normAutofit/>
          </a:bodyPr>
          <a:lstStyle/>
          <a:p>
            <a:r>
              <a:rPr lang="el-GR" dirty="0"/>
              <a:t>ΤΙ ΕΊΝΑΙ ΔΕΟΝΤΟΛΟΓΙΑ</a:t>
            </a:r>
          </a:p>
        </p:txBody>
      </p:sp>
      <p:sp>
        <p:nvSpPr>
          <p:cNvPr id="3" name="Θέση περιεχομένου 2">
            <a:extLst>
              <a:ext uri="{FF2B5EF4-FFF2-40B4-BE49-F238E27FC236}">
                <a16:creationId xmlns:a16="http://schemas.microsoft.com/office/drawing/2014/main" id="{DD6E65AC-5E18-3D46-A092-8FBB28D72321}"/>
              </a:ext>
            </a:extLst>
          </p:cNvPr>
          <p:cNvSpPr>
            <a:spLocks noGrp="1"/>
          </p:cNvSpPr>
          <p:nvPr>
            <p:ph idx="1"/>
          </p:nvPr>
        </p:nvSpPr>
        <p:spPr>
          <a:xfrm>
            <a:off x="565150" y="2160016"/>
            <a:ext cx="10130224" cy="3601212"/>
          </a:xfrm>
        </p:spPr>
        <p:txBody>
          <a:bodyPr>
            <a:normAutofit/>
          </a:bodyPr>
          <a:lstStyle/>
          <a:p>
            <a:pPr marL="0" indent="0">
              <a:buNone/>
            </a:pPr>
            <a:r>
              <a:rPr lang="el-GR" dirty="0"/>
              <a:t>Η δεοντολογία είναι η επιστήμη των καθηκόντων. Συνδέεται άμεσα με τους άγραφους νόμους της ηθικής. Μας υποδεικνύει ποιο είναι το πρέπον, το αναγκαίο, το ορθό. Στο χώρο της υγείας, η Ηθική και η Δεοντολογία έχουν πρωταρχική θέση, αν στεφτούμε, ότι και η προϊστορία της Ιατρικής ηθικής βρίσκεται στην εποχή του Ιπποκράτη και τον όρκο του, που μέχρι σήμερα ισχύει. </a:t>
            </a:r>
          </a:p>
        </p:txBody>
      </p:sp>
      <p:grpSp>
        <p:nvGrpSpPr>
          <p:cNvPr id="10" name="Group 9">
            <a:extLst>
              <a:ext uri="{FF2B5EF4-FFF2-40B4-BE49-F238E27FC236}">
                <a16:creationId xmlns:a16="http://schemas.microsoft.com/office/drawing/2014/main" id="{0A30B600-877F-7746-B57D-25C3B476FE7A}"/>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0290315" y="0"/>
            <a:ext cx="1901686" cy="6858000"/>
            <a:chOff x="10290315" y="0"/>
            <a:chExt cx="1901686" cy="6858000"/>
          </a:xfrm>
        </p:grpSpPr>
        <p:sp>
          <p:nvSpPr>
            <p:cNvPr id="11" name="Freeform 43">
              <a:extLst>
                <a:ext uri="{FF2B5EF4-FFF2-40B4-BE49-F238E27FC236}">
                  <a16:creationId xmlns:a16="http://schemas.microsoft.com/office/drawing/2014/main" id="{2C3F9BC4-CA61-1545-AFCA-2998DE0A812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290315" y="0"/>
              <a:ext cx="1130724" cy="565573"/>
            </a:xfrm>
            <a:custGeom>
              <a:avLst/>
              <a:gdLst>
                <a:gd name="connsiteX0" fmla="*/ 21 w 1130724"/>
                <a:gd name="connsiteY0" fmla="*/ 0 h 565573"/>
                <a:gd name="connsiteX1" fmla="*/ 1130703 w 1130724"/>
                <a:gd name="connsiteY1" fmla="*/ 0 h 565573"/>
                <a:gd name="connsiteX2" fmla="*/ 1130724 w 1130724"/>
                <a:gd name="connsiteY2" fmla="*/ 211 h 565573"/>
                <a:gd name="connsiteX3" fmla="*/ 565362 w 1130724"/>
                <a:gd name="connsiteY3" fmla="*/ 565573 h 565573"/>
                <a:gd name="connsiteX4" fmla="*/ 0 w 1130724"/>
                <a:gd name="connsiteY4" fmla="*/ 211 h 56557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0724" h="565573">
                  <a:moveTo>
                    <a:pt x="21" y="0"/>
                  </a:moveTo>
                  <a:lnTo>
                    <a:pt x="1130703" y="0"/>
                  </a:lnTo>
                  <a:lnTo>
                    <a:pt x="1130724" y="211"/>
                  </a:lnTo>
                  <a:cubicBezTo>
                    <a:pt x="1130724" y="312452"/>
                    <a:pt x="877603" y="565573"/>
                    <a:pt x="565362" y="565573"/>
                  </a:cubicBezTo>
                  <a:cubicBezTo>
                    <a:pt x="253121" y="565573"/>
                    <a:pt x="0" y="312452"/>
                    <a:pt x="0" y="211"/>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2" name="Freeform 44">
              <a:extLst>
                <a:ext uri="{FF2B5EF4-FFF2-40B4-BE49-F238E27FC236}">
                  <a16:creationId xmlns:a16="http://schemas.microsoft.com/office/drawing/2014/main" id="{6DF9667B-A221-FF48-BE03-0BCECE0271C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653180" y="6295093"/>
              <a:ext cx="538821" cy="562907"/>
            </a:xfrm>
            <a:custGeom>
              <a:avLst/>
              <a:gdLst>
                <a:gd name="connsiteX0" fmla="*/ 538821 w 538821"/>
                <a:gd name="connsiteY0" fmla="*/ 0 h 562907"/>
                <a:gd name="connsiteX1" fmla="*/ 538821 w 538821"/>
                <a:gd name="connsiteY1" fmla="*/ 562907 h 562907"/>
                <a:gd name="connsiteX2" fmla="*/ 22 w 538821"/>
                <a:gd name="connsiteY2" fmla="*/ 562907 h 562907"/>
                <a:gd name="connsiteX3" fmla="*/ 0 w 538821"/>
                <a:gd name="connsiteY3" fmla="*/ 562686 h 562907"/>
                <a:gd name="connsiteX4" fmla="*/ 451422 w 538821"/>
                <a:gd name="connsiteY4" fmla="*/ 8810 h 56290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8821" h="562907">
                  <a:moveTo>
                    <a:pt x="538821" y="0"/>
                  </a:moveTo>
                  <a:lnTo>
                    <a:pt x="538821" y="562907"/>
                  </a:lnTo>
                  <a:lnTo>
                    <a:pt x="22" y="562907"/>
                  </a:lnTo>
                  <a:lnTo>
                    <a:pt x="0" y="562686"/>
                  </a:lnTo>
                  <a:cubicBezTo>
                    <a:pt x="0" y="289475"/>
                    <a:pt x="193796" y="61528"/>
                    <a:pt x="451422" y="8810"/>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3" name="Freeform 45">
              <a:extLst>
                <a:ext uri="{FF2B5EF4-FFF2-40B4-BE49-F238E27FC236}">
                  <a16:creationId xmlns:a16="http://schemas.microsoft.com/office/drawing/2014/main" id="{B043781C-7B99-5E41-ACB6-43554D9E340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653180" y="3552066"/>
              <a:ext cx="538821" cy="1125373"/>
            </a:xfrm>
            <a:custGeom>
              <a:avLst/>
              <a:gdLst>
                <a:gd name="connsiteX0" fmla="*/ 538821 w 538821"/>
                <a:gd name="connsiteY0" fmla="*/ 0 h 1125373"/>
                <a:gd name="connsiteX1" fmla="*/ 538821 w 538821"/>
                <a:gd name="connsiteY1" fmla="*/ 1125373 h 1125373"/>
                <a:gd name="connsiteX2" fmla="*/ 451422 w 538821"/>
                <a:gd name="connsiteY2" fmla="*/ 1116562 h 1125373"/>
                <a:gd name="connsiteX3" fmla="*/ 0 w 538821"/>
                <a:gd name="connsiteY3" fmla="*/ 562686 h 1125373"/>
                <a:gd name="connsiteX4" fmla="*/ 451422 w 538821"/>
                <a:gd name="connsiteY4" fmla="*/ 8810 h 112537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8821" h="1125373">
                  <a:moveTo>
                    <a:pt x="538821" y="0"/>
                  </a:moveTo>
                  <a:lnTo>
                    <a:pt x="538821" y="1125373"/>
                  </a:lnTo>
                  <a:lnTo>
                    <a:pt x="451422" y="1116562"/>
                  </a:lnTo>
                  <a:cubicBezTo>
                    <a:pt x="193796" y="1063844"/>
                    <a:pt x="0" y="835897"/>
                    <a:pt x="0" y="562686"/>
                  </a:cubicBezTo>
                  <a:cubicBezTo>
                    <a:pt x="0" y="289475"/>
                    <a:pt x="193796" y="61528"/>
                    <a:pt x="451422" y="8810"/>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4" name="Freeform 46">
              <a:extLst>
                <a:ext uri="{FF2B5EF4-FFF2-40B4-BE49-F238E27FC236}">
                  <a16:creationId xmlns:a16="http://schemas.microsoft.com/office/drawing/2014/main" id="{24D64776-7D03-D04E-9D4F-4913424D1AC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653180" y="2180552"/>
              <a:ext cx="538821" cy="1125373"/>
            </a:xfrm>
            <a:custGeom>
              <a:avLst/>
              <a:gdLst>
                <a:gd name="connsiteX0" fmla="*/ 538821 w 538821"/>
                <a:gd name="connsiteY0" fmla="*/ 0 h 1125373"/>
                <a:gd name="connsiteX1" fmla="*/ 538821 w 538821"/>
                <a:gd name="connsiteY1" fmla="*/ 1125373 h 1125373"/>
                <a:gd name="connsiteX2" fmla="*/ 451422 w 538821"/>
                <a:gd name="connsiteY2" fmla="*/ 1116562 h 1125373"/>
                <a:gd name="connsiteX3" fmla="*/ 0 w 538821"/>
                <a:gd name="connsiteY3" fmla="*/ 562686 h 1125373"/>
                <a:gd name="connsiteX4" fmla="*/ 451422 w 538821"/>
                <a:gd name="connsiteY4" fmla="*/ 8810 h 112537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8821" h="1125373">
                  <a:moveTo>
                    <a:pt x="538821" y="0"/>
                  </a:moveTo>
                  <a:lnTo>
                    <a:pt x="538821" y="1125373"/>
                  </a:lnTo>
                  <a:lnTo>
                    <a:pt x="451422" y="1116562"/>
                  </a:lnTo>
                  <a:cubicBezTo>
                    <a:pt x="193796" y="1063844"/>
                    <a:pt x="0" y="835897"/>
                    <a:pt x="0" y="562686"/>
                  </a:cubicBezTo>
                  <a:cubicBezTo>
                    <a:pt x="0" y="289475"/>
                    <a:pt x="193796" y="61528"/>
                    <a:pt x="451422" y="8810"/>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5" name="Freeform 47">
              <a:extLst>
                <a:ext uri="{FF2B5EF4-FFF2-40B4-BE49-F238E27FC236}">
                  <a16:creationId xmlns:a16="http://schemas.microsoft.com/office/drawing/2014/main" id="{84D49EAC-E325-E74E-9875-A5B09696F6E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653180" y="809039"/>
              <a:ext cx="538821" cy="1125373"/>
            </a:xfrm>
            <a:custGeom>
              <a:avLst/>
              <a:gdLst>
                <a:gd name="connsiteX0" fmla="*/ 538821 w 538821"/>
                <a:gd name="connsiteY0" fmla="*/ 0 h 1125373"/>
                <a:gd name="connsiteX1" fmla="*/ 538821 w 538821"/>
                <a:gd name="connsiteY1" fmla="*/ 1125373 h 1125373"/>
                <a:gd name="connsiteX2" fmla="*/ 451422 w 538821"/>
                <a:gd name="connsiteY2" fmla="*/ 1116562 h 1125373"/>
                <a:gd name="connsiteX3" fmla="*/ 0 w 538821"/>
                <a:gd name="connsiteY3" fmla="*/ 562686 h 1125373"/>
                <a:gd name="connsiteX4" fmla="*/ 451422 w 538821"/>
                <a:gd name="connsiteY4" fmla="*/ 8810 h 112537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8821" h="1125373">
                  <a:moveTo>
                    <a:pt x="538821" y="0"/>
                  </a:moveTo>
                  <a:lnTo>
                    <a:pt x="538821" y="1125373"/>
                  </a:lnTo>
                  <a:lnTo>
                    <a:pt x="451422" y="1116562"/>
                  </a:lnTo>
                  <a:cubicBezTo>
                    <a:pt x="193796" y="1063844"/>
                    <a:pt x="0" y="835897"/>
                    <a:pt x="0" y="562686"/>
                  </a:cubicBezTo>
                  <a:cubicBezTo>
                    <a:pt x="0" y="289475"/>
                    <a:pt x="193796" y="61528"/>
                    <a:pt x="451422" y="8810"/>
                  </a:cubicBez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6" name="Freeform 48">
              <a:extLst>
                <a:ext uri="{FF2B5EF4-FFF2-40B4-BE49-F238E27FC236}">
                  <a16:creationId xmlns:a16="http://schemas.microsoft.com/office/drawing/2014/main" id="{A82CBB5F-9CE4-9F41-828D-030FF74ABE8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653180" y="0"/>
              <a:ext cx="538821" cy="562898"/>
            </a:xfrm>
            <a:custGeom>
              <a:avLst/>
              <a:gdLst>
                <a:gd name="connsiteX0" fmla="*/ 21 w 538821"/>
                <a:gd name="connsiteY0" fmla="*/ 0 h 562898"/>
                <a:gd name="connsiteX1" fmla="*/ 538821 w 538821"/>
                <a:gd name="connsiteY1" fmla="*/ 0 h 562898"/>
                <a:gd name="connsiteX2" fmla="*/ 538821 w 538821"/>
                <a:gd name="connsiteY2" fmla="*/ 562898 h 562898"/>
                <a:gd name="connsiteX3" fmla="*/ 451422 w 538821"/>
                <a:gd name="connsiteY3" fmla="*/ 554087 h 562898"/>
                <a:gd name="connsiteX4" fmla="*/ 0 w 538821"/>
                <a:gd name="connsiteY4" fmla="*/ 211 h 56289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8821" h="562898">
                  <a:moveTo>
                    <a:pt x="21" y="0"/>
                  </a:moveTo>
                  <a:lnTo>
                    <a:pt x="538821" y="0"/>
                  </a:lnTo>
                  <a:lnTo>
                    <a:pt x="538821" y="562898"/>
                  </a:lnTo>
                  <a:lnTo>
                    <a:pt x="451422" y="554087"/>
                  </a:lnTo>
                  <a:cubicBezTo>
                    <a:pt x="193796" y="501369"/>
                    <a:pt x="0" y="273422"/>
                    <a:pt x="0" y="211"/>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grpSp>
      <p:cxnSp>
        <p:nvCxnSpPr>
          <p:cNvPr id="18" name="Straight Connector 17">
            <a:extLst>
              <a:ext uri="{FF2B5EF4-FFF2-40B4-BE49-F238E27FC236}">
                <a16:creationId xmlns:a16="http://schemas.microsoft.com/office/drawing/2014/main" id="{BE2AC807-9FDE-674F-84BF-EC319D683243}"/>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565150" y="6087110"/>
            <a:ext cx="11058344" cy="0"/>
          </a:xfrm>
          <a:prstGeom prst="line">
            <a:avLst/>
          </a:prstGeom>
          <a:ln w="1270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78982796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34406514-2920-0745-93A2-32C15AE4B9E1}"/>
              </a:ext>
            </a:extLst>
          </p:cNvPr>
          <p:cNvSpPr>
            <a:spLocks noGrp="1"/>
          </p:cNvSpPr>
          <p:nvPr>
            <p:ph idx="1"/>
          </p:nvPr>
        </p:nvSpPr>
        <p:spPr/>
        <p:txBody>
          <a:bodyPr/>
          <a:lstStyle/>
          <a:p>
            <a:pPr marL="0" indent="0">
              <a:buNone/>
            </a:pPr>
            <a:r>
              <a:rPr lang="el-GR" u="sng" dirty="0"/>
              <a:t>ΑΡΘΡΟ 14 ΤΟΥ ΚΩΔΙΚΑ ΝΟΣΗΛΕΥΤΙΚΗΣ ΔΕΟΝΤΟΛΟΓΙΑΣ:</a:t>
            </a:r>
          </a:p>
          <a:p>
            <a:pPr marL="0" indent="0">
              <a:buNone/>
            </a:pPr>
            <a:r>
              <a:rPr lang="el-GR" dirty="0"/>
              <a:t>Απαγορεύεται στο Νοσηλευτή να προβαίνει σε επικρίσεις ή αποδοκιμασίες του έργου των συναδέλφων του, των ιατρών και του λοιπού προσωπικού. </a:t>
            </a:r>
          </a:p>
          <a:p>
            <a:pPr marL="0" indent="0">
              <a:buNone/>
            </a:pPr>
            <a:endParaRPr lang="el-GR" dirty="0"/>
          </a:p>
          <a:p>
            <a:pPr marL="0" indent="0">
              <a:buNone/>
            </a:pPr>
            <a:endParaRPr lang="el-GR" dirty="0"/>
          </a:p>
        </p:txBody>
      </p:sp>
    </p:spTree>
    <p:extLst>
      <p:ext uri="{BB962C8B-B14F-4D97-AF65-F5344CB8AC3E}">
        <p14:creationId xmlns:p14="http://schemas.microsoft.com/office/powerpoint/2010/main" val="177262602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32B449DF-5FC1-D94B-9BCB-A31BE047D208}"/>
              </a:ext>
            </a:extLst>
          </p:cNvPr>
          <p:cNvSpPr>
            <a:spLocks noGrp="1"/>
          </p:cNvSpPr>
          <p:nvPr>
            <p:ph type="title"/>
          </p:nvPr>
        </p:nvSpPr>
        <p:spPr/>
        <p:txBody>
          <a:bodyPr/>
          <a:lstStyle/>
          <a:p>
            <a:r>
              <a:rPr lang="el-GR" dirty="0"/>
              <a:t>ΓΙΑΤΡΟΣ- ΝΟΣΗΛΕΥΤΗΣ</a:t>
            </a:r>
          </a:p>
        </p:txBody>
      </p:sp>
      <p:sp>
        <p:nvSpPr>
          <p:cNvPr id="3" name="Θέση περιεχομένου 2">
            <a:extLst>
              <a:ext uri="{FF2B5EF4-FFF2-40B4-BE49-F238E27FC236}">
                <a16:creationId xmlns:a16="http://schemas.microsoft.com/office/drawing/2014/main" id="{C2901289-3068-1542-AA54-91DEB068C69D}"/>
              </a:ext>
            </a:extLst>
          </p:cNvPr>
          <p:cNvSpPr>
            <a:spLocks noGrp="1"/>
          </p:cNvSpPr>
          <p:nvPr>
            <p:ph idx="1"/>
          </p:nvPr>
        </p:nvSpPr>
        <p:spPr/>
        <p:txBody>
          <a:bodyPr/>
          <a:lstStyle/>
          <a:p>
            <a:r>
              <a:rPr lang="el-GR" dirty="0"/>
              <a:t>Ο γιατρός είναι προϊστάμενος και οι αλληλεπιδράσεις με το νοσηλευτή είναι τέτοιες ώστε να μην διαταράσσεται η ιεραρχία</a:t>
            </a:r>
          </a:p>
          <a:p>
            <a:endParaRPr lang="el-GR" dirty="0"/>
          </a:p>
          <a:p>
            <a:r>
              <a:rPr lang="el-GR" dirty="0"/>
              <a:t>Η ανοιχτή διαφωνία αποφεύγεται </a:t>
            </a:r>
          </a:p>
          <a:p>
            <a:endParaRPr lang="el-GR" dirty="0"/>
          </a:p>
          <a:p>
            <a:r>
              <a:rPr lang="el-GR" dirty="0"/>
              <a:t>Αν διαταραχθεί η ισορροπία υπάρχουν κυρώσεις και για τις δύο πλευρές</a:t>
            </a:r>
          </a:p>
          <a:p>
            <a:pPr marL="0" indent="0">
              <a:buNone/>
            </a:pPr>
            <a:endParaRPr lang="el-GR" dirty="0"/>
          </a:p>
          <a:p>
            <a:pPr marL="0" indent="0">
              <a:buNone/>
            </a:pPr>
            <a:endParaRPr lang="el-GR" dirty="0"/>
          </a:p>
        </p:txBody>
      </p:sp>
    </p:spTree>
    <p:extLst>
      <p:ext uri="{BB962C8B-B14F-4D97-AF65-F5344CB8AC3E}">
        <p14:creationId xmlns:p14="http://schemas.microsoft.com/office/powerpoint/2010/main" val="48025923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81363E71-1D4E-D344-B780-08602EC7FF68}"/>
              </a:ext>
            </a:extLst>
          </p:cNvPr>
          <p:cNvSpPr>
            <a:spLocks noGrp="1"/>
          </p:cNvSpPr>
          <p:nvPr>
            <p:ph idx="1"/>
          </p:nvPr>
        </p:nvSpPr>
        <p:spPr>
          <a:xfrm>
            <a:off x="582930" y="1211580"/>
            <a:ext cx="8675370" cy="4834890"/>
          </a:xfrm>
        </p:spPr>
        <p:txBody>
          <a:bodyPr>
            <a:normAutofit fontScale="92500"/>
          </a:bodyPr>
          <a:lstStyle/>
          <a:p>
            <a:r>
              <a:rPr lang="el-GR" dirty="0"/>
              <a:t>Σε σχέση με παλαιότερα χρόνια η θέση του νοσηλευτή έχει εξελιχθεί, όμως πολλοί πιστεύουν ότι αυτό το παιχνίδι εξακολουθεί. </a:t>
            </a:r>
          </a:p>
          <a:p>
            <a:endParaRPr lang="el-GR" dirty="0"/>
          </a:p>
          <a:p>
            <a:r>
              <a:rPr lang="en" dirty="0"/>
              <a:t>A</a:t>
            </a:r>
            <a:r>
              <a:rPr lang="el-GR" dirty="0"/>
              <a:t>ν και η αυτοτέλεια των νοσηλευτών έχει αυξηθεί τα τελευταία χρόνια σε σημαντικό βαθμό, η ιατρική παραμένει κυρίαρχη</a:t>
            </a:r>
          </a:p>
          <a:p>
            <a:endParaRPr lang="el-GR" dirty="0"/>
          </a:p>
          <a:p>
            <a:r>
              <a:rPr lang="el-GR" dirty="0"/>
              <a:t>Ο γιατρός λόγω εκπαίδευσης είναι σε θέση να εκτελέσει οποιαδήποτε νοσηλευτική πράξη. Αντίθετα, ο νοσηλευτής δεν μπορεί να εκτελέσει καμία ιατρική πράξη</a:t>
            </a:r>
          </a:p>
          <a:p>
            <a:endParaRPr lang="el-GR" dirty="0"/>
          </a:p>
          <a:p>
            <a:r>
              <a:rPr lang="el-GR" dirty="0"/>
              <a:t>Τα όρια της νοσηλευτικής επιστήμης στην ουσία καθορίζονται από τους ιατρούς</a:t>
            </a:r>
          </a:p>
          <a:p>
            <a:pPr marL="0" indent="0">
              <a:buNone/>
            </a:pPr>
            <a:endParaRPr lang="el-GR" dirty="0"/>
          </a:p>
          <a:p>
            <a:pPr marL="0" indent="0">
              <a:buNone/>
            </a:pPr>
            <a:endParaRPr lang="el-GR" dirty="0"/>
          </a:p>
        </p:txBody>
      </p:sp>
    </p:spTree>
    <p:extLst>
      <p:ext uri="{BB962C8B-B14F-4D97-AF65-F5344CB8AC3E}">
        <p14:creationId xmlns:p14="http://schemas.microsoft.com/office/powerpoint/2010/main" val="95526972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5721E15-7388-EE42-925C-2A83C59B5A92}"/>
              </a:ext>
            </a:extLst>
          </p:cNvPr>
          <p:cNvSpPr>
            <a:spLocks noGrp="1"/>
          </p:cNvSpPr>
          <p:nvPr>
            <p:ph type="title"/>
          </p:nvPr>
        </p:nvSpPr>
        <p:spPr/>
        <p:txBody>
          <a:bodyPr>
            <a:normAutofit fontScale="90000"/>
          </a:bodyPr>
          <a:lstStyle/>
          <a:p>
            <a:r>
              <a:rPr lang="el-GR" dirty="0"/>
              <a:t>ΔΙΑΦΩΝΙΑ ΓΙΑΤΡΟΥ- ΝΟΣΗΛΕΥΤΗ</a:t>
            </a:r>
          </a:p>
        </p:txBody>
      </p:sp>
      <p:sp>
        <p:nvSpPr>
          <p:cNvPr id="3" name="Θέση περιεχομένου 2">
            <a:extLst>
              <a:ext uri="{FF2B5EF4-FFF2-40B4-BE49-F238E27FC236}">
                <a16:creationId xmlns:a16="http://schemas.microsoft.com/office/drawing/2014/main" id="{CF8BF2A6-28E4-A343-BC64-257DF6C4023C}"/>
              </a:ext>
            </a:extLst>
          </p:cNvPr>
          <p:cNvSpPr>
            <a:spLocks noGrp="1"/>
          </p:cNvSpPr>
          <p:nvPr>
            <p:ph idx="1"/>
          </p:nvPr>
        </p:nvSpPr>
        <p:spPr>
          <a:xfrm>
            <a:off x="457200" y="1794510"/>
            <a:ext cx="7852410" cy="4023360"/>
          </a:xfrm>
        </p:spPr>
        <p:txBody>
          <a:bodyPr>
            <a:normAutofit fontScale="92500" lnSpcReduction="20000"/>
          </a:bodyPr>
          <a:lstStyle/>
          <a:p>
            <a:r>
              <a:rPr lang="el-GR" dirty="0"/>
              <a:t>Ο νοσηλευτής πρέπει να ζητήσει επαλήθευση αν αμφισβητεί έντονα μια ιατρική οδηγία ή πρέπει να απευθυνθεί στον προϊστάμενό του</a:t>
            </a:r>
          </a:p>
          <a:p>
            <a:endParaRPr lang="el-GR" dirty="0"/>
          </a:p>
          <a:p>
            <a:r>
              <a:rPr lang="el-GR" dirty="0"/>
              <a:t>Άρνηση εκτέλεσης της ιατρικής οδηγίας επιφέρει πειθαρχικές κυρώσεις</a:t>
            </a:r>
          </a:p>
          <a:p>
            <a:endParaRPr lang="el-GR" dirty="0"/>
          </a:p>
          <a:p>
            <a:r>
              <a:rPr lang="el-GR" dirty="0"/>
              <a:t>Άρνηση συμμετοχής επιτρέπεται σε ορισμένες περιπτώσεις .</a:t>
            </a:r>
            <a:r>
              <a:rPr lang="en" dirty="0"/>
              <a:t>O </a:t>
            </a:r>
            <a:r>
              <a:rPr lang="el-GR" dirty="0"/>
              <a:t>Νοσηλευτής εξαιτίας των προσωπικών του πεποιθήσεων έχει τη δυνατότητα αποχής π.χ (από τή διακοπής της κύησης)</a:t>
            </a:r>
          </a:p>
          <a:p>
            <a:endParaRPr lang="el-GR" dirty="0"/>
          </a:p>
          <a:p>
            <a:r>
              <a:rPr lang="el-GR" dirty="0"/>
              <a:t>Μπορεί πάντα να αναζητηθεί δικαστική συνδρομή</a:t>
            </a:r>
          </a:p>
          <a:p>
            <a:endParaRPr lang="el-GR" dirty="0"/>
          </a:p>
          <a:p>
            <a:endParaRPr lang="el-GR" dirty="0"/>
          </a:p>
        </p:txBody>
      </p:sp>
    </p:spTree>
    <p:extLst>
      <p:ext uri="{BB962C8B-B14F-4D97-AF65-F5344CB8AC3E}">
        <p14:creationId xmlns:p14="http://schemas.microsoft.com/office/powerpoint/2010/main" val="14159456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E7740EB-1C90-3047-B6C9-3BF49A35B65F}"/>
              </a:ext>
            </a:extLst>
          </p:cNvPr>
          <p:cNvSpPr>
            <a:spLocks noGrp="1"/>
          </p:cNvSpPr>
          <p:nvPr>
            <p:ph type="title"/>
          </p:nvPr>
        </p:nvSpPr>
        <p:spPr/>
        <p:txBody>
          <a:bodyPr/>
          <a:lstStyle/>
          <a:p>
            <a:r>
              <a:rPr lang="el-GR" dirty="0"/>
              <a:t>ΣΥΝΑΔΕΛΦΙΚΟ ΑΠΟΡΡΗΤΟ</a:t>
            </a:r>
          </a:p>
        </p:txBody>
      </p:sp>
      <p:sp>
        <p:nvSpPr>
          <p:cNvPr id="3" name="Θέση περιεχομένου 2">
            <a:extLst>
              <a:ext uri="{FF2B5EF4-FFF2-40B4-BE49-F238E27FC236}">
                <a16:creationId xmlns:a16="http://schemas.microsoft.com/office/drawing/2014/main" id="{581F0EA1-CDB7-7146-8EB4-5D0398E663ED}"/>
              </a:ext>
            </a:extLst>
          </p:cNvPr>
          <p:cNvSpPr>
            <a:spLocks noGrp="1"/>
          </p:cNvSpPr>
          <p:nvPr>
            <p:ph idx="1"/>
          </p:nvPr>
        </p:nvSpPr>
        <p:spPr>
          <a:xfrm>
            <a:off x="565150" y="2160016"/>
            <a:ext cx="7927340" cy="3634994"/>
          </a:xfrm>
        </p:spPr>
        <p:txBody>
          <a:bodyPr/>
          <a:lstStyle/>
          <a:p>
            <a:r>
              <a:rPr lang="el-GR" dirty="0"/>
              <a:t>Εντάσσεται στο πλαίσιο της συναδελφικής αλληλεγγύης</a:t>
            </a:r>
          </a:p>
          <a:p>
            <a:endParaRPr lang="el-GR" dirty="0"/>
          </a:p>
          <a:p>
            <a:r>
              <a:rPr lang="el-GR" dirty="0"/>
              <a:t>Επιχειρεί να διασφαλίσει κάποια επαγγελματικά μυστικά</a:t>
            </a:r>
          </a:p>
          <a:p>
            <a:endParaRPr lang="el-GR" dirty="0"/>
          </a:p>
          <a:p>
            <a:r>
              <a:rPr lang="el-GR" dirty="0"/>
              <a:t>Προστατεύει ένα συγκεκριμένο επάγγελμα και τα άτομα που το ασκούν απέναντι στο κοινωνικό σύνολο</a:t>
            </a:r>
          </a:p>
          <a:p>
            <a:endParaRPr lang="el-GR" dirty="0"/>
          </a:p>
          <a:p>
            <a:endParaRPr lang="el-GR" dirty="0"/>
          </a:p>
        </p:txBody>
      </p:sp>
    </p:spTree>
    <p:extLst>
      <p:ext uri="{BB962C8B-B14F-4D97-AF65-F5344CB8AC3E}">
        <p14:creationId xmlns:p14="http://schemas.microsoft.com/office/powerpoint/2010/main" val="188979634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2907AB0-D2D1-3E41-933B-783E8EE316F6}"/>
              </a:ext>
            </a:extLst>
          </p:cNvPr>
          <p:cNvSpPr>
            <a:spLocks noGrp="1"/>
          </p:cNvSpPr>
          <p:nvPr>
            <p:ph type="title"/>
          </p:nvPr>
        </p:nvSpPr>
        <p:spPr/>
        <p:txBody>
          <a:bodyPr>
            <a:normAutofit fontScale="90000"/>
          </a:bodyPr>
          <a:lstStyle/>
          <a:p>
            <a:pPr algn="ctr"/>
            <a:r>
              <a:rPr lang="el-GR" dirty="0"/>
              <a:t>ΣΤΡΑΤΗΓΙΚΕΣ ΕΠΙΛΥΣΗΣ ΠΡΟΒΛΗΜΑΤΩΝ</a:t>
            </a:r>
          </a:p>
        </p:txBody>
      </p:sp>
      <p:sp>
        <p:nvSpPr>
          <p:cNvPr id="3" name="Θέση περιεχομένου 2">
            <a:extLst>
              <a:ext uri="{FF2B5EF4-FFF2-40B4-BE49-F238E27FC236}">
                <a16:creationId xmlns:a16="http://schemas.microsoft.com/office/drawing/2014/main" id="{DB29D2CF-BA9B-4849-BD3B-8908DE008CD3}"/>
              </a:ext>
            </a:extLst>
          </p:cNvPr>
          <p:cNvSpPr>
            <a:spLocks noGrp="1"/>
          </p:cNvSpPr>
          <p:nvPr>
            <p:ph idx="1"/>
          </p:nvPr>
        </p:nvSpPr>
        <p:spPr/>
        <p:txBody>
          <a:bodyPr/>
          <a:lstStyle/>
          <a:p>
            <a:pPr marL="0" indent="0">
              <a:buNone/>
            </a:pPr>
            <a:r>
              <a:rPr lang="el-GR" dirty="0"/>
              <a:t>Αναφορικά με την αντιμετώπιση των συγκρούσεων τα άτομα τείνουν να εφαρμόζουν διάφορα</a:t>
            </a:r>
          </a:p>
          <a:p>
            <a:pPr marL="0" indent="0">
              <a:buNone/>
            </a:pPr>
            <a:r>
              <a:rPr lang="el-GR" dirty="0"/>
              <a:t>μοντέλα συμπεριφοράς. Σύμφωνα με το διεθνές αναγνωρισμένο μοντέλο </a:t>
            </a:r>
            <a:r>
              <a:rPr lang="en" dirty="0"/>
              <a:t>Thomas-Killman conflict</a:t>
            </a:r>
          </a:p>
          <a:p>
            <a:pPr marL="0" indent="0">
              <a:buNone/>
            </a:pPr>
            <a:r>
              <a:rPr lang="en" dirty="0"/>
              <a:t>model </a:t>
            </a:r>
            <a:r>
              <a:rPr lang="el-GR" dirty="0"/>
              <a:t>υπάρχουν πέντε κοινές προσεγγίσεις ή στρατηγικές για την επίλυση συγκρούσεων: ο ανταγωνισμός, η αποφυγή, η υποχώρηση, ο συμβιβασμός και η συνεργασία. Πιο συγκεκριμένα:</a:t>
            </a:r>
          </a:p>
        </p:txBody>
      </p:sp>
    </p:spTree>
    <p:extLst>
      <p:ext uri="{BB962C8B-B14F-4D97-AF65-F5344CB8AC3E}">
        <p14:creationId xmlns:p14="http://schemas.microsoft.com/office/powerpoint/2010/main" val="305589604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29E1472A-2BBB-8B4B-BF30-13F7BCB797AB}"/>
              </a:ext>
            </a:extLst>
          </p:cNvPr>
          <p:cNvSpPr>
            <a:spLocks noGrp="1"/>
          </p:cNvSpPr>
          <p:nvPr>
            <p:ph idx="1"/>
          </p:nvPr>
        </p:nvSpPr>
        <p:spPr/>
        <p:txBody>
          <a:bodyPr>
            <a:normAutofit fontScale="92500" lnSpcReduction="10000"/>
          </a:bodyPr>
          <a:lstStyle/>
          <a:p>
            <a:r>
              <a:rPr lang="el-GR" dirty="0"/>
              <a:t> Ανταγωνισμός - </a:t>
            </a:r>
            <a:r>
              <a:rPr lang="en" dirty="0"/>
              <a:t>Competiting: </a:t>
            </a:r>
            <a:r>
              <a:rPr lang="el-GR" dirty="0"/>
              <a:t>χρησιμοποιείται όταν η μια πλευρά ενδιαφέρεται για την επικράτηση των συμφερόντων της σε βάρος της άλλης πλευράς, αδιαφορώντας για το γενικό συμφέρον. Στόχος δεν είναι να συνεργαστούν οι δύο πλευρές, αλλά να κερδίσει η μια σε βάρος της άλλης. Δεν υπάρχει διάλογος και επικοινωνία μεταξύ των δύο συγκρουόμενων πλευρών, κυρίως όταν μεταξύ τους, υπάρχει σχέση υφισταμένου-προϊσταμένου. Χρησιμοποιείται συνήθως σε επείγουσες καταστάσεις, όταν απαιτείται μια γρήγορη απόφαση και δεν υπάρχει διαθέσιμος χρόνος για ανταλλαγή απόψεων.</a:t>
            </a:r>
          </a:p>
        </p:txBody>
      </p:sp>
    </p:spTree>
    <p:extLst>
      <p:ext uri="{BB962C8B-B14F-4D97-AF65-F5344CB8AC3E}">
        <p14:creationId xmlns:p14="http://schemas.microsoft.com/office/powerpoint/2010/main" val="366412897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93E6302E-D8A3-3441-BA33-6BCFC32A05A3}"/>
              </a:ext>
            </a:extLst>
          </p:cNvPr>
          <p:cNvSpPr>
            <a:spLocks noGrp="1"/>
          </p:cNvSpPr>
          <p:nvPr>
            <p:ph idx="1"/>
          </p:nvPr>
        </p:nvSpPr>
        <p:spPr/>
        <p:txBody>
          <a:bodyPr>
            <a:normAutofit fontScale="92500" lnSpcReduction="20000"/>
          </a:bodyPr>
          <a:lstStyle/>
          <a:p>
            <a:r>
              <a:rPr lang="el-GR" dirty="0"/>
              <a:t>Αποφυγή-</a:t>
            </a:r>
            <a:r>
              <a:rPr lang="en" dirty="0"/>
              <a:t>Avoiding: </a:t>
            </a:r>
            <a:r>
              <a:rPr lang="el-GR" dirty="0"/>
              <a:t>χρησιμοποιείται όταν το σημείο διαφωνίας είναι μικρής σημασίας και υποδηλώνει χαμηλό ενδιαφέρον για ατομικούς στόχους. Είναι κατάλληλη για περιπτώσεις όπου το θέμα της σύγκρουσης είναι ασήμαντο, το όφελος είναι μικρότερο από το κόστος, ή κάποιος προσπαθεί να κερδίσει χρόνο. Σε γενικές γραμμές, η αποφυγή στοχεύει σε αναβολή της διαπραγμάτευσης σε μελλοντικό χρονικό σημείο και περιλαμβάνει την απομάκρυνση από μια απειλή η οποία είναι αντιληπτή από όλα τα μέρη, με άμεση συνέπεια οι ατομικοί στόχοι αλλά και οι στόχοι τρίτων να μένουν απραγματοποίητοι. Δεν αποτελεί δραστική στρατηγική γιατί μπορεί να οδηγήσει στη διαιώνιση της σύγκρουσης.</a:t>
            </a:r>
          </a:p>
        </p:txBody>
      </p:sp>
    </p:spTree>
    <p:extLst>
      <p:ext uri="{BB962C8B-B14F-4D97-AF65-F5344CB8AC3E}">
        <p14:creationId xmlns:p14="http://schemas.microsoft.com/office/powerpoint/2010/main" val="183685582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326C48F5-1AB1-184D-8693-8B76DCFF7753}"/>
              </a:ext>
            </a:extLst>
          </p:cNvPr>
          <p:cNvSpPr>
            <a:spLocks noGrp="1"/>
          </p:cNvSpPr>
          <p:nvPr>
            <p:ph idx="1"/>
          </p:nvPr>
        </p:nvSpPr>
        <p:spPr>
          <a:xfrm>
            <a:off x="565150" y="2160016"/>
            <a:ext cx="8546193" cy="3457013"/>
          </a:xfrm>
        </p:spPr>
        <p:txBody>
          <a:bodyPr/>
          <a:lstStyle/>
          <a:p>
            <a:r>
              <a:rPr lang="el-GR" dirty="0"/>
              <a:t>Υποχώρηση -</a:t>
            </a:r>
            <a:r>
              <a:rPr lang="en" dirty="0"/>
              <a:t>Accomodation: </a:t>
            </a:r>
            <a:r>
              <a:rPr lang="el-GR" dirty="0"/>
              <a:t>Στη μέθοδο αυτή επιλέγεται η διατήρηση των καλών σχέσεων με την απέναντι πλευρά αφού η ικανοποίηση των συμφερόντων της άλλης πλευράς γίνεται σε βάρος των ατομικών συμφερόντων. Δεν είναι διεκδικητικός τρόπος, ούτε ευνοεί τη συνεργασία αλλά παρουσιάζεται ως πράξη καλής θέλησης.</a:t>
            </a:r>
          </a:p>
        </p:txBody>
      </p:sp>
    </p:spTree>
    <p:extLst>
      <p:ext uri="{BB962C8B-B14F-4D97-AF65-F5344CB8AC3E}">
        <p14:creationId xmlns:p14="http://schemas.microsoft.com/office/powerpoint/2010/main" val="258931268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2BF1F739-BF51-424C-B645-E86B417C01F2}"/>
              </a:ext>
            </a:extLst>
          </p:cNvPr>
          <p:cNvSpPr>
            <a:spLocks noGrp="1"/>
          </p:cNvSpPr>
          <p:nvPr>
            <p:ph idx="1"/>
          </p:nvPr>
        </p:nvSpPr>
        <p:spPr>
          <a:xfrm>
            <a:off x="565150" y="1698171"/>
            <a:ext cx="8040007" cy="4063057"/>
          </a:xfrm>
        </p:spPr>
        <p:txBody>
          <a:bodyPr>
            <a:normAutofit/>
          </a:bodyPr>
          <a:lstStyle/>
          <a:p>
            <a:r>
              <a:rPr lang="el-GR" dirty="0"/>
              <a:t>Συμβιβασμός- </a:t>
            </a:r>
            <a:r>
              <a:rPr lang="en" dirty="0"/>
              <a:t>Compromising: </a:t>
            </a:r>
            <a:r>
              <a:rPr lang="el-GR" dirty="0"/>
              <a:t>Στο συμβιβασμό τα ενδιαφερόμενα μέρη προσπαθούν να «μοιράσουν τη διαφορά», ώστε να φτάσουν αμοιβαία σε κοινά αποδεκτές αποφάσεις που θα οδηγήσουν στην επίλυση του προβλήματος. Χαρακτηρίζεται από μερική ικανοποίηση των δύο μερών. Χρησιμοποιείται όταν οι βασικοί πρωταγωνιστές είναι το ίδιο ισχυροί και δίνεται μια προσωρινή λύση.</a:t>
            </a:r>
          </a:p>
        </p:txBody>
      </p:sp>
    </p:spTree>
    <p:extLst>
      <p:ext uri="{BB962C8B-B14F-4D97-AF65-F5344CB8AC3E}">
        <p14:creationId xmlns:p14="http://schemas.microsoft.com/office/powerpoint/2010/main" val="175056316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4EFE82FE-7465-AE46-88DF-34D347E83B8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Θέση περιεχομένου 2">
            <a:extLst>
              <a:ext uri="{FF2B5EF4-FFF2-40B4-BE49-F238E27FC236}">
                <a16:creationId xmlns:a16="http://schemas.microsoft.com/office/drawing/2014/main" id="{2AAB20E8-7D3B-834E-8B6D-D6D06F889681}"/>
              </a:ext>
            </a:extLst>
          </p:cNvPr>
          <p:cNvSpPr>
            <a:spLocks noGrp="1"/>
          </p:cNvSpPr>
          <p:nvPr>
            <p:ph idx="1"/>
          </p:nvPr>
        </p:nvSpPr>
        <p:spPr>
          <a:xfrm>
            <a:off x="565150" y="2160016"/>
            <a:ext cx="9198761" cy="3601212"/>
          </a:xfrm>
        </p:spPr>
        <p:txBody>
          <a:bodyPr>
            <a:normAutofit/>
          </a:bodyPr>
          <a:lstStyle/>
          <a:p>
            <a:pPr marL="0" indent="0">
              <a:buNone/>
            </a:pPr>
            <a:r>
              <a:rPr lang="el-GR" dirty="0"/>
              <a:t>Οι Νοσηλευτικοί δεοντολογικοί κώδικες προσδιορίζονται τα ιδανικά επαγγελματικά επίπεδα με σαφή τρόπο και καθορίζουν την επιθυμητή συμπεριφορά. </a:t>
            </a:r>
            <a:r>
              <a:rPr lang="el-GR" dirty="0">
                <a:effectLst/>
              </a:rPr>
              <a:t>Ορίζουν δικαιώματα, υποχρεώσεις, αξίες, αρχές, κανόνες και οδηγίες για την άσκηση του νοσηλευτικού έργου. Οι κώδικες αυτοί́ μπορεί́, με συζητήσεις από́ επιστημονικούς φορείς και συλλόγους, να αναπροσαρμόζονται με μεγαλύτερη ακρίβεια με σκοπό́ την προστασία των πολυτίμων αγαθών και αξίων του κάθε αρρώστου. </a:t>
            </a:r>
            <a:endParaRPr lang="el-GR" dirty="0"/>
          </a:p>
          <a:p>
            <a:pPr marL="0" indent="0">
              <a:buNone/>
            </a:pPr>
            <a:endParaRPr lang="el-GR" dirty="0"/>
          </a:p>
        </p:txBody>
      </p:sp>
      <p:cxnSp>
        <p:nvCxnSpPr>
          <p:cNvPr id="10" name="Straight Connector 9">
            <a:extLst>
              <a:ext uri="{FF2B5EF4-FFF2-40B4-BE49-F238E27FC236}">
                <a16:creationId xmlns:a16="http://schemas.microsoft.com/office/drawing/2014/main" id="{BA7C2670-8081-9C42-82A1-23BBFAEAAABC}"/>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565150" y="6087110"/>
            <a:ext cx="9198761" cy="0"/>
          </a:xfrm>
          <a:prstGeom prst="line">
            <a:avLst/>
          </a:prstGeom>
          <a:ln w="1270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grpSp>
        <p:nvGrpSpPr>
          <p:cNvPr id="12" name="Group 11">
            <a:extLst>
              <a:ext uri="{FF2B5EF4-FFF2-40B4-BE49-F238E27FC236}">
                <a16:creationId xmlns:a16="http://schemas.microsoft.com/office/drawing/2014/main" id="{75BEF7CB-BB00-3345-8542-8F0FAFE1C48B}"/>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0290315" y="0"/>
            <a:ext cx="1901686" cy="6858000"/>
            <a:chOff x="10290315" y="0"/>
            <a:chExt cx="1901686" cy="6858000"/>
          </a:xfrm>
        </p:grpSpPr>
        <p:sp>
          <p:nvSpPr>
            <p:cNvPr id="13" name="Oval 12">
              <a:extLst>
                <a:ext uri="{FF2B5EF4-FFF2-40B4-BE49-F238E27FC236}">
                  <a16:creationId xmlns:a16="http://schemas.microsoft.com/office/drawing/2014/main" id="{4E633967-4EB4-9A43-9984-7E0C7DCE8F5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290315" y="806362"/>
              <a:ext cx="1130724" cy="1130723"/>
            </a:xfrm>
            <a:prstGeom prst="ellips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Freeform 24">
              <a:extLst>
                <a:ext uri="{FF2B5EF4-FFF2-40B4-BE49-F238E27FC236}">
                  <a16:creationId xmlns:a16="http://schemas.microsoft.com/office/drawing/2014/main" id="{80BB32CE-B79D-9449-AEBB-EC9F56A9A80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290315" y="0"/>
              <a:ext cx="1130724" cy="565573"/>
            </a:xfrm>
            <a:custGeom>
              <a:avLst/>
              <a:gdLst>
                <a:gd name="connsiteX0" fmla="*/ 21 w 1130724"/>
                <a:gd name="connsiteY0" fmla="*/ 0 h 565573"/>
                <a:gd name="connsiteX1" fmla="*/ 1130703 w 1130724"/>
                <a:gd name="connsiteY1" fmla="*/ 0 h 565573"/>
                <a:gd name="connsiteX2" fmla="*/ 1130724 w 1130724"/>
                <a:gd name="connsiteY2" fmla="*/ 211 h 565573"/>
                <a:gd name="connsiteX3" fmla="*/ 565362 w 1130724"/>
                <a:gd name="connsiteY3" fmla="*/ 565573 h 565573"/>
                <a:gd name="connsiteX4" fmla="*/ 0 w 1130724"/>
                <a:gd name="connsiteY4" fmla="*/ 211 h 56557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0724" h="565573">
                  <a:moveTo>
                    <a:pt x="21" y="0"/>
                  </a:moveTo>
                  <a:lnTo>
                    <a:pt x="1130703" y="0"/>
                  </a:lnTo>
                  <a:lnTo>
                    <a:pt x="1130724" y="211"/>
                  </a:lnTo>
                  <a:cubicBezTo>
                    <a:pt x="1130724" y="312452"/>
                    <a:pt x="877603" y="565573"/>
                    <a:pt x="565362" y="565573"/>
                  </a:cubicBezTo>
                  <a:cubicBezTo>
                    <a:pt x="253121" y="565573"/>
                    <a:pt x="0" y="312452"/>
                    <a:pt x="0" y="211"/>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5" name="Freeform 25">
              <a:extLst>
                <a:ext uri="{FF2B5EF4-FFF2-40B4-BE49-F238E27FC236}">
                  <a16:creationId xmlns:a16="http://schemas.microsoft.com/office/drawing/2014/main" id="{AFE8EC8C-9217-6E47-ACFA-7B2148F1BFE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653180" y="6295093"/>
              <a:ext cx="538821" cy="562907"/>
            </a:xfrm>
            <a:custGeom>
              <a:avLst/>
              <a:gdLst>
                <a:gd name="connsiteX0" fmla="*/ 538821 w 538821"/>
                <a:gd name="connsiteY0" fmla="*/ 0 h 562907"/>
                <a:gd name="connsiteX1" fmla="*/ 538821 w 538821"/>
                <a:gd name="connsiteY1" fmla="*/ 562907 h 562907"/>
                <a:gd name="connsiteX2" fmla="*/ 22 w 538821"/>
                <a:gd name="connsiteY2" fmla="*/ 562907 h 562907"/>
                <a:gd name="connsiteX3" fmla="*/ 0 w 538821"/>
                <a:gd name="connsiteY3" fmla="*/ 562686 h 562907"/>
                <a:gd name="connsiteX4" fmla="*/ 451422 w 538821"/>
                <a:gd name="connsiteY4" fmla="*/ 8810 h 56290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8821" h="562907">
                  <a:moveTo>
                    <a:pt x="538821" y="0"/>
                  </a:moveTo>
                  <a:lnTo>
                    <a:pt x="538821" y="562907"/>
                  </a:lnTo>
                  <a:lnTo>
                    <a:pt x="22" y="562907"/>
                  </a:lnTo>
                  <a:lnTo>
                    <a:pt x="0" y="562686"/>
                  </a:lnTo>
                  <a:cubicBezTo>
                    <a:pt x="0" y="289475"/>
                    <a:pt x="193796" y="61528"/>
                    <a:pt x="451422" y="8810"/>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6" name="Freeform 26">
              <a:extLst>
                <a:ext uri="{FF2B5EF4-FFF2-40B4-BE49-F238E27FC236}">
                  <a16:creationId xmlns:a16="http://schemas.microsoft.com/office/drawing/2014/main" id="{8BEA612E-5CC4-DA4D-8A68-05986443999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653180" y="3552066"/>
              <a:ext cx="538821" cy="1125373"/>
            </a:xfrm>
            <a:custGeom>
              <a:avLst/>
              <a:gdLst>
                <a:gd name="connsiteX0" fmla="*/ 538821 w 538821"/>
                <a:gd name="connsiteY0" fmla="*/ 0 h 1125373"/>
                <a:gd name="connsiteX1" fmla="*/ 538821 w 538821"/>
                <a:gd name="connsiteY1" fmla="*/ 1125373 h 1125373"/>
                <a:gd name="connsiteX2" fmla="*/ 451422 w 538821"/>
                <a:gd name="connsiteY2" fmla="*/ 1116562 h 1125373"/>
                <a:gd name="connsiteX3" fmla="*/ 0 w 538821"/>
                <a:gd name="connsiteY3" fmla="*/ 562686 h 1125373"/>
                <a:gd name="connsiteX4" fmla="*/ 451422 w 538821"/>
                <a:gd name="connsiteY4" fmla="*/ 8810 h 112537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8821" h="1125373">
                  <a:moveTo>
                    <a:pt x="538821" y="0"/>
                  </a:moveTo>
                  <a:lnTo>
                    <a:pt x="538821" y="1125373"/>
                  </a:lnTo>
                  <a:lnTo>
                    <a:pt x="451422" y="1116562"/>
                  </a:lnTo>
                  <a:cubicBezTo>
                    <a:pt x="193796" y="1063844"/>
                    <a:pt x="0" y="835897"/>
                    <a:pt x="0" y="562686"/>
                  </a:cubicBezTo>
                  <a:cubicBezTo>
                    <a:pt x="0" y="289475"/>
                    <a:pt x="193796" y="61528"/>
                    <a:pt x="451422" y="8810"/>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7" name="Freeform 27">
              <a:extLst>
                <a:ext uri="{FF2B5EF4-FFF2-40B4-BE49-F238E27FC236}">
                  <a16:creationId xmlns:a16="http://schemas.microsoft.com/office/drawing/2014/main" id="{59DC8CDB-7B92-E848-AA26-43105184E7F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653180" y="2180552"/>
              <a:ext cx="538821" cy="1125373"/>
            </a:xfrm>
            <a:custGeom>
              <a:avLst/>
              <a:gdLst>
                <a:gd name="connsiteX0" fmla="*/ 538821 w 538821"/>
                <a:gd name="connsiteY0" fmla="*/ 0 h 1125373"/>
                <a:gd name="connsiteX1" fmla="*/ 538821 w 538821"/>
                <a:gd name="connsiteY1" fmla="*/ 1125373 h 1125373"/>
                <a:gd name="connsiteX2" fmla="*/ 451422 w 538821"/>
                <a:gd name="connsiteY2" fmla="*/ 1116562 h 1125373"/>
                <a:gd name="connsiteX3" fmla="*/ 0 w 538821"/>
                <a:gd name="connsiteY3" fmla="*/ 562686 h 1125373"/>
                <a:gd name="connsiteX4" fmla="*/ 451422 w 538821"/>
                <a:gd name="connsiteY4" fmla="*/ 8810 h 112537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8821" h="1125373">
                  <a:moveTo>
                    <a:pt x="538821" y="0"/>
                  </a:moveTo>
                  <a:lnTo>
                    <a:pt x="538821" y="1125373"/>
                  </a:lnTo>
                  <a:lnTo>
                    <a:pt x="451422" y="1116562"/>
                  </a:lnTo>
                  <a:cubicBezTo>
                    <a:pt x="193796" y="1063844"/>
                    <a:pt x="0" y="835897"/>
                    <a:pt x="0" y="562686"/>
                  </a:cubicBezTo>
                  <a:cubicBezTo>
                    <a:pt x="0" y="289475"/>
                    <a:pt x="193796" y="61528"/>
                    <a:pt x="451422" y="8810"/>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8" name="Freeform 28">
              <a:extLst>
                <a:ext uri="{FF2B5EF4-FFF2-40B4-BE49-F238E27FC236}">
                  <a16:creationId xmlns:a16="http://schemas.microsoft.com/office/drawing/2014/main" id="{876EC8B8-C9EB-A84A-858B-ADF81A5B762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653180" y="809039"/>
              <a:ext cx="538821" cy="1125373"/>
            </a:xfrm>
            <a:custGeom>
              <a:avLst/>
              <a:gdLst>
                <a:gd name="connsiteX0" fmla="*/ 538821 w 538821"/>
                <a:gd name="connsiteY0" fmla="*/ 0 h 1125373"/>
                <a:gd name="connsiteX1" fmla="*/ 538821 w 538821"/>
                <a:gd name="connsiteY1" fmla="*/ 1125373 h 1125373"/>
                <a:gd name="connsiteX2" fmla="*/ 451422 w 538821"/>
                <a:gd name="connsiteY2" fmla="*/ 1116562 h 1125373"/>
                <a:gd name="connsiteX3" fmla="*/ 0 w 538821"/>
                <a:gd name="connsiteY3" fmla="*/ 562686 h 1125373"/>
                <a:gd name="connsiteX4" fmla="*/ 451422 w 538821"/>
                <a:gd name="connsiteY4" fmla="*/ 8810 h 112537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8821" h="1125373">
                  <a:moveTo>
                    <a:pt x="538821" y="0"/>
                  </a:moveTo>
                  <a:lnTo>
                    <a:pt x="538821" y="1125373"/>
                  </a:lnTo>
                  <a:lnTo>
                    <a:pt x="451422" y="1116562"/>
                  </a:lnTo>
                  <a:cubicBezTo>
                    <a:pt x="193796" y="1063844"/>
                    <a:pt x="0" y="835897"/>
                    <a:pt x="0" y="562686"/>
                  </a:cubicBezTo>
                  <a:cubicBezTo>
                    <a:pt x="0" y="289475"/>
                    <a:pt x="193796" y="61528"/>
                    <a:pt x="451422" y="8810"/>
                  </a:cubicBez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9" name="Freeform 29">
              <a:extLst>
                <a:ext uri="{FF2B5EF4-FFF2-40B4-BE49-F238E27FC236}">
                  <a16:creationId xmlns:a16="http://schemas.microsoft.com/office/drawing/2014/main" id="{078C5DEE-08C1-D546-BF9B-933B8419E83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653180" y="0"/>
              <a:ext cx="538821" cy="562898"/>
            </a:xfrm>
            <a:custGeom>
              <a:avLst/>
              <a:gdLst>
                <a:gd name="connsiteX0" fmla="*/ 21 w 538821"/>
                <a:gd name="connsiteY0" fmla="*/ 0 h 562898"/>
                <a:gd name="connsiteX1" fmla="*/ 538821 w 538821"/>
                <a:gd name="connsiteY1" fmla="*/ 0 h 562898"/>
                <a:gd name="connsiteX2" fmla="*/ 538821 w 538821"/>
                <a:gd name="connsiteY2" fmla="*/ 562898 h 562898"/>
                <a:gd name="connsiteX3" fmla="*/ 451422 w 538821"/>
                <a:gd name="connsiteY3" fmla="*/ 554087 h 562898"/>
                <a:gd name="connsiteX4" fmla="*/ 0 w 538821"/>
                <a:gd name="connsiteY4" fmla="*/ 211 h 56289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8821" h="562898">
                  <a:moveTo>
                    <a:pt x="21" y="0"/>
                  </a:moveTo>
                  <a:lnTo>
                    <a:pt x="538821" y="0"/>
                  </a:lnTo>
                  <a:lnTo>
                    <a:pt x="538821" y="562898"/>
                  </a:lnTo>
                  <a:lnTo>
                    <a:pt x="451422" y="554087"/>
                  </a:lnTo>
                  <a:cubicBezTo>
                    <a:pt x="193796" y="501369"/>
                    <a:pt x="0" y="273422"/>
                    <a:pt x="0" y="211"/>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grpSp>
    </p:spTree>
    <p:extLst>
      <p:ext uri="{BB962C8B-B14F-4D97-AF65-F5344CB8AC3E}">
        <p14:creationId xmlns:p14="http://schemas.microsoft.com/office/powerpoint/2010/main" val="208974863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5C914A7F-091D-C942-ABEE-F832F05A7A78}"/>
              </a:ext>
            </a:extLst>
          </p:cNvPr>
          <p:cNvSpPr>
            <a:spLocks noGrp="1"/>
          </p:cNvSpPr>
          <p:nvPr>
            <p:ph idx="1"/>
          </p:nvPr>
        </p:nvSpPr>
        <p:spPr>
          <a:xfrm>
            <a:off x="565150" y="2160016"/>
            <a:ext cx="8742136" cy="3081455"/>
          </a:xfrm>
        </p:spPr>
        <p:txBody>
          <a:bodyPr/>
          <a:lstStyle/>
          <a:p>
            <a:r>
              <a:rPr lang="el-GR" dirty="0"/>
              <a:t>Συνεργασία-</a:t>
            </a:r>
            <a:r>
              <a:rPr lang="en" dirty="0"/>
              <a:t>Collaborating-:</a:t>
            </a:r>
            <a:r>
              <a:rPr lang="el-GR" dirty="0"/>
              <a:t> Η συνεργασία επικεντρώνεται στην εξεύρεση λύσης, όπου όλα τα εμπλεκόμενα μέρη προσπαθούν να φτάσουν σε αμοιβαίο όφελος και να ικανοποιήσουν τις ανάγκες τους. Είναι η ιδανική στρατηγική, ευεργετική στην αντιμετώπιση σημαντικών θεμάτων ή σχέσεων που δε μπορούν να τεθούν σε κίνδυνο, απαιτεί περισσότερο χρόνο αλλά ικανοποιεί και τις δύο πλευρές.</a:t>
            </a:r>
          </a:p>
        </p:txBody>
      </p:sp>
    </p:spTree>
    <p:extLst>
      <p:ext uri="{BB962C8B-B14F-4D97-AF65-F5344CB8AC3E}">
        <p14:creationId xmlns:p14="http://schemas.microsoft.com/office/powerpoint/2010/main" val="76687098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624A65A-0F85-EE46-960D-80C0F5C80757}"/>
              </a:ext>
            </a:extLst>
          </p:cNvPr>
          <p:cNvSpPr>
            <a:spLocks noGrp="1"/>
          </p:cNvSpPr>
          <p:nvPr>
            <p:ph type="title"/>
          </p:nvPr>
        </p:nvSpPr>
        <p:spPr/>
        <p:txBody>
          <a:bodyPr>
            <a:normAutofit fontScale="90000"/>
          </a:bodyPr>
          <a:lstStyle/>
          <a:p>
            <a:r>
              <a:rPr lang="el-GR" dirty="0"/>
              <a:t>ΠΡΟΣΟΝΤΑ ΒΟΗΘΩΝ ΝΟΣΗΛΕΥΤΙΚΗΣ</a:t>
            </a:r>
          </a:p>
        </p:txBody>
      </p:sp>
      <p:sp>
        <p:nvSpPr>
          <p:cNvPr id="3" name="Θέση περιεχομένου 2">
            <a:extLst>
              <a:ext uri="{FF2B5EF4-FFF2-40B4-BE49-F238E27FC236}">
                <a16:creationId xmlns:a16="http://schemas.microsoft.com/office/drawing/2014/main" id="{E21F6D29-47FE-994C-8B8A-20DCA18FFDDD}"/>
              </a:ext>
            </a:extLst>
          </p:cNvPr>
          <p:cNvSpPr>
            <a:spLocks noGrp="1"/>
          </p:cNvSpPr>
          <p:nvPr>
            <p:ph idx="1"/>
          </p:nvPr>
        </p:nvSpPr>
        <p:spPr>
          <a:xfrm>
            <a:off x="565150" y="1851660"/>
            <a:ext cx="9436100" cy="4023360"/>
          </a:xfrm>
        </p:spPr>
        <p:txBody>
          <a:bodyPr>
            <a:normAutofit fontScale="92500"/>
          </a:bodyPr>
          <a:lstStyle/>
          <a:p>
            <a:pPr algn="just" fontAlgn="base"/>
            <a:r>
              <a:rPr lang="el-GR" b="0" i="0" u="none" strike="noStrike" dirty="0">
                <a:solidFill>
                  <a:srgbClr val="000000"/>
                </a:solidFill>
                <a:effectLst/>
                <a:latin typeface="Open Sans" panose="020B0606030504020204" pitchFamily="34" charset="0"/>
              </a:rPr>
              <a:t>1. Γενική και τοπική καθαριότητα του αρρώστου.</a:t>
            </a:r>
          </a:p>
          <a:p>
            <a:pPr algn="just" fontAlgn="base"/>
            <a:r>
              <a:rPr lang="el-GR" b="0" i="0" u="none" strike="noStrike" dirty="0">
                <a:solidFill>
                  <a:srgbClr val="000000"/>
                </a:solidFill>
                <a:effectLst/>
                <a:latin typeface="Open Sans" panose="020B0606030504020204" pitchFamily="34" charset="0"/>
              </a:rPr>
              <a:t> 2. Βοήθεια, φροντίδα και υποστήριξη του αρρώστου που πάσχει από χρόνιο ανίατο νόσημα ή έχει υποστεί ατύχημα ή έχει κακοποιηθεί. </a:t>
            </a:r>
          </a:p>
          <a:p>
            <a:pPr algn="just" fontAlgn="base"/>
            <a:r>
              <a:rPr lang="el-GR" b="0" i="0" u="none" strike="noStrike" dirty="0">
                <a:solidFill>
                  <a:srgbClr val="000000"/>
                </a:solidFill>
                <a:effectLst/>
                <a:latin typeface="Open Sans" panose="020B0606030504020204" pitchFamily="34" charset="0"/>
              </a:rPr>
              <a:t>3. Φροντίδα επιπλοκών από κατάκλιση με σκοπό την πρόληψη. </a:t>
            </a:r>
          </a:p>
          <a:p>
            <a:pPr algn="just" fontAlgn="base"/>
            <a:r>
              <a:rPr lang="el-GR" b="0" i="0" u="none" strike="noStrike" dirty="0">
                <a:solidFill>
                  <a:srgbClr val="000000"/>
                </a:solidFill>
                <a:effectLst/>
                <a:latin typeface="Open Sans" panose="020B0606030504020204" pitchFamily="34" charset="0"/>
              </a:rPr>
              <a:t>4. Πρόκληση ούρησης μόνο με φυσικά μέσα. </a:t>
            </a:r>
          </a:p>
          <a:p>
            <a:pPr algn="just" fontAlgn="base"/>
            <a:r>
              <a:rPr lang="el-GR" b="0" i="0" u="none" strike="noStrike" dirty="0">
                <a:solidFill>
                  <a:srgbClr val="000000"/>
                </a:solidFill>
                <a:effectLst/>
                <a:latin typeface="Open Sans" panose="020B0606030504020204" pitchFamily="34" charset="0"/>
              </a:rPr>
              <a:t>5. Παρακολούθηση λειτουργίας παροχετεύσεων.</a:t>
            </a:r>
          </a:p>
          <a:p>
            <a:pPr algn="just" fontAlgn="base"/>
            <a:r>
              <a:rPr lang="el-GR" b="0" i="0" u="none" strike="noStrike" dirty="0">
                <a:solidFill>
                  <a:srgbClr val="000000"/>
                </a:solidFill>
                <a:effectLst/>
                <a:latin typeface="Open Sans" panose="020B0606030504020204" pitchFamily="34" charset="0"/>
              </a:rPr>
              <a:t>6. Λήψη μέτρων περιοριστικών για την ασφάλεια του αρρώστου. </a:t>
            </a:r>
          </a:p>
          <a:p>
            <a:pPr algn="just" fontAlgn="base"/>
            <a:r>
              <a:rPr lang="el-GR" b="0" i="0" u="none" strike="noStrike" dirty="0">
                <a:solidFill>
                  <a:srgbClr val="000000"/>
                </a:solidFill>
                <a:effectLst/>
                <a:latin typeface="Open Sans" panose="020B0606030504020204" pitchFamily="34" charset="0"/>
              </a:rPr>
              <a:t>7. Μέτρηση ζωτικών σημείων (σφίξεις, πίεση, θερμοκρασία). </a:t>
            </a:r>
            <a:endParaRPr lang="el-GR" dirty="0"/>
          </a:p>
        </p:txBody>
      </p:sp>
    </p:spTree>
    <p:extLst>
      <p:ext uri="{BB962C8B-B14F-4D97-AF65-F5344CB8AC3E}">
        <p14:creationId xmlns:p14="http://schemas.microsoft.com/office/powerpoint/2010/main" val="62896172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DE4BB4C7-10E3-8A44-AAA8-0C7A71C02919}"/>
              </a:ext>
            </a:extLst>
          </p:cNvPr>
          <p:cNvSpPr>
            <a:spLocks noGrp="1"/>
          </p:cNvSpPr>
          <p:nvPr>
            <p:ph idx="1"/>
          </p:nvPr>
        </p:nvSpPr>
        <p:spPr>
          <a:xfrm>
            <a:off x="525780" y="971550"/>
            <a:ext cx="9155430" cy="4914900"/>
          </a:xfrm>
        </p:spPr>
        <p:txBody>
          <a:bodyPr>
            <a:normAutofit fontScale="92500" lnSpcReduction="10000"/>
          </a:bodyPr>
          <a:lstStyle/>
          <a:p>
            <a:pPr algn="just" fontAlgn="base"/>
            <a:r>
              <a:rPr lang="el-GR" b="0" i="0" u="none" strike="noStrike" dirty="0">
                <a:solidFill>
                  <a:srgbClr val="000000"/>
                </a:solidFill>
                <a:effectLst/>
                <a:latin typeface="Open Sans" panose="020B0606030504020204" pitchFamily="34" charset="0"/>
              </a:rPr>
              <a:t>8. Συλλογή δειγμάτων εκκρίσεων. </a:t>
            </a:r>
          </a:p>
          <a:p>
            <a:pPr algn="just" fontAlgn="base"/>
            <a:r>
              <a:rPr lang="el-GR" b="0" i="0" u="none" strike="noStrike" dirty="0">
                <a:solidFill>
                  <a:srgbClr val="000000"/>
                </a:solidFill>
                <a:effectLst/>
                <a:latin typeface="Open Sans" panose="020B0606030504020204" pitchFamily="34" charset="0"/>
              </a:rPr>
              <a:t>9. Εφαρμογή φυσικών μεθόδων για την πρόκληση υποθερμίας – υπερθερμίας.</a:t>
            </a:r>
          </a:p>
          <a:p>
            <a:pPr algn="just" fontAlgn="base"/>
            <a:r>
              <a:rPr lang="el-GR" b="0" i="0" u="none" strike="noStrike" dirty="0">
                <a:solidFill>
                  <a:srgbClr val="000000"/>
                </a:solidFill>
                <a:effectLst/>
                <a:latin typeface="Open Sans" panose="020B0606030504020204" pitchFamily="34" charset="0"/>
              </a:rPr>
              <a:t>10. Μέτρηση προσλαμβανομένων και αποβαλλομένων υγρών. </a:t>
            </a:r>
          </a:p>
          <a:p>
            <a:pPr algn="just" fontAlgn="base"/>
            <a:r>
              <a:rPr lang="el-GR" b="0" i="0" u="none" strike="noStrike" dirty="0">
                <a:solidFill>
                  <a:srgbClr val="000000"/>
                </a:solidFill>
                <a:effectLst/>
                <a:latin typeface="Open Sans" panose="020B0606030504020204" pitchFamily="34" charset="0"/>
              </a:rPr>
              <a:t>11. Τοπική προεγχειρητική προετοιμασία. </a:t>
            </a:r>
          </a:p>
          <a:p>
            <a:pPr algn="just" fontAlgn="base"/>
            <a:r>
              <a:rPr lang="el-GR" b="0" i="0" u="none" strike="noStrike" dirty="0">
                <a:solidFill>
                  <a:srgbClr val="000000"/>
                </a:solidFill>
                <a:effectLst/>
                <a:latin typeface="Open Sans" panose="020B0606030504020204" pitchFamily="34" charset="0"/>
              </a:rPr>
              <a:t>12. Απλές επιδέσεις. </a:t>
            </a:r>
          </a:p>
          <a:p>
            <a:pPr algn="just" fontAlgn="base"/>
            <a:r>
              <a:rPr lang="el-GR" b="0" i="0" u="none" strike="noStrike" dirty="0">
                <a:solidFill>
                  <a:srgbClr val="000000"/>
                </a:solidFill>
                <a:effectLst/>
                <a:latin typeface="Open Sans" panose="020B0606030504020204" pitchFamily="34" charset="0"/>
              </a:rPr>
              <a:t>13. Βοήθεια στην αφαίρεση παροχετεύσεων.</a:t>
            </a:r>
          </a:p>
          <a:p>
            <a:pPr algn="just" fontAlgn="base"/>
            <a:r>
              <a:rPr lang="el-GR" b="0" i="0" u="none" strike="noStrike" dirty="0">
                <a:solidFill>
                  <a:srgbClr val="000000"/>
                </a:solidFill>
                <a:effectLst/>
                <a:latin typeface="Open Sans" panose="020B0606030504020204" pitchFamily="34" charset="0"/>
              </a:rPr>
              <a:t>14. Βοήθεια στην τοποθέτηση νάρθηκα. </a:t>
            </a:r>
          </a:p>
          <a:p>
            <a:pPr algn="just" fontAlgn="base"/>
            <a:r>
              <a:rPr lang="el-GR" b="0" i="0" u="none" strike="noStrike" dirty="0">
                <a:solidFill>
                  <a:srgbClr val="000000"/>
                </a:solidFill>
                <a:effectLst/>
                <a:latin typeface="Open Sans" panose="020B0606030504020204" pitchFamily="34" charset="0"/>
              </a:rPr>
              <a:t>15. Εκκενωτικό υποκλυσμό. </a:t>
            </a:r>
          </a:p>
          <a:p>
            <a:pPr algn="just" fontAlgn="base"/>
            <a:r>
              <a:rPr lang="el-GR" b="0" i="0" u="none" strike="noStrike" dirty="0">
                <a:solidFill>
                  <a:srgbClr val="000000"/>
                </a:solidFill>
                <a:effectLst/>
                <a:latin typeface="Open Sans" panose="020B0606030504020204" pitchFamily="34" charset="0"/>
              </a:rPr>
              <a:t>16. Φροντίδα της καθαριότητας του χώρου και των εργαλείων. </a:t>
            </a:r>
          </a:p>
          <a:p>
            <a:pPr algn="just" fontAlgn="base"/>
            <a:r>
              <a:rPr lang="el-GR" b="0" i="0" u="none" strike="noStrike" dirty="0">
                <a:solidFill>
                  <a:srgbClr val="000000"/>
                </a:solidFill>
                <a:effectLst/>
                <a:latin typeface="Open Sans" panose="020B0606030504020204" pitchFamily="34" charset="0"/>
              </a:rPr>
              <a:t>17. Προετοιμασία των χρησιμοποιούμενων εργαλείων, του επιδεσμικού υλικού και ιματισμού για την αποστείρωση.</a:t>
            </a:r>
          </a:p>
          <a:p>
            <a:endParaRPr lang="el-GR" dirty="0"/>
          </a:p>
        </p:txBody>
      </p:sp>
    </p:spTree>
    <p:extLst>
      <p:ext uri="{BB962C8B-B14F-4D97-AF65-F5344CB8AC3E}">
        <p14:creationId xmlns:p14="http://schemas.microsoft.com/office/powerpoint/2010/main" val="2874479062"/>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C0E77E52-E239-A44D-ADC2-2EAC8144BF98}"/>
              </a:ext>
            </a:extLst>
          </p:cNvPr>
          <p:cNvSpPr>
            <a:spLocks noGrp="1"/>
          </p:cNvSpPr>
          <p:nvPr>
            <p:ph idx="1"/>
          </p:nvPr>
        </p:nvSpPr>
        <p:spPr>
          <a:xfrm>
            <a:off x="297180" y="925830"/>
            <a:ext cx="9063990" cy="5486400"/>
          </a:xfrm>
        </p:spPr>
        <p:txBody>
          <a:bodyPr>
            <a:normAutofit/>
          </a:bodyPr>
          <a:lstStyle/>
          <a:p>
            <a:pPr algn="just" fontAlgn="base"/>
            <a:r>
              <a:rPr lang="el-GR" b="0" i="0" u="none" strike="noStrike" dirty="0">
                <a:solidFill>
                  <a:srgbClr val="000000"/>
                </a:solidFill>
                <a:effectLst/>
                <a:latin typeface="Open Sans" panose="020B0606030504020204" pitchFamily="34" charset="0"/>
              </a:rPr>
              <a:t>18. Ταξινόμηση εργαλείων, οργάνων, συσκευών, ιματισμού, ορών, φαρμακευτικού υλικού, αναλωσίμων, κ.λ.π. </a:t>
            </a:r>
          </a:p>
          <a:p>
            <a:pPr algn="just" fontAlgn="base"/>
            <a:r>
              <a:rPr lang="el-GR" b="0" i="0" u="none" strike="noStrike" dirty="0">
                <a:solidFill>
                  <a:srgbClr val="000000"/>
                </a:solidFill>
                <a:effectLst/>
                <a:latin typeface="Open Sans" panose="020B0606030504020204" pitchFamily="34" charset="0"/>
              </a:rPr>
              <a:t>19. Έλεγχος της λειτουργίας των εργαλείων και σχετική αναφορά στους</a:t>
            </a:r>
          </a:p>
          <a:p>
            <a:pPr algn="just" fontAlgn="base"/>
            <a:r>
              <a:rPr lang="el-GR" b="0" i="0" u="none" strike="noStrike" dirty="0">
                <a:solidFill>
                  <a:srgbClr val="000000"/>
                </a:solidFill>
                <a:effectLst/>
                <a:latin typeface="Open Sans" panose="020B0606030504020204" pitchFamily="34" charset="0"/>
              </a:rPr>
              <a:t>αρμοδίους. </a:t>
            </a:r>
          </a:p>
          <a:p>
            <a:pPr algn="just" fontAlgn="base"/>
            <a:r>
              <a:rPr lang="el-GR" b="0" i="0" u="none" strike="noStrike" dirty="0">
                <a:solidFill>
                  <a:srgbClr val="000000"/>
                </a:solidFill>
                <a:effectLst/>
                <a:latin typeface="Open Sans" panose="020B0606030504020204" pitchFamily="34" charset="0"/>
              </a:rPr>
              <a:t>20. Παρακολούθηση της λειτουργίας απλών συσκευών και οργάνων, των οποίων γνωρίζει τη λειτουργία, καθώς και πιθανές βλάβες τους και σχετική αναφορά στους αρμοδίους. </a:t>
            </a:r>
          </a:p>
          <a:p>
            <a:pPr algn="just" fontAlgn="base"/>
            <a:r>
              <a:rPr lang="el-GR" b="0" i="0" u="none" strike="noStrike" dirty="0">
                <a:solidFill>
                  <a:srgbClr val="000000"/>
                </a:solidFill>
                <a:effectLst/>
                <a:latin typeface="Open Sans" panose="020B0606030504020204" pitchFamily="34" charset="0"/>
              </a:rPr>
              <a:t>21. Διευθέτηση κλίνης (στρώσιμο κλίνης ασθενούς), απλή ή με κατακεκλιμένο άτομο). </a:t>
            </a:r>
          </a:p>
          <a:p>
            <a:endParaRPr lang="el-GR" dirty="0"/>
          </a:p>
        </p:txBody>
      </p:sp>
    </p:spTree>
    <p:extLst>
      <p:ext uri="{BB962C8B-B14F-4D97-AF65-F5344CB8AC3E}">
        <p14:creationId xmlns:p14="http://schemas.microsoft.com/office/powerpoint/2010/main" val="547555780"/>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98520B9-2318-CA47-8A6C-B6128AAE0AF0}"/>
              </a:ext>
            </a:extLst>
          </p:cNvPr>
          <p:cNvSpPr>
            <a:spLocks noGrp="1"/>
          </p:cNvSpPr>
          <p:nvPr>
            <p:ph type="title"/>
          </p:nvPr>
        </p:nvSpPr>
        <p:spPr/>
        <p:txBody>
          <a:bodyPr/>
          <a:lstStyle/>
          <a:p>
            <a:r>
              <a:rPr lang="el-GR" dirty="0"/>
              <a:t>ΝΟΣΗΛΕΥΤΙΚΗ</a:t>
            </a:r>
          </a:p>
        </p:txBody>
      </p:sp>
      <p:sp>
        <p:nvSpPr>
          <p:cNvPr id="3" name="Θέση περιεχομένου 2">
            <a:extLst>
              <a:ext uri="{FF2B5EF4-FFF2-40B4-BE49-F238E27FC236}">
                <a16:creationId xmlns:a16="http://schemas.microsoft.com/office/drawing/2014/main" id="{5EB54750-AE27-344A-9967-990ECD070660}"/>
              </a:ext>
            </a:extLst>
          </p:cNvPr>
          <p:cNvSpPr>
            <a:spLocks noGrp="1"/>
          </p:cNvSpPr>
          <p:nvPr>
            <p:ph idx="1"/>
          </p:nvPr>
        </p:nvSpPr>
        <p:spPr>
          <a:xfrm>
            <a:off x="565150" y="2160016"/>
            <a:ext cx="8878653" cy="4045912"/>
          </a:xfrm>
        </p:spPr>
        <p:txBody>
          <a:bodyPr>
            <a:normAutofit/>
          </a:bodyPr>
          <a:lstStyle/>
          <a:p>
            <a:pPr marL="0" indent="0">
              <a:buNone/>
            </a:pPr>
            <a:r>
              <a:rPr lang="el-GR" dirty="0"/>
              <a:t>Το δίπολο «υγεία / αρρώστια» είναι ένα από τα θέματα που απασχολούν όλο και πιο συστηματικά τις σύγχρονες κοινωνίες. Επιστημονικές περιοχές, όπως η ιατρική, η νοσηλευτική, η βιολογία, εμπλέκονται στη διερεύνηση και κατανόηση των παραπάνω όρων, χωρίς όμως να αμφισβητείται και η κοινωνικοπολιτιστική διάσταση αυτών.</a:t>
            </a:r>
          </a:p>
          <a:p>
            <a:pPr marL="0" indent="0">
              <a:buNone/>
            </a:pPr>
            <a:r>
              <a:rPr lang="el-GR" dirty="0"/>
              <a:t>Όπως η υγεία είναι κοινωνικό αγαθό, έτσι και η αντιμετώπιση της αρρώστιας είναι καθήκον κοινωνικής πολιτικής, μέσα από μορφές άμεσης κατανάλωσης ή προσθήκης στην ατομική ευημερία, όπως οι υπηρεσίες υγείας.</a:t>
            </a:r>
          </a:p>
        </p:txBody>
      </p:sp>
    </p:spTree>
    <p:extLst>
      <p:ext uri="{BB962C8B-B14F-4D97-AF65-F5344CB8AC3E}">
        <p14:creationId xmlns:p14="http://schemas.microsoft.com/office/powerpoint/2010/main" val="3645464495"/>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6A5D468-5FDC-3B4F-93A1-3FB50DF038EE}"/>
              </a:ext>
            </a:extLst>
          </p:cNvPr>
          <p:cNvSpPr>
            <a:spLocks noGrp="1"/>
          </p:cNvSpPr>
          <p:nvPr>
            <p:ph type="title"/>
          </p:nvPr>
        </p:nvSpPr>
        <p:spPr/>
        <p:txBody>
          <a:bodyPr>
            <a:normAutofit fontScale="90000"/>
          </a:bodyPr>
          <a:lstStyle/>
          <a:p>
            <a:pPr algn="ctr"/>
            <a:r>
              <a:rPr lang="el-GR" sz="4000" b="1" dirty="0"/>
              <a:t>ΔΟΜΗ ΚΑΙ ΛΕΙΤΟΥΡΓΙΑ ΤΟΥ ΕΛΛΗΝΙΚΟΥ ΣΥΣΤΗΜΑΤΟΣ ΥΓΕΙΑΣ</a:t>
            </a:r>
            <a:br>
              <a:rPr lang="el-GR" sz="4000" b="1" dirty="0"/>
            </a:br>
            <a:endParaRPr lang="el-GR" dirty="0"/>
          </a:p>
        </p:txBody>
      </p:sp>
      <p:sp>
        <p:nvSpPr>
          <p:cNvPr id="3" name="Θέση περιεχομένου 2">
            <a:extLst>
              <a:ext uri="{FF2B5EF4-FFF2-40B4-BE49-F238E27FC236}">
                <a16:creationId xmlns:a16="http://schemas.microsoft.com/office/drawing/2014/main" id="{51D18B42-7D81-204B-A5BB-9A59EEB1E6F5}"/>
              </a:ext>
            </a:extLst>
          </p:cNvPr>
          <p:cNvSpPr>
            <a:spLocks noGrp="1"/>
          </p:cNvSpPr>
          <p:nvPr>
            <p:ph idx="1"/>
          </p:nvPr>
        </p:nvSpPr>
        <p:spPr>
          <a:xfrm>
            <a:off x="744764" y="2485898"/>
            <a:ext cx="7335835" cy="3601212"/>
          </a:xfrm>
        </p:spPr>
        <p:txBody>
          <a:bodyPr/>
          <a:lstStyle/>
          <a:p>
            <a:r>
              <a:rPr lang="el-GR" dirty="0"/>
              <a:t>Σε εξωνοσοκομειακή και νοσοκομειακή.</a:t>
            </a:r>
          </a:p>
          <a:p>
            <a:endParaRPr lang="el-GR" dirty="0"/>
          </a:p>
          <a:p>
            <a:r>
              <a:rPr lang="el-GR" dirty="0"/>
              <a:t>Η εξωνοσοκομειακή καλύπτει όλο το φάσμα των πρωτοβάθμιων υπηρεσιών υγείας. Οι υπηρεσίες που προσφέρονται από τα Κέντρα</a:t>
            </a:r>
          </a:p>
          <a:p>
            <a:endParaRPr lang="el-GR" dirty="0"/>
          </a:p>
          <a:p>
            <a:r>
              <a:rPr lang="el-GR" dirty="0"/>
              <a:t>Υγείας, τα περιφερειακά ιατρεία και τα εξωτερικά ιατρεία των νοσοκομείων.</a:t>
            </a:r>
          </a:p>
          <a:p>
            <a:pPr marL="0" indent="0">
              <a:buNone/>
            </a:pPr>
            <a:endParaRPr lang="el-GR" dirty="0"/>
          </a:p>
          <a:p>
            <a:pPr marL="0" indent="0">
              <a:buNone/>
            </a:pPr>
            <a:endParaRPr lang="el-GR" dirty="0"/>
          </a:p>
          <a:p>
            <a:pPr marL="0" indent="0">
              <a:buNone/>
            </a:pPr>
            <a:endParaRPr lang="el-GR" dirty="0"/>
          </a:p>
        </p:txBody>
      </p:sp>
    </p:spTree>
    <p:extLst>
      <p:ext uri="{BB962C8B-B14F-4D97-AF65-F5344CB8AC3E}">
        <p14:creationId xmlns:p14="http://schemas.microsoft.com/office/powerpoint/2010/main" val="851121757"/>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C6B6E1DE-B85D-D140-9166-D3EAD2FF6497}"/>
              </a:ext>
            </a:extLst>
          </p:cNvPr>
          <p:cNvSpPr>
            <a:spLocks noGrp="1"/>
          </p:cNvSpPr>
          <p:nvPr>
            <p:ph idx="1"/>
          </p:nvPr>
        </p:nvSpPr>
        <p:spPr>
          <a:xfrm>
            <a:off x="565150" y="1534886"/>
            <a:ext cx="8562521" cy="4226342"/>
          </a:xfrm>
        </p:spPr>
        <p:txBody>
          <a:bodyPr/>
          <a:lstStyle/>
          <a:p>
            <a:endParaRPr lang="el-GR" dirty="0"/>
          </a:p>
          <a:p>
            <a:endParaRPr lang="el-GR" dirty="0"/>
          </a:p>
        </p:txBody>
      </p:sp>
      <p:sp>
        <p:nvSpPr>
          <p:cNvPr id="4" name="TextBox 3">
            <a:extLst>
              <a:ext uri="{FF2B5EF4-FFF2-40B4-BE49-F238E27FC236}">
                <a16:creationId xmlns:a16="http://schemas.microsoft.com/office/drawing/2014/main" id="{48B2F9ED-65F1-F142-9285-8C0331E96AF7}"/>
              </a:ext>
            </a:extLst>
          </p:cNvPr>
          <p:cNvSpPr txBox="1"/>
          <p:nvPr/>
        </p:nvSpPr>
        <p:spPr>
          <a:xfrm>
            <a:off x="565150" y="2540061"/>
            <a:ext cx="8562521" cy="2215991"/>
          </a:xfrm>
          <a:prstGeom prst="rect">
            <a:avLst/>
          </a:prstGeom>
          <a:noFill/>
        </p:spPr>
        <p:txBody>
          <a:bodyPr wrap="square" rtlCol="0">
            <a:spAutoFit/>
          </a:bodyPr>
          <a:lstStyle/>
          <a:p>
            <a:pPr marL="0" indent="0">
              <a:buNone/>
            </a:pPr>
            <a:r>
              <a:rPr lang="el-GR" sz="2400" u="sng" dirty="0"/>
              <a:t>Ανάπτυξη της πρωτοβάθμιας περίθαλψης.</a:t>
            </a:r>
          </a:p>
          <a:p>
            <a:pPr marL="0" indent="0">
              <a:buNone/>
            </a:pPr>
            <a:endParaRPr lang="el-GR" sz="2400" dirty="0"/>
          </a:p>
          <a:p>
            <a:pPr marL="0" indent="0">
              <a:buNone/>
            </a:pPr>
            <a:r>
              <a:rPr lang="el-GR" sz="2400" dirty="0"/>
              <a:t>Δημιουργήθηκαν 400 κέντρα υγείας, από τα οποία περίπου τα 200 κάλυψαν ανάγκες του αγροτικού πληθυσμού και τα υπόλοιπα τις ανάγκες του αστικού πληθυσμού.</a:t>
            </a:r>
          </a:p>
          <a:p>
            <a:endParaRPr lang="el-GR" dirty="0"/>
          </a:p>
        </p:txBody>
      </p:sp>
    </p:spTree>
    <p:extLst>
      <p:ext uri="{BB962C8B-B14F-4D97-AF65-F5344CB8AC3E}">
        <p14:creationId xmlns:p14="http://schemas.microsoft.com/office/powerpoint/2010/main" val="3317447367"/>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C7B0E260-51B0-7845-849F-171975EF109F}"/>
              </a:ext>
            </a:extLst>
          </p:cNvPr>
          <p:cNvSpPr>
            <a:spLocks noGrp="1"/>
          </p:cNvSpPr>
          <p:nvPr>
            <p:ph idx="1"/>
          </p:nvPr>
        </p:nvSpPr>
        <p:spPr>
          <a:xfrm>
            <a:off x="261257" y="2057401"/>
            <a:ext cx="9650186" cy="4572000"/>
          </a:xfrm>
        </p:spPr>
        <p:txBody>
          <a:bodyPr>
            <a:normAutofit/>
          </a:bodyPr>
          <a:lstStyle/>
          <a:p>
            <a:r>
              <a:rPr lang="el-GR" dirty="0"/>
              <a:t>Ενιαίο πλαίσιο ανάπτυξης και λειτουργίας των υπηρεσιών υγείας. Την κεντρική ευθύνη για τον σχεδιασμό των υπηρεσιών υγείας έχει το Υπουργείο Υγείας και Πρόνοιας. </a:t>
            </a:r>
          </a:p>
          <a:p>
            <a:endParaRPr lang="el-GR" dirty="0"/>
          </a:p>
          <a:p>
            <a:r>
              <a:rPr lang="el-GR" dirty="0"/>
              <a:t>Ο περιφερειακός προγραμματισμός των πόρων υγείας γίνεται από τις 8-10 περιφέρειες, όπου υπάρχουν τα ανάλογα διοικητικά και ερευνητικά όργανα για την επίλυση των περιφερειακών προβλημάτων.</a:t>
            </a:r>
          </a:p>
          <a:p>
            <a:endParaRPr lang="el-GR" dirty="0"/>
          </a:p>
          <a:p>
            <a:endParaRPr lang="el-GR" dirty="0"/>
          </a:p>
        </p:txBody>
      </p:sp>
    </p:spTree>
    <p:extLst>
      <p:ext uri="{BB962C8B-B14F-4D97-AF65-F5344CB8AC3E}">
        <p14:creationId xmlns:p14="http://schemas.microsoft.com/office/powerpoint/2010/main" val="3801529290"/>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59A0353-6D77-D643-8003-1621AD353212}"/>
              </a:ext>
            </a:extLst>
          </p:cNvPr>
          <p:cNvSpPr>
            <a:spLocks noGrp="1"/>
          </p:cNvSpPr>
          <p:nvPr>
            <p:ph type="title"/>
          </p:nvPr>
        </p:nvSpPr>
        <p:spPr>
          <a:xfrm>
            <a:off x="565149" y="1096772"/>
            <a:ext cx="7335835" cy="1268984"/>
          </a:xfrm>
        </p:spPr>
        <p:txBody>
          <a:bodyPr>
            <a:normAutofit/>
          </a:bodyPr>
          <a:lstStyle/>
          <a:p>
            <a:pPr algn="ctr"/>
            <a:r>
              <a:rPr lang="el-GR" sz="2800" dirty="0"/>
              <a:t>Η ΕΝΝΟΙΑ ΤΗΣ ΦΡΟΝΤΙΔΑΣ ΥΓΕΙΑΣ ΚΑΘΟΡΙΖΕΤΑΙ:</a:t>
            </a:r>
          </a:p>
        </p:txBody>
      </p:sp>
      <p:sp>
        <p:nvSpPr>
          <p:cNvPr id="3" name="Θέση περιεχομένου 2">
            <a:extLst>
              <a:ext uri="{FF2B5EF4-FFF2-40B4-BE49-F238E27FC236}">
                <a16:creationId xmlns:a16="http://schemas.microsoft.com/office/drawing/2014/main" id="{0B623B6D-A81C-704C-9337-3EC88D9D12E4}"/>
              </a:ext>
            </a:extLst>
          </p:cNvPr>
          <p:cNvSpPr>
            <a:spLocks noGrp="1"/>
          </p:cNvSpPr>
          <p:nvPr>
            <p:ph idx="1"/>
          </p:nvPr>
        </p:nvSpPr>
        <p:spPr/>
        <p:txBody>
          <a:bodyPr/>
          <a:lstStyle/>
          <a:p>
            <a:r>
              <a:rPr lang="el-GR" dirty="0"/>
              <a:t>Από το σκοπό του συστήματος υγείας, που είναι σε πρώτο βαθμό η πρόληψη, σε δεύτερο βαθμό η θεραπεία και σε τρίτο βαθμό η αντιμετώπιση των συνεπειών της ασθένειας (αποκατάσταση).</a:t>
            </a:r>
          </a:p>
          <a:p>
            <a:endParaRPr lang="el-GR" dirty="0"/>
          </a:p>
          <a:p>
            <a:r>
              <a:rPr lang="el-GR" dirty="0"/>
              <a:t>Ανάλογα με τη φύση των προβλημάτων υγείας που αντιμετωπίζουν οι διάφορες υπηρεσίες υγείας, προκύπτει και η ταξινόμησή τους</a:t>
            </a:r>
          </a:p>
          <a:p>
            <a:endParaRPr lang="el-GR" dirty="0"/>
          </a:p>
          <a:p>
            <a:endParaRPr lang="el-GR" dirty="0"/>
          </a:p>
        </p:txBody>
      </p:sp>
    </p:spTree>
    <p:extLst>
      <p:ext uri="{BB962C8B-B14F-4D97-AF65-F5344CB8AC3E}">
        <p14:creationId xmlns:p14="http://schemas.microsoft.com/office/powerpoint/2010/main" val="1814724638"/>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15713A98-9D05-5340-B868-4180505F9DD9}"/>
              </a:ext>
            </a:extLst>
          </p:cNvPr>
          <p:cNvSpPr>
            <a:spLocks noGrp="1"/>
          </p:cNvSpPr>
          <p:nvPr>
            <p:ph type="title"/>
          </p:nvPr>
        </p:nvSpPr>
        <p:spPr>
          <a:xfrm>
            <a:off x="565150" y="584644"/>
            <a:ext cx="7335835" cy="1268984"/>
          </a:xfrm>
        </p:spPr>
        <p:txBody>
          <a:bodyPr>
            <a:normAutofit/>
          </a:bodyPr>
          <a:lstStyle/>
          <a:p>
            <a:pPr algn="ctr"/>
            <a:r>
              <a:rPr lang="el-GR" sz="3200" u="sng" dirty="0"/>
              <a:t>ΝΟΣΟΚΟΜΕΙΑ:</a:t>
            </a:r>
            <a:r>
              <a:rPr lang="el-GR" sz="3200" dirty="0"/>
              <a:t> ΟΡΙΣΜΟΣ, ΔΙΑΙΡΕΣΗ, ΣΚΟΠΟΙ</a:t>
            </a:r>
            <a:endParaRPr lang="el-GR" sz="3200" u="sng" dirty="0"/>
          </a:p>
        </p:txBody>
      </p:sp>
      <p:sp>
        <p:nvSpPr>
          <p:cNvPr id="3" name="Θέση περιεχομένου 2">
            <a:extLst>
              <a:ext uri="{FF2B5EF4-FFF2-40B4-BE49-F238E27FC236}">
                <a16:creationId xmlns:a16="http://schemas.microsoft.com/office/drawing/2014/main" id="{26A51E7E-0A2C-9440-A17A-AA3047579E49}"/>
              </a:ext>
            </a:extLst>
          </p:cNvPr>
          <p:cNvSpPr>
            <a:spLocks noGrp="1"/>
          </p:cNvSpPr>
          <p:nvPr>
            <p:ph idx="1"/>
          </p:nvPr>
        </p:nvSpPr>
        <p:spPr>
          <a:xfrm>
            <a:off x="565150" y="2160015"/>
            <a:ext cx="9328358" cy="3761099"/>
          </a:xfrm>
        </p:spPr>
        <p:txBody>
          <a:bodyPr>
            <a:normAutofit fontScale="92500" lnSpcReduction="20000"/>
          </a:bodyPr>
          <a:lstStyle/>
          <a:p>
            <a:pPr marL="0" indent="0">
              <a:buNone/>
            </a:pPr>
            <a:r>
              <a:rPr lang="el-GR" dirty="0"/>
              <a:t>Νοσοκομεία καλούνται οι χώροι οι οποίοι είναι ειδικά διαρρυθμισμένοι, κατάλληλα εξοπλισμένοι και στελεχωμένοι με το απαραίτητο επιστημονικό, νοσηλευτικό, διοικη- τικό και λοιπό προσωπικό, όπου παρέχεται ιατρική και νοσηλευτική περίθαλψη. Τα νοσοκομεία διακρίνονται σε:</a:t>
            </a:r>
          </a:p>
          <a:p>
            <a:pPr marL="0" indent="0">
              <a:buNone/>
            </a:pPr>
            <a:r>
              <a:rPr lang="el-GR" dirty="0"/>
              <a:t>α) Ιδιωτικά και Δημόσια, ανάλογα με το φορέα στον οποίο ανήκουν.</a:t>
            </a:r>
          </a:p>
          <a:p>
            <a:pPr marL="0" indent="0">
              <a:buNone/>
            </a:pPr>
            <a:r>
              <a:rPr lang="el-GR" dirty="0"/>
              <a:t>β) Γενικά και Ειδικά, ανάλογα με τις ειδικότητες που διαθέτουν.</a:t>
            </a:r>
          </a:p>
          <a:p>
            <a:pPr marL="0" indent="0">
              <a:buNone/>
            </a:pPr>
            <a:r>
              <a:rPr lang="el-GR" dirty="0"/>
              <a:t>γ) Μικρά, μεσαία και μεγάλα, ανάλογα με τον αριθμό των κλινών που διαθέτουν. </a:t>
            </a:r>
          </a:p>
          <a:p>
            <a:pPr marL="0" indent="0">
              <a:buNone/>
            </a:pPr>
            <a:r>
              <a:rPr lang="el-GR" dirty="0"/>
              <a:t>δ) Νομικά Πρόσωπα Δημοσίου Δικαίου (Ν.Π.Δ.Δ) και Νομικά Πρόσωπα Ιδιωτικού</a:t>
            </a:r>
          </a:p>
          <a:p>
            <a:pPr marL="0" indent="0">
              <a:buNone/>
            </a:pPr>
            <a:r>
              <a:rPr lang="el-GR" dirty="0"/>
              <a:t>Δικαίου (Ν.Π.Ι.Δ), ανάλογα με τη νομική τους μορφή.</a:t>
            </a:r>
          </a:p>
        </p:txBody>
      </p:sp>
    </p:spTree>
    <p:extLst>
      <p:ext uri="{BB962C8B-B14F-4D97-AF65-F5344CB8AC3E}">
        <p14:creationId xmlns:p14="http://schemas.microsoft.com/office/powerpoint/2010/main" val="381162831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B5F287F7-F434-EA42-A9AB-458EE491114E}"/>
              </a:ext>
            </a:extLst>
          </p:cNvPr>
          <p:cNvSpPr>
            <a:spLocks noGrp="1"/>
          </p:cNvSpPr>
          <p:nvPr>
            <p:ph idx="1"/>
          </p:nvPr>
        </p:nvSpPr>
        <p:spPr>
          <a:xfrm>
            <a:off x="145425" y="256266"/>
            <a:ext cx="7335835" cy="3601212"/>
          </a:xfrm>
        </p:spPr>
        <p:txBody>
          <a:bodyPr/>
          <a:lstStyle/>
          <a:p>
            <a:r>
              <a:rPr lang="el-GR" dirty="0"/>
              <a:t>Ποσό εύκολο είναι άραγε να εφαρμοστούν αυτοί οι κώδικες από́ τη θεωρία στην πράξη, κατά την άσκηση του νοσηλευτικού́ μας έργου; Ποσό συχνά́ φροντίζουμε τους αρρώστους σαν άτομα και ουχί σαν ασθένεια; Ποσό δύσκολο είναι ν’ αντιγράφουμε «κακή́ επαγγελματική́ συμπεριφορά́» συνάδελφων μας και συνεργατών μας; Πόση ευσυνειδησία και υπευθυνότητα πηγάζει από την ψυχή́ μας, όταν φροντίζουμε τον άρρωστο άνθρωπο</a:t>
            </a:r>
          </a:p>
        </p:txBody>
      </p:sp>
      <p:sp>
        <p:nvSpPr>
          <p:cNvPr id="4" name="TextBox 3">
            <a:extLst>
              <a:ext uri="{FF2B5EF4-FFF2-40B4-BE49-F238E27FC236}">
                <a16:creationId xmlns:a16="http://schemas.microsoft.com/office/drawing/2014/main" id="{F710A6C6-B4DC-8348-B99B-5F5D757085CA}"/>
              </a:ext>
            </a:extLst>
          </p:cNvPr>
          <p:cNvSpPr txBox="1"/>
          <p:nvPr/>
        </p:nvSpPr>
        <p:spPr>
          <a:xfrm>
            <a:off x="4901784" y="4586990"/>
            <a:ext cx="5471410" cy="1323439"/>
          </a:xfrm>
          <a:prstGeom prst="rect">
            <a:avLst/>
          </a:prstGeom>
          <a:noFill/>
        </p:spPr>
        <p:txBody>
          <a:bodyPr wrap="square" rtlCol="0">
            <a:spAutoFit/>
          </a:bodyPr>
          <a:lstStyle/>
          <a:p>
            <a:pPr marL="285750" indent="-285750">
              <a:buFont typeface="Arial" panose="020B0604020202020204" pitchFamily="34" charset="0"/>
              <a:buChar char="•"/>
            </a:pPr>
            <a:r>
              <a:rPr lang="el-GR" sz="2000" dirty="0"/>
              <a:t>Σε αυτά τα ηθικά́ διλήμματα και πολλά αλλά δεν έχουμε πάντα μια ικανοποιητική́ απάντηση. Ας σταθούμε όμως για λίγο στη δύναμη του έργου μας</a:t>
            </a:r>
            <a:r>
              <a:rPr lang="el-GR" dirty="0"/>
              <a:t>.</a:t>
            </a:r>
          </a:p>
        </p:txBody>
      </p:sp>
    </p:spTree>
    <p:extLst>
      <p:ext uri="{BB962C8B-B14F-4D97-AF65-F5344CB8AC3E}">
        <p14:creationId xmlns:p14="http://schemas.microsoft.com/office/powerpoint/2010/main" val="523040520"/>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FAD9FCBC-E36D-294C-A51B-D10313773404}"/>
              </a:ext>
            </a:extLst>
          </p:cNvPr>
          <p:cNvSpPr>
            <a:spLocks noGrp="1"/>
          </p:cNvSpPr>
          <p:nvPr>
            <p:ph idx="1"/>
          </p:nvPr>
        </p:nvSpPr>
        <p:spPr>
          <a:xfrm>
            <a:off x="292058" y="788607"/>
            <a:ext cx="8732020" cy="5280785"/>
          </a:xfrm>
        </p:spPr>
        <p:txBody>
          <a:bodyPr>
            <a:normAutofit fontScale="92500" lnSpcReduction="10000"/>
          </a:bodyPr>
          <a:lstStyle/>
          <a:p>
            <a:pPr marL="0" indent="0">
              <a:buNone/>
            </a:pPr>
            <a:r>
              <a:rPr lang="el-GR" dirty="0"/>
              <a:t>Τα Γενικά Νοσοκομεία διακρίνονται σε Περιφερειακά και Νομαρχιακά. Τα</a:t>
            </a:r>
          </a:p>
          <a:p>
            <a:pPr marL="0" indent="0">
              <a:buNone/>
            </a:pPr>
            <a:r>
              <a:rPr lang="el-GR" dirty="0"/>
              <a:t>Περιφερειακά καλύπτουν τις ανάγκες της υγειονομικής περιφέρειας στην οποία ανήκουν, παρέχουν ιατρική εκπαίδευση σε όλες ή τις περισσότερες ιατρικές ειδικότητες και συμβάλλουν στην προαγωγή της ιατρικής έρευνας. Σε αυτά επίσης εκπαιδεύονται και νοσηλευτές.</a:t>
            </a:r>
          </a:p>
          <a:p>
            <a:pPr marL="0" indent="0">
              <a:buNone/>
            </a:pPr>
            <a:r>
              <a:rPr lang="el-GR" dirty="0"/>
              <a:t>Τα Νομαρχιακά λειτουργούν σε κάθε νομό και παρέχουν ιατρική και νοσηλευτική εκπαίδευση. Επιγραμματικά, οι σκοποί των νοσοκομείων είναι οι εξής:</a:t>
            </a:r>
          </a:p>
          <a:p>
            <a:pPr marL="0" indent="0">
              <a:buNone/>
            </a:pPr>
            <a:r>
              <a:rPr lang="el-GR" dirty="0"/>
              <a:t>α. Νοσηλεία ασθενών.</a:t>
            </a:r>
          </a:p>
          <a:p>
            <a:pPr marL="0" indent="0">
              <a:buNone/>
            </a:pPr>
            <a:r>
              <a:rPr lang="el-GR" dirty="0"/>
              <a:t>β. Πρόληψη μετάδοσης ασθενειών.</a:t>
            </a:r>
          </a:p>
          <a:p>
            <a:pPr marL="0" indent="0">
              <a:buNone/>
            </a:pPr>
            <a:r>
              <a:rPr lang="el-GR" dirty="0"/>
              <a:t>γ. Πρόληψη εμφάνισης νόσου.</a:t>
            </a:r>
          </a:p>
          <a:p>
            <a:pPr marL="0" indent="0">
              <a:buNone/>
            </a:pPr>
            <a:r>
              <a:rPr lang="el-GR" dirty="0"/>
              <a:t>δ. Εκπαίδευση φοιτητών, σπουδαστών και μαθητών των σχολών επαγγελμάτων υγείας. </a:t>
            </a:r>
          </a:p>
          <a:p>
            <a:pPr marL="0" indent="0">
              <a:buNone/>
            </a:pPr>
            <a:r>
              <a:rPr lang="el-GR" dirty="0"/>
              <a:t>ε. Έρευνα και μελέτη επιστημών υγείας.</a:t>
            </a:r>
          </a:p>
        </p:txBody>
      </p:sp>
    </p:spTree>
    <p:extLst>
      <p:ext uri="{BB962C8B-B14F-4D97-AF65-F5344CB8AC3E}">
        <p14:creationId xmlns:p14="http://schemas.microsoft.com/office/powerpoint/2010/main" val="813738023"/>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6A1120D9-C345-8144-8B8A-90D74B4C51F0}"/>
              </a:ext>
            </a:extLst>
          </p:cNvPr>
          <p:cNvSpPr>
            <a:spLocks noGrp="1"/>
          </p:cNvSpPr>
          <p:nvPr>
            <p:ph idx="1"/>
          </p:nvPr>
        </p:nvSpPr>
        <p:spPr>
          <a:xfrm>
            <a:off x="565150" y="689548"/>
            <a:ext cx="8249066" cy="5071680"/>
          </a:xfrm>
        </p:spPr>
        <p:txBody>
          <a:bodyPr>
            <a:normAutofit/>
          </a:bodyPr>
          <a:lstStyle/>
          <a:p>
            <a:pPr marL="0" indent="0">
              <a:buNone/>
            </a:pPr>
            <a:r>
              <a:rPr lang="el-GR" dirty="0"/>
              <a:t>Οι προϋποθέσεις για την επίτευξη των σκοπών αυτών είναι:</a:t>
            </a:r>
          </a:p>
          <a:p>
            <a:pPr marL="0" indent="0">
              <a:buNone/>
            </a:pPr>
            <a:r>
              <a:rPr lang="el-GR" dirty="0"/>
              <a:t>α. Η επάρκεια προσωπικού, υλικού και τεχνικών μέσων.</a:t>
            </a:r>
          </a:p>
          <a:p>
            <a:pPr marL="0" indent="0">
              <a:buNone/>
            </a:pPr>
            <a:r>
              <a:rPr lang="el-GR" dirty="0"/>
              <a:t>β. Η καλή διοικητική οργάνωση, ο προγραμματισμός, ο συντονισμός και ο έλεγχος</a:t>
            </a:r>
          </a:p>
          <a:p>
            <a:pPr marL="0" indent="0">
              <a:buNone/>
            </a:pPr>
            <a:r>
              <a:rPr lang="el-GR" dirty="0"/>
              <a:t>όλων των εργασιών στις τέσσερις κεντρικές υπηρεσίες (Διοικητική, Τεχνική, Νοσηλευτική, Ιατρική).</a:t>
            </a:r>
          </a:p>
          <a:p>
            <a:pPr marL="0" indent="0">
              <a:buNone/>
            </a:pPr>
            <a:r>
              <a:rPr lang="el-GR" dirty="0"/>
              <a:t>γ. Η συνεχιζόμενη εκπαίδευση εντός του νοσοκομείου και η δυνατότητα μετεκπαίδευσης του προσωπικού.</a:t>
            </a:r>
          </a:p>
          <a:p>
            <a:pPr marL="0" indent="0">
              <a:buNone/>
            </a:pPr>
            <a:r>
              <a:rPr lang="el-GR" dirty="0"/>
              <a:t>δ. Η υγιεινή του φυσικού χώρου.</a:t>
            </a:r>
          </a:p>
          <a:p>
            <a:pPr marL="0" indent="0">
              <a:buNone/>
            </a:pPr>
            <a:r>
              <a:rPr lang="el-GR" dirty="0"/>
              <a:t>ε. Η ηθική και υλική ικανοποίηση των εργαζομένων στο χώρο.</a:t>
            </a:r>
          </a:p>
        </p:txBody>
      </p:sp>
    </p:spTree>
    <p:extLst>
      <p:ext uri="{BB962C8B-B14F-4D97-AF65-F5344CB8AC3E}">
        <p14:creationId xmlns:p14="http://schemas.microsoft.com/office/powerpoint/2010/main" val="2909430429"/>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4EFE82FE-7465-AE46-88DF-34D347E83B8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Τίτλος 1">
            <a:extLst>
              <a:ext uri="{FF2B5EF4-FFF2-40B4-BE49-F238E27FC236}">
                <a16:creationId xmlns:a16="http://schemas.microsoft.com/office/drawing/2014/main" id="{341C435F-C4D1-B74F-8246-20F0383E0A3E}"/>
              </a:ext>
            </a:extLst>
          </p:cNvPr>
          <p:cNvSpPr>
            <a:spLocks noGrp="1"/>
          </p:cNvSpPr>
          <p:nvPr>
            <p:ph type="title"/>
          </p:nvPr>
        </p:nvSpPr>
        <p:spPr>
          <a:xfrm>
            <a:off x="565150" y="770890"/>
            <a:ext cx="9198761" cy="1268984"/>
          </a:xfrm>
        </p:spPr>
        <p:txBody>
          <a:bodyPr>
            <a:normAutofit/>
          </a:bodyPr>
          <a:lstStyle/>
          <a:p>
            <a:pPr>
              <a:lnSpc>
                <a:spcPct val="90000"/>
              </a:lnSpc>
            </a:pPr>
            <a:r>
              <a:rPr lang="en-US" dirty="0"/>
              <a:t>Ο</a:t>
            </a:r>
            <a:r>
              <a:rPr lang="el-GR" dirty="0"/>
              <a:t>ΡΓΑΝΩΣΗ ΚΑΙ ΔΙΟΙΚΗΣΗ ΝΟΣΟΚΟΜΕΙΩΝ</a:t>
            </a:r>
          </a:p>
        </p:txBody>
      </p:sp>
      <p:sp>
        <p:nvSpPr>
          <p:cNvPr id="3" name="Θέση περιεχομένου 2">
            <a:extLst>
              <a:ext uri="{FF2B5EF4-FFF2-40B4-BE49-F238E27FC236}">
                <a16:creationId xmlns:a16="http://schemas.microsoft.com/office/drawing/2014/main" id="{43228F0A-8E50-E347-9609-211EC4897C64}"/>
              </a:ext>
            </a:extLst>
          </p:cNvPr>
          <p:cNvSpPr>
            <a:spLocks noGrp="1"/>
          </p:cNvSpPr>
          <p:nvPr>
            <p:ph idx="1"/>
          </p:nvPr>
        </p:nvSpPr>
        <p:spPr>
          <a:xfrm>
            <a:off x="565150" y="2160016"/>
            <a:ext cx="9198761" cy="3601212"/>
          </a:xfrm>
        </p:spPr>
        <p:txBody>
          <a:bodyPr>
            <a:normAutofit/>
          </a:bodyPr>
          <a:lstStyle/>
          <a:p>
            <a:pPr marL="0" indent="0">
              <a:buNone/>
            </a:pPr>
            <a:r>
              <a:rPr lang="el-GR" dirty="0"/>
              <a:t>Τα νοσοκομεία υπάγονται στο Υπουργείο Υγείας και Πρόνοιας και διοικούνται από Διοικητικό Συμβούλιο (Δ.Σ), η σύνθεση του οποίου προβλέπεται από σχετικές νομοθετικές διατάξεις.</a:t>
            </a:r>
          </a:p>
        </p:txBody>
      </p:sp>
      <p:cxnSp>
        <p:nvCxnSpPr>
          <p:cNvPr id="10" name="Straight Connector 9">
            <a:extLst>
              <a:ext uri="{FF2B5EF4-FFF2-40B4-BE49-F238E27FC236}">
                <a16:creationId xmlns:a16="http://schemas.microsoft.com/office/drawing/2014/main" id="{BA7C2670-8081-9C42-82A1-23BBFAEAAABC}"/>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565150" y="6087110"/>
            <a:ext cx="9198761" cy="0"/>
          </a:xfrm>
          <a:prstGeom prst="line">
            <a:avLst/>
          </a:prstGeom>
          <a:ln w="1270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grpSp>
        <p:nvGrpSpPr>
          <p:cNvPr id="12" name="Group 11">
            <a:extLst>
              <a:ext uri="{FF2B5EF4-FFF2-40B4-BE49-F238E27FC236}">
                <a16:creationId xmlns:a16="http://schemas.microsoft.com/office/drawing/2014/main" id="{75BEF7CB-BB00-3345-8542-8F0FAFE1C48B}"/>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0290315" y="0"/>
            <a:ext cx="1901686" cy="6858000"/>
            <a:chOff x="10290315" y="0"/>
            <a:chExt cx="1901686" cy="6858000"/>
          </a:xfrm>
        </p:grpSpPr>
        <p:sp>
          <p:nvSpPr>
            <p:cNvPr id="13" name="Oval 12">
              <a:extLst>
                <a:ext uri="{FF2B5EF4-FFF2-40B4-BE49-F238E27FC236}">
                  <a16:creationId xmlns:a16="http://schemas.microsoft.com/office/drawing/2014/main" id="{4E633967-4EB4-9A43-9984-7E0C7DCE8F5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290315" y="806362"/>
              <a:ext cx="1130724" cy="1130723"/>
            </a:xfrm>
            <a:prstGeom prst="ellips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Freeform 24">
              <a:extLst>
                <a:ext uri="{FF2B5EF4-FFF2-40B4-BE49-F238E27FC236}">
                  <a16:creationId xmlns:a16="http://schemas.microsoft.com/office/drawing/2014/main" id="{80BB32CE-B79D-9449-AEBB-EC9F56A9A80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290315" y="0"/>
              <a:ext cx="1130724" cy="565573"/>
            </a:xfrm>
            <a:custGeom>
              <a:avLst/>
              <a:gdLst>
                <a:gd name="connsiteX0" fmla="*/ 21 w 1130724"/>
                <a:gd name="connsiteY0" fmla="*/ 0 h 565573"/>
                <a:gd name="connsiteX1" fmla="*/ 1130703 w 1130724"/>
                <a:gd name="connsiteY1" fmla="*/ 0 h 565573"/>
                <a:gd name="connsiteX2" fmla="*/ 1130724 w 1130724"/>
                <a:gd name="connsiteY2" fmla="*/ 211 h 565573"/>
                <a:gd name="connsiteX3" fmla="*/ 565362 w 1130724"/>
                <a:gd name="connsiteY3" fmla="*/ 565573 h 565573"/>
                <a:gd name="connsiteX4" fmla="*/ 0 w 1130724"/>
                <a:gd name="connsiteY4" fmla="*/ 211 h 56557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0724" h="565573">
                  <a:moveTo>
                    <a:pt x="21" y="0"/>
                  </a:moveTo>
                  <a:lnTo>
                    <a:pt x="1130703" y="0"/>
                  </a:lnTo>
                  <a:lnTo>
                    <a:pt x="1130724" y="211"/>
                  </a:lnTo>
                  <a:cubicBezTo>
                    <a:pt x="1130724" y="312452"/>
                    <a:pt x="877603" y="565573"/>
                    <a:pt x="565362" y="565573"/>
                  </a:cubicBezTo>
                  <a:cubicBezTo>
                    <a:pt x="253121" y="565573"/>
                    <a:pt x="0" y="312452"/>
                    <a:pt x="0" y="211"/>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5" name="Freeform 25">
              <a:extLst>
                <a:ext uri="{FF2B5EF4-FFF2-40B4-BE49-F238E27FC236}">
                  <a16:creationId xmlns:a16="http://schemas.microsoft.com/office/drawing/2014/main" id="{AFE8EC8C-9217-6E47-ACFA-7B2148F1BFE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653180" y="6295093"/>
              <a:ext cx="538821" cy="562907"/>
            </a:xfrm>
            <a:custGeom>
              <a:avLst/>
              <a:gdLst>
                <a:gd name="connsiteX0" fmla="*/ 538821 w 538821"/>
                <a:gd name="connsiteY0" fmla="*/ 0 h 562907"/>
                <a:gd name="connsiteX1" fmla="*/ 538821 w 538821"/>
                <a:gd name="connsiteY1" fmla="*/ 562907 h 562907"/>
                <a:gd name="connsiteX2" fmla="*/ 22 w 538821"/>
                <a:gd name="connsiteY2" fmla="*/ 562907 h 562907"/>
                <a:gd name="connsiteX3" fmla="*/ 0 w 538821"/>
                <a:gd name="connsiteY3" fmla="*/ 562686 h 562907"/>
                <a:gd name="connsiteX4" fmla="*/ 451422 w 538821"/>
                <a:gd name="connsiteY4" fmla="*/ 8810 h 56290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8821" h="562907">
                  <a:moveTo>
                    <a:pt x="538821" y="0"/>
                  </a:moveTo>
                  <a:lnTo>
                    <a:pt x="538821" y="562907"/>
                  </a:lnTo>
                  <a:lnTo>
                    <a:pt x="22" y="562907"/>
                  </a:lnTo>
                  <a:lnTo>
                    <a:pt x="0" y="562686"/>
                  </a:lnTo>
                  <a:cubicBezTo>
                    <a:pt x="0" y="289475"/>
                    <a:pt x="193796" y="61528"/>
                    <a:pt x="451422" y="8810"/>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6" name="Freeform 26">
              <a:extLst>
                <a:ext uri="{FF2B5EF4-FFF2-40B4-BE49-F238E27FC236}">
                  <a16:creationId xmlns:a16="http://schemas.microsoft.com/office/drawing/2014/main" id="{8BEA612E-5CC4-DA4D-8A68-05986443999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653180" y="3552066"/>
              <a:ext cx="538821" cy="1125373"/>
            </a:xfrm>
            <a:custGeom>
              <a:avLst/>
              <a:gdLst>
                <a:gd name="connsiteX0" fmla="*/ 538821 w 538821"/>
                <a:gd name="connsiteY0" fmla="*/ 0 h 1125373"/>
                <a:gd name="connsiteX1" fmla="*/ 538821 w 538821"/>
                <a:gd name="connsiteY1" fmla="*/ 1125373 h 1125373"/>
                <a:gd name="connsiteX2" fmla="*/ 451422 w 538821"/>
                <a:gd name="connsiteY2" fmla="*/ 1116562 h 1125373"/>
                <a:gd name="connsiteX3" fmla="*/ 0 w 538821"/>
                <a:gd name="connsiteY3" fmla="*/ 562686 h 1125373"/>
                <a:gd name="connsiteX4" fmla="*/ 451422 w 538821"/>
                <a:gd name="connsiteY4" fmla="*/ 8810 h 112537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8821" h="1125373">
                  <a:moveTo>
                    <a:pt x="538821" y="0"/>
                  </a:moveTo>
                  <a:lnTo>
                    <a:pt x="538821" y="1125373"/>
                  </a:lnTo>
                  <a:lnTo>
                    <a:pt x="451422" y="1116562"/>
                  </a:lnTo>
                  <a:cubicBezTo>
                    <a:pt x="193796" y="1063844"/>
                    <a:pt x="0" y="835897"/>
                    <a:pt x="0" y="562686"/>
                  </a:cubicBezTo>
                  <a:cubicBezTo>
                    <a:pt x="0" y="289475"/>
                    <a:pt x="193796" y="61528"/>
                    <a:pt x="451422" y="8810"/>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7" name="Freeform 27">
              <a:extLst>
                <a:ext uri="{FF2B5EF4-FFF2-40B4-BE49-F238E27FC236}">
                  <a16:creationId xmlns:a16="http://schemas.microsoft.com/office/drawing/2014/main" id="{59DC8CDB-7B92-E848-AA26-43105184E7F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653180" y="2180552"/>
              <a:ext cx="538821" cy="1125373"/>
            </a:xfrm>
            <a:custGeom>
              <a:avLst/>
              <a:gdLst>
                <a:gd name="connsiteX0" fmla="*/ 538821 w 538821"/>
                <a:gd name="connsiteY0" fmla="*/ 0 h 1125373"/>
                <a:gd name="connsiteX1" fmla="*/ 538821 w 538821"/>
                <a:gd name="connsiteY1" fmla="*/ 1125373 h 1125373"/>
                <a:gd name="connsiteX2" fmla="*/ 451422 w 538821"/>
                <a:gd name="connsiteY2" fmla="*/ 1116562 h 1125373"/>
                <a:gd name="connsiteX3" fmla="*/ 0 w 538821"/>
                <a:gd name="connsiteY3" fmla="*/ 562686 h 1125373"/>
                <a:gd name="connsiteX4" fmla="*/ 451422 w 538821"/>
                <a:gd name="connsiteY4" fmla="*/ 8810 h 112537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8821" h="1125373">
                  <a:moveTo>
                    <a:pt x="538821" y="0"/>
                  </a:moveTo>
                  <a:lnTo>
                    <a:pt x="538821" y="1125373"/>
                  </a:lnTo>
                  <a:lnTo>
                    <a:pt x="451422" y="1116562"/>
                  </a:lnTo>
                  <a:cubicBezTo>
                    <a:pt x="193796" y="1063844"/>
                    <a:pt x="0" y="835897"/>
                    <a:pt x="0" y="562686"/>
                  </a:cubicBezTo>
                  <a:cubicBezTo>
                    <a:pt x="0" y="289475"/>
                    <a:pt x="193796" y="61528"/>
                    <a:pt x="451422" y="8810"/>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8" name="Freeform 28">
              <a:extLst>
                <a:ext uri="{FF2B5EF4-FFF2-40B4-BE49-F238E27FC236}">
                  <a16:creationId xmlns:a16="http://schemas.microsoft.com/office/drawing/2014/main" id="{876EC8B8-C9EB-A84A-858B-ADF81A5B762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653180" y="809039"/>
              <a:ext cx="538821" cy="1125373"/>
            </a:xfrm>
            <a:custGeom>
              <a:avLst/>
              <a:gdLst>
                <a:gd name="connsiteX0" fmla="*/ 538821 w 538821"/>
                <a:gd name="connsiteY0" fmla="*/ 0 h 1125373"/>
                <a:gd name="connsiteX1" fmla="*/ 538821 w 538821"/>
                <a:gd name="connsiteY1" fmla="*/ 1125373 h 1125373"/>
                <a:gd name="connsiteX2" fmla="*/ 451422 w 538821"/>
                <a:gd name="connsiteY2" fmla="*/ 1116562 h 1125373"/>
                <a:gd name="connsiteX3" fmla="*/ 0 w 538821"/>
                <a:gd name="connsiteY3" fmla="*/ 562686 h 1125373"/>
                <a:gd name="connsiteX4" fmla="*/ 451422 w 538821"/>
                <a:gd name="connsiteY4" fmla="*/ 8810 h 112537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8821" h="1125373">
                  <a:moveTo>
                    <a:pt x="538821" y="0"/>
                  </a:moveTo>
                  <a:lnTo>
                    <a:pt x="538821" y="1125373"/>
                  </a:lnTo>
                  <a:lnTo>
                    <a:pt x="451422" y="1116562"/>
                  </a:lnTo>
                  <a:cubicBezTo>
                    <a:pt x="193796" y="1063844"/>
                    <a:pt x="0" y="835897"/>
                    <a:pt x="0" y="562686"/>
                  </a:cubicBezTo>
                  <a:cubicBezTo>
                    <a:pt x="0" y="289475"/>
                    <a:pt x="193796" y="61528"/>
                    <a:pt x="451422" y="8810"/>
                  </a:cubicBez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9" name="Freeform 29">
              <a:extLst>
                <a:ext uri="{FF2B5EF4-FFF2-40B4-BE49-F238E27FC236}">
                  <a16:creationId xmlns:a16="http://schemas.microsoft.com/office/drawing/2014/main" id="{078C5DEE-08C1-D546-BF9B-933B8419E83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653180" y="0"/>
              <a:ext cx="538821" cy="562898"/>
            </a:xfrm>
            <a:custGeom>
              <a:avLst/>
              <a:gdLst>
                <a:gd name="connsiteX0" fmla="*/ 21 w 538821"/>
                <a:gd name="connsiteY0" fmla="*/ 0 h 562898"/>
                <a:gd name="connsiteX1" fmla="*/ 538821 w 538821"/>
                <a:gd name="connsiteY1" fmla="*/ 0 h 562898"/>
                <a:gd name="connsiteX2" fmla="*/ 538821 w 538821"/>
                <a:gd name="connsiteY2" fmla="*/ 562898 h 562898"/>
                <a:gd name="connsiteX3" fmla="*/ 451422 w 538821"/>
                <a:gd name="connsiteY3" fmla="*/ 554087 h 562898"/>
                <a:gd name="connsiteX4" fmla="*/ 0 w 538821"/>
                <a:gd name="connsiteY4" fmla="*/ 211 h 56289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8821" h="562898">
                  <a:moveTo>
                    <a:pt x="21" y="0"/>
                  </a:moveTo>
                  <a:lnTo>
                    <a:pt x="538821" y="0"/>
                  </a:lnTo>
                  <a:lnTo>
                    <a:pt x="538821" y="562898"/>
                  </a:lnTo>
                  <a:lnTo>
                    <a:pt x="451422" y="554087"/>
                  </a:lnTo>
                  <a:cubicBezTo>
                    <a:pt x="193796" y="501369"/>
                    <a:pt x="0" y="273422"/>
                    <a:pt x="0" y="211"/>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grpSp>
    </p:spTree>
    <p:extLst>
      <p:ext uri="{BB962C8B-B14F-4D97-AF65-F5344CB8AC3E}">
        <p14:creationId xmlns:p14="http://schemas.microsoft.com/office/powerpoint/2010/main" val="2554945695"/>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52BEC4B2-A920-8446-9F80-B261352A2132}"/>
              </a:ext>
            </a:extLst>
          </p:cNvPr>
          <p:cNvSpPr>
            <a:spLocks noGrp="1"/>
          </p:cNvSpPr>
          <p:nvPr>
            <p:ph idx="1"/>
          </p:nvPr>
        </p:nvSpPr>
        <p:spPr>
          <a:xfrm>
            <a:off x="314794" y="524656"/>
            <a:ext cx="7586192" cy="5236572"/>
          </a:xfrm>
        </p:spPr>
        <p:txBody>
          <a:bodyPr>
            <a:normAutofit fontScale="85000" lnSpcReduction="20000"/>
          </a:bodyPr>
          <a:lstStyle/>
          <a:p>
            <a:pPr marL="0" indent="0">
              <a:buNone/>
            </a:pPr>
            <a:r>
              <a:rPr lang="el-GR" dirty="0"/>
              <a:t>Οι βασικοί χώροι εσωτερικής διαίρεσης ενός νοσοκομείου αδρά είναι οι εξής: </a:t>
            </a:r>
          </a:p>
          <a:p>
            <a:pPr marL="0" indent="0">
              <a:buNone/>
            </a:pPr>
            <a:r>
              <a:rPr lang="el-GR" dirty="0"/>
              <a:t>1. Αίθουσα Διοικητικού Συμβουλίου.</a:t>
            </a:r>
          </a:p>
          <a:p>
            <a:pPr marL="0" indent="0">
              <a:buNone/>
            </a:pPr>
            <a:r>
              <a:rPr lang="el-GR" dirty="0"/>
              <a:t>2. Γραφείο Διευθυντή / Υποδιευθυντή.</a:t>
            </a:r>
          </a:p>
          <a:p>
            <a:pPr marL="0" indent="0">
              <a:buNone/>
            </a:pPr>
            <a:r>
              <a:rPr lang="el-GR" dirty="0"/>
              <a:t>3. Γραφείο Γραμματείας και Υπαλλήλων.</a:t>
            </a:r>
          </a:p>
          <a:p>
            <a:pPr marL="0" indent="0">
              <a:buNone/>
            </a:pPr>
            <a:r>
              <a:rPr lang="el-GR" dirty="0"/>
              <a:t>4. Γραφείο Οικονομικής Υπηρεσίας – Λογιστήριο.</a:t>
            </a:r>
          </a:p>
          <a:p>
            <a:pPr marL="0" indent="0">
              <a:buNone/>
            </a:pPr>
            <a:r>
              <a:rPr lang="el-GR" dirty="0"/>
              <a:t>5. Γραφείο Διευθυντών Τομέων και Κλινικών.</a:t>
            </a:r>
          </a:p>
          <a:p>
            <a:pPr marL="0" indent="0">
              <a:buNone/>
            </a:pPr>
            <a:r>
              <a:rPr lang="el-GR" dirty="0"/>
              <a:t>6. Γραφείο Διευθυντή Νοσηλευτικής Υπηρεσίας.</a:t>
            </a:r>
          </a:p>
          <a:p>
            <a:pPr marL="0" indent="0">
              <a:buNone/>
            </a:pPr>
            <a:r>
              <a:rPr lang="el-GR" dirty="0"/>
              <a:t>7. Νοσηλευτικές μονάδες ή τμήματα – Γραφείο τομεαρχών – προϊσταμένων. </a:t>
            </a:r>
          </a:p>
          <a:p>
            <a:pPr marL="0" indent="0">
              <a:buNone/>
            </a:pPr>
            <a:r>
              <a:rPr lang="el-GR" dirty="0"/>
              <a:t>8. Κεντρική Αποστείρωση.</a:t>
            </a:r>
          </a:p>
          <a:p>
            <a:pPr marL="0" indent="0">
              <a:buNone/>
            </a:pPr>
            <a:r>
              <a:rPr lang="el-GR" dirty="0"/>
              <a:t>9. Εξωτερικά Ιατρεία.</a:t>
            </a:r>
          </a:p>
          <a:p>
            <a:pPr marL="0" indent="0">
              <a:buNone/>
            </a:pPr>
            <a:r>
              <a:rPr lang="el-GR" dirty="0"/>
              <a:t>10. Τμήμα Εισαγωγής Ασθενών ή Γραφείο Κίνησης. </a:t>
            </a:r>
          </a:p>
          <a:p>
            <a:pPr marL="0" indent="0">
              <a:buNone/>
            </a:pPr>
            <a:r>
              <a:rPr lang="el-GR" dirty="0"/>
              <a:t>11. Γραφείο Κοινωνικής Υπηρεσίας.</a:t>
            </a:r>
          </a:p>
          <a:p>
            <a:pPr marL="0" indent="0">
              <a:buNone/>
            </a:pPr>
            <a:r>
              <a:rPr lang="el-GR" dirty="0"/>
              <a:t>12. Χειρουργεία.</a:t>
            </a:r>
          </a:p>
        </p:txBody>
      </p:sp>
    </p:spTree>
    <p:extLst>
      <p:ext uri="{BB962C8B-B14F-4D97-AF65-F5344CB8AC3E}">
        <p14:creationId xmlns:p14="http://schemas.microsoft.com/office/powerpoint/2010/main" val="4135508129"/>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12D9EE56-2FC3-5142-8E5D-A551037EBB0A}"/>
              </a:ext>
            </a:extLst>
          </p:cNvPr>
          <p:cNvSpPr>
            <a:spLocks noGrp="1"/>
          </p:cNvSpPr>
          <p:nvPr>
            <p:ph idx="1"/>
          </p:nvPr>
        </p:nvSpPr>
        <p:spPr>
          <a:xfrm>
            <a:off x="389744" y="389744"/>
            <a:ext cx="7511241" cy="5371484"/>
          </a:xfrm>
        </p:spPr>
        <p:txBody>
          <a:bodyPr>
            <a:normAutofit fontScale="92500" lnSpcReduction="10000"/>
          </a:bodyPr>
          <a:lstStyle/>
          <a:p>
            <a:pPr marL="0" indent="0">
              <a:buNone/>
            </a:pPr>
            <a:r>
              <a:rPr lang="el-GR" dirty="0"/>
              <a:t>13. Εργαστήρια. </a:t>
            </a:r>
          </a:p>
          <a:p>
            <a:pPr marL="0" indent="0">
              <a:buNone/>
            </a:pPr>
            <a:r>
              <a:rPr lang="el-GR" dirty="0"/>
              <a:t>14. Φαρμακείο.</a:t>
            </a:r>
          </a:p>
          <a:p>
            <a:pPr marL="0" indent="0">
              <a:buNone/>
            </a:pPr>
            <a:r>
              <a:rPr lang="el-GR" dirty="0"/>
              <a:t>15. Εκκλησία.</a:t>
            </a:r>
          </a:p>
          <a:p>
            <a:pPr marL="0" indent="0">
              <a:buNone/>
            </a:pPr>
            <a:r>
              <a:rPr lang="el-GR" dirty="0"/>
              <a:t>16. Νεκροθάλαμος. </a:t>
            </a:r>
          </a:p>
          <a:p>
            <a:pPr marL="0" indent="0">
              <a:buNone/>
            </a:pPr>
            <a:r>
              <a:rPr lang="el-GR" dirty="0"/>
              <a:t>17. Μαγειρεία.</a:t>
            </a:r>
          </a:p>
          <a:p>
            <a:pPr marL="0" indent="0">
              <a:buNone/>
            </a:pPr>
            <a:r>
              <a:rPr lang="el-GR" dirty="0"/>
              <a:t>18. Πλυντήριο – Σιδερωτήριο.</a:t>
            </a:r>
          </a:p>
          <a:p>
            <a:pPr marL="0" indent="0">
              <a:buNone/>
            </a:pPr>
            <a:r>
              <a:rPr lang="el-GR" dirty="0"/>
              <a:t>19. Ραφείο.</a:t>
            </a:r>
          </a:p>
          <a:p>
            <a:pPr marL="0" indent="0">
              <a:buNone/>
            </a:pPr>
            <a:r>
              <a:rPr lang="el-GR" dirty="0"/>
              <a:t>20. Γραφείο Τεχνικής Υπηρεσίας. </a:t>
            </a:r>
          </a:p>
          <a:p>
            <a:pPr marL="0" indent="0">
              <a:buNone/>
            </a:pPr>
            <a:r>
              <a:rPr lang="el-GR" dirty="0"/>
              <a:t>21. Αποθήκες Υλικού.</a:t>
            </a:r>
          </a:p>
          <a:p>
            <a:pPr marL="0" indent="0">
              <a:buNone/>
            </a:pPr>
            <a:r>
              <a:rPr lang="el-GR" dirty="0"/>
              <a:t>22. Μηχανοστάσιο.</a:t>
            </a:r>
          </a:p>
          <a:p>
            <a:pPr marL="0" indent="0">
              <a:buNone/>
            </a:pPr>
            <a:r>
              <a:rPr lang="el-GR" dirty="0"/>
              <a:t>23. Τραπεζαρία Προσωπικού. </a:t>
            </a:r>
          </a:p>
          <a:p>
            <a:pPr marL="0" indent="0">
              <a:buNone/>
            </a:pPr>
            <a:r>
              <a:rPr lang="el-GR" dirty="0"/>
              <a:t>24. Τμήμα Αιμοδοσίας.</a:t>
            </a:r>
          </a:p>
        </p:txBody>
      </p:sp>
      <p:sp>
        <p:nvSpPr>
          <p:cNvPr id="4" name="TextBox 3">
            <a:extLst>
              <a:ext uri="{FF2B5EF4-FFF2-40B4-BE49-F238E27FC236}">
                <a16:creationId xmlns:a16="http://schemas.microsoft.com/office/drawing/2014/main" id="{89C4902D-6B17-F741-9B18-CC7585743D97}"/>
              </a:ext>
            </a:extLst>
          </p:cNvPr>
          <p:cNvSpPr txBox="1"/>
          <p:nvPr/>
        </p:nvSpPr>
        <p:spPr>
          <a:xfrm>
            <a:off x="5214934" y="4814888"/>
            <a:ext cx="6057903" cy="1200329"/>
          </a:xfrm>
          <a:prstGeom prst="rect">
            <a:avLst/>
          </a:prstGeom>
          <a:noFill/>
        </p:spPr>
        <p:txBody>
          <a:bodyPr wrap="square" rtlCol="0">
            <a:spAutoFit/>
          </a:bodyPr>
          <a:lstStyle/>
          <a:p>
            <a:r>
              <a:rPr lang="el-GR" dirty="0"/>
              <a:t>Ανάλογα με το είδος του νοσοκομείου είναι δυνατό να υπάρχουν και άλλες υποδιαιρέσεις, π.χ. τμήμα φυσιοθεραπείας σε ορθοπεδικά νοσοκομεία ή εργοθεραπείας σε ψυχιατρικά νοσοκομεία.</a:t>
            </a:r>
          </a:p>
        </p:txBody>
      </p:sp>
    </p:spTree>
    <p:extLst>
      <p:ext uri="{BB962C8B-B14F-4D97-AF65-F5344CB8AC3E}">
        <p14:creationId xmlns:p14="http://schemas.microsoft.com/office/powerpoint/2010/main" val="103318892"/>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7" name="Group 6">
            <a:extLst>
              <a:ext uri="{FF2B5EF4-FFF2-40B4-BE49-F238E27FC236}">
                <a16:creationId xmlns:a16="http://schemas.microsoft.com/office/drawing/2014/main" id="{EB46B8FB-F6A2-5F47-A6CD-A7E17E69270F}"/>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6201388" y="0"/>
            <a:ext cx="5990612" cy="6858001"/>
            <a:chOff x="6201388" y="0"/>
            <a:chExt cx="5990612" cy="6858001"/>
          </a:xfrm>
        </p:grpSpPr>
        <p:sp>
          <p:nvSpPr>
            <p:cNvPr id="8" name="Oval 7">
              <a:extLst>
                <a:ext uri="{FF2B5EF4-FFF2-40B4-BE49-F238E27FC236}">
                  <a16:creationId xmlns:a16="http://schemas.microsoft.com/office/drawing/2014/main" id="{419BDE93-3EC2-4E4D-BC0B-417378F49ED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01388" y="3549396"/>
              <a:ext cx="1130725" cy="1130724"/>
            </a:xfrm>
            <a:prstGeom prst="ellips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Freeform 46">
              <a:extLst>
                <a:ext uri="{FF2B5EF4-FFF2-40B4-BE49-F238E27FC236}">
                  <a16:creationId xmlns:a16="http://schemas.microsoft.com/office/drawing/2014/main" id="{FE21F82F-1EE5-8240-97F8-387DF0253FC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01389" y="1"/>
              <a:ext cx="1130725" cy="565575"/>
            </a:xfrm>
            <a:custGeom>
              <a:avLst/>
              <a:gdLst>
                <a:gd name="connsiteX0" fmla="*/ 21 w 1130725"/>
                <a:gd name="connsiteY0" fmla="*/ 0 h 565575"/>
                <a:gd name="connsiteX1" fmla="*/ 1130704 w 1130725"/>
                <a:gd name="connsiteY1" fmla="*/ 0 h 565575"/>
                <a:gd name="connsiteX2" fmla="*/ 1130725 w 1130725"/>
                <a:gd name="connsiteY2" fmla="*/ 213 h 565575"/>
                <a:gd name="connsiteX3" fmla="*/ 565362 w 1130725"/>
                <a:gd name="connsiteY3" fmla="*/ 565575 h 565575"/>
                <a:gd name="connsiteX4" fmla="*/ 0 w 1130725"/>
                <a:gd name="connsiteY4" fmla="*/ 213 h 5655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0725" h="565575">
                  <a:moveTo>
                    <a:pt x="21" y="0"/>
                  </a:moveTo>
                  <a:lnTo>
                    <a:pt x="1130704" y="0"/>
                  </a:lnTo>
                  <a:lnTo>
                    <a:pt x="1130725" y="213"/>
                  </a:lnTo>
                  <a:cubicBezTo>
                    <a:pt x="1130725" y="312454"/>
                    <a:pt x="877604" y="565575"/>
                    <a:pt x="565362" y="565575"/>
                  </a:cubicBezTo>
                  <a:cubicBezTo>
                    <a:pt x="253121" y="565575"/>
                    <a:pt x="0" y="312454"/>
                    <a:pt x="0" y="213"/>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0" name="Freeform 48">
              <a:extLst>
                <a:ext uri="{FF2B5EF4-FFF2-40B4-BE49-F238E27FC236}">
                  <a16:creationId xmlns:a16="http://schemas.microsoft.com/office/drawing/2014/main" id="{AE1903E3-6B5F-6B4C-9A1F-62628A050AE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7564255" y="6292426"/>
              <a:ext cx="1130723" cy="565575"/>
            </a:xfrm>
            <a:custGeom>
              <a:avLst/>
              <a:gdLst>
                <a:gd name="connsiteX0" fmla="*/ 565362 w 1130723"/>
                <a:gd name="connsiteY0" fmla="*/ 0 h 565575"/>
                <a:gd name="connsiteX1" fmla="*/ 1130723 w 1130723"/>
                <a:gd name="connsiteY1" fmla="*/ 565362 h 565575"/>
                <a:gd name="connsiteX2" fmla="*/ 1130702 w 1130723"/>
                <a:gd name="connsiteY2" fmla="*/ 565575 h 565575"/>
                <a:gd name="connsiteX3" fmla="*/ 21 w 1130723"/>
                <a:gd name="connsiteY3" fmla="*/ 565575 h 565575"/>
                <a:gd name="connsiteX4" fmla="*/ 0 w 1130723"/>
                <a:gd name="connsiteY4" fmla="*/ 565362 h 565575"/>
                <a:gd name="connsiteX5" fmla="*/ 565362 w 1130723"/>
                <a:gd name="connsiteY5" fmla="*/ 0 h 5655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130723" h="565575">
                  <a:moveTo>
                    <a:pt x="565362" y="0"/>
                  </a:moveTo>
                  <a:cubicBezTo>
                    <a:pt x="877602" y="0"/>
                    <a:pt x="1130723" y="253121"/>
                    <a:pt x="1130723" y="565362"/>
                  </a:cubicBezTo>
                  <a:lnTo>
                    <a:pt x="1130702" y="565575"/>
                  </a:lnTo>
                  <a:lnTo>
                    <a:pt x="21" y="565575"/>
                  </a:lnTo>
                  <a:lnTo>
                    <a:pt x="0" y="565362"/>
                  </a:lnTo>
                  <a:cubicBezTo>
                    <a:pt x="0" y="253121"/>
                    <a:pt x="253120" y="0"/>
                    <a:pt x="565362" y="0"/>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1" name="Oval 10">
              <a:extLst>
                <a:ext uri="{FF2B5EF4-FFF2-40B4-BE49-F238E27FC236}">
                  <a16:creationId xmlns:a16="http://schemas.microsoft.com/office/drawing/2014/main" id="{F7C55863-3B37-0743-B001-1A970033FBA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7564253" y="3549396"/>
              <a:ext cx="1130725" cy="1130724"/>
            </a:xfrm>
            <a:prstGeom prst="ellips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Oval 11">
              <a:extLst>
                <a:ext uri="{FF2B5EF4-FFF2-40B4-BE49-F238E27FC236}">
                  <a16:creationId xmlns:a16="http://schemas.microsoft.com/office/drawing/2014/main" id="{932B4C24-3A58-924C-B79A-D961EF7C2C4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7564253" y="2177881"/>
              <a:ext cx="1130725" cy="1130724"/>
            </a:xfrm>
            <a:prstGeom prst="ellips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Oval 12">
              <a:extLst>
                <a:ext uri="{FF2B5EF4-FFF2-40B4-BE49-F238E27FC236}">
                  <a16:creationId xmlns:a16="http://schemas.microsoft.com/office/drawing/2014/main" id="{21EF52E0-D2CF-544F-93A6-4D7B45A0483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7564253" y="806366"/>
              <a:ext cx="1130725" cy="1130724"/>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Freeform 63">
              <a:extLst>
                <a:ext uri="{FF2B5EF4-FFF2-40B4-BE49-F238E27FC236}">
                  <a16:creationId xmlns:a16="http://schemas.microsoft.com/office/drawing/2014/main" id="{6966CFE5-1C8C-2E4F-9B2D-A8438F5A532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7564254" y="1"/>
              <a:ext cx="1130725" cy="565575"/>
            </a:xfrm>
            <a:custGeom>
              <a:avLst/>
              <a:gdLst>
                <a:gd name="connsiteX0" fmla="*/ 21 w 1130725"/>
                <a:gd name="connsiteY0" fmla="*/ 0 h 565575"/>
                <a:gd name="connsiteX1" fmla="*/ 1130704 w 1130725"/>
                <a:gd name="connsiteY1" fmla="*/ 0 h 565575"/>
                <a:gd name="connsiteX2" fmla="*/ 1130725 w 1130725"/>
                <a:gd name="connsiteY2" fmla="*/ 213 h 565575"/>
                <a:gd name="connsiteX3" fmla="*/ 565363 w 1130725"/>
                <a:gd name="connsiteY3" fmla="*/ 565575 h 565575"/>
                <a:gd name="connsiteX4" fmla="*/ 0 w 1130725"/>
                <a:gd name="connsiteY4" fmla="*/ 213 h 5655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0725" h="565575">
                  <a:moveTo>
                    <a:pt x="21" y="0"/>
                  </a:moveTo>
                  <a:lnTo>
                    <a:pt x="1130704" y="0"/>
                  </a:lnTo>
                  <a:lnTo>
                    <a:pt x="1130725" y="213"/>
                  </a:lnTo>
                  <a:cubicBezTo>
                    <a:pt x="1130725" y="312454"/>
                    <a:pt x="877603" y="565575"/>
                    <a:pt x="565363" y="565575"/>
                  </a:cubicBezTo>
                  <a:cubicBezTo>
                    <a:pt x="253121" y="565575"/>
                    <a:pt x="0" y="312454"/>
                    <a:pt x="0" y="213"/>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5" name="Freeform 64">
              <a:extLst>
                <a:ext uri="{FF2B5EF4-FFF2-40B4-BE49-F238E27FC236}">
                  <a16:creationId xmlns:a16="http://schemas.microsoft.com/office/drawing/2014/main" id="{9FD29EF3-A5B2-554A-A307-6BE1BCE8AF0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27118" y="6292426"/>
              <a:ext cx="1130724" cy="565575"/>
            </a:xfrm>
            <a:custGeom>
              <a:avLst/>
              <a:gdLst>
                <a:gd name="connsiteX0" fmla="*/ 565362 w 1130724"/>
                <a:gd name="connsiteY0" fmla="*/ 0 h 565575"/>
                <a:gd name="connsiteX1" fmla="*/ 1130724 w 1130724"/>
                <a:gd name="connsiteY1" fmla="*/ 565362 h 565575"/>
                <a:gd name="connsiteX2" fmla="*/ 1130703 w 1130724"/>
                <a:gd name="connsiteY2" fmla="*/ 565575 h 565575"/>
                <a:gd name="connsiteX3" fmla="*/ 22 w 1130724"/>
                <a:gd name="connsiteY3" fmla="*/ 565575 h 565575"/>
                <a:gd name="connsiteX4" fmla="*/ 0 w 1130724"/>
                <a:gd name="connsiteY4" fmla="*/ 565362 h 565575"/>
                <a:gd name="connsiteX5" fmla="*/ 565362 w 1130724"/>
                <a:gd name="connsiteY5" fmla="*/ 0 h 5655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130724" h="565575">
                  <a:moveTo>
                    <a:pt x="565362" y="0"/>
                  </a:moveTo>
                  <a:cubicBezTo>
                    <a:pt x="877603" y="0"/>
                    <a:pt x="1130724" y="253121"/>
                    <a:pt x="1130724" y="565362"/>
                  </a:cubicBezTo>
                  <a:lnTo>
                    <a:pt x="1130703" y="565575"/>
                  </a:lnTo>
                  <a:lnTo>
                    <a:pt x="22" y="565575"/>
                  </a:lnTo>
                  <a:lnTo>
                    <a:pt x="0" y="565362"/>
                  </a:lnTo>
                  <a:cubicBezTo>
                    <a:pt x="0" y="253121"/>
                    <a:pt x="253121" y="0"/>
                    <a:pt x="565362" y="0"/>
                  </a:cubicBez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6" name="Oval 15">
              <a:extLst>
                <a:ext uri="{FF2B5EF4-FFF2-40B4-BE49-F238E27FC236}">
                  <a16:creationId xmlns:a16="http://schemas.microsoft.com/office/drawing/2014/main" id="{AC1ECAD8-0CF2-934D-AA1E-C108208CDE6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27118" y="4920911"/>
              <a:ext cx="1130725" cy="1130724"/>
            </a:xfrm>
            <a:prstGeom prst="ellips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Oval 16">
              <a:extLst>
                <a:ext uri="{FF2B5EF4-FFF2-40B4-BE49-F238E27FC236}">
                  <a16:creationId xmlns:a16="http://schemas.microsoft.com/office/drawing/2014/main" id="{DB14DED1-3A58-8C4D-902E-2A9F34043F6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27118" y="3549396"/>
              <a:ext cx="1130725" cy="1130724"/>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Oval 17">
              <a:extLst>
                <a:ext uri="{FF2B5EF4-FFF2-40B4-BE49-F238E27FC236}">
                  <a16:creationId xmlns:a16="http://schemas.microsoft.com/office/drawing/2014/main" id="{65D65157-5719-0341-A807-A8956595FB4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27118" y="2177881"/>
              <a:ext cx="1130725" cy="1130724"/>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Oval 18">
              <a:extLst>
                <a:ext uri="{FF2B5EF4-FFF2-40B4-BE49-F238E27FC236}">
                  <a16:creationId xmlns:a16="http://schemas.microsoft.com/office/drawing/2014/main" id="{A7F23F74-B777-2A4C-8EF9-E798880D594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27118" y="806366"/>
              <a:ext cx="1130725" cy="1130724"/>
            </a:xfrm>
            <a:prstGeom prst="ellips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Freeform 70">
              <a:extLst>
                <a:ext uri="{FF2B5EF4-FFF2-40B4-BE49-F238E27FC236}">
                  <a16:creationId xmlns:a16="http://schemas.microsoft.com/office/drawing/2014/main" id="{E3B9A050-0AE1-1D4B-A2AC-6EEF64B106D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27117" y="0"/>
              <a:ext cx="1130726" cy="565576"/>
            </a:xfrm>
            <a:custGeom>
              <a:avLst/>
              <a:gdLst>
                <a:gd name="connsiteX0" fmla="*/ 22 w 1130726"/>
                <a:gd name="connsiteY0" fmla="*/ 0 h 565576"/>
                <a:gd name="connsiteX1" fmla="*/ 1130704 w 1130726"/>
                <a:gd name="connsiteY1" fmla="*/ 0 h 565576"/>
                <a:gd name="connsiteX2" fmla="*/ 1130726 w 1130726"/>
                <a:gd name="connsiteY2" fmla="*/ 214 h 565576"/>
                <a:gd name="connsiteX3" fmla="*/ 565363 w 1130726"/>
                <a:gd name="connsiteY3" fmla="*/ 565576 h 565576"/>
                <a:gd name="connsiteX4" fmla="*/ 0 w 1130726"/>
                <a:gd name="connsiteY4" fmla="*/ 214 h 56557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0726" h="565576">
                  <a:moveTo>
                    <a:pt x="22" y="0"/>
                  </a:moveTo>
                  <a:lnTo>
                    <a:pt x="1130704" y="0"/>
                  </a:lnTo>
                  <a:lnTo>
                    <a:pt x="1130726" y="214"/>
                  </a:lnTo>
                  <a:cubicBezTo>
                    <a:pt x="1130726" y="312455"/>
                    <a:pt x="877604" y="565576"/>
                    <a:pt x="565363" y="565576"/>
                  </a:cubicBezTo>
                  <a:cubicBezTo>
                    <a:pt x="253122" y="565576"/>
                    <a:pt x="0" y="312455"/>
                    <a:pt x="0" y="214"/>
                  </a:cubicBez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1" name="Freeform 71">
              <a:extLst>
                <a:ext uri="{FF2B5EF4-FFF2-40B4-BE49-F238E27FC236}">
                  <a16:creationId xmlns:a16="http://schemas.microsoft.com/office/drawing/2014/main" id="{C424FE38-F803-8D47-BF56-1B18EC2B1F0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289984" y="6292426"/>
              <a:ext cx="1130724" cy="565575"/>
            </a:xfrm>
            <a:custGeom>
              <a:avLst/>
              <a:gdLst>
                <a:gd name="connsiteX0" fmla="*/ 565362 w 1130724"/>
                <a:gd name="connsiteY0" fmla="*/ 0 h 565575"/>
                <a:gd name="connsiteX1" fmla="*/ 1130724 w 1130724"/>
                <a:gd name="connsiteY1" fmla="*/ 565362 h 565575"/>
                <a:gd name="connsiteX2" fmla="*/ 1130703 w 1130724"/>
                <a:gd name="connsiteY2" fmla="*/ 565575 h 565575"/>
                <a:gd name="connsiteX3" fmla="*/ 21 w 1130724"/>
                <a:gd name="connsiteY3" fmla="*/ 565575 h 565575"/>
                <a:gd name="connsiteX4" fmla="*/ 0 w 1130724"/>
                <a:gd name="connsiteY4" fmla="*/ 565362 h 565575"/>
                <a:gd name="connsiteX5" fmla="*/ 565362 w 1130724"/>
                <a:gd name="connsiteY5" fmla="*/ 0 h 5655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130724" h="565575">
                  <a:moveTo>
                    <a:pt x="565362" y="0"/>
                  </a:moveTo>
                  <a:cubicBezTo>
                    <a:pt x="877603" y="0"/>
                    <a:pt x="1130724" y="253121"/>
                    <a:pt x="1130724" y="565362"/>
                  </a:cubicBezTo>
                  <a:lnTo>
                    <a:pt x="1130703" y="565575"/>
                  </a:lnTo>
                  <a:lnTo>
                    <a:pt x="21" y="565575"/>
                  </a:lnTo>
                  <a:lnTo>
                    <a:pt x="0" y="565362"/>
                  </a:lnTo>
                  <a:cubicBezTo>
                    <a:pt x="0" y="253121"/>
                    <a:pt x="253121" y="0"/>
                    <a:pt x="565362" y="0"/>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2" name="Oval 21">
              <a:extLst>
                <a:ext uri="{FF2B5EF4-FFF2-40B4-BE49-F238E27FC236}">
                  <a16:creationId xmlns:a16="http://schemas.microsoft.com/office/drawing/2014/main" id="{E37187F2-9212-0641-97D0-1ACD50B748A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289984" y="4920911"/>
              <a:ext cx="1130725" cy="1130724"/>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3" name="Oval 22">
              <a:extLst>
                <a:ext uri="{FF2B5EF4-FFF2-40B4-BE49-F238E27FC236}">
                  <a16:creationId xmlns:a16="http://schemas.microsoft.com/office/drawing/2014/main" id="{C760C651-2AC4-564E-BEAA-AB7FAFE7F79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289984" y="3549396"/>
              <a:ext cx="1130725" cy="1130724"/>
            </a:xfrm>
            <a:prstGeom prst="ellips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4" name="Oval 23">
              <a:extLst>
                <a:ext uri="{FF2B5EF4-FFF2-40B4-BE49-F238E27FC236}">
                  <a16:creationId xmlns:a16="http://schemas.microsoft.com/office/drawing/2014/main" id="{58B0A1B8-5BA3-3548-9511-B4904D05264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289984" y="806366"/>
              <a:ext cx="1130725" cy="1130724"/>
            </a:xfrm>
            <a:prstGeom prst="ellips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5" name="Freeform 75">
              <a:extLst>
                <a:ext uri="{FF2B5EF4-FFF2-40B4-BE49-F238E27FC236}">
                  <a16:creationId xmlns:a16="http://schemas.microsoft.com/office/drawing/2014/main" id="{424CD779-EE9A-214D-9488-767327E373A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289983" y="0"/>
              <a:ext cx="1130726" cy="565576"/>
            </a:xfrm>
            <a:custGeom>
              <a:avLst/>
              <a:gdLst>
                <a:gd name="connsiteX0" fmla="*/ 21 w 1130726"/>
                <a:gd name="connsiteY0" fmla="*/ 0 h 565576"/>
                <a:gd name="connsiteX1" fmla="*/ 1130704 w 1130726"/>
                <a:gd name="connsiteY1" fmla="*/ 0 h 565576"/>
                <a:gd name="connsiteX2" fmla="*/ 1130726 w 1130726"/>
                <a:gd name="connsiteY2" fmla="*/ 214 h 565576"/>
                <a:gd name="connsiteX3" fmla="*/ 565363 w 1130726"/>
                <a:gd name="connsiteY3" fmla="*/ 565576 h 565576"/>
                <a:gd name="connsiteX4" fmla="*/ 0 w 1130726"/>
                <a:gd name="connsiteY4" fmla="*/ 214 h 56557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0726" h="565576">
                  <a:moveTo>
                    <a:pt x="21" y="0"/>
                  </a:moveTo>
                  <a:lnTo>
                    <a:pt x="1130704" y="0"/>
                  </a:lnTo>
                  <a:lnTo>
                    <a:pt x="1130726" y="214"/>
                  </a:lnTo>
                  <a:cubicBezTo>
                    <a:pt x="1130726" y="312455"/>
                    <a:pt x="877604" y="565576"/>
                    <a:pt x="565363" y="565576"/>
                  </a:cubicBezTo>
                  <a:cubicBezTo>
                    <a:pt x="253122" y="565576"/>
                    <a:pt x="0" y="312455"/>
                    <a:pt x="0" y="214"/>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6" name="Freeform 76">
              <a:extLst>
                <a:ext uri="{FF2B5EF4-FFF2-40B4-BE49-F238E27FC236}">
                  <a16:creationId xmlns:a16="http://schemas.microsoft.com/office/drawing/2014/main" id="{630D08C6-9EFB-8540-875F-2A55DED2AAE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652854" y="6295069"/>
              <a:ext cx="539146" cy="562931"/>
            </a:xfrm>
            <a:custGeom>
              <a:avLst/>
              <a:gdLst>
                <a:gd name="connsiteX0" fmla="*/ 539146 w 539146"/>
                <a:gd name="connsiteY0" fmla="*/ 0 h 562931"/>
                <a:gd name="connsiteX1" fmla="*/ 539146 w 539146"/>
                <a:gd name="connsiteY1" fmla="*/ 562931 h 562931"/>
                <a:gd name="connsiteX2" fmla="*/ 21 w 539146"/>
                <a:gd name="connsiteY2" fmla="*/ 562931 h 562931"/>
                <a:gd name="connsiteX3" fmla="*/ 0 w 539146"/>
                <a:gd name="connsiteY3" fmla="*/ 562719 h 562931"/>
                <a:gd name="connsiteX4" fmla="*/ 451422 w 539146"/>
                <a:gd name="connsiteY4" fmla="*/ 8843 h 56293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9146" h="562931">
                  <a:moveTo>
                    <a:pt x="539146" y="0"/>
                  </a:moveTo>
                  <a:lnTo>
                    <a:pt x="539146" y="562931"/>
                  </a:lnTo>
                  <a:lnTo>
                    <a:pt x="21" y="562931"/>
                  </a:lnTo>
                  <a:lnTo>
                    <a:pt x="0" y="562719"/>
                  </a:lnTo>
                  <a:cubicBezTo>
                    <a:pt x="0" y="289508"/>
                    <a:pt x="193796" y="61561"/>
                    <a:pt x="451422" y="8843"/>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7" name="Freeform 77">
              <a:extLst>
                <a:ext uri="{FF2B5EF4-FFF2-40B4-BE49-F238E27FC236}">
                  <a16:creationId xmlns:a16="http://schemas.microsoft.com/office/drawing/2014/main" id="{D7E8DA86-1294-4641-9C52-6E153150641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652853" y="4923555"/>
              <a:ext cx="539147" cy="1125439"/>
            </a:xfrm>
            <a:custGeom>
              <a:avLst/>
              <a:gdLst>
                <a:gd name="connsiteX0" fmla="*/ 539147 w 539147"/>
                <a:gd name="connsiteY0" fmla="*/ 0 h 1125439"/>
                <a:gd name="connsiteX1" fmla="*/ 539147 w 539147"/>
                <a:gd name="connsiteY1" fmla="*/ 1125439 h 1125439"/>
                <a:gd name="connsiteX2" fmla="*/ 451423 w 539147"/>
                <a:gd name="connsiteY2" fmla="*/ 1116595 h 1125439"/>
                <a:gd name="connsiteX3" fmla="*/ 0 w 539147"/>
                <a:gd name="connsiteY3" fmla="*/ 562719 h 1125439"/>
                <a:gd name="connsiteX4" fmla="*/ 451423 w 539147"/>
                <a:gd name="connsiteY4" fmla="*/ 8843 h 112543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9147" h="1125439">
                  <a:moveTo>
                    <a:pt x="539147" y="0"/>
                  </a:moveTo>
                  <a:lnTo>
                    <a:pt x="539147" y="1125439"/>
                  </a:lnTo>
                  <a:lnTo>
                    <a:pt x="451423" y="1116595"/>
                  </a:lnTo>
                  <a:cubicBezTo>
                    <a:pt x="193797" y="1063877"/>
                    <a:pt x="0" y="835930"/>
                    <a:pt x="0" y="562719"/>
                  </a:cubicBezTo>
                  <a:cubicBezTo>
                    <a:pt x="0" y="289508"/>
                    <a:pt x="193797" y="61561"/>
                    <a:pt x="451423" y="8843"/>
                  </a:cubicBez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8" name="Freeform 78">
              <a:extLst>
                <a:ext uri="{FF2B5EF4-FFF2-40B4-BE49-F238E27FC236}">
                  <a16:creationId xmlns:a16="http://schemas.microsoft.com/office/drawing/2014/main" id="{011063C9-2A43-3348-A018-F27FACAA778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652853" y="3552039"/>
              <a:ext cx="539147" cy="1125438"/>
            </a:xfrm>
            <a:custGeom>
              <a:avLst/>
              <a:gdLst>
                <a:gd name="connsiteX0" fmla="*/ 539147 w 539147"/>
                <a:gd name="connsiteY0" fmla="*/ 0 h 1125438"/>
                <a:gd name="connsiteX1" fmla="*/ 539147 w 539147"/>
                <a:gd name="connsiteY1" fmla="*/ 1125438 h 1125438"/>
                <a:gd name="connsiteX2" fmla="*/ 451423 w 539147"/>
                <a:gd name="connsiteY2" fmla="*/ 1116595 h 1125438"/>
                <a:gd name="connsiteX3" fmla="*/ 0 w 539147"/>
                <a:gd name="connsiteY3" fmla="*/ 562719 h 1125438"/>
                <a:gd name="connsiteX4" fmla="*/ 451423 w 539147"/>
                <a:gd name="connsiteY4" fmla="*/ 8843 h 112543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9147" h="1125438">
                  <a:moveTo>
                    <a:pt x="539147" y="0"/>
                  </a:moveTo>
                  <a:lnTo>
                    <a:pt x="539147" y="1125438"/>
                  </a:lnTo>
                  <a:lnTo>
                    <a:pt x="451423" y="1116595"/>
                  </a:lnTo>
                  <a:cubicBezTo>
                    <a:pt x="193797" y="1063877"/>
                    <a:pt x="0" y="835930"/>
                    <a:pt x="0" y="562719"/>
                  </a:cubicBezTo>
                  <a:cubicBezTo>
                    <a:pt x="0" y="289508"/>
                    <a:pt x="193797" y="61561"/>
                    <a:pt x="451423" y="8843"/>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9" name="Freeform 79">
              <a:extLst>
                <a:ext uri="{FF2B5EF4-FFF2-40B4-BE49-F238E27FC236}">
                  <a16:creationId xmlns:a16="http://schemas.microsoft.com/office/drawing/2014/main" id="{EE85C7DE-D965-244F-BD95-3A05FF4AAC6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652853" y="2180524"/>
              <a:ext cx="539147" cy="1125438"/>
            </a:xfrm>
            <a:custGeom>
              <a:avLst/>
              <a:gdLst>
                <a:gd name="connsiteX0" fmla="*/ 539147 w 539147"/>
                <a:gd name="connsiteY0" fmla="*/ 0 h 1125438"/>
                <a:gd name="connsiteX1" fmla="*/ 539147 w 539147"/>
                <a:gd name="connsiteY1" fmla="*/ 1125438 h 1125438"/>
                <a:gd name="connsiteX2" fmla="*/ 451423 w 539147"/>
                <a:gd name="connsiteY2" fmla="*/ 1116595 h 1125438"/>
                <a:gd name="connsiteX3" fmla="*/ 0 w 539147"/>
                <a:gd name="connsiteY3" fmla="*/ 562719 h 1125438"/>
                <a:gd name="connsiteX4" fmla="*/ 451423 w 539147"/>
                <a:gd name="connsiteY4" fmla="*/ 8843 h 112543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9147" h="1125438">
                  <a:moveTo>
                    <a:pt x="539147" y="0"/>
                  </a:moveTo>
                  <a:lnTo>
                    <a:pt x="539147" y="1125438"/>
                  </a:lnTo>
                  <a:lnTo>
                    <a:pt x="451423" y="1116595"/>
                  </a:lnTo>
                  <a:cubicBezTo>
                    <a:pt x="193797" y="1063877"/>
                    <a:pt x="0" y="835930"/>
                    <a:pt x="0" y="562719"/>
                  </a:cubicBezTo>
                  <a:cubicBezTo>
                    <a:pt x="0" y="289509"/>
                    <a:pt x="193797" y="61561"/>
                    <a:pt x="451423" y="8843"/>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30" name="Freeform 80">
              <a:extLst>
                <a:ext uri="{FF2B5EF4-FFF2-40B4-BE49-F238E27FC236}">
                  <a16:creationId xmlns:a16="http://schemas.microsoft.com/office/drawing/2014/main" id="{315A1389-149A-3342-A863-637D42FDB28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652853" y="809010"/>
              <a:ext cx="539147" cy="1125439"/>
            </a:xfrm>
            <a:custGeom>
              <a:avLst/>
              <a:gdLst>
                <a:gd name="connsiteX0" fmla="*/ 539147 w 539147"/>
                <a:gd name="connsiteY0" fmla="*/ 0 h 1125439"/>
                <a:gd name="connsiteX1" fmla="*/ 539147 w 539147"/>
                <a:gd name="connsiteY1" fmla="*/ 1125439 h 1125439"/>
                <a:gd name="connsiteX2" fmla="*/ 451423 w 539147"/>
                <a:gd name="connsiteY2" fmla="*/ 1116595 h 1125439"/>
                <a:gd name="connsiteX3" fmla="*/ 0 w 539147"/>
                <a:gd name="connsiteY3" fmla="*/ 562719 h 1125439"/>
                <a:gd name="connsiteX4" fmla="*/ 451423 w 539147"/>
                <a:gd name="connsiteY4" fmla="*/ 8843 h 112543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9147" h="1125439">
                  <a:moveTo>
                    <a:pt x="539147" y="0"/>
                  </a:moveTo>
                  <a:lnTo>
                    <a:pt x="539147" y="1125439"/>
                  </a:lnTo>
                  <a:lnTo>
                    <a:pt x="451423" y="1116595"/>
                  </a:lnTo>
                  <a:cubicBezTo>
                    <a:pt x="193797" y="1063877"/>
                    <a:pt x="0" y="835930"/>
                    <a:pt x="0" y="562719"/>
                  </a:cubicBezTo>
                  <a:cubicBezTo>
                    <a:pt x="0" y="289508"/>
                    <a:pt x="193797" y="61561"/>
                    <a:pt x="451423" y="8843"/>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31" name="Freeform 81">
              <a:extLst>
                <a:ext uri="{FF2B5EF4-FFF2-40B4-BE49-F238E27FC236}">
                  <a16:creationId xmlns:a16="http://schemas.microsoft.com/office/drawing/2014/main" id="{B149CC6F-B6C6-BE46-B451-1BF7D47A893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652853" y="1"/>
              <a:ext cx="539147" cy="562933"/>
            </a:xfrm>
            <a:custGeom>
              <a:avLst/>
              <a:gdLst>
                <a:gd name="connsiteX0" fmla="*/ 22 w 539147"/>
                <a:gd name="connsiteY0" fmla="*/ 0 h 562933"/>
                <a:gd name="connsiteX1" fmla="*/ 539147 w 539147"/>
                <a:gd name="connsiteY1" fmla="*/ 0 h 562933"/>
                <a:gd name="connsiteX2" fmla="*/ 539147 w 539147"/>
                <a:gd name="connsiteY2" fmla="*/ 562933 h 562933"/>
                <a:gd name="connsiteX3" fmla="*/ 451423 w 539147"/>
                <a:gd name="connsiteY3" fmla="*/ 554090 h 562933"/>
                <a:gd name="connsiteX4" fmla="*/ 0 w 539147"/>
                <a:gd name="connsiteY4" fmla="*/ 214 h 56293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9147" h="562933">
                  <a:moveTo>
                    <a:pt x="22" y="0"/>
                  </a:moveTo>
                  <a:lnTo>
                    <a:pt x="539147" y="0"/>
                  </a:lnTo>
                  <a:lnTo>
                    <a:pt x="539147" y="562933"/>
                  </a:lnTo>
                  <a:lnTo>
                    <a:pt x="451423" y="554090"/>
                  </a:lnTo>
                  <a:cubicBezTo>
                    <a:pt x="193797" y="501372"/>
                    <a:pt x="0" y="273425"/>
                    <a:pt x="0" y="214"/>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grpSp>
      <p:cxnSp>
        <p:nvCxnSpPr>
          <p:cNvPr id="33" name="Straight Connector 32">
            <a:extLst>
              <a:ext uri="{FF2B5EF4-FFF2-40B4-BE49-F238E27FC236}">
                <a16:creationId xmlns:a16="http://schemas.microsoft.com/office/drawing/2014/main" id="{D33A3282-0389-C547-8CA6-7F3E7F27B34D}"/>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565150" y="6087110"/>
            <a:ext cx="5066001" cy="0"/>
          </a:xfrm>
          <a:prstGeom prst="line">
            <a:avLst/>
          </a:prstGeom>
          <a:ln w="1270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sp useBgFill="1">
        <p:nvSpPr>
          <p:cNvPr id="35" name="Rectangle 34">
            <a:extLst>
              <a:ext uri="{FF2B5EF4-FFF2-40B4-BE49-F238E27FC236}">
                <a16:creationId xmlns:a16="http://schemas.microsoft.com/office/drawing/2014/main" id="{4EFE82FE-7465-AE46-88DF-34D347E83B8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Τίτλος 1">
            <a:extLst>
              <a:ext uri="{FF2B5EF4-FFF2-40B4-BE49-F238E27FC236}">
                <a16:creationId xmlns:a16="http://schemas.microsoft.com/office/drawing/2014/main" id="{5D341E45-B8F7-6A4C-B1C0-D02C490C1EB4}"/>
              </a:ext>
            </a:extLst>
          </p:cNvPr>
          <p:cNvSpPr>
            <a:spLocks noGrp="1"/>
          </p:cNvSpPr>
          <p:nvPr>
            <p:ph type="title"/>
          </p:nvPr>
        </p:nvSpPr>
        <p:spPr>
          <a:xfrm>
            <a:off x="609219" y="2177881"/>
            <a:ext cx="5066001" cy="2866405"/>
          </a:xfrm>
        </p:spPr>
        <p:txBody>
          <a:bodyPr vert="horz" lIns="91440" tIns="45720" rIns="91440" bIns="45720" rtlCol="0" anchor="t">
            <a:normAutofit/>
          </a:bodyPr>
          <a:lstStyle/>
          <a:p>
            <a:pPr algn="ctr"/>
            <a:r>
              <a:rPr lang="en-US" sz="6000" dirty="0"/>
              <a:t>ΝΟΣΗΛΕΥΤΙΚΟ ΤΜΗΜΑ</a:t>
            </a:r>
          </a:p>
        </p:txBody>
      </p:sp>
      <p:cxnSp>
        <p:nvCxnSpPr>
          <p:cNvPr id="37" name="Straight Connector 36">
            <a:extLst>
              <a:ext uri="{FF2B5EF4-FFF2-40B4-BE49-F238E27FC236}">
                <a16:creationId xmlns:a16="http://schemas.microsoft.com/office/drawing/2014/main" id="{EEA70831-9A8D-3B4D-8EA5-EE32F93E94E9}"/>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565150" y="6087110"/>
            <a:ext cx="5066001" cy="0"/>
          </a:xfrm>
          <a:prstGeom prst="line">
            <a:avLst/>
          </a:prstGeom>
          <a:ln w="1270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grpSp>
        <p:nvGrpSpPr>
          <p:cNvPr id="39" name="Group 38">
            <a:extLst>
              <a:ext uri="{FF2B5EF4-FFF2-40B4-BE49-F238E27FC236}">
                <a16:creationId xmlns:a16="http://schemas.microsoft.com/office/drawing/2014/main" id="{A6B8E30F-B99D-4646-9EF5-E882312911A7}"/>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6201388" y="0"/>
            <a:ext cx="5990612" cy="6858001"/>
            <a:chOff x="6201388" y="0"/>
            <a:chExt cx="5990612" cy="6858001"/>
          </a:xfrm>
        </p:grpSpPr>
        <p:sp>
          <p:nvSpPr>
            <p:cNvPr id="40" name="Oval 39">
              <a:extLst>
                <a:ext uri="{FF2B5EF4-FFF2-40B4-BE49-F238E27FC236}">
                  <a16:creationId xmlns:a16="http://schemas.microsoft.com/office/drawing/2014/main" id="{A1C049F8-6165-664F-BADB-1D3E160D8B60}"/>
                </a:ext>
                <a:ext uri="{C183D7F6-B498-43B3-948B-1728B52AA6E4}">
                  <adec:decorative xmlns:adec="http://schemas.microsoft.com/office/drawing/2017/decorative" val="1"/>
                </a:ext>
              </a:extLst>
            </p:cNvPr>
            <p:cNvSpPr/>
            <p:nvPr userDrawn="1">
              <p:extLst>
                <p:ext uri="{386F3935-93C4-4BCD-93E2-E3B085C9AB24}">
                  <p16:designElem xmlns:p16="http://schemas.microsoft.com/office/powerpoint/2015/main" val="1"/>
                </p:ext>
              </p:extLst>
            </p:nvPr>
          </p:nvSpPr>
          <p:spPr>
            <a:xfrm>
              <a:off x="6201388" y="3549396"/>
              <a:ext cx="1130725" cy="1130724"/>
            </a:xfrm>
            <a:prstGeom prst="ellips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1" name="Freeform 35">
              <a:extLst>
                <a:ext uri="{FF2B5EF4-FFF2-40B4-BE49-F238E27FC236}">
                  <a16:creationId xmlns:a16="http://schemas.microsoft.com/office/drawing/2014/main" id="{2E4AA6C4-5F76-644E-AC9E-49DAAAE1A79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01389" y="1"/>
              <a:ext cx="1130725" cy="565575"/>
            </a:xfrm>
            <a:custGeom>
              <a:avLst/>
              <a:gdLst>
                <a:gd name="connsiteX0" fmla="*/ 21 w 1130725"/>
                <a:gd name="connsiteY0" fmla="*/ 0 h 565575"/>
                <a:gd name="connsiteX1" fmla="*/ 1130704 w 1130725"/>
                <a:gd name="connsiteY1" fmla="*/ 0 h 565575"/>
                <a:gd name="connsiteX2" fmla="*/ 1130725 w 1130725"/>
                <a:gd name="connsiteY2" fmla="*/ 213 h 565575"/>
                <a:gd name="connsiteX3" fmla="*/ 565362 w 1130725"/>
                <a:gd name="connsiteY3" fmla="*/ 565575 h 565575"/>
                <a:gd name="connsiteX4" fmla="*/ 0 w 1130725"/>
                <a:gd name="connsiteY4" fmla="*/ 213 h 5655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0725" h="565575">
                  <a:moveTo>
                    <a:pt x="21" y="0"/>
                  </a:moveTo>
                  <a:lnTo>
                    <a:pt x="1130704" y="0"/>
                  </a:lnTo>
                  <a:lnTo>
                    <a:pt x="1130725" y="213"/>
                  </a:lnTo>
                  <a:cubicBezTo>
                    <a:pt x="1130725" y="312454"/>
                    <a:pt x="877604" y="565575"/>
                    <a:pt x="565362" y="565575"/>
                  </a:cubicBezTo>
                  <a:cubicBezTo>
                    <a:pt x="253121" y="565575"/>
                    <a:pt x="0" y="312454"/>
                    <a:pt x="0" y="213"/>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42" name="Freeform 36">
              <a:extLst>
                <a:ext uri="{FF2B5EF4-FFF2-40B4-BE49-F238E27FC236}">
                  <a16:creationId xmlns:a16="http://schemas.microsoft.com/office/drawing/2014/main" id="{D0F1BCD1-5174-9442-BC14-098FC8F28B12}"/>
                </a:ext>
                <a:ext uri="{C183D7F6-B498-43B3-948B-1728B52AA6E4}">
                  <adec:decorative xmlns:adec="http://schemas.microsoft.com/office/drawing/2017/decorative" val="1"/>
                </a:ext>
              </a:extLst>
            </p:cNvPr>
            <p:cNvSpPr/>
            <p:nvPr userDrawn="1">
              <p:extLst>
                <p:ext uri="{386F3935-93C4-4BCD-93E2-E3B085C9AB24}">
                  <p16:designElem xmlns:p16="http://schemas.microsoft.com/office/powerpoint/2015/main" val="1"/>
                </p:ext>
              </p:extLst>
            </p:nvPr>
          </p:nvSpPr>
          <p:spPr>
            <a:xfrm>
              <a:off x="7564255" y="6292426"/>
              <a:ext cx="1130723" cy="565575"/>
            </a:xfrm>
            <a:custGeom>
              <a:avLst/>
              <a:gdLst>
                <a:gd name="connsiteX0" fmla="*/ 565362 w 1130723"/>
                <a:gd name="connsiteY0" fmla="*/ 0 h 565575"/>
                <a:gd name="connsiteX1" fmla="*/ 1130723 w 1130723"/>
                <a:gd name="connsiteY1" fmla="*/ 565362 h 565575"/>
                <a:gd name="connsiteX2" fmla="*/ 1130702 w 1130723"/>
                <a:gd name="connsiteY2" fmla="*/ 565575 h 565575"/>
                <a:gd name="connsiteX3" fmla="*/ 21 w 1130723"/>
                <a:gd name="connsiteY3" fmla="*/ 565575 h 565575"/>
                <a:gd name="connsiteX4" fmla="*/ 0 w 1130723"/>
                <a:gd name="connsiteY4" fmla="*/ 565362 h 565575"/>
                <a:gd name="connsiteX5" fmla="*/ 565362 w 1130723"/>
                <a:gd name="connsiteY5" fmla="*/ 0 h 5655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130723" h="565575">
                  <a:moveTo>
                    <a:pt x="565362" y="0"/>
                  </a:moveTo>
                  <a:cubicBezTo>
                    <a:pt x="877602" y="0"/>
                    <a:pt x="1130723" y="253121"/>
                    <a:pt x="1130723" y="565362"/>
                  </a:cubicBezTo>
                  <a:lnTo>
                    <a:pt x="1130702" y="565575"/>
                  </a:lnTo>
                  <a:lnTo>
                    <a:pt x="21" y="565575"/>
                  </a:lnTo>
                  <a:lnTo>
                    <a:pt x="0" y="565362"/>
                  </a:lnTo>
                  <a:cubicBezTo>
                    <a:pt x="0" y="253121"/>
                    <a:pt x="253120" y="0"/>
                    <a:pt x="565362" y="0"/>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43" name="Oval 42">
              <a:extLst>
                <a:ext uri="{FF2B5EF4-FFF2-40B4-BE49-F238E27FC236}">
                  <a16:creationId xmlns:a16="http://schemas.microsoft.com/office/drawing/2014/main" id="{7C38B8C2-7FF9-B545-9383-9D2F10BD054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7564253" y="3549396"/>
              <a:ext cx="1130725" cy="1130724"/>
            </a:xfrm>
            <a:prstGeom prst="ellips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4" name="Oval 43">
              <a:extLst>
                <a:ext uri="{FF2B5EF4-FFF2-40B4-BE49-F238E27FC236}">
                  <a16:creationId xmlns:a16="http://schemas.microsoft.com/office/drawing/2014/main" id="{93FAB827-9785-0646-88AC-6BAB2FF0FC3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7564253" y="2177881"/>
              <a:ext cx="1130725" cy="1130724"/>
            </a:xfrm>
            <a:prstGeom prst="ellips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5" name="Oval 44">
              <a:extLst>
                <a:ext uri="{FF2B5EF4-FFF2-40B4-BE49-F238E27FC236}">
                  <a16:creationId xmlns:a16="http://schemas.microsoft.com/office/drawing/2014/main" id="{B5964466-BB35-554E-96AB-6C03B291221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7564253" y="806366"/>
              <a:ext cx="1130725" cy="1130724"/>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6" name="Freeform 65">
              <a:extLst>
                <a:ext uri="{FF2B5EF4-FFF2-40B4-BE49-F238E27FC236}">
                  <a16:creationId xmlns:a16="http://schemas.microsoft.com/office/drawing/2014/main" id="{581755C1-0C03-D548-A87C-5D91A00D8E3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7564254" y="1"/>
              <a:ext cx="1130725" cy="565575"/>
            </a:xfrm>
            <a:custGeom>
              <a:avLst/>
              <a:gdLst>
                <a:gd name="connsiteX0" fmla="*/ 21 w 1130725"/>
                <a:gd name="connsiteY0" fmla="*/ 0 h 565575"/>
                <a:gd name="connsiteX1" fmla="*/ 1130704 w 1130725"/>
                <a:gd name="connsiteY1" fmla="*/ 0 h 565575"/>
                <a:gd name="connsiteX2" fmla="*/ 1130725 w 1130725"/>
                <a:gd name="connsiteY2" fmla="*/ 213 h 565575"/>
                <a:gd name="connsiteX3" fmla="*/ 565363 w 1130725"/>
                <a:gd name="connsiteY3" fmla="*/ 565575 h 565575"/>
                <a:gd name="connsiteX4" fmla="*/ 0 w 1130725"/>
                <a:gd name="connsiteY4" fmla="*/ 213 h 5655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0725" h="565575">
                  <a:moveTo>
                    <a:pt x="21" y="0"/>
                  </a:moveTo>
                  <a:lnTo>
                    <a:pt x="1130704" y="0"/>
                  </a:lnTo>
                  <a:lnTo>
                    <a:pt x="1130725" y="213"/>
                  </a:lnTo>
                  <a:cubicBezTo>
                    <a:pt x="1130725" y="312454"/>
                    <a:pt x="877603" y="565575"/>
                    <a:pt x="565363" y="565575"/>
                  </a:cubicBezTo>
                  <a:cubicBezTo>
                    <a:pt x="253121" y="565575"/>
                    <a:pt x="0" y="312454"/>
                    <a:pt x="0" y="213"/>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47" name="Freeform 66">
              <a:extLst>
                <a:ext uri="{FF2B5EF4-FFF2-40B4-BE49-F238E27FC236}">
                  <a16:creationId xmlns:a16="http://schemas.microsoft.com/office/drawing/2014/main" id="{9CE6EA07-B7C1-7E40-B170-85C1AE7CD13C}"/>
                </a:ext>
                <a:ext uri="{C183D7F6-B498-43B3-948B-1728B52AA6E4}">
                  <adec:decorative xmlns:adec="http://schemas.microsoft.com/office/drawing/2017/decorative" val="1"/>
                </a:ext>
              </a:extLst>
            </p:cNvPr>
            <p:cNvSpPr/>
            <p:nvPr userDrawn="1">
              <p:extLst>
                <p:ext uri="{386F3935-93C4-4BCD-93E2-E3B085C9AB24}">
                  <p16:designElem xmlns:p16="http://schemas.microsoft.com/office/powerpoint/2015/main" val="1"/>
                </p:ext>
              </p:extLst>
            </p:nvPr>
          </p:nvSpPr>
          <p:spPr>
            <a:xfrm>
              <a:off x="8927118" y="6292426"/>
              <a:ext cx="1130724" cy="565575"/>
            </a:xfrm>
            <a:custGeom>
              <a:avLst/>
              <a:gdLst>
                <a:gd name="connsiteX0" fmla="*/ 565362 w 1130724"/>
                <a:gd name="connsiteY0" fmla="*/ 0 h 565575"/>
                <a:gd name="connsiteX1" fmla="*/ 1130724 w 1130724"/>
                <a:gd name="connsiteY1" fmla="*/ 565362 h 565575"/>
                <a:gd name="connsiteX2" fmla="*/ 1130703 w 1130724"/>
                <a:gd name="connsiteY2" fmla="*/ 565575 h 565575"/>
                <a:gd name="connsiteX3" fmla="*/ 22 w 1130724"/>
                <a:gd name="connsiteY3" fmla="*/ 565575 h 565575"/>
                <a:gd name="connsiteX4" fmla="*/ 0 w 1130724"/>
                <a:gd name="connsiteY4" fmla="*/ 565362 h 565575"/>
                <a:gd name="connsiteX5" fmla="*/ 565362 w 1130724"/>
                <a:gd name="connsiteY5" fmla="*/ 0 h 5655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130724" h="565575">
                  <a:moveTo>
                    <a:pt x="565362" y="0"/>
                  </a:moveTo>
                  <a:cubicBezTo>
                    <a:pt x="877603" y="0"/>
                    <a:pt x="1130724" y="253121"/>
                    <a:pt x="1130724" y="565362"/>
                  </a:cubicBezTo>
                  <a:lnTo>
                    <a:pt x="1130703" y="565575"/>
                  </a:lnTo>
                  <a:lnTo>
                    <a:pt x="22" y="565575"/>
                  </a:lnTo>
                  <a:lnTo>
                    <a:pt x="0" y="565362"/>
                  </a:lnTo>
                  <a:cubicBezTo>
                    <a:pt x="0" y="253121"/>
                    <a:pt x="253121" y="0"/>
                    <a:pt x="565362" y="0"/>
                  </a:cubicBez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48" name="Oval 47">
              <a:extLst>
                <a:ext uri="{FF2B5EF4-FFF2-40B4-BE49-F238E27FC236}">
                  <a16:creationId xmlns:a16="http://schemas.microsoft.com/office/drawing/2014/main" id="{482C64DB-7165-BA4D-B240-B831F7326A2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27118" y="4920911"/>
              <a:ext cx="1130725" cy="1130724"/>
            </a:xfrm>
            <a:prstGeom prst="ellips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9" name="Oval 48">
              <a:extLst>
                <a:ext uri="{FF2B5EF4-FFF2-40B4-BE49-F238E27FC236}">
                  <a16:creationId xmlns:a16="http://schemas.microsoft.com/office/drawing/2014/main" id="{8185AC8F-33E2-6F45-BB99-45AB0771E23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27118" y="3549396"/>
              <a:ext cx="1130725" cy="1130724"/>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0" name="Oval 49">
              <a:extLst>
                <a:ext uri="{FF2B5EF4-FFF2-40B4-BE49-F238E27FC236}">
                  <a16:creationId xmlns:a16="http://schemas.microsoft.com/office/drawing/2014/main" id="{3FE600A1-9FA9-7D44-B151-6D85236CA5C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27118" y="2177881"/>
              <a:ext cx="1130725" cy="1130724"/>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1" name="Oval 50">
              <a:extLst>
                <a:ext uri="{FF2B5EF4-FFF2-40B4-BE49-F238E27FC236}">
                  <a16:creationId xmlns:a16="http://schemas.microsoft.com/office/drawing/2014/main" id="{BB8B046A-AEB0-9A43-97BF-9D01EFB101F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27118" y="806366"/>
              <a:ext cx="1130725" cy="1130724"/>
            </a:xfrm>
            <a:prstGeom prst="ellips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2" name="Freeform 71">
              <a:extLst>
                <a:ext uri="{FF2B5EF4-FFF2-40B4-BE49-F238E27FC236}">
                  <a16:creationId xmlns:a16="http://schemas.microsoft.com/office/drawing/2014/main" id="{793800D8-E4A7-D744-AA8A-394F6621138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27117" y="0"/>
              <a:ext cx="1130726" cy="565576"/>
            </a:xfrm>
            <a:custGeom>
              <a:avLst/>
              <a:gdLst>
                <a:gd name="connsiteX0" fmla="*/ 22 w 1130726"/>
                <a:gd name="connsiteY0" fmla="*/ 0 h 565576"/>
                <a:gd name="connsiteX1" fmla="*/ 1130704 w 1130726"/>
                <a:gd name="connsiteY1" fmla="*/ 0 h 565576"/>
                <a:gd name="connsiteX2" fmla="*/ 1130726 w 1130726"/>
                <a:gd name="connsiteY2" fmla="*/ 214 h 565576"/>
                <a:gd name="connsiteX3" fmla="*/ 565363 w 1130726"/>
                <a:gd name="connsiteY3" fmla="*/ 565576 h 565576"/>
                <a:gd name="connsiteX4" fmla="*/ 0 w 1130726"/>
                <a:gd name="connsiteY4" fmla="*/ 214 h 56557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0726" h="565576">
                  <a:moveTo>
                    <a:pt x="22" y="0"/>
                  </a:moveTo>
                  <a:lnTo>
                    <a:pt x="1130704" y="0"/>
                  </a:lnTo>
                  <a:lnTo>
                    <a:pt x="1130726" y="214"/>
                  </a:lnTo>
                  <a:cubicBezTo>
                    <a:pt x="1130726" y="312455"/>
                    <a:pt x="877604" y="565576"/>
                    <a:pt x="565363" y="565576"/>
                  </a:cubicBezTo>
                  <a:cubicBezTo>
                    <a:pt x="253122" y="565576"/>
                    <a:pt x="0" y="312455"/>
                    <a:pt x="0" y="214"/>
                  </a:cubicBez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53" name="Freeform 72">
              <a:extLst>
                <a:ext uri="{FF2B5EF4-FFF2-40B4-BE49-F238E27FC236}">
                  <a16:creationId xmlns:a16="http://schemas.microsoft.com/office/drawing/2014/main" id="{8FAF8097-8120-3F48-B883-BACD6450D13B}"/>
                </a:ext>
                <a:ext uri="{C183D7F6-B498-43B3-948B-1728B52AA6E4}">
                  <adec:decorative xmlns:adec="http://schemas.microsoft.com/office/drawing/2017/decorative" val="1"/>
                </a:ext>
              </a:extLst>
            </p:cNvPr>
            <p:cNvSpPr/>
            <p:nvPr userDrawn="1">
              <p:extLst>
                <p:ext uri="{386F3935-93C4-4BCD-93E2-E3B085C9AB24}">
                  <p16:designElem xmlns:p16="http://schemas.microsoft.com/office/powerpoint/2015/main" val="1"/>
                </p:ext>
              </p:extLst>
            </p:nvPr>
          </p:nvSpPr>
          <p:spPr>
            <a:xfrm>
              <a:off x="10289984" y="6292426"/>
              <a:ext cx="1130724" cy="565575"/>
            </a:xfrm>
            <a:custGeom>
              <a:avLst/>
              <a:gdLst>
                <a:gd name="connsiteX0" fmla="*/ 565362 w 1130724"/>
                <a:gd name="connsiteY0" fmla="*/ 0 h 565575"/>
                <a:gd name="connsiteX1" fmla="*/ 1130724 w 1130724"/>
                <a:gd name="connsiteY1" fmla="*/ 565362 h 565575"/>
                <a:gd name="connsiteX2" fmla="*/ 1130703 w 1130724"/>
                <a:gd name="connsiteY2" fmla="*/ 565575 h 565575"/>
                <a:gd name="connsiteX3" fmla="*/ 21 w 1130724"/>
                <a:gd name="connsiteY3" fmla="*/ 565575 h 565575"/>
                <a:gd name="connsiteX4" fmla="*/ 0 w 1130724"/>
                <a:gd name="connsiteY4" fmla="*/ 565362 h 565575"/>
                <a:gd name="connsiteX5" fmla="*/ 565362 w 1130724"/>
                <a:gd name="connsiteY5" fmla="*/ 0 h 5655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130724" h="565575">
                  <a:moveTo>
                    <a:pt x="565362" y="0"/>
                  </a:moveTo>
                  <a:cubicBezTo>
                    <a:pt x="877603" y="0"/>
                    <a:pt x="1130724" y="253121"/>
                    <a:pt x="1130724" y="565362"/>
                  </a:cubicBezTo>
                  <a:lnTo>
                    <a:pt x="1130703" y="565575"/>
                  </a:lnTo>
                  <a:lnTo>
                    <a:pt x="21" y="565575"/>
                  </a:lnTo>
                  <a:lnTo>
                    <a:pt x="0" y="565362"/>
                  </a:lnTo>
                  <a:cubicBezTo>
                    <a:pt x="0" y="253121"/>
                    <a:pt x="253121" y="0"/>
                    <a:pt x="565362" y="0"/>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54" name="Oval 53">
              <a:extLst>
                <a:ext uri="{FF2B5EF4-FFF2-40B4-BE49-F238E27FC236}">
                  <a16:creationId xmlns:a16="http://schemas.microsoft.com/office/drawing/2014/main" id="{E2640769-9D0C-714C-B41F-F0AF3CB0870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289984" y="4920911"/>
              <a:ext cx="1130725" cy="1130724"/>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5" name="Oval 54">
              <a:extLst>
                <a:ext uri="{FF2B5EF4-FFF2-40B4-BE49-F238E27FC236}">
                  <a16:creationId xmlns:a16="http://schemas.microsoft.com/office/drawing/2014/main" id="{5AC7D7C4-C7E0-BE49-B797-AB72BC54142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289984" y="3549396"/>
              <a:ext cx="1130725" cy="1130724"/>
            </a:xfrm>
            <a:prstGeom prst="ellips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 name="Oval 55">
              <a:extLst>
                <a:ext uri="{FF2B5EF4-FFF2-40B4-BE49-F238E27FC236}">
                  <a16:creationId xmlns:a16="http://schemas.microsoft.com/office/drawing/2014/main" id="{C127D504-2340-9144-A0C0-BC4BBEA09D3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289984" y="806366"/>
              <a:ext cx="1130725" cy="1130724"/>
            </a:xfrm>
            <a:prstGeom prst="ellips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 name="Freeform 76">
              <a:extLst>
                <a:ext uri="{FF2B5EF4-FFF2-40B4-BE49-F238E27FC236}">
                  <a16:creationId xmlns:a16="http://schemas.microsoft.com/office/drawing/2014/main" id="{8266C3BD-4E61-0646-9AA7-5CB786EC277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289983" y="0"/>
              <a:ext cx="1130726" cy="565576"/>
            </a:xfrm>
            <a:custGeom>
              <a:avLst/>
              <a:gdLst>
                <a:gd name="connsiteX0" fmla="*/ 21 w 1130726"/>
                <a:gd name="connsiteY0" fmla="*/ 0 h 565576"/>
                <a:gd name="connsiteX1" fmla="*/ 1130704 w 1130726"/>
                <a:gd name="connsiteY1" fmla="*/ 0 h 565576"/>
                <a:gd name="connsiteX2" fmla="*/ 1130726 w 1130726"/>
                <a:gd name="connsiteY2" fmla="*/ 214 h 565576"/>
                <a:gd name="connsiteX3" fmla="*/ 565363 w 1130726"/>
                <a:gd name="connsiteY3" fmla="*/ 565576 h 565576"/>
                <a:gd name="connsiteX4" fmla="*/ 0 w 1130726"/>
                <a:gd name="connsiteY4" fmla="*/ 214 h 56557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0726" h="565576">
                  <a:moveTo>
                    <a:pt x="21" y="0"/>
                  </a:moveTo>
                  <a:lnTo>
                    <a:pt x="1130704" y="0"/>
                  </a:lnTo>
                  <a:lnTo>
                    <a:pt x="1130726" y="214"/>
                  </a:lnTo>
                  <a:cubicBezTo>
                    <a:pt x="1130726" y="312455"/>
                    <a:pt x="877604" y="565576"/>
                    <a:pt x="565363" y="565576"/>
                  </a:cubicBezTo>
                  <a:cubicBezTo>
                    <a:pt x="253122" y="565576"/>
                    <a:pt x="0" y="312455"/>
                    <a:pt x="0" y="214"/>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58" name="Freeform 77">
              <a:extLst>
                <a:ext uri="{FF2B5EF4-FFF2-40B4-BE49-F238E27FC236}">
                  <a16:creationId xmlns:a16="http://schemas.microsoft.com/office/drawing/2014/main" id="{8AEAEE9B-E0B2-D14E-87FD-388F8C496A74}"/>
                </a:ext>
                <a:ext uri="{C183D7F6-B498-43B3-948B-1728B52AA6E4}">
                  <adec:decorative xmlns:adec="http://schemas.microsoft.com/office/drawing/2017/decorative" val="1"/>
                </a:ext>
              </a:extLst>
            </p:cNvPr>
            <p:cNvSpPr/>
            <p:nvPr userDrawn="1">
              <p:extLst>
                <p:ext uri="{386F3935-93C4-4BCD-93E2-E3B085C9AB24}">
                  <p16:designElem xmlns:p16="http://schemas.microsoft.com/office/powerpoint/2015/main" val="1"/>
                </p:ext>
              </p:extLst>
            </p:nvPr>
          </p:nvSpPr>
          <p:spPr>
            <a:xfrm>
              <a:off x="11652854" y="6295069"/>
              <a:ext cx="539146" cy="562931"/>
            </a:xfrm>
            <a:custGeom>
              <a:avLst/>
              <a:gdLst>
                <a:gd name="connsiteX0" fmla="*/ 539146 w 539146"/>
                <a:gd name="connsiteY0" fmla="*/ 0 h 562931"/>
                <a:gd name="connsiteX1" fmla="*/ 539146 w 539146"/>
                <a:gd name="connsiteY1" fmla="*/ 562931 h 562931"/>
                <a:gd name="connsiteX2" fmla="*/ 21 w 539146"/>
                <a:gd name="connsiteY2" fmla="*/ 562931 h 562931"/>
                <a:gd name="connsiteX3" fmla="*/ 0 w 539146"/>
                <a:gd name="connsiteY3" fmla="*/ 562719 h 562931"/>
                <a:gd name="connsiteX4" fmla="*/ 451422 w 539146"/>
                <a:gd name="connsiteY4" fmla="*/ 8843 h 56293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9146" h="562931">
                  <a:moveTo>
                    <a:pt x="539146" y="0"/>
                  </a:moveTo>
                  <a:lnTo>
                    <a:pt x="539146" y="562931"/>
                  </a:lnTo>
                  <a:lnTo>
                    <a:pt x="21" y="562931"/>
                  </a:lnTo>
                  <a:lnTo>
                    <a:pt x="0" y="562719"/>
                  </a:lnTo>
                  <a:cubicBezTo>
                    <a:pt x="0" y="289508"/>
                    <a:pt x="193796" y="61561"/>
                    <a:pt x="451422" y="8843"/>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59" name="Freeform 78">
              <a:extLst>
                <a:ext uri="{FF2B5EF4-FFF2-40B4-BE49-F238E27FC236}">
                  <a16:creationId xmlns:a16="http://schemas.microsoft.com/office/drawing/2014/main" id="{1E54CFED-A4D5-7C47-AB58-4F813D231CA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652853" y="4923555"/>
              <a:ext cx="539147" cy="1125439"/>
            </a:xfrm>
            <a:custGeom>
              <a:avLst/>
              <a:gdLst>
                <a:gd name="connsiteX0" fmla="*/ 539147 w 539147"/>
                <a:gd name="connsiteY0" fmla="*/ 0 h 1125439"/>
                <a:gd name="connsiteX1" fmla="*/ 539147 w 539147"/>
                <a:gd name="connsiteY1" fmla="*/ 1125439 h 1125439"/>
                <a:gd name="connsiteX2" fmla="*/ 451423 w 539147"/>
                <a:gd name="connsiteY2" fmla="*/ 1116595 h 1125439"/>
                <a:gd name="connsiteX3" fmla="*/ 0 w 539147"/>
                <a:gd name="connsiteY3" fmla="*/ 562719 h 1125439"/>
                <a:gd name="connsiteX4" fmla="*/ 451423 w 539147"/>
                <a:gd name="connsiteY4" fmla="*/ 8843 h 112543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9147" h="1125439">
                  <a:moveTo>
                    <a:pt x="539147" y="0"/>
                  </a:moveTo>
                  <a:lnTo>
                    <a:pt x="539147" y="1125439"/>
                  </a:lnTo>
                  <a:lnTo>
                    <a:pt x="451423" y="1116595"/>
                  </a:lnTo>
                  <a:cubicBezTo>
                    <a:pt x="193797" y="1063877"/>
                    <a:pt x="0" y="835930"/>
                    <a:pt x="0" y="562719"/>
                  </a:cubicBezTo>
                  <a:cubicBezTo>
                    <a:pt x="0" y="289508"/>
                    <a:pt x="193797" y="61561"/>
                    <a:pt x="451423" y="8843"/>
                  </a:cubicBez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60" name="Freeform 79">
              <a:extLst>
                <a:ext uri="{FF2B5EF4-FFF2-40B4-BE49-F238E27FC236}">
                  <a16:creationId xmlns:a16="http://schemas.microsoft.com/office/drawing/2014/main" id="{FF46DF3B-97DE-804E-9D8F-E9A00C5953D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652853" y="3552039"/>
              <a:ext cx="539147" cy="1125438"/>
            </a:xfrm>
            <a:custGeom>
              <a:avLst/>
              <a:gdLst>
                <a:gd name="connsiteX0" fmla="*/ 539147 w 539147"/>
                <a:gd name="connsiteY0" fmla="*/ 0 h 1125438"/>
                <a:gd name="connsiteX1" fmla="*/ 539147 w 539147"/>
                <a:gd name="connsiteY1" fmla="*/ 1125438 h 1125438"/>
                <a:gd name="connsiteX2" fmla="*/ 451423 w 539147"/>
                <a:gd name="connsiteY2" fmla="*/ 1116595 h 1125438"/>
                <a:gd name="connsiteX3" fmla="*/ 0 w 539147"/>
                <a:gd name="connsiteY3" fmla="*/ 562719 h 1125438"/>
                <a:gd name="connsiteX4" fmla="*/ 451423 w 539147"/>
                <a:gd name="connsiteY4" fmla="*/ 8843 h 112543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9147" h="1125438">
                  <a:moveTo>
                    <a:pt x="539147" y="0"/>
                  </a:moveTo>
                  <a:lnTo>
                    <a:pt x="539147" y="1125438"/>
                  </a:lnTo>
                  <a:lnTo>
                    <a:pt x="451423" y="1116595"/>
                  </a:lnTo>
                  <a:cubicBezTo>
                    <a:pt x="193797" y="1063877"/>
                    <a:pt x="0" y="835930"/>
                    <a:pt x="0" y="562719"/>
                  </a:cubicBezTo>
                  <a:cubicBezTo>
                    <a:pt x="0" y="289508"/>
                    <a:pt x="193797" y="61561"/>
                    <a:pt x="451423" y="8843"/>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61" name="Freeform 80">
              <a:extLst>
                <a:ext uri="{FF2B5EF4-FFF2-40B4-BE49-F238E27FC236}">
                  <a16:creationId xmlns:a16="http://schemas.microsoft.com/office/drawing/2014/main" id="{44486747-B3FE-184E-912A-43A38A3AC2A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652853" y="2180524"/>
              <a:ext cx="539147" cy="1125438"/>
            </a:xfrm>
            <a:custGeom>
              <a:avLst/>
              <a:gdLst>
                <a:gd name="connsiteX0" fmla="*/ 539147 w 539147"/>
                <a:gd name="connsiteY0" fmla="*/ 0 h 1125438"/>
                <a:gd name="connsiteX1" fmla="*/ 539147 w 539147"/>
                <a:gd name="connsiteY1" fmla="*/ 1125438 h 1125438"/>
                <a:gd name="connsiteX2" fmla="*/ 451423 w 539147"/>
                <a:gd name="connsiteY2" fmla="*/ 1116595 h 1125438"/>
                <a:gd name="connsiteX3" fmla="*/ 0 w 539147"/>
                <a:gd name="connsiteY3" fmla="*/ 562719 h 1125438"/>
                <a:gd name="connsiteX4" fmla="*/ 451423 w 539147"/>
                <a:gd name="connsiteY4" fmla="*/ 8843 h 112543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9147" h="1125438">
                  <a:moveTo>
                    <a:pt x="539147" y="0"/>
                  </a:moveTo>
                  <a:lnTo>
                    <a:pt x="539147" y="1125438"/>
                  </a:lnTo>
                  <a:lnTo>
                    <a:pt x="451423" y="1116595"/>
                  </a:lnTo>
                  <a:cubicBezTo>
                    <a:pt x="193797" y="1063877"/>
                    <a:pt x="0" y="835930"/>
                    <a:pt x="0" y="562719"/>
                  </a:cubicBezTo>
                  <a:cubicBezTo>
                    <a:pt x="0" y="289509"/>
                    <a:pt x="193797" y="61561"/>
                    <a:pt x="451423" y="8843"/>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62" name="Freeform 81">
              <a:extLst>
                <a:ext uri="{FF2B5EF4-FFF2-40B4-BE49-F238E27FC236}">
                  <a16:creationId xmlns:a16="http://schemas.microsoft.com/office/drawing/2014/main" id="{CB033255-FCDE-3345-AD92-D9BC51A26B7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652853" y="809010"/>
              <a:ext cx="539147" cy="1125439"/>
            </a:xfrm>
            <a:custGeom>
              <a:avLst/>
              <a:gdLst>
                <a:gd name="connsiteX0" fmla="*/ 539147 w 539147"/>
                <a:gd name="connsiteY0" fmla="*/ 0 h 1125439"/>
                <a:gd name="connsiteX1" fmla="*/ 539147 w 539147"/>
                <a:gd name="connsiteY1" fmla="*/ 1125439 h 1125439"/>
                <a:gd name="connsiteX2" fmla="*/ 451423 w 539147"/>
                <a:gd name="connsiteY2" fmla="*/ 1116595 h 1125439"/>
                <a:gd name="connsiteX3" fmla="*/ 0 w 539147"/>
                <a:gd name="connsiteY3" fmla="*/ 562719 h 1125439"/>
                <a:gd name="connsiteX4" fmla="*/ 451423 w 539147"/>
                <a:gd name="connsiteY4" fmla="*/ 8843 h 112543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9147" h="1125439">
                  <a:moveTo>
                    <a:pt x="539147" y="0"/>
                  </a:moveTo>
                  <a:lnTo>
                    <a:pt x="539147" y="1125439"/>
                  </a:lnTo>
                  <a:lnTo>
                    <a:pt x="451423" y="1116595"/>
                  </a:lnTo>
                  <a:cubicBezTo>
                    <a:pt x="193797" y="1063877"/>
                    <a:pt x="0" y="835930"/>
                    <a:pt x="0" y="562719"/>
                  </a:cubicBezTo>
                  <a:cubicBezTo>
                    <a:pt x="0" y="289508"/>
                    <a:pt x="193797" y="61561"/>
                    <a:pt x="451423" y="8843"/>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63" name="Freeform 82">
              <a:extLst>
                <a:ext uri="{FF2B5EF4-FFF2-40B4-BE49-F238E27FC236}">
                  <a16:creationId xmlns:a16="http://schemas.microsoft.com/office/drawing/2014/main" id="{97033299-E214-9A47-95E6-703624E27C4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652853" y="1"/>
              <a:ext cx="539147" cy="562933"/>
            </a:xfrm>
            <a:custGeom>
              <a:avLst/>
              <a:gdLst>
                <a:gd name="connsiteX0" fmla="*/ 22 w 539147"/>
                <a:gd name="connsiteY0" fmla="*/ 0 h 562933"/>
                <a:gd name="connsiteX1" fmla="*/ 539147 w 539147"/>
                <a:gd name="connsiteY1" fmla="*/ 0 h 562933"/>
                <a:gd name="connsiteX2" fmla="*/ 539147 w 539147"/>
                <a:gd name="connsiteY2" fmla="*/ 562933 h 562933"/>
                <a:gd name="connsiteX3" fmla="*/ 451423 w 539147"/>
                <a:gd name="connsiteY3" fmla="*/ 554090 h 562933"/>
                <a:gd name="connsiteX4" fmla="*/ 0 w 539147"/>
                <a:gd name="connsiteY4" fmla="*/ 214 h 56293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9147" h="562933">
                  <a:moveTo>
                    <a:pt x="22" y="0"/>
                  </a:moveTo>
                  <a:lnTo>
                    <a:pt x="539147" y="0"/>
                  </a:lnTo>
                  <a:lnTo>
                    <a:pt x="539147" y="562933"/>
                  </a:lnTo>
                  <a:lnTo>
                    <a:pt x="451423" y="554090"/>
                  </a:lnTo>
                  <a:cubicBezTo>
                    <a:pt x="193797" y="501372"/>
                    <a:pt x="0" y="273425"/>
                    <a:pt x="0" y="214"/>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grpSp>
    </p:spTree>
    <p:extLst>
      <p:ext uri="{BB962C8B-B14F-4D97-AF65-F5344CB8AC3E}">
        <p14:creationId xmlns:p14="http://schemas.microsoft.com/office/powerpoint/2010/main" val="3441988173"/>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3649210-32DC-6649-9A8F-C119C2D9EA23}"/>
              </a:ext>
            </a:extLst>
          </p:cNvPr>
          <p:cNvSpPr>
            <a:spLocks noGrp="1"/>
          </p:cNvSpPr>
          <p:nvPr>
            <p:ph type="title"/>
          </p:nvPr>
        </p:nvSpPr>
        <p:spPr/>
        <p:txBody>
          <a:bodyPr/>
          <a:lstStyle/>
          <a:p>
            <a:r>
              <a:rPr lang="el-GR" dirty="0"/>
              <a:t>ΕΣΩΤΕΡΙΚΗ ΔΙΑΙΡΕΣΗ</a:t>
            </a:r>
          </a:p>
        </p:txBody>
      </p:sp>
      <p:sp>
        <p:nvSpPr>
          <p:cNvPr id="3" name="Θέση περιεχομένου 2">
            <a:extLst>
              <a:ext uri="{FF2B5EF4-FFF2-40B4-BE49-F238E27FC236}">
                <a16:creationId xmlns:a16="http://schemas.microsoft.com/office/drawing/2014/main" id="{2592F566-6183-2742-962A-B0171CA80BD6}"/>
              </a:ext>
            </a:extLst>
          </p:cNvPr>
          <p:cNvSpPr>
            <a:spLocks noGrp="1"/>
          </p:cNvSpPr>
          <p:nvPr>
            <p:ph idx="1"/>
          </p:nvPr>
        </p:nvSpPr>
        <p:spPr>
          <a:xfrm>
            <a:off x="449705" y="1693889"/>
            <a:ext cx="8439461" cy="4646950"/>
          </a:xfrm>
        </p:spPr>
        <p:txBody>
          <a:bodyPr>
            <a:normAutofit fontScale="92500" lnSpcReduction="10000"/>
          </a:bodyPr>
          <a:lstStyle/>
          <a:p>
            <a:pPr marL="0" indent="0">
              <a:buNone/>
            </a:pPr>
            <a:r>
              <a:rPr lang="el-GR" dirty="0"/>
              <a:t>Νοσηλευτικό τμήμα είναι ο χώρος του νοσοκομείου, όπου νοσηλεύονται οι ασθενείς. Ο αριθμός των ασθενών είναι ανάλογος με τη χωρητικότητα του τμήματος και συνήθως, στα μεγάλα νοσοκομεία, ο αριθμός αυτός ανέρχεται στους 30 ως 50 ασθενείς. Κάθε τμήμα παρέχει εξειδικευμένη φροντίδα, ανάλογα με τους νοσηλευόμενους ασθενείς. Σε παθολογικό τμήμα νοσηλεύονται ασθενείς με παθολογικά προβλήματα, σε χειρουργικό τμήμα νοσηλεύονται ασθενείς με χειρουργικά προβλήματα. Η εύρυθμη λειτουργία του εξαρτάται από την οργάνωση και διοίκηση της νοσηλευτικής και ιατρικής υπηρεσίας, από την καταλληλότητα των χώρων, την επάρκεια υλικών και προσωπικού και την καλή συνεργασία.</a:t>
            </a:r>
          </a:p>
          <a:p>
            <a:pPr marL="0" indent="0">
              <a:buNone/>
            </a:pPr>
            <a:r>
              <a:rPr lang="el-GR" dirty="0"/>
              <a:t>Σε ένα νοσηλευτικό τμήμα υπάρχουν οι παρακάτω χώροι:</a:t>
            </a:r>
          </a:p>
          <a:p>
            <a:pPr marL="0" indent="0">
              <a:buNone/>
            </a:pPr>
            <a:r>
              <a:rPr lang="el-GR" dirty="0"/>
              <a:t>α) Δωμάτια ασθενών με ένα, δύο, τρία και περισσότερα κρεβάτια.</a:t>
            </a:r>
          </a:p>
        </p:txBody>
      </p:sp>
    </p:spTree>
    <p:extLst>
      <p:ext uri="{BB962C8B-B14F-4D97-AF65-F5344CB8AC3E}">
        <p14:creationId xmlns:p14="http://schemas.microsoft.com/office/powerpoint/2010/main" val="337636235"/>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A6816680-11FB-8F4F-8ECE-697FE988DD59}"/>
              </a:ext>
            </a:extLst>
          </p:cNvPr>
          <p:cNvSpPr>
            <a:spLocks noGrp="1"/>
          </p:cNvSpPr>
          <p:nvPr>
            <p:ph idx="1"/>
          </p:nvPr>
        </p:nvSpPr>
        <p:spPr>
          <a:xfrm>
            <a:off x="404734" y="1424066"/>
            <a:ext cx="9503764" cy="4631960"/>
          </a:xfrm>
        </p:spPr>
        <p:txBody>
          <a:bodyPr>
            <a:normAutofit/>
          </a:bodyPr>
          <a:lstStyle/>
          <a:p>
            <a:pPr marL="0" indent="0">
              <a:buNone/>
            </a:pPr>
            <a:r>
              <a:rPr lang="el-GR" dirty="0"/>
              <a:t>β) Δωμάτιο προετοιμασίας της νοσηλείας ή Κέντρο νοσηλείας.</a:t>
            </a:r>
          </a:p>
          <a:p>
            <a:pPr marL="0" indent="0">
              <a:buNone/>
            </a:pPr>
            <a:r>
              <a:rPr lang="el-GR" dirty="0"/>
              <a:t>γ) Γραφείο προϊσταμένης νοσηλευτικού τμήματος.</a:t>
            </a:r>
          </a:p>
          <a:p>
            <a:pPr marL="0" indent="0">
              <a:buNone/>
            </a:pPr>
            <a:r>
              <a:rPr lang="el-GR" dirty="0"/>
              <a:t>δ) Γραφείο διευθυντού ιατρικής υπηρεσίας τμήματος.</a:t>
            </a:r>
          </a:p>
          <a:p>
            <a:pPr marL="0" indent="0">
              <a:buNone/>
            </a:pPr>
            <a:r>
              <a:rPr lang="el-GR" dirty="0"/>
              <a:t>ε) Γραφείο νοσηλευτών. </a:t>
            </a:r>
          </a:p>
          <a:p>
            <a:pPr marL="0" indent="0">
              <a:buNone/>
            </a:pPr>
            <a:r>
              <a:rPr lang="el-GR" dirty="0"/>
              <a:t>στ) Γραφείο γιατρών.</a:t>
            </a:r>
          </a:p>
          <a:p>
            <a:pPr marL="0" indent="0">
              <a:buNone/>
            </a:pPr>
            <a:r>
              <a:rPr lang="el-GR" dirty="0"/>
              <a:t>ζ) Κουζίνα, όπου έρχεται η τροφή από τα μαγειρεία και ετοιμάζεται, για να σερβιριστεί στους αρρώστους – στα σύγχρονα νοσοκομεία έχει καταργηθεί και εφαρμόζεται η κεντρική διανομή από τα μαγειρεία.</a:t>
            </a:r>
          </a:p>
          <a:p>
            <a:pPr marL="0" indent="0">
              <a:buNone/>
            </a:pPr>
            <a:r>
              <a:rPr lang="el-GR" dirty="0"/>
              <a:t>η) Βοηθητικοί χώροι (αποθήκες, τουαλέτες).</a:t>
            </a:r>
          </a:p>
          <a:p>
            <a:pPr marL="0" indent="0">
              <a:buNone/>
            </a:pPr>
            <a:r>
              <a:rPr lang="el-GR" dirty="0"/>
              <a:t>θ) Αίθουσα αναμονής συνοδών και επισκεπτών των ασθενών.</a:t>
            </a:r>
          </a:p>
        </p:txBody>
      </p:sp>
    </p:spTree>
    <p:extLst>
      <p:ext uri="{BB962C8B-B14F-4D97-AF65-F5344CB8AC3E}">
        <p14:creationId xmlns:p14="http://schemas.microsoft.com/office/powerpoint/2010/main" val="260206275"/>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4EFE82FE-7465-AE46-88DF-34D347E83B8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Τίτλος 1">
            <a:extLst>
              <a:ext uri="{FF2B5EF4-FFF2-40B4-BE49-F238E27FC236}">
                <a16:creationId xmlns:a16="http://schemas.microsoft.com/office/drawing/2014/main" id="{48236F2B-51C4-994E-85CB-1BDDD6BC7FA7}"/>
              </a:ext>
            </a:extLst>
          </p:cNvPr>
          <p:cNvSpPr>
            <a:spLocks noGrp="1"/>
          </p:cNvSpPr>
          <p:nvPr>
            <p:ph type="title"/>
          </p:nvPr>
        </p:nvSpPr>
        <p:spPr>
          <a:xfrm>
            <a:off x="565150" y="770890"/>
            <a:ext cx="9198761" cy="1268984"/>
          </a:xfrm>
        </p:spPr>
        <p:txBody>
          <a:bodyPr>
            <a:normAutofit/>
          </a:bodyPr>
          <a:lstStyle/>
          <a:p>
            <a:r>
              <a:rPr lang="el-GR" dirty="0"/>
              <a:t>Ο ΑΡΡΩΣΤΟΣ ΣΤΟ ΝΟΣΟΚΟΜΕΙΟ</a:t>
            </a:r>
          </a:p>
        </p:txBody>
      </p:sp>
      <p:sp>
        <p:nvSpPr>
          <p:cNvPr id="20" name="Θέση περιεχομένου 2">
            <a:extLst>
              <a:ext uri="{FF2B5EF4-FFF2-40B4-BE49-F238E27FC236}">
                <a16:creationId xmlns:a16="http://schemas.microsoft.com/office/drawing/2014/main" id="{B8AAE280-3DE0-1F44-8D7C-BC32BB219231}"/>
              </a:ext>
            </a:extLst>
          </p:cNvPr>
          <p:cNvSpPr>
            <a:spLocks noGrp="1"/>
          </p:cNvSpPr>
          <p:nvPr>
            <p:ph idx="1"/>
          </p:nvPr>
        </p:nvSpPr>
        <p:spPr>
          <a:xfrm>
            <a:off x="565150" y="1588958"/>
            <a:ext cx="9198761" cy="4172270"/>
          </a:xfrm>
        </p:spPr>
        <p:txBody>
          <a:bodyPr>
            <a:normAutofit/>
          </a:bodyPr>
          <a:lstStyle/>
          <a:p>
            <a:pPr>
              <a:lnSpc>
                <a:spcPct val="90000"/>
              </a:lnSpc>
            </a:pPr>
            <a:r>
              <a:rPr lang="el-GR" sz="2000" u="sng" dirty="0"/>
              <a:t>α. Εισαγωγή του ασθενούς στο Νοσοκομείο</a:t>
            </a:r>
          </a:p>
          <a:p>
            <a:pPr>
              <a:lnSpc>
                <a:spcPct val="90000"/>
              </a:lnSpc>
            </a:pPr>
            <a:r>
              <a:rPr lang="el-GR" sz="2000" dirty="0"/>
              <a:t>Η εμφάνιση κάποιου προβλήματος υγείας και η ανάγκη νοσηλείας προσδίδει στον άρρωστο ιδιαίτερο άγχος, που δεν αφορά μόνο στο οργανικό πρόβλημά του. Η εισαγωγή στο νοσοκομείο διακόπτει τον κανονικό ρυθμό και τρόπο ζωής του. Ο άρρωστος δεν είναι μόνο μια περίπτωση νόσου, αλλά ένα άτομο που είναι μέλος μιας οικογένειας, πολίτης μιας κοινωνίας, εργαζόμενος μιας υπηρεσίας. Είναι ένα άτομο που πάσχει και αναγκάζεται ν’ αφήσει την οικογένειά του, τη δουλειά του, τους φίλους και να προσαρμοστεί σ’ ένα ξένο περιβάλλον, όπου η αδράνεια και η εξάρτηση είναι ιδιαίτερα αισθητές από τον ίδιο. Είναι υποχρέωση, λοιπόν, όλων όσοι εργάζονται στον τομέα υγείας, να γνωρίζουν την πολυδιάστατη έννοια της νόσου, ώστε να έχουν την ενδεδειγμένη συμπεριφορά προς τον ίδιο τον άρρωστο και προς την οικογένειά του.</a:t>
            </a:r>
          </a:p>
        </p:txBody>
      </p:sp>
      <p:cxnSp>
        <p:nvCxnSpPr>
          <p:cNvPr id="10" name="Straight Connector 9">
            <a:extLst>
              <a:ext uri="{FF2B5EF4-FFF2-40B4-BE49-F238E27FC236}">
                <a16:creationId xmlns:a16="http://schemas.microsoft.com/office/drawing/2014/main" id="{BA7C2670-8081-9C42-82A1-23BBFAEAAABC}"/>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565150" y="6087110"/>
            <a:ext cx="9198761" cy="0"/>
          </a:xfrm>
          <a:prstGeom prst="line">
            <a:avLst/>
          </a:prstGeom>
          <a:ln w="1270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grpSp>
        <p:nvGrpSpPr>
          <p:cNvPr id="12" name="Group 11">
            <a:extLst>
              <a:ext uri="{FF2B5EF4-FFF2-40B4-BE49-F238E27FC236}">
                <a16:creationId xmlns:a16="http://schemas.microsoft.com/office/drawing/2014/main" id="{75BEF7CB-BB00-3345-8542-8F0FAFE1C48B}"/>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0290315" y="0"/>
            <a:ext cx="1901686" cy="6858000"/>
            <a:chOff x="10290315" y="0"/>
            <a:chExt cx="1901686" cy="6858000"/>
          </a:xfrm>
        </p:grpSpPr>
        <p:sp>
          <p:nvSpPr>
            <p:cNvPr id="13" name="Oval 12">
              <a:extLst>
                <a:ext uri="{FF2B5EF4-FFF2-40B4-BE49-F238E27FC236}">
                  <a16:creationId xmlns:a16="http://schemas.microsoft.com/office/drawing/2014/main" id="{4E633967-4EB4-9A43-9984-7E0C7DCE8F5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290315" y="806362"/>
              <a:ext cx="1130724" cy="1130723"/>
            </a:xfrm>
            <a:prstGeom prst="ellips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Freeform 24">
              <a:extLst>
                <a:ext uri="{FF2B5EF4-FFF2-40B4-BE49-F238E27FC236}">
                  <a16:creationId xmlns:a16="http://schemas.microsoft.com/office/drawing/2014/main" id="{80BB32CE-B79D-9449-AEBB-EC9F56A9A80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290315" y="0"/>
              <a:ext cx="1130724" cy="565573"/>
            </a:xfrm>
            <a:custGeom>
              <a:avLst/>
              <a:gdLst>
                <a:gd name="connsiteX0" fmla="*/ 21 w 1130724"/>
                <a:gd name="connsiteY0" fmla="*/ 0 h 565573"/>
                <a:gd name="connsiteX1" fmla="*/ 1130703 w 1130724"/>
                <a:gd name="connsiteY1" fmla="*/ 0 h 565573"/>
                <a:gd name="connsiteX2" fmla="*/ 1130724 w 1130724"/>
                <a:gd name="connsiteY2" fmla="*/ 211 h 565573"/>
                <a:gd name="connsiteX3" fmla="*/ 565362 w 1130724"/>
                <a:gd name="connsiteY3" fmla="*/ 565573 h 565573"/>
                <a:gd name="connsiteX4" fmla="*/ 0 w 1130724"/>
                <a:gd name="connsiteY4" fmla="*/ 211 h 56557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0724" h="565573">
                  <a:moveTo>
                    <a:pt x="21" y="0"/>
                  </a:moveTo>
                  <a:lnTo>
                    <a:pt x="1130703" y="0"/>
                  </a:lnTo>
                  <a:lnTo>
                    <a:pt x="1130724" y="211"/>
                  </a:lnTo>
                  <a:cubicBezTo>
                    <a:pt x="1130724" y="312452"/>
                    <a:pt x="877603" y="565573"/>
                    <a:pt x="565362" y="565573"/>
                  </a:cubicBezTo>
                  <a:cubicBezTo>
                    <a:pt x="253121" y="565573"/>
                    <a:pt x="0" y="312452"/>
                    <a:pt x="0" y="211"/>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5" name="Freeform 25">
              <a:extLst>
                <a:ext uri="{FF2B5EF4-FFF2-40B4-BE49-F238E27FC236}">
                  <a16:creationId xmlns:a16="http://schemas.microsoft.com/office/drawing/2014/main" id="{AFE8EC8C-9217-6E47-ACFA-7B2148F1BFE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653180" y="6295093"/>
              <a:ext cx="538821" cy="562907"/>
            </a:xfrm>
            <a:custGeom>
              <a:avLst/>
              <a:gdLst>
                <a:gd name="connsiteX0" fmla="*/ 538821 w 538821"/>
                <a:gd name="connsiteY0" fmla="*/ 0 h 562907"/>
                <a:gd name="connsiteX1" fmla="*/ 538821 w 538821"/>
                <a:gd name="connsiteY1" fmla="*/ 562907 h 562907"/>
                <a:gd name="connsiteX2" fmla="*/ 22 w 538821"/>
                <a:gd name="connsiteY2" fmla="*/ 562907 h 562907"/>
                <a:gd name="connsiteX3" fmla="*/ 0 w 538821"/>
                <a:gd name="connsiteY3" fmla="*/ 562686 h 562907"/>
                <a:gd name="connsiteX4" fmla="*/ 451422 w 538821"/>
                <a:gd name="connsiteY4" fmla="*/ 8810 h 56290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8821" h="562907">
                  <a:moveTo>
                    <a:pt x="538821" y="0"/>
                  </a:moveTo>
                  <a:lnTo>
                    <a:pt x="538821" y="562907"/>
                  </a:lnTo>
                  <a:lnTo>
                    <a:pt x="22" y="562907"/>
                  </a:lnTo>
                  <a:lnTo>
                    <a:pt x="0" y="562686"/>
                  </a:lnTo>
                  <a:cubicBezTo>
                    <a:pt x="0" y="289475"/>
                    <a:pt x="193796" y="61528"/>
                    <a:pt x="451422" y="8810"/>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6" name="Freeform 26">
              <a:extLst>
                <a:ext uri="{FF2B5EF4-FFF2-40B4-BE49-F238E27FC236}">
                  <a16:creationId xmlns:a16="http://schemas.microsoft.com/office/drawing/2014/main" id="{8BEA612E-5CC4-DA4D-8A68-05986443999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653180" y="3552066"/>
              <a:ext cx="538821" cy="1125373"/>
            </a:xfrm>
            <a:custGeom>
              <a:avLst/>
              <a:gdLst>
                <a:gd name="connsiteX0" fmla="*/ 538821 w 538821"/>
                <a:gd name="connsiteY0" fmla="*/ 0 h 1125373"/>
                <a:gd name="connsiteX1" fmla="*/ 538821 w 538821"/>
                <a:gd name="connsiteY1" fmla="*/ 1125373 h 1125373"/>
                <a:gd name="connsiteX2" fmla="*/ 451422 w 538821"/>
                <a:gd name="connsiteY2" fmla="*/ 1116562 h 1125373"/>
                <a:gd name="connsiteX3" fmla="*/ 0 w 538821"/>
                <a:gd name="connsiteY3" fmla="*/ 562686 h 1125373"/>
                <a:gd name="connsiteX4" fmla="*/ 451422 w 538821"/>
                <a:gd name="connsiteY4" fmla="*/ 8810 h 112537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8821" h="1125373">
                  <a:moveTo>
                    <a:pt x="538821" y="0"/>
                  </a:moveTo>
                  <a:lnTo>
                    <a:pt x="538821" y="1125373"/>
                  </a:lnTo>
                  <a:lnTo>
                    <a:pt x="451422" y="1116562"/>
                  </a:lnTo>
                  <a:cubicBezTo>
                    <a:pt x="193796" y="1063844"/>
                    <a:pt x="0" y="835897"/>
                    <a:pt x="0" y="562686"/>
                  </a:cubicBezTo>
                  <a:cubicBezTo>
                    <a:pt x="0" y="289475"/>
                    <a:pt x="193796" y="61528"/>
                    <a:pt x="451422" y="8810"/>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7" name="Freeform 27">
              <a:extLst>
                <a:ext uri="{FF2B5EF4-FFF2-40B4-BE49-F238E27FC236}">
                  <a16:creationId xmlns:a16="http://schemas.microsoft.com/office/drawing/2014/main" id="{59DC8CDB-7B92-E848-AA26-43105184E7F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653180" y="2180552"/>
              <a:ext cx="538821" cy="1125373"/>
            </a:xfrm>
            <a:custGeom>
              <a:avLst/>
              <a:gdLst>
                <a:gd name="connsiteX0" fmla="*/ 538821 w 538821"/>
                <a:gd name="connsiteY0" fmla="*/ 0 h 1125373"/>
                <a:gd name="connsiteX1" fmla="*/ 538821 w 538821"/>
                <a:gd name="connsiteY1" fmla="*/ 1125373 h 1125373"/>
                <a:gd name="connsiteX2" fmla="*/ 451422 w 538821"/>
                <a:gd name="connsiteY2" fmla="*/ 1116562 h 1125373"/>
                <a:gd name="connsiteX3" fmla="*/ 0 w 538821"/>
                <a:gd name="connsiteY3" fmla="*/ 562686 h 1125373"/>
                <a:gd name="connsiteX4" fmla="*/ 451422 w 538821"/>
                <a:gd name="connsiteY4" fmla="*/ 8810 h 112537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8821" h="1125373">
                  <a:moveTo>
                    <a:pt x="538821" y="0"/>
                  </a:moveTo>
                  <a:lnTo>
                    <a:pt x="538821" y="1125373"/>
                  </a:lnTo>
                  <a:lnTo>
                    <a:pt x="451422" y="1116562"/>
                  </a:lnTo>
                  <a:cubicBezTo>
                    <a:pt x="193796" y="1063844"/>
                    <a:pt x="0" y="835897"/>
                    <a:pt x="0" y="562686"/>
                  </a:cubicBezTo>
                  <a:cubicBezTo>
                    <a:pt x="0" y="289475"/>
                    <a:pt x="193796" y="61528"/>
                    <a:pt x="451422" y="8810"/>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8" name="Freeform 28">
              <a:extLst>
                <a:ext uri="{FF2B5EF4-FFF2-40B4-BE49-F238E27FC236}">
                  <a16:creationId xmlns:a16="http://schemas.microsoft.com/office/drawing/2014/main" id="{876EC8B8-C9EB-A84A-858B-ADF81A5B762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653180" y="809039"/>
              <a:ext cx="538821" cy="1125373"/>
            </a:xfrm>
            <a:custGeom>
              <a:avLst/>
              <a:gdLst>
                <a:gd name="connsiteX0" fmla="*/ 538821 w 538821"/>
                <a:gd name="connsiteY0" fmla="*/ 0 h 1125373"/>
                <a:gd name="connsiteX1" fmla="*/ 538821 w 538821"/>
                <a:gd name="connsiteY1" fmla="*/ 1125373 h 1125373"/>
                <a:gd name="connsiteX2" fmla="*/ 451422 w 538821"/>
                <a:gd name="connsiteY2" fmla="*/ 1116562 h 1125373"/>
                <a:gd name="connsiteX3" fmla="*/ 0 w 538821"/>
                <a:gd name="connsiteY3" fmla="*/ 562686 h 1125373"/>
                <a:gd name="connsiteX4" fmla="*/ 451422 w 538821"/>
                <a:gd name="connsiteY4" fmla="*/ 8810 h 112537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8821" h="1125373">
                  <a:moveTo>
                    <a:pt x="538821" y="0"/>
                  </a:moveTo>
                  <a:lnTo>
                    <a:pt x="538821" y="1125373"/>
                  </a:lnTo>
                  <a:lnTo>
                    <a:pt x="451422" y="1116562"/>
                  </a:lnTo>
                  <a:cubicBezTo>
                    <a:pt x="193796" y="1063844"/>
                    <a:pt x="0" y="835897"/>
                    <a:pt x="0" y="562686"/>
                  </a:cubicBezTo>
                  <a:cubicBezTo>
                    <a:pt x="0" y="289475"/>
                    <a:pt x="193796" y="61528"/>
                    <a:pt x="451422" y="8810"/>
                  </a:cubicBez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9" name="Freeform 29">
              <a:extLst>
                <a:ext uri="{FF2B5EF4-FFF2-40B4-BE49-F238E27FC236}">
                  <a16:creationId xmlns:a16="http://schemas.microsoft.com/office/drawing/2014/main" id="{078C5DEE-08C1-D546-BF9B-933B8419E83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653180" y="0"/>
              <a:ext cx="538821" cy="562898"/>
            </a:xfrm>
            <a:custGeom>
              <a:avLst/>
              <a:gdLst>
                <a:gd name="connsiteX0" fmla="*/ 21 w 538821"/>
                <a:gd name="connsiteY0" fmla="*/ 0 h 562898"/>
                <a:gd name="connsiteX1" fmla="*/ 538821 w 538821"/>
                <a:gd name="connsiteY1" fmla="*/ 0 h 562898"/>
                <a:gd name="connsiteX2" fmla="*/ 538821 w 538821"/>
                <a:gd name="connsiteY2" fmla="*/ 562898 h 562898"/>
                <a:gd name="connsiteX3" fmla="*/ 451422 w 538821"/>
                <a:gd name="connsiteY3" fmla="*/ 554087 h 562898"/>
                <a:gd name="connsiteX4" fmla="*/ 0 w 538821"/>
                <a:gd name="connsiteY4" fmla="*/ 211 h 56289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8821" h="562898">
                  <a:moveTo>
                    <a:pt x="21" y="0"/>
                  </a:moveTo>
                  <a:lnTo>
                    <a:pt x="538821" y="0"/>
                  </a:lnTo>
                  <a:lnTo>
                    <a:pt x="538821" y="562898"/>
                  </a:lnTo>
                  <a:lnTo>
                    <a:pt x="451422" y="554087"/>
                  </a:lnTo>
                  <a:cubicBezTo>
                    <a:pt x="193796" y="501369"/>
                    <a:pt x="0" y="273422"/>
                    <a:pt x="0" y="211"/>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grpSp>
    </p:spTree>
    <p:extLst>
      <p:ext uri="{BB962C8B-B14F-4D97-AF65-F5344CB8AC3E}">
        <p14:creationId xmlns:p14="http://schemas.microsoft.com/office/powerpoint/2010/main" val="1063473757"/>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406284CC-B750-8E41-AFCF-3C21A11A0E51}"/>
              </a:ext>
            </a:extLst>
          </p:cNvPr>
          <p:cNvSpPr>
            <a:spLocks noGrp="1"/>
          </p:cNvSpPr>
          <p:nvPr>
            <p:ph idx="1"/>
          </p:nvPr>
        </p:nvSpPr>
        <p:spPr>
          <a:xfrm>
            <a:off x="299803" y="704539"/>
            <a:ext cx="8709286" cy="4961743"/>
          </a:xfrm>
        </p:spPr>
        <p:txBody>
          <a:bodyPr>
            <a:normAutofit lnSpcReduction="10000"/>
          </a:bodyPr>
          <a:lstStyle/>
          <a:p>
            <a:pPr marL="0" indent="0">
              <a:buNone/>
            </a:pPr>
            <a:endParaRPr lang="el-GR" dirty="0"/>
          </a:p>
          <a:p>
            <a:pPr marL="0" indent="0">
              <a:buNone/>
            </a:pPr>
            <a:r>
              <a:rPr lang="el-GR" u="sng" dirty="0"/>
              <a:t>β. Εξωτερικά ιατρεία – Ρόλος Νοσηλευτικού προσωπικού</a:t>
            </a:r>
          </a:p>
          <a:p>
            <a:pPr marL="0" indent="0">
              <a:buNone/>
            </a:pPr>
            <a:r>
              <a:rPr lang="el-GR" dirty="0"/>
              <a:t>Ο χώρος των εξωτερικών ιατρείων του νοσοκομείου είναι το σημείο της πρώτης επαφής του αρρώστου με το νοσοκομείο. Διαθέτει μια κεντρική αίθουσα, γραφεία ιατρών και νοσηλευτικού προσωπικού, ιατρεία ειδικοτήτων για εξέταση των ασθενών, χώρους βραχείας νοσηλείας, κεντρική παροχή οξυγόνου και σύστημα αναρρόφησης, φορεία, τροχήλατες καρέκλες, βοηθητικούς χώρους. Είναι εφοδιασμένος με φαρμακευτικό και υγειονομικό υλικό και μηχανήματα για την αντιμετώπιση όλων των περιστατικών που μπορεί να προσέλθουν στο νοσοκομείο. Βρίσκεται σε ετοιμότητα υποδοχής αρρώστων 24 ώρες το 24ωρο ή λιγότερο, ανάλογα με το σύστημα εφημερίας.</a:t>
            </a:r>
          </a:p>
        </p:txBody>
      </p:sp>
    </p:spTree>
    <p:extLst>
      <p:ext uri="{BB962C8B-B14F-4D97-AF65-F5344CB8AC3E}">
        <p14:creationId xmlns:p14="http://schemas.microsoft.com/office/powerpoint/2010/main" val="94077504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4EFE82FE-7465-AE46-88DF-34D347E83B8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Θέση περιεχομένου 2">
            <a:extLst>
              <a:ext uri="{FF2B5EF4-FFF2-40B4-BE49-F238E27FC236}">
                <a16:creationId xmlns:a16="http://schemas.microsoft.com/office/drawing/2014/main" id="{64D8B4EC-C5FE-1144-BF62-BF3F635CADEC}"/>
              </a:ext>
            </a:extLst>
          </p:cNvPr>
          <p:cNvSpPr>
            <a:spLocks noGrp="1"/>
          </p:cNvSpPr>
          <p:nvPr>
            <p:ph idx="1"/>
          </p:nvPr>
        </p:nvSpPr>
        <p:spPr>
          <a:xfrm>
            <a:off x="565150" y="2160016"/>
            <a:ext cx="9198761" cy="3601212"/>
          </a:xfrm>
        </p:spPr>
        <p:txBody>
          <a:bodyPr>
            <a:normAutofit/>
          </a:bodyPr>
          <a:lstStyle/>
          <a:p>
            <a:r>
              <a:rPr lang="el-GR" dirty="0"/>
              <a:t>Δεν είναι υπερβολή́ να χαρακτηρίσουμε το νοσηλευτικό́ προσωπικό́ ως τη σπονδυλική́ στήλη του Νοσοκομείου. Προσφέρει υπηρεσίες σε εικοσιτετράωρη βάση, έρχεται σ’ επικοινωνία με τους άλλους επαγγελματίες υγειάς, με τους συγγενείς και φίλους των αρρώστων, με άλλες υπηρεσίες εκτός Νοσοκομείου. Πολλές φορές με δύσκολες συν- θήκες, προσφέρει υπηρεσίες και με προσωπικές θυσίες, με ευθύνη και αγάπη. Αυτός είναι και ο λόγος που το νοσηλευτικό́ επάγγελμα θεωρείται «λειτούργημα» και αξίζει κοινωνικά́ ν’ αναγνωρίζεται όπως και στις υπόλοιπες αναπτυγμένες χώρες.</a:t>
            </a:r>
          </a:p>
        </p:txBody>
      </p:sp>
      <p:cxnSp>
        <p:nvCxnSpPr>
          <p:cNvPr id="10" name="Straight Connector 9">
            <a:extLst>
              <a:ext uri="{FF2B5EF4-FFF2-40B4-BE49-F238E27FC236}">
                <a16:creationId xmlns:a16="http://schemas.microsoft.com/office/drawing/2014/main" id="{BA7C2670-8081-9C42-82A1-23BBFAEAAABC}"/>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565150" y="6087110"/>
            <a:ext cx="9198761" cy="0"/>
          </a:xfrm>
          <a:prstGeom prst="line">
            <a:avLst/>
          </a:prstGeom>
          <a:ln w="1270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grpSp>
        <p:nvGrpSpPr>
          <p:cNvPr id="12" name="Group 11">
            <a:extLst>
              <a:ext uri="{FF2B5EF4-FFF2-40B4-BE49-F238E27FC236}">
                <a16:creationId xmlns:a16="http://schemas.microsoft.com/office/drawing/2014/main" id="{75BEF7CB-BB00-3345-8542-8F0FAFE1C48B}"/>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0290315" y="0"/>
            <a:ext cx="1901686" cy="6858000"/>
            <a:chOff x="10290315" y="0"/>
            <a:chExt cx="1901686" cy="6858000"/>
          </a:xfrm>
        </p:grpSpPr>
        <p:sp>
          <p:nvSpPr>
            <p:cNvPr id="13" name="Oval 12">
              <a:extLst>
                <a:ext uri="{FF2B5EF4-FFF2-40B4-BE49-F238E27FC236}">
                  <a16:creationId xmlns:a16="http://schemas.microsoft.com/office/drawing/2014/main" id="{4E633967-4EB4-9A43-9984-7E0C7DCE8F5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290315" y="806362"/>
              <a:ext cx="1130724" cy="1130723"/>
            </a:xfrm>
            <a:prstGeom prst="ellips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Freeform 24">
              <a:extLst>
                <a:ext uri="{FF2B5EF4-FFF2-40B4-BE49-F238E27FC236}">
                  <a16:creationId xmlns:a16="http://schemas.microsoft.com/office/drawing/2014/main" id="{80BB32CE-B79D-9449-AEBB-EC9F56A9A80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290315" y="0"/>
              <a:ext cx="1130724" cy="565573"/>
            </a:xfrm>
            <a:custGeom>
              <a:avLst/>
              <a:gdLst>
                <a:gd name="connsiteX0" fmla="*/ 21 w 1130724"/>
                <a:gd name="connsiteY0" fmla="*/ 0 h 565573"/>
                <a:gd name="connsiteX1" fmla="*/ 1130703 w 1130724"/>
                <a:gd name="connsiteY1" fmla="*/ 0 h 565573"/>
                <a:gd name="connsiteX2" fmla="*/ 1130724 w 1130724"/>
                <a:gd name="connsiteY2" fmla="*/ 211 h 565573"/>
                <a:gd name="connsiteX3" fmla="*/ 565362 w 1130724"/>
                <a:gd name="connsiteY3" fmla="*/ 565573 h 565573"/>
                <a:gd name="connsiteX4" fmla="*/ 0 w 1130724"/>
                <a:gd name="connsiteY4" fmla="*/ 211 h 56557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0724" h="565573">
                  <a:moveTo>
                    <a:pt x="21" y="0"/>
                  </a:moveTo>
                  <a:lnTo>
                    <a:pt x="1130703" y="0"/>
                  </a:lnTo>
                  <a:lnTo>
                    <a:pt x="1130724" y="211"/>
                  </a:lnTo>
                  <a:cubicBezTo>
                    <a:pt x="1130724" y="312452"/>
                    <a:pt x="877603" y="565573"/>
                    <a:pt x="565362" y="565573"/>
                  </a:cubicBezTo>
                  <a:cubicBezTo>
                    <a:pt x="253121" y="565573"/>
                    <a:pt x="0" y="312452"/>
                    <a:pt x="0" y="211"/>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5" name="Freeform 25">
              <a:extLst>
                <a:ext uri="{FF2B5EF4-FFF2-40B4-BE49-F238E27FC236}">
                  <a16:creationId xmlns:a16="http://schemas.microsoft.com/office/drawing/2014/main" id="{AFE8EC8C-9217-6E47-ACFA-7B2148F1BFE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653180" y="6295093"/>
              <a:ext cx="538821" cy="562907"/>
            </a:xfrm>
            <a:custGeom>
              <a:avLst/>
              <a:gdLst>
                <a:gd name="connsiteX0" fmla="*/ 538821 w 538821"/>
                <a:gd name="connsiteY0" fmla="*/ 0 h 562907"/>
                <a:gd name="connsiteX1" fmla="*/ 538821 w 538821"/>
                <a:gd name="connsiteY1" fmla="*/ 562907 h 562907"/>
                <a:gd name="connsiteX2" fmla="*/ 22 w 538821"/>
                <a:gd name="connsiteY2" fmla="*/ 562907 h 562907"/>
                <a:gd name="connsiteX3" fmla="*/ 0 w 538821"/>
                <a:gd name="connsiteY3" fmla="*/ 562686 h 562907"/>
                <a:gd name="connsiteX4" fmla="*/ 451422 w 538821"/>
                <a:gd name="connsiteY4" fmla="*/ 8810 h 56290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8821" h="562907">
                  <a:moveTo>
                    <a:pt x="538821" y="0"/>
                  </a:moveTo>
                  <a:lnTo>
                    <a:pt x="538821" y="562907"/>
                  </a:lnTo>
                  <a:lnTo>
                    <a:pt x="22" y="562907"/>
                  </a:lnTo>
                  <a:lnTo>
                    <a:pt x="0" y="562686"/>
                  </a:lnTo>
                  <a:cubicBezTo>
                    <a:pt x="0" y="289475"/>
                    <a:pt x="193796" y="61528"/>
                    <a:pt x="451422" y="8810"/>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6" name="Freeform 26">
              <a:extLst>
                <a:ext uri="{FF2B5EF4-FFF2-40B4-BE49-F238E27FC236}">
                  <a16:creationId xmlns:a16="http://schemas.microsoft.com/office/drawing/2014/main" id="{8BEA612E-5CC4-DA4D-8A68-05986443999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653180" y="3552066"/>
              <a:ext cx="538821" cy="1125373"/>
            </a:xfrm>
            <a:custGeom>
              <a:avLst/>
              <a:gdLst>
                <a:gd name="connsiteX0" fmla="*/ 538821 w 538821"/>
                <a:gd name="connsiteY0" fmla="*/ 0 h 1125373"/>
                <a:gd name="connsiteX1" fmla="*/ 538821 w 538821"/>
                <a:gd name="connsiteY1" fmla="*/ 1125373 h 1125373"/>
                <a:gd name="connsiteX2" fmla="*/ 451422 w 538821"/>
                <a:gd name="connsiteY2" fmla="*/ 1116562 h 1125373"/>
                <a:gd name="connsiteX3" fmla="*/ 0 w 538821"/>
                <a:gd name="connsiteY3" fmla="*/ 562686 h 1125373"/>
                <a:gd name="connsiteX4" fmla="*/ 451422 w 538821"/>
                <a:gd name="connsiteY4" fmla="*/ 8810 h 112537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8821" h="1125373">
                  <a:moveTo>
                    <a:pt x="538821" y="0"/>
                  </a:moveTo>
                  <a:lnTo>
                    <a:pt x="538821" y="1125373"/>
                  </a:lnTo>
                  <a:lnTo>
                    <a:pt x="451422" y="1116562"/>
                  </a:lnTo>
                  <a:cubicBezTo>
                    <a:pt x="193796" y="1063844"/>
                    <a:pt x="0" y="835897"/>
                    <a:pt x="0" y="562686"/>
                  </a:cubicBezTo>
                  <a:cubicBezTo>
                    <a:pt x="0" y="289475"/>
                    <a:pt x="193796" y="61528"/>
                    <a:pt x="451422" y="8810"/>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7" name="Freeform 27">
              <a:extLst>
                <a:ext uri="{FF2B5EF4-FFF2-40B4-BE49-F238E27FC236}">
                  <a16:creationId xmlns:a16="http://schemas.microsoft.com/office/drawing/2014/main" id="{59DC8CDB-7B92-E848-AA26-43105184E7F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653180" y="2180552"/>
              <a:ext cx="538821" cy="1125373"/>
            </a:xfrm>
            <a:custGeom>
              <a:avLst/>
              <a:gdLst>
                <a:gd name="connsiteX0" fmla="*/ 538821 w 538821"/>
                <a:gd name="connsiteY0" fmla="*/ 0 h 1125373"/>
                <a:gd name="connsiteX1" fmla="*/ 538821 w 538821"/>
                <a:gd name="connsiteY1" fmla="*/ 1125373 h 1125373"/>
                <a:gd name="connsiteX2" fmla="*/ 451422 w 538821"/>
                <a:gd name="connsiteY2" fmla="*/ 1116562 h 1125373"/>
                <a:gd name="connsiteX3" fmla="*/ 0 w 538821"/>
                <a:gd name="connsiteY3" fmla="*/ 562686 h 1125373"/>
                <a:gd name="connsiteX4" fmla="*/ 451422 w 538821"/>
                <a:gd name="connsiteY4" fmla="*/ 8810 h 112537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8821" h="1125373">
                  <a:moveTo>
                    <a:pt x="538821" y="0"/>
                  </a:moveTo>
                  <a:lnTo>
                    <a:pt x="538821" y="1125373"/>
                  </a:lnTo>
                  <a:lnTo>
                    <a:pt x="451422" y="1116562"/>
                  </a:lnTo>
                  <a:cubicBezTo>
                    <a:pt x="193796" y="1063844"/>
                    <a:pt x="0" y="835897"/>
                    <a:pt x="0" y="562686"/>
                  </a:cubicBezTo>
                  <a:cubicBezTo>
                    <a:pt x="0" y="289475"/>
                    <a:pt x="193796" y="61528"/>
                    <a:pt x="451422" y="8810"/>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8" name="Freeform 28">
              <a:extLst>
                <a:ext uri="{FF2B5EF4-FFF2-40B4-BE49-F238E27FC236}">
                  <a16:creationId xmlns:a16="http://schemas.microsoft.com/office/drawing/2014/main" id="{876EC8B8-C9EB-A84A-858B-ADF81A5B762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653180" y="809039"/>
              <a:ext cx="538821" cy="1125373"/>
            </a:xfrm>
            <a:custGeom>
              <a:avLst/>
              <a:gdLst>
                <a:gd name="connsiteX0" fmla="*/ 538821 w 538821"/>
                <a:gd name="connsiteY0" fmla="*/ 0 h 1125373"/>
                <a:gd name="connsiteX1" fmla="*/ 538821 w 538821"/>
                <a:gd name="connsiteY1" fmla="*/ 1125373 h 1125373"/>
                <a:gd name="connsiteX2" fmla="*/ 451422 w 538821"/>
                <a:gd name="connsiteY2" fmla="*/ 1116562 h 1125373"/>
                <a:gd name="connsiteX3" fmla="*/ 0 w 538821"/>
                <a:gd name="connsiteY3" fmla="*/ 562686 h 1125373"/>
                <a:gd name="connsiteX4" fmla="*/ 451422 w 538821"/>
                <a:gd name="connsiteY4" fmla="*/ 8810 h 112537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8821" h="1125373">
                  <a:moveTo>
                    <a:pt x="538821" y="0"/>
                  </a:moveTo>
                  <a:lnTo>
                    <a:pt x="538821" y="1125373"/>
                  </a:lnTo>
                  <a:lnTo>
                    <a:pt x="451422" y="1116562"/>
                  </a:lnTo>
                  <a:cubicBezTo>
                    <a:pt x="193796" y="1063844"/>
                    <a:pt x="0" y="835897"/>
                    <a:pt x="0" y="562686"/>
                  </a:cubicBezTo>
                  <a:cubicBezTo>
                    <a:pt x="0" y="289475"/>
                    <a:pt x="193796" y="61528"/>
                    <a:pt x="451422" y="8810"/>
                  </a:cubicBez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9" name="Freeform 29">
              <a:extLst>
                <a:ext uri="{FF2B5EF4-FFF2-40B4-BE49-F238E27FC236}">
                  <a16:creationId xmlns:a16="http://schemas.microsoft.com/office/drawing/2014/main" id="{078C5DEE-08C1-D546-BF9B-933B8419E83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653180" y="0"/>
              <a:ext cx="538821" cy="562898"/>
            </a:xfrm>
            <a:custGeom>
              <a:avLst/>
              <a:gdLst>
                <a:gd name="connsiteX0" fmla="*/ 21 w 538821"/>
                <a:gd name="connsiteY0" fmla="*/ 0 h 562898"/>
                <a:gd name="connsiteX1" fmla="*/ 538821 w 538821"/>
                <a:gd name="connsiteY1" fmla="*/ 0 h 562898"/>
                <a:gd name="connsiteX2" fmla="*/ 538821 w 538821"/>
                <a:gd name="connsiteY2" fmla="*/ 562898 h 562898"/>
                <a:gd name="connsiteX3" fmla="*/ 451422 w 538821"/>
                <a:gd name="connsiteY3" fmla="*/ 554087 h 562898"/>
                <a:gd name="connsiteX4" fmla="*/ 0 w 538821"/>
                <a:gd name="connsiteY4" fmla="*/ 211 h 56289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8821" h="562898">
                  <a:moveTo>
                    <a:pt x="21" y="0"/>
                  </a:moveTo>
                  <a:lnTo>
                    <a:pt x="538821" y="0"/>
                  </a:lnTo>
                  <a:lnTo>
                    <a:pt x="538821" y="562898"/>
                  </a:lnTo>
                  <a:lnTo>
                    <a:pt x="451422" y="554087"/>
                  </a:lnTo>
                  <a:cubicBezTo>
                    <a:pt x="193796" y="501369"/>
                    <a:pt x="0" y="273422"/>
                    <a:pt x="0" y="211"/>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grpSp>
    </p:spTree>
    <p:extLst>
      <p:ext uri="{BB962C8B-B14F-4D97-AF65-F5344CB8AC3E}">
        <p14:creationId xmlns:p14="http://schemas.microsoft.com/office/powerpoint/2010/main" val="16122029"/>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CBF03543-AF78-FC4E-A7C1-7F94F75F96B7}"/>
              </a:ext>
            </a:extLst>
          </p:cNvPr>
          <p:cNvSpPr>
            <a:spLocks noGrp="1"/>
          </p:cNvSpPr>
          <p:nvPr>
            <p:ph idx="1"/>
          </p:nvPr>
        </p:nvSpPr>
        <p:spPr>
          <a:xfrm>
            <a:off x="179882" y="1229193"/>
            <a:ext cx="9129010" cy="4751882"/>
          </a:xfrm>
        </p:spPr>
        <p:txBody>
          <a:bodyPr>
            <a:normAutofit/>
          </a:bodyPr>
          <a:lstStyle/>
          <a:p>
            <a:pPr marL="0" indent="0">
              <a:buNone/>
            </a:pPr>
            <a:r>
              <a:rPr lang="el-GR" dirty="0"/>
              <a:t>Το προσωπικό αποτελείται από την προϊσταμένη, τους νοσηλευτές/τριες, τους βοηθούς νοσηλευτών/τριών, τους τραυματιοφορείς, τη γραμματεία και το βοηθητικό προσωπικό. Ιατρικό προσωπικό δεν υπάρχει μόνιμο και οι ανάγκες καλύπτονται από γιατρούς των κλινικών που εφημερεύουν. Σήμερα γίνεται προσπάθεια στελέχωσης με μόνιμο ιατρικό προσωπικό επειγόντων ιατρείων. Συνήθως, κάθε μέρα εφημερεύει μια παθολογική και μια χειρουργική κλινική. Αν πρόκειται για περίπτωση άλλης ειδικότητας, καλείται γιατρός της αντίστοιχης κλινικής, εφόσον δεν υπάρχει εξωτερικό ιατρείο της συγκεκριμένης ειδικότητας. Στα μεγάλα νοσοκομεία υπάρχουν εξωτερικά ιατρεία των περισσότερων ειδικοτήτων, για την κάλυψη των αναγκών.</a:t>
            </a:r>
          </a:p>
        </p:txBody>
      </p:sp>
    </p:spTree>
    <p:extLst>
      <p:ext uri="{BB962C8B-B14F-4D97-AF65-F5344CB8AC3E}">
        <p14:creationId xmlns:p14="http://schemas.microsoft.com/office/powerpoint/2010/main" val="4244688332"/>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1DE0EAF8-2788-224C-84CE-D7223E505350}"/>
              </a:ext>
            </a:extLst>
          </p:cNvPr>
          <p:cNvSpPr>
            <a:spLocks noGrp="1"/>
          </p:cNvSpPr>
          <p:nvPr>
            <p:ph idx="1"/>
          </p:nvPr>
        </p:nvSpPr>
        <p:spPr>
          <a:xfrm>
            <a:off x="274320" y="579119"/>
            <a:ext cx="9049562" cy="5356985"/>
          </a:xfrm>
        </p:spPr>
        <p:txBody>
          <a:bodyPr>
            <a:normAutofit fontScale="92500" lnSpcReduction="20000"/>
          </a:bodyPr>
          <a:lstStyle/>
          <a:p>
            <a:pPr marL="0" indent="0">
              <a:buNone/>
            </a:pPr>
            <a:r>
              <a:rPr lang="el-GR" u="sng" dirty="0"/>
              <a:t>γ. Έξοδος του ασθενούς από το νοσοκομείο</a:t>
            </a:r>
          </a:p>
          <a:p>
            <a:pPr marL="0" indent="0">
              <a:buNone/>
            </a:pPr>
            <a:r>
              <a:rPr lang="el-GR" dirty="0"/>
              <a:t>Όσο και αν θεωρηθεί ότι οι άριστες συνθήκες νοσηλείας, το φιλικό περιβάλλον, η ικανοποιητική ιατρική παρακολούθηση, η επιτυχημένη διεξαγωγή εξετάσεων ή χειρουργικών επεμβάσεων είναι στοιχεία που διαμορφώνουν ευχάριστο κλίμα διαμονής στο νοσοκομείο, κάποια στιγμή όλοι οι ασθενείς επιθυμούν να επιστρέψουν στο σπίτι τους. Απαιτείται έγκαιρη ενημέρωση και κατάλληλη προετοιμασία για την αποχώρηση. Διαδικαστικά, εκδίδεται το εξιτήριο από το γιατρό και, εφόσον ο άρρωστος με τη βοήθεια του προσωπικού ετοιμάσει τα πράγματά του, έχει λάβει τις κατάλληλες οδηγίες, περιπατητικός, με καρέκλα ή φορείο και τη συνοδεία νοσοκόμου, εξέρχεται από το νοσοκομείο, έχοντας στη μνήμη του ευχάριστες και δυσάρεστες στιγμές. Στην περίπτωση που απαιτείται φορείο, προηγουμένως καλείται ασθενοφόρο.</a:t>
            </a:r>
          </a:p>
          <a:p>
            <a:pPr marL="0" indent="0">
              <a:buNone/>
            </a:pPr>
            <a:r>
              <a:rPr lang="el-GR" dirty="0"/>
              <a:t>Αν ο άρρωστος αποφασίσει να φύγει από το νοσοκομείο χωρίς τη συγκατάθεση του γιατρού, υπογράφει δήλωση ότι έφυγε με τη θέλησή του και χωρίς την έγκριση του γιατρού, για να απαλλαγούν των ευθυνών ο γιατρός και το νοσοκομείο.</a:t>
            </a:r>
          </a:p>
        </p:txBody>
      </p:sp>
    </p:spTree>
    <p:extLst>
      <p:ext uri="{BB962C8B-B14F-4D97-AF65-F5344CB8AC3E}">
        <p14:creationId xmlns:p14="http://schemas.microsoft.com/office/powerpoint/2010/main" val="46040280"/>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8FA947F-1BBA-6F42-BC0E-613745602FEF}"/>
              </a:ext>
            </a:extLst>
          </p:cNvPr>
          <p:cNvSpPr>
            <a:spLocks noGrp="1"/>
          </p:cNvSpPr>
          <p:nvPr>
            <p:ph type="title"/>
          </p:nvPr>
        </p:nvSpPr>
        <p:spPr/>
        <p:txBody>
          <a:bodyPr/>
          <a:lstStyle/>
          <a:p>
            <a:r>
              <a:rPr lang="el-GR" dirty="0"/>
              <a:t>ΙΑΤΡΙΚΗ ΕΞΕΤΑΣΗ</a:t>
            </a:r>
          </a:p>
        </p:txBody>
      </p:sp>
      <p:sp>
        <p:nvSpPr>
          <p:cNvPr id="3" name="Θέση περιεχομένου 2">
            <a:extLst>
              <a:ext uri="{FF2B5EF4-FFF2-40B4-BE49-F238E27FC236}">
                <a16:creationId xmlns:a16="http://schemas.microsoft.com/office/drawing/2014/main" id="{FA663735-75A5-E846-B1E7-2FF4EAD28FC9}"/>
              </a:ext>
            </a:extLst>
          </p:cNvPr>
          <p:cNvSpPr>
            <a:spLocks noGrp="1"/>
          </p:cNvSpPr>
          <p:nvPr>
            <p:ph idx="1"/>
          </p:nvPr>
        </p:nvSpPr>
        <p:spPr/>
        <p:txBody>
          <a:bodyPr/>
          <a:lstStyle/>
          <a:p>
            <a:pPr marL="0" indent="0">
              <a:buNone/>
            </a:pPr>
            <a:r>
              <a:rPr lang="el-GR" dirty="0"/>
              <a:t>Γίνεται από τους γιατρούς με τη βοήθεια του νοσηλευτικού προσωπικού και έχει ως κύριο σκοπό τη σωστή διάγνωση της ασθένειας. Περιλαμβάνει:</a:t>
            </a:r>
          </a:p>
          <a:p>
            <a:pPr marL="0" indent="0">
              <a:buNone/>
            </a:pPr>
            <a:r>
              <a:rPr lang="el-GR" dirty="0"/>
              <a:t>1. Τη λήψη ιατρικού ιστορικού.</a:t>
            </a:r>
          </a:p>
          <a:p>
            <a:pPr marL="0" indent="0">
              <a:buNone/>
            </a:pPr>
            <a:r>
              <a:rPr lang="el-GR" dirty="0"/>
              <a:t>2. Την κλινική εξέταση (επισκόπηση, ψηλάφηση, επίκρουση, ακρόαση). </a:t>
            </a:r>
          </a:p>
          <a:p>
            <a:pPr marL="0" indent="0">
              <a:buNone/>
            </a:pPr>
            <a:r>
              <a:rPr lang="el-GR" dirty="0"/>
              <a:t>3. Τη λήψη ζωτικών σημείων.</a:t>
            </a:r>
          </a:p>
          <a:p>
            <a:pPr marL="0" indent="0">
              <a:buNone/>
            </a:pPr>
            <a:r>
              <a:rPr lang="el-GR" dirty="0"/>
              <a:t>4. Τις απαραίτητες εργαστηριακές εξετάσεις.</a:t>
            </a:r>
          </a:p>
        </p:txBody>
      </p:sp>
    </p:spTree>
    <p:extLst>
      <p:ext uri="{BB962C8B-B14F-4D97-AF65-F5344CB8AC3E}">
        <p14:creationId xmlns:p14="http://schemas.microsoft.com/office/powerpoint/2010/main" val="3093693460"/>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768CF69A-DC7B-574D-9536-BFA156AED3AC}"/>
              </a:ext>
            </a:extLst>
          </p:cNvPr>
          <p:cNvSpPr>
            <a:spLocks noGrp="1"/>
          </p:cNvSpPr>
          <p:nvPr>
            <p:ph idx="1"/>
          </p:nvPr>
        </p:nvSpPr>
        <p:spPr>
          <a:xfrm>
            <a:off x="565150" y="344774"/>
            <a:ext cx="8623820" cy="5711252"/>
          </a:xfrm>
        </p:spPr>
        <p:txBody>
          <a:bodyPr>
            <a:normAutofit fontScale="92500"/>
          </a:bodyPr>
          <a:lstStyle/>
          <a:p>
            <a:pPr marL="0" indent="0">
              <a:buNone/>
            </a:pPr>
            <a:r>
              <a:rPr lang="el-GR" u="sng" dirty="0"/>
              <a:t>α. Ρόλος του νοσηλευτικού προσωπικού</a:t>
            </a:r>
          </a:p>
          <a:p>
            <a:pPr marL="0" indent="0">
              <a:buNone/>
            </a:pPr>
            <a:r>
              <a:rPr lang="el-GR" dirty="0"/>
              <a:t>Η παρουσία του νοσηλευτικού προσωπικού κατά την ιατρική εξέταση δεν έχει μόνο υποστηρικτικό ρόλο για τον άρρωστο, αλλά είναι ουσιαστικής σημασίας για την επιτυχή διεξαγωγή της. Αναλυτικότερα, στα καθήκοντα του νοσηλευτικού προσωπικού περιλαμβάνονται:</a:t>
            </a:r>
          </a:p>
          <a:p>
            <a:pPr marL="0" indent="0">
              <a:buNone/>
            </a:pPr>
            <a:r>
              <a:rPr lang="el-GR" dirty="0"/>
              <a:t>1. Η ενημέρωση του αρρώστου για την εξέταση, το σκοπό της, την προετοιμασία που απαιτείται και τη διαδικασία πραγματοποίησής της, ώστε να επιτευχθεί συνεργασία με τον ασθενή.</a:t>
            </a:r>
          </a:p>
          <a:p>
            <a:pPr marL="0" indent="0">
              <a:buNone/>
            </a:pPr>
            <a:r>
              <a:rPr lang="el-GR" dirty="0"/>
              <a:t>2. Η προετοιμασία των αντικειμένων και των οργάνων που θα χρησιμοποιηθούν.</a:t>
            </a:r>
          </a:p>
          <a:p>
            <a:pPr marL="0" indent="0">
              <a:buNone/>
            </a:pPr>
            <a:r>
              <a:rPr lang="el-GR" dirty="0"/>
              <a:t>3. Η προετοιμασία του ίδιου του ασθενούς με την τοποθέτησή του στην κατάλληλη θέση.</a:t>
            </a:r>
          </a:p>
          <a:p>
            <a:pPr marL="0" indent="0">
              <a:buNone/>
            </a:pPr>
            <a:r>
              <a:rPr lang="el-GR" dirty="0"/>
              <a:t>4. Η συλλογή δειγμάτων για εργαστηριακές εξετάσεις και η έγκαιρη αποστολή τους στο εργαστήριο.</a:t>
            </a:r>
          </a:p>
        </p:txBody>
      </p:sp>
    </p:spTree>
    <p:extLst>
      <p:ext uri="{BB962C8B-B14F-4D97-AF65-F5344CB8AC3E}">
        <p14:creationId xmlns:p14="http://schemas.microsoft.com/office/powerpoint/2010/main" val="1858852520"/>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11B3DE52-506F-C340-8241-AE5E06BE0253}"/>
              </a:ext>
            </a:extLst>
          </p:cNvPr>
          <p:cNvSpPr>
            <a:spLocks noGrp="1"/>
          </p:cNvSpPr>
          <p:nvPr>
            <p:ph idx="1"/>
          </p:nvPr>
        </p:nvSpPr>
        <p:spPr>
          <a:xfrm>
            <a:off x="289560" y="1182474"/>
            <a:ext cx="9499017" cy="4333906"/>
          </a:xfrm>
        </p:spPr>
        <p:txBody>
          <a:bodyPr>
            <a:normAutofit fontScale="92500" lnSpcReduction="10000"/>
          </a:bodyPr>
          <a:lstStyle/>
          <a:p>
            <a:pPr marL="0" indent="0">
              <a:buNone/>
            </a:pPr>
            <a:r>
              <a:rPr lang="el-GR" dirty="0"/>
              <a:t>Το νοσηλευτικό προσωπικό μπορεί να είναι συνεπές προς τα καθήκοντα αυτά, εφόσον έχει και τις απαραίτητες γνώσεις, τόσο για το σκοπό, τον τόπο, τον τρόπο και την προετοιμασία της εξέτασης, όσο και για τα κατάλληλα αντικείμενα και όργανα που θα χρησιμοποιηθούν.</a:t>
            </a:r>
          </a:p>
          <a:p>
            <a:pPr marL="0" indent="0">
              <a:buNone/>
            </a:pPr>
            <a:r>
              <a:rPr lang="el-GR" dirty="0"/>
              <a:t>Τα κυριότερα από αυτά είναι: θερμόμετρο, πιεσόμετρο (σφυγμομανόμετρο), στηθοσκόπιο και όργανα με τα οποία εξετάζονται εσωτερικές κοιλότητες του οργανισμού (ωτοσκόπιο, οφθαλμοσκόπιο, ρινοσκόπιο, λαρυγγοσκόπιο, βρογχοσκόπιο, κυστεοσκόπιο, ορθοσκόπιο, κολονοσκόπιο).</a:t>
            </a:r>
          </a:p>
          <a:p>
            <a:pPr marL="0" indent="0">
              <a:buNone/>
            </a:pPr>
            <a:r>
              <a:rPr lang="el-GR" dirty="0"/>
              <a:t>Απαραίτητη είναι, επίσης, η προετοιμασία ενός τροχήλατου νοσηλείας, στο οποίο θα βρίσκονται: οινόπνευμα, βαμβάκι, γάζες, λαβίδες, γλωσσοπίεστρα, παραμάνες, νεφροειδή, βαζελίνη, γάντια, αντισηπτικά, λευκοπλάστ, σύριγγες, φυσιολογικός ορός, σφυρί νευρολογικής εξέτασης.</a:t>
            </a:r>
          </a:p>
          <a:p>
            <a:pPr marL="0" indent="0">
              <a:buNone/>
            </a:pPr>
            <a:endParaRPr lang="el-GR" dirty="0"/>
          </a:p>
        </p:txBody>
      </p:sp>
    </p:spTree>
    <p:extLst>
      <p:ext uri="{BB962C8B-B14F-4D97-AF65-F5344CB8AC3E}">
        <p14:creationId xmlns:p14="http://schemas.microsoft.com/office/powerpoint/2010/main" val="1715361344"/>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DD53400C-36F9-8C4B-A8E3-BDB5FF943F83}"/>
              </a:ext>
            </a:extLst>
          </p:cNvPr>
          <p:cNvSpPr>
            <a:spLocks noGrp="1"/>
          </p:cNvSpPr>
          <p:nvPr>
            <p:ph idx="1"/>
          </p:nvPr>
        </p:nvSpPr>
        <p:spPr>
          <a:xfrm>
            <a:off x="299803" y="464695"/>
            <a:ext cx="9863527" cy="4976735"/>
          </a:xfrm>
        </p:spPr>
        <p:txBody>
          <a:bodyPr>
            <a:normAutofit fontScale="92500" lnSpcReduction="20000"/>
          </a:bodyPr>
          <a:lstStyle/>
          <a:p>
            <a:pPr marL="0" indent="0">
              <a:buNone/>
            </a:pPr>
            <a:r>
              <a:rPr lang="el-GR" u="sng" dirty="0"/>
              <a:t>β. Βασικές θέσεις αρρώστου κατά την ιατρική εξέταση</a:t>
            </a:r>
          </a:p>
          <a:p>
            <a:pPr marL="0" indent="0">
              <a:buNone/>
            </a:pPr>
            <a:r>
              <a:rPr lang="el-GR" dirty="0"/>
              <a:t>1. Εξέταση στήθους – καρδιάς.</a:t>
            </a:r>
          </a:p>
          <a:p>
            <a:pPr marL="0" indent="0">
              <a:buNone/>
            </a:pPr>
            <a:r>
              <a:rPr lang="el-GR" dirty="0"/>
              <a:t>Ο άρρωστος τοποθετείται σε ύπτια θέση μ’ ένα μαξιλάρι και τα χέρια παράλληλα προς το σώμα του. Τα κλινοσκεπάσματα κατεβαίνουν μέχρι τη μέση και εκτίθεται το μέρος του σώματος που θα εξεταστεί. Το κεφάλι στρέφεται προς το αντίθετο μέρος του γιατρού.</a:t>
            </a:r>
          </a:p>
          <a:p>
            <a:pPr marL="0" indent="0">
              <a:buNone/>
            </a:pPr>
            <a:r>
              <a:rPr lang="el-GR" dirty="0"/>
              <a:t>2. Εξέταση πνευμόνων.</a:t>
            </a:r>
          </a:p>
          <a:p>
            <a:pPr marL="0" indent="0">
              <a:buNone/>
            </a:pPr>
            <a:r>
              <a:rPr lang="el-GR" dirty="0"/>
              <a:t>Ο άρρωστος τοποθετείται σε καθιστή θέση, στο ύψος των μηρών και τοποθετείται μαξιλάρι, όπου μπορεί να ακουμπά τα χέρια του. Ανασηκώνεται το νυχτικό του στο ύψος των ώμων, όπου και συγκρατείται. Αν ο άρρωστος αδυνατεί να μείνει καθιστός, η εξέταση γίνεται σε πλάγια κατακεκλιμένη θέση.</a:t>
            </a:r>
          </a:p>
          <a:p>
            <a:pPr marL="0" indent="0">
              <a:buNone/>
            </a:pPr>
            <a:r>
              <a:rPr lang="el-GR" dirty="0"/>
              <a:t>3. Εξέταση μαστών.</a:t>
            </a:r>
          </a:p>
          <a:p>
            <a:pPr marL="0" indent="0">
              <a:buNone/>
            </a:pPr>
            <a:r>
              <a:rPr lang="el-GR" dirty="0"/>
              <a:t>Η ασθενής τοποθετείται σε καθιστή θέση, αφαιρείται το νυχτικό, στρέφεται το κεφάλι προς το αντίθετο μέρος του γιατρού. Ακολουθούνται οι οδηγίες που δίνει ο γιατρός για την ολοκλήρωση της εξέτασης.</a:t>
            </a:r>
          </a:p>
        </p:txBody>
      </p:sp>
    </p:spTree>
    <p:extLst>
      <p:ext uri="{BB962C8B-B14F-4D97-AF65-F5344CB8AC3E}">
        <p14:creationId xmlns:p14="http://schemas.microsoft.com/office/powerpoint/2010/main" val="1826748050"/>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6A53B1C6-10B5-8D46-BC0F-B2B8720F70DF}"/>
              </a:ext>
            </a:extLst>
          </p:cNvPr>
          <p:cNvSpPr>
            <a:spLocks noGrp="1"/>
          </p:cNvSpPr>
          <p:nvPr>
            <p:ph idx="1"/>
          </p:nvPr>
        </p:nvSpPr>
        <p:spPr>
          <a:xfrm>
            <a:off x="269823" y="314794"/>
            <a:ext cx="10478125" cy="5846164"/>
          </a:xfrm>
        </p:spPr>
        <p:txBody>
          <a:bodyPr>
            <a:normAutofit fontScale="92500" lnSpcReduction="20000"/>
          </a:bodyPr>
          <a:lstStyle/>
          <a:p>
            <a:pPr marL="0" indent="0">
              <a:buNone/>
            </a:pPr>
            <a:r>
              <a:rPr lang="el-GR" dirty="0"/>
              <a:t>4. Εξέταση κοιλιάς.</a:t>
            </a:r>
          </a:p>
          <a:p>
            <a:pPr marL="0" indent="0">
              <a:buNone/>
            </a:pPr>
            <a:r>
              <a:rPr lang="el-GR" dirty="0"/>
              <a:t>Η θέση του ασθενούς είναι ύπτια με λυγισμένα τα γόνατα προς την κοιλιά. Αποκαλύπτεται μόνο η περιοχή της κοιλιάς.</a:t>
            </a:r>
          </a:p>
          <a:p>
            <a:pPr marL="0" indent="0">
              <a:buNone/>
            </a:pPr>
            <a:r>
              <a:rPr lang="el-GR" dirty="0"/>
              <a:t>5. Εξέταση κάτω άκρων.</a:t>
            </a:r>
          </a:p>
          <a:p>
            <a:pPr marL="0" indent="0">
              <a:buNone/>
            </a:pPr>
            <a:r>
              <a:rPr lang="el-GR" dirty="0"/>
              <a:t>Η θέση του ασθενούς είναι, επίσης, ύπτια. Εκθέτονται και τα δύο άκρα, για να γίνεται σύγκριση υγιούς και πάσχοντος, με τα σκεπάσματα να διπλώνονται προς τα πάνω, στο σημείο της μέσης.</a:t>
            </a:r>
          </a:p>
          <a:p>
            <a:pPr marL="0" indent="0">
              <a:buNone/>
            </a:pPr>
            <a:r>
              <a:rPr lang="el-GR" dirty="0"/>
              <a:t>6. Γυναικολογική εξέταση.</a:t>
            </a:r>
          </a:p>
          <a:p>
            <a:pPr marL="0" indent="0">
              <a:buNone/>
            </a:pPr>
            <a:r>
              <a:rPr lang="el-GR" dirty="0"/>
              <a:t>Τοποθετείται η ασθενής ύπτια με λυγισμένα τα γόνατα προς την κοιλιά σε απαγωγή μεταξύ τους και εκτίθεται από τη μέση και κάτω, ανασηκώνοντας το σεντόνι από κάτω προς τα πάνω. Χρειάζονται γάντια και βαζελίνη. Προηγουμένως απαιτείται η ασθενής να ουρήσει, να εκκενώσει το έντερο και να κάνει καθαριότητα στην περιοχή. Καλό είναι να τοποθετείται υποσέντονο μιας χρήσης στο κρεβάτι.</a:t>
            </a:r>
          </a:p>
          <a:p>
            <a:pPr marL="0" indent="0">
              <a:buNone/>
            </a:pPr>
            <a:r>
              <a:rPr lang="el-GR" dirty="0"/>
              <a:t>7. Δακτυλική εξέταση.</a:t>
            </a:r>
          </a:p>
          <a:p>
            <a:pPr marL="0" indent="0">
              <a:buNone/>
            </a:pPr>
            <a:r>
              <a:rPr lang="el-GR" dirty="0"/>
              <a:t>Ο ασθενής τοποθετείται σε πλάγια θέση με τα γόνατα λυγισμένα προς την κοιλιά, έτσι ώστε να εκτίθεται από τη μέση και κάτω, κυρίως στην περιοχή των γλουτών, χρησιμοποιώντας γάντια και βαζελίνη. Η δακτυλική εξέταση μπορεί να γίνει και σε γυναικολογική θέση.</a:t>
            </a:r>
          </a:p>
        </p:txBody>
      </p:sp>
    </p:spTree>
    <p:extLst>
      <p:ext uri="{BB962C8B-B14F-4D97-AF65-F5344CB8AC3E}">
        <p14:creationId xmlns:p14="http://schemas.microsoft.com/office/powerpoint/2010/main" val="1052121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4EFE82FE-7465-AE46-88DF-34D347E83B8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Τίτλος 1">
            <a:extLst>
              <a:ext uri="{FF2B5EF4-FFF2-40B4-BE49-F238E27FC236}">
                <a16:creationId xmlns:a16="http://schemas.microsoft.com/office/drawing/2014/main" id="{39F665F5-FBE6-AE4A-90D6-5D984097F3E3}"/>
              </a:ext>
            </a:extLst>
          </p:cNvPr>
          <p:cNvSpPr>
            <a:spLocks noGrp="1"/>
          </p:cNvSpPr>
          <p:nvPr>
            <p:ph type="title"/>
          </p:nvPr>
        </p:nvSpPr>
        <p:spPr>
          <a:xfrm>
            <a:off x="565150" y="770890"/>
            <a:ext cx="9198761" cy="1268984"/>
          </a:xfrm>
        </p:spPr>
        <p:txBody>
          <a:bodyPr>
            <a:normAutofit/>
          </a:bodyPr>
          <a:lstStyle/>
          <a:p>
            <a:r>
              <a:rPr lang="el-GR" dirty="0"/>
              <a:t>ΠΡΟΣΟΝΤΑ ΝΟΣΗΛΕΥΤΙΚΟΥ ΠΡΟΣΩΠΙΚΟΥ</a:t>
            </a:r>
          </a:p>
        </p:txBody>
      </p:sp>
      <p:sp>
        <p:nvSpPr>
          <p:cNvPr id="3" name="Θέση περιεχομένου 2">
            <a:extLst>
              <a:ext uri="{FF2B5EF4-FFF2-40B4-BE49-F238E27FC236}">
                <a16:creationId xmlns:a16="http://schemas.microsoft.com/office/drawing/2014/main" id="{35443FB8-1CEC-FB4A-99FC-8F74776107B4}"/>
              </a:ext>
            </a:extLst>
          </p:cNvPr>
          <p:cNvSpPr>
            <a:spLocks noGrp="1"/>
          </p:cNvSpPr>
          <p:nvPr>
            <p:ph idx="1"/>
          </p:nvPr>
        </p:nvSpPr>
        <p:spPr>
          <a:xfrm>
            <a:off x="565150" y="2160016"/>
            <a:ext cx="9198761" cy="3601212"/>
          </a:xfrm>
        </p:spPr>
        <p:txBody>
          <a:bodyPr>
            <a:normAutofit/>
          </a:bodyPr>
          <a:lstStyle/>
          <a:p>
            <a:pPr>
              <a:lnSpc>
                <a:spcPct val="90000"/>
              </a:lnSpc>
            </a:pPr>
            <a:r>
              <a:rPr lang="el-GR" dirty="0"/>
              <a:t>Τα προσόντα του νοσηλευτικού́ λειτουργού́ μπορούμε να τα χωρίσουμε σε τυπικά́ και ουσιαστικά́.</a:t>
            </a:r>
          </a:p>
          <a:p>
            <a:pPr>
              <a:lnSpc>
                <a:spcPct val="90000"/>
              </a:lnSpc>
            </a:pPr>
            <a:r>
              <a:rPr lang="el-GR" dirty="0"/>
              <a:t>Στα τυπικά́ προσόντα περιλαμβάνονται τα πτυχία που έχει το άτομο και ο, τι άλλο τυπικό́ προσόν χρειάζεται, για να διοριστεί́. Π.χ. στη Νοσηλευτική́ υπάρχουν πτυχιούχοι απόφοιτοι Ανώτατης Πανεπιστημιακής Εκπαίδευσης (ΠΕ), απόφοιτοι ανώτερης τριτοβάθμιας εκπαίδευσης (ΤΕ) και απόφοιτοι δευτεροβάθμιας εκπαίδευσης (ΔΕ). Οι απόφοιτοι τριτοβάθμιας εκπαίδευσης φέρουν τον τίτλο «Νοσηλευτής–τρια» και οι απόφοιτοι δευτεροβάθμιας «βοηθός Νοσηλευτή́–τρια».</a:t>
            </a:r>
          </a:p>
        </p:txBody>
      </p:sp>
      <p:cxnSp>
        <p:nvCxnSpPr>
          <p:cNvPr id="10" name="Straight Connector 9">
            <a:extLst>
              <a:ext uri="{FF2B5EF4-FFF2-40B4-BE49-F238E27FC236}">
                <a16:creationId xmlns:a16="http://schemas.microsoft.com/office/drawing/2014/main" id="{BA7C2670-8081-9C42-82A1-23BBFAEAAABC}"/>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565150" y="6087110"/>
            <a:ext cx="9198761" cy="0"/>
          </a:xfrm>
          <a:prstGeom prst="line">
            <a:avLst/>
          </a:prstGeom>
          <a:ln w="1270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grpSp>
        <p:nvGrpSpPr>
          <p:cNvPr id="12" name="Group 11">
            <a:extLst>
              <a:ext uri="{FF2B5EF4-FFF2-40B4-BE49-F238E27FC236}">
                <a16:creationId xmlns:a16="http://schemas.microsoft.com/office/drawing/2014/main" id="{75BEF7CB-BB00-3345-8542-8F0FAFE1C48B}"/>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0290315" y="0"/>
            <a:ext cx="1901686" cy="6858000"/>
            <a:chOff x="10290315" y="0"/>
            <a:chExt cx="1901686" cy="6858000"/>
          </a:xfrm>
        </p:grpSpPr>
        <p:sp>
          <p:nvSpPr>
            <p:cNvPr id="13" name="Oval 12">
              <a:extLst>
                <a:ext uri="{FF2B5EF4-FFF2-40B4-BE49-F238E27FC236}">
                  <a16:creationId xmlns:a16="http://schemas.microsoft.com/office/drawing/2014/main" id="{4E633967-4EB4-9A43-9984-7E0C7DCE8F5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290315" y="806362"/>
              <a:ext cx="1130724" cy="1130723"/>
            </a:xfrm>
            <a:prstGeom prst="ellips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Freeform 24">
              <a:extLst>
                <a:ext uri="{FF2B5EF4-FFF2-40B4-BE49-F238E27FC236}">
                  <a16:creationId xmlns:a16="http://schemas.microsoft.com/office/drawing/2014/main" id="{80BB32CE-B79D-9449-AEBB-EC9F56A9A80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290315" y="0"/>
              <a:ext cx="1130724" cy="565573"/>
            </a:xfrm>
            <a:custGeom>
              <a:avLst/>
              <a:gdLst>
                <a:gd name="connsiteX0" fmla="*/ 21 w 1130724"/>
                <a:gd name="connsiteY0" fmla="*/ 0 h 565573"/>
                <a:gd name="connsiteX1" fmla="*/ 1130703 w 1130724"/>
                <a:gd name="connsiteY1" fmla="*/ 0 h 565573"/>
                <a:gd name="connsiteX2" fmla="*/ 1130724 w 1130724"/>
                <a:gd name="connsiteY2" fmla="*/ 211 h 565573"/>
                <a:gd name="connsiteX3" fmla="*/ 565362 w 1130724"/>
                <a:gd name="connsiteY3" fmla="*/ 565573 h 565573"/>
                <a:gd name="connsiteX4" fmla="*/ 0 w 1130724"/>
                <a:gd name="connsiteY4" fmla="*/ 211 h 56557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0724" h="565573">
                  <a:moveTo>
                    <a:pt x="21" y="0"/>
                  </a:moveTo>
                  <a:lnTo>
                    <a:pt x="1130703" y="0"/>
                  </a:lnTo>
                  <a:lnTo>
                    <a:pt x="1130724" y="211"/>
                  </a:lnTo>
                  <a:cubicBezTo>
                    <a:pt x="1130724" y="312452"/>
                    <a:pt x="877603" y="565573"/>
                    <a:pt x="565362" y="565573"/>
                  </a:cubicBezTo>
                  <a:cubicBezTo>
                    <a:pt x="253121" y="565573"/>
                    <a:pt x="0" y="312452"/>
                    <a:pt x="0" y="211"/>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5" name="Freeform 25">
              <a:extLst>
                <a:ext uri="{FF2B5EF4-FFF2-40B4-BE49-F238E27FC236}">
                  <a16:creationId xmlns:a16="http://schemas.microsoft.com/office/drawing/2014/main" id="{AFE8EC8C-9217-6E47-ACFA-7B2148F1BFE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653180" y="6295093"/>
              <a:ext cx="538821" cy="562907"/>
            </a:xfrm>
            <a:custGeom>
              <a:avLst/>
              <a:gdLst>
                <a:gd name="connsiteX0" fmla="*/ 538821 w 538821"/>
                <a:gd name="connsiteY0" fmla="*/ 0 h 562907"/>
                <a:gd name="connsiteX1" fmla="*/ 538821 w 538821"/>
                <a:gd name="connsiteY1" fmla="*/ 562907 h 562907"/>
                <a:gd name="connsiteX2" fmla="*/ 22 w 538821"/>
                <a:gd name="connsiteY2" fmla="*/ 562907 h 562907"/>
                <a:gd name="connsiteX3" fmla="*/ 0 w 538821"/>
                <a:gd name="connsiteY3" fmla="*/ 562686 h 562907"/>
                <a:gd name="connsiteX4" fmla="*/ 451422 w 538821"/>
                <a:gd name="connsiteY4" fmla="*/ 8810 h 56290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8821" h="562907">
                  <a:moveTo>
                    <a:pt x="538821" y="0"/>
                  </a:moveTo>
                  <a:lnTo>
                    <a:pt x="538821" y="562907"/>
                  </a:lnTo>
                  <a:lnTo>
                    <a:pt x="22" y="562907"/>
                  </a:lnTo>
                  <a:lnTo>
                    <a:pt x="0" y="562686"/>
                  </a:lnTo>
                  <a:cubicBezTo>
                    <a:pt x="0" y="289475"/>
                    <a:pt x="193796" y="61528"/>
                    <a:pt x="451422" y="8810"/>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6" name="Freeform 26">
              <a:extLst>
                <a:ext uri="{FF2B5EF4-FFF2-40B4-BE49-F238E27FC236}">
                  <a16:creationId xmlns:a16="http://schemas.microsoft.com/office/drawing/2014/main" id="{8BEA612E-5CC4-DA4D-8A68-05986443999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653180" y="3552066"/>
              <a:ext cx="538821" cy="1125373"/>
            </a:xfrm>
            <a:custGeom>
              <a:avLst/>
              <a:gdLst>
                <a:gd name="connsiteX0" fmla="*/ 538821 w 538821"/>
                <a:gd name="connsiteY0" fmla="*/ 0 h 1125373"/>
                <a:gd name="connsiteX1" fmla="*/ 538821 w 538821"/>
                <a:gd name="connsiteY1" fmla="*/ 1125373 h 1125373"/>
                <a:gd name="connsiteX2" fmla="*/ 451422 w 538821"/>
                <a:gd name="connsiteY2" fmla="*/ 1116562 h 1125373"/>
                <a:gd name="connsiteX3" fmla="*/ 0 w 538821"/>
                <a:gd name="connsiteY3" fmla="*/ 562686 h 1125373"/>
                <a:gd name="connsiteX4" fmla="*/ 451422 w 538821"/>
                <a:gd name="connsiteY4" fmla="*/ 8810 h 112537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8821" h="1125373">
                  <a:moveTo>
                    <a:pt x="538821" y="0"/>
                  </a:moveTo>
                  <a:lnTo>
                    <a:pt x="538821" y="1125373"/>
                  </a:lnTo>
                  <a:lnTo>
                    <a:pt x="451422" y="1116562"/>
                  </a:lnTo>
                  <a:cubicBezTo>
                    <a:pt x="193796" y="1063844"/>
                    <a:pt x="0" y="835897"/>
                    <a:pt x="0" y="562686"/>
                  </a:cubicBezTo>
                  <a:cubicBezTo>
                    <a:pt x="0" y="289475"/>
                    <a:pt x="193796" y="61528"/>
                    <a:pt x="451422" y="8810"/>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7" name="Freeform 27">
              <a:extLst>
                <a:ext uri="{FF2B5EF4-FFF2-40B4-BE49-F238E27FC236}">
                  <a16:creationId xmlns:a16="http://schemas.microsoft.com/office/drawing/2014/main" id="{59DC8CDB-7B92-E848-AA26-43105184E7F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653180" y="2180552"/>
              <a:ext cx="538821" cy="1125373"/>
            </a:xfrm>
            <a:custGeom>
              <a:avLst/>
              <a:gdLst>
                <a:gd name="connsiteX0" fmla="*/ 538821 w 538821"/>
                <a:gd name="connsiteY0" fmla="*/ 0 h 1125373"/>
                <a:gd name="connsiteX1" fmla="*/ 538821 w 538821"/>
                <a:gd name="connsiteY1" fmla="*/ 1125373 h 1125373"/>
                <a:gd name="connsiteX2" fmla="*/ 451422 w 538821"/>
                <a:gd name="connsiteY2" fmla="*/ 1116562 h 1125373"/>
                <a:gd name="connsiteX3" fmla="*/ 0 w 538821"/>
                <a:gd name="connsiteY3" fmla="*/ 562686 h 1125373"/>
                <a:gd name="connsiteX4" fmla="*/ 451422 w 538821"/>
                <a:gd name="connsiteY4" fmla="*/ 8810 h 112537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8821" h="1125373">
                  <a:moveTo>
                    <a:pt x="538821" y="0"/>
                  </a:moveTo>
                  <a:lnTo>
                    <a:pt x="538821" y="1125373"/>
                  </a:lnTo>
                  <a:lnTo>
                    <a:pt x="451422" y="1116562"/>
                  </a:lnTo>
                  <a:cubicBezTo>
                    <a:pt x="193796" y="1063844"/>
                    <a:pt x="0" y="835897"/>
                    <a:pt x="0" y="562686"/>
                  </a:cubicBezTo>
                  <a:cubicBezTo>
                    <a:pt x="0" y="289475"/>
                    <a:pt x="193796" y="61528"/>
                    <a:pt x="451422" y="8810"/>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8" name="Freeform 28">
              <a:extLst>
                <a:ext uri="{FF2B5EF4-FFF2-40B4-BE49-F238E27FC236}">
                  <a16:creationId xmlns:a16="http://schemas.microsoft.com/office/drawing/2014/main" id="{876EC8B8-C9EB-A84A-858B-ADF81A5B762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653180" y="809039"/>
              <a:ext cx="538821" cy="1125373"/>
            </a:xfrm>
            <a:custGeom>
              <a:avLst/>
              <a:gdLst>
                <a:gd name="connsiteX0" fmla="*/ 538821 w 538821"/>
                <a:gd name="connsiteY0" fmla="*/ 0 h 1125373"/>
                <a:gd name="connsiteX1" fmla="*/ 538821 w 538821"/>
                <a:gd name="connsiteY1" fmla="*/ 1125373 h 1125373"/>
                <a:gd name="connsiteX2" fmla="*/ 451422 w 538821"/>
                <a:gd name="connsiteY2" fmla="*/ 1116562 h 1125373"/>
                <a:gd name="connsiteX3" fmla="*/ 0 w 538821"/>
                <a:gd name="connsiteY3" fmla="*/ 562686 h 1125373"/>
                <a:gd name="connsiteX4" fmla="*/ 451422 w 538821"/>
                <a:gd name="connsiteY4" fmla="*/ 8810 h 112537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8821" h="1125373">
                  <a:moveTo>
                    <a:pt x="538821" y="0"/>
                  </a:moveTo>
                  <a:lnTo>
                    <a:pt x="538821" y="1125373"/>
                  </a:lnTo>
                  <a:lnTo>
                    <a:pt x="451422" y="1116562"/>
                  </a:lnTo>
                  <a:cubicBezTo>
                    <a:pt x="193796" y="1063844"/>
                    <a:pt x="0" y="835897"/>
                    <a:pt x="0" y="562686"/>
                  </a:cubicBezTo>
                  <a:cubicBezTo>
                    <a:pt x="0" y="289475"/>
                    <a:pt x="193796" y="61528"/>
                    <a:pt x="451422" y="8810"/>
                  </a:cubicBez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9" name="Freeform 29">
              <a:extLst>
                <a:ext uri="{FF2B5EF4-FFF2-40B4-BE49-F238E27FC236}">
                  <a16:creationId xmlns:a16="http://schemas.microsoft.com/office/drawing/2014/main" id="{078C5DEE-08C1-D546-BF9B-933B8419E83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653180" y="0"/>
              <a:ext cx="538821" cy="562898"/>
            </a:xfrm>
            <a:custGeom>
              <a:avLst/>
              <a:gdLst>
                <a:gd name="connsiteX0" fmla="*/ 21 w 538821"/>
                <a:gd name="connsiteY0" fmla="*/ 0 h 562898"/>
                <a:gd name="connsiteX1" fmla="*/ 538821 w 538821"/>
                <a:gd name="connsiteY1" fmla="*/ 0 h 562898"/>
                <a:gd name="connsiteX2" fmla="*/ 538821 w 538821"/>
                <a:gd name="connsiteY2" fmla="*/ 562898 h 562898"/>
                <a:gd name="connsiteX3" fmla="*/ 451422 w 538821"/>
                <a:gd name="connsiteY3" fmla="*/ 554087 h 562898"/>
                <a:gd name="connsiteX4" fmla="*/ 0 w 538821"/>
                <a:gd name="connsiteY4" fmla="*/ 211 h 56289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8821" h="562898">
                  <a:moveTo>
                    <a:pt x="21" y="0"/>
                  </a:moveTo>
                  <a:lnTo>
                    <a:pt x="538821" y="0"/>
                  </a:lnTo>
                  <a:lnTo>
                    <a:pt x="538821" y="562898"/>
                  </a:lnTo>
                  <a:lnTo>
                    <a:pt x="451422" y="554087"/>
                  </a:lnTo>
                  <a:cubicBezTo>
                    <a:pt x="193796" y="501369"/>
                    <a:pt x="0" y="273422"/>
                    <a:pt x="0" y="211"/>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grpSp>
    </p:spTree>
    <p:extLst>
      <p:ext uri="{BB962C8B-B14F-4D97-AF65-F5344CB8AC3E}">
        <p14:creationId xmlns:p14="http://schemas.microsoft.com/office/powerpoint/2010/main" val="143457917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578374FC-D212-A649-8613-CD8695F8BD6A}"/>
              </a:ext>
            </a:extLst>
          </p:cNvPr>
          <p:cNvSpPr>
            <a:spLocks noGrp="1"/>
          </p:cNvSpPr>
          <p:nvPr>
            <p:ph idx="1"/>
          </p:nvPr>
        </p:nvSpPr>
        <p:spPr>
          <a:xfrm>
            <a:off x="194872" y="719528"/>
            <a:ext cx="7900985" cy="5056690"/>
          </a:xfrm>
        </p:spPr>
        <p:txBody>
          <a:bodyPr>
            <a:normAutofit/>
          </a:bodyPr>
          <a:lstStyle/>
          <a:p>
            <a:r>
              <a:rPr lang="el-GR" b="1" dirty="0"/>
              <a:t>Ουσιαστικά προσόντα </a:t>
            </a:r>
            <a:r>
              <a:rPr lang="el-GR" dirty="0"/>
              <a:t>θεωρούνται αυτά́ με τα οποία αξιολογούνται συνηθώς τα άτομα, κατά́ την άσκηση του νοσηλευτικού́ επαγγέλματος, όπως η επαγγελματική́ κατάρτιση, το υπηρεσιακό́ ενδιαφέρον, η ποιοτική́ απόδοση του έργου που προσφέρουν, η ακρίβεια, ορθότητα, αξιοπιστία, ποσοτική́ απόδοση, πρωτοβουλία, συνεργασία, συμπεριφορά́ προς τους πολίτες.</a:t>
            </a:r>
          </a:p>
          <a:p>
            <a:r>
              <a:rPr lang="el-GR" dirty="0"/>
              <a:t>Όλα αυτά́ τα προσόντα συνθέτουν το σύνολο της προσωπικότητας κάθε νοσηλευτικού λειτουργού και καθορίζουν διαχρονικά́ την ποιότητα στη νοσηλευτική́ φροντίδα, αρά και την κοινωνική́ αναγνώριση του έργου μας.</a:t>
            </a:r>
          </a:p>
        </p:txBody>
      </p:sp>
    </p:spTree>
    <p:extLst>
      <p:ext uri="{BB962C8B-B14F-4D97-AF65-F5344CB8AC3E}">
        <p14:creationId xmlns:p14="http://schemas.microsoft.com/office/powerpoint/2010/main" val="383450416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4EFE82FE-7465-AE46-88DF-34D347E83B8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Θέση περιεχομένου 2">
            <a:extLst>
              <a:ext uri="{FF2B5EF4-FFF2-40B4-BE49-F238E27FC236}">
                <a16:creationId xmlns:a16="http://schemas.microsoft.com/office/drawing/2014/main" id="{71B986D9-ED2C-6B43-A1E0-4D2FA5BE49A1}"/>
              </a:ext>
            </a:extLst>
          </p:cNvPr>
          <p:cNvSpPr>
            <a:spLocks noGrp="1"/>
          </p:cNvSpPr>
          <p:nvPr>
            <p:ph idx="1"/>
          </p:nvPr>
        </p:nvSpPr>
        <p:spPr>
          <a:xfrm>
            <a:off x="565150" y="2160016"/>
            <a:ext cx="9198761" cy="3601212"/>
          </a:xfrm>
        </p:spPr>
        <p:txBody>
          <a:bodyPr>
            <a:normAutofit/>
          </a:bodyPr>
          <a:lstStyle/>
          <a:p>
            <a:pPr marL="0" indent="0">
              <a:lnSpc>
                <a:spcPct val="90000"/>
              </a:lnSpc>
              <a:buNone/>
            </a:pPr>
            <a:r>
              <a:rPr lang="el-GR" sz="2000" dirty="0"/>
              <a:t>Για να διευκολύνουμε το έργο μας, ας προσέξουμε αυτές τις απλές συμβουλές:</a:t>
            </a:r>
          </a:p>
          <a:p>
            <a:pPr marL="457200" indent="-457200">
              <a:lnSpc>
                <a:spcPct val="90000"/>
              </a:lnSpc>
              <a:buFont typeface="+mj-lt"/>
              <a:buAutoNum type="arabicPeriod"/>
            </a:pPr>
            <a:r>
              <a:rPr lang="el-GR" sz="2000" dirty="0"/>
              <a:t>Να είσαι ευχάριστος/η. Χαμογέλασε ειλικρινά́, ακόμη και όταν δεν έχεις κέφι. Όλα τα προσωπικά́ μας προβλήματα καλό́ είναι να μένουν έξω από́ το χώρο της εργασίας μας. Το ίδιο ισχύει και αντίστροφα. Ένα χαμογελαστό́ «αντίο» ή «καλημέρα» μπορεί́ να σε βοηθήσουν.</a:t>
            </a:r>
          </a:p>
          <a:p>
            <a:pPr marL="457200" indent="-457200">
              <a:lnSpc>
                <a:spcPct val="90000"/>
              </a:lnSpc>
              <a:buFont typeface="+mj-lt"/>
              <a:buAutoNum type="arabicPeriod"/>
            </a:pPr>
            <a:r>
              <a:rPr lang="el-GR" sz="2000" dirty="0"/>
              <a:t>Να είσαι ευγενής. Ευκολά γίνεται κάνεις ευγενής με τους ευγενείς, όμως χρειάζονται προσπάθεια και γνώσεις, για να σταθείς ευγενής, ακόμα και σ’ αυτούς που φέρονται απότομα.</a:t>
            </a:r>
          </a:p>
          <a:p>
            <a:pPr marL="457200" indent="-457200">
              <a:lnSpc>
                <a:spcPct val="90000"/>
              </a:lnSpc>
              <a:buFont typeface="+mj-lt"/>
              <a:buAutoNum type="arabicPeriod"/>
            </a:pPr>
            <a:r>
              <a:rPr lang="el-GR" sz="2000" dirty="0"/>
              <a:t>Να είσαι φιλικός. Η φιλική́ στάση απέναντι στους άλλους βοηθά́ στο να δημιουργηθεί́ μια καλή́ εντύπωση για το τμήμα σου γενικότερα και για εσένα.</a:t>
            </a:r>
          </a:p>
        </p:txBody>
      </p:sp>
      <p:cxnSp>
        <p:nvCxnSpPr>
          <p:cNvPr id="10" name="Straight Connector 9">
            <a:extLst>
              <a:ext uri="{FF2B5EF4-FFF2-40B4-BE49-F238E27FC236}">
                <a16:creationId xmlns:a16="http://schemas.microsoft.com/office/drawing/2014/main" id="{BA7C2670-8081-9C42-82A1-23BBFAEAAABC}"/>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565150" y="6087110"/>
            <a:ext cx="9198761" cy="0"/>
          </a:xfrm>
          <a:prstGeom prst="line">
            <a:avLst/>
          </a:prstGeom>
          <a:ln w="1270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grpSp>
        <p:nvGrpSpPr>
          <p:cNvPr id="12" name="Group 11">
            <a:extLst>
              <a:ext uri="{FF2B5EF4-FFF2-40B4-BE49-F238E27FC236}">
                <a16:creationId xmlns:a16="http://schemas.microsoft.com/office/drawing/2014/main" id="{75BEF7CB-BB00-3345-8542-8F0FAFE1C48B}"/>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0290315" y="0"/>
            <a:ext cx="1901686" cy="6858000"/>
            <a:chOff x="10290315" y="0"/>
            <a:chExt cx="1901686" cy="6858000"/>
          </a:xfrm>
        </p:grpSpPr>
        <p:sp>
          <p:nvSpPr>
            <p:cNvPr id="13" name="Oval 12">
              <a:extLst>
                <a:ext uri="{FF2B5EF4-FFF2-40B4-BE49-F238E27FC236}">
                  <a16:creationId xmlns:a16="http://schemas.microsoft.com/office/drawing/2014/main" id="{4E633967-4EB4-9A43-9984-7E0C7DCE8F5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290315" y="806362"/>
              <a:ext cx="1130724" cy="1130723"/>
            </a:xfrm>
            <a:prstGeom prst="ellips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Freeform 24">
              <a:extLst>
                <a:ext uri="{FF2B5EF4-FFF2-40B4-BE49-F238E27FC236}">
                  <a16:creationId xmlns:a16="http://schemas.microsoft.com/office/drawing/2014/main" id="{80BB32CE-B79D-9449-AEBB-EC9F56A9A80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290315" y="0"/>
              <a:ext cx="1130724" cy="565573"/>
            </a:xfrm>
            <a:custGeom>
              <a:avLst/>
              <a:gdLst>
                <a:gd name="connsiteX0" fmla="*/ 21 w 1130724"/>
                <a:gd name="connsiteY0" fmla="*/ 0 h 565573"/>
                <a:gd name="connsiteX1" fmla="*/ 1130703 w 1130724"/>
                <a:gd name="connsiteY1" fmla="*/ 0 h 565573"/>
                <a:gd name="connsiteX2" fmla="*/ 1130724 w 1130724"/>
                <a:gd name="connsiteY2" fmla="*/ 211 h 565573"/>
                <a:gd name="connsiteX3" fmla="*/ 565362 w 1130724"/>
                <a:gd name="connsiteY3" fmla="*/ 565573 h 565573"/>
                <a:gd name="connsiteX4" fmla="*/ 0 w 1130724"/>
                <a:gd name="connsiteY4" fmla="*/ 211 h 56557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0724" h="565573">
                  <a:moveTo>
                    <a:pt x="21" y="0"/>
                  </a:moveTo>
                  <a:lnTo>
                    <a:pt x="1130703" y="0"/>
                  </a:lnTo>
                  <a:lnTo>
                    <a:pt x="1130724" y="211"/>
                  </a:lnTo>
                  <a:cubicBezTo>
                    <a:pt x="1130724" y="312452"/>
                    <a:pt x="877603" y="565573"/>
                    <a:pt x="565362" y="565573"/>
                  </a:cubicBezTo>
                  <a:cubicBezTo>
                    <a:pt x="253121" y="565573"/>
                    <a:pt x="0" y="312452"/>
                    <a:pt x="0" y="211"/>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5" name="Freeform 25">
              <a:extLst>
                <a:ext uri="{FF2B5EF4-FFF2-40B4-BE49-F238E27FC236}">
                  <a16:creationId xmlns:a16="http://schemas.microsoft.com/office/drawing/2014/main" id="{AFE8EC8C-9217-6E47-ACFA-7B2148F1BFE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653180" y="6295093"/>
              <a:ext cx="538821" cy="562907"/>
            </a:xfrm>
            <a:custGeom>
              <a:avLst/>
              <a:gdLst>
                <a:gd name="connsiteX0" fmla="*/ 538821 w 538821"/>
                <a:gd name="connsiteY0" fmla="*/ 0 h 562907"/>
                <a:gd name="connsiteX1" fmla="*/ 538821 w 538821"/>
                <a:gd name="connsiteY1" fmla="*/ 562907 h 562907"/>
                <a:gd name="connsiteX2" fmla="*/ 22 w 538821"/>
                <a:gd name="connsiteY2" fmla="*/ 562907 h 562907"/>
                <a:gd name="connsiteX3" fmla="*/ 0 w 538821"/>
                <a:gd name="connsiteY3" fmla="*/ 562686 h 562907"/>
                <a:gd name="connsiteX4" fmla="*/ 451422 w 538821"/>
                <a:gd name="connsiteY4" fmla="*/ 8810 h 56290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8821" h="562907">
                  <a:moveTo>
                    <a:pt x="538821" y="0"/>
                  </a:moveTo>
                  <a:lnTo>
                    <a:pt x="538821" y="562907"/>
                  </a:lnTo>
                  <a:lnTo>
                    <a:pt x="22" y="562907"/>
                  </a:lnTo>
                  <a:lnTo>
                    <a:pt x="0" y="562686"/>
                  </a:lnTo>
                  <a:cubicBezTo>
                    <a:pt x="0" y="289475"/>
                    <a:pt x="193796" y="61528"/>
                    <a:pt x="451422" y="8810"/>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6" name="Freeform 26">
              <a:extLst>
                <a:ext uri="{FF2B5EF4-FFF2-40B4-BE49-F238E27FC236}">
                  <a16:creationId xmlns:a16="http://schemas.microsoft.com/office/drawing/2014/main" id="{8BEA612E-5CC4-DA4D-8A68-05986443999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653180" y="3552066"/>
              <a:ext cx="538821" cy="1125373"/>
            </a:xfrm>
            <a:custGeom>
              <a:avLst/>
              <a:gdLst>
                <a:gd name="connsiteX0" fmla="*/ 538821 w 538821"/>
                <a:gd name="connsiteY0" fmla="*/ 0 h 1125373"/>
                <a:gd name="connsiteX1" fmla="*/ 538821 w 538821"/>
                <a:gd name="connsiteY1" fmla="*/ 1125373 h 1125373"/>
                <a:gd name="connsiteX2" fmla="*/ 451422 w 538821"/>
                <a:gd name="connsiteY2" fmla="*/ 1116562 h 1125373"/>
                <a:gd name="connsiteX3" fmla="*/ 0 w 538821"/>
                <a:gd name="connsiteY3" fmla="*/ 562686 h 1125373"/>
                <a:gd name="connsiteX4" fmla="*/ 451422 w 538821"/>
                <a:gd name="connsiteY4" fmla="*/ 8810 h 112537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8821" h="1125373">
                  <a:moveTo>
                    <a:pt x="538821" y="0"/>
                  </a:moveTo>
                  <a:lnTo>
                    <a:pt x="538821" y="1125373"/>
                  </a:lnTo>
                  <a:lnTo>
                    <a:pt x="451422" y="1116562"/>
                  </a:lnTo>
                  <a:cubicBezTo>
                    <a:pt x="193796" y="1063844"/>
                    <a:pt x="0" y="835897"/>
                    <a:pt x="0" y="562686"/>
                  </a:cubicBezTo>
                  <a:cubicBezTo>
                    <a:pt x="0" y="289475"/>
                    <a:pt x="193796" y="61528"/>
                    <a:pt x="451422" y="8810"/>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7" name="Freeform 27">
              <a:extLst>
                <a:ext uri="{FF2B5EF4-FFF2-40B4-BE49-F238E27FC236}">
                  <a16:creationId xmlns:a16="http://schemas.microsoft.com/office/drawing/2014/main" id="{59DC8CDB-7B92-E848-AA26-43105184E7F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653180" y="2180552"/>
              <a:ext cx="538821" cy="1125373"/>
            </a:xfrm>
            <a:custGeom>
              <a:avLst/>
              <a:gdLst>
                <a:gd name="connsiteX0" fmla="*/ 538821 w 538821"/>
                <a:gd name="connsiteY0" fmla="*/ 0 h 1125373"/>
                <a:gd name="connsiteX1" fmla="*/ 538821 w 538821"/>
                <a:gd name="connsiteY1" fmla="*/ 1125373 h 1125373"/>
                <a:gd name="connsiteX2" fmla="*/ 451422 w 538821"/>
                <a:gd name="connsiteY2" fmla="*/ 1116562 h 1125373"/>
                <a:gd name="connsiteX3" fmla="*/ 0 w 538821"/>
                <a:gd name="connsiteY3" fmla="*/ 562686 h 1125373"/>
                <a:gd name="connsiteX4" fmla="*/ 451422 w 538821"/>
                <a:gd name="connsiteY4" fmla="*/ 8810 h 112537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8821" h="1125373">
                  <a:moveTo>
                    <a:pt x="538821" y="0"/>
                  </a:moveTo>
                  <a:lnTo>
                    <a:pt x="538821" y="1125373"/>
                  </a:lnTo>
                  <a:lnTo>
                    <a:pt x="451422" y="1116562"/>
                  </a:lnTo>
                  <a:cubicBezTo>
                    <a:pt x="193796" y="1063844"/>
                    <a:pt x="0" y="835897"/>
                    <a:pt x="0" y="562686"/>
                  </a:cubicBezTo>
                  <a:cubicBezTo>
                    <a:pt x="0" y="289475"/>
                    <a:pt x="193796" y="61528"/>
                    <a:pt x="451422" y="8810"/>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8" name="Freeform 28">
              <a:extLst>
                <a:ext uri="{FF2B5EF4-FFF2-40B4-BE49-F238E27FC236}">
                  <a16:creationId xmlns:a16="http://schemas.microsoft.com/office/drawing/2014/main" id="{876EC8B8-C9EB-A84A-858B-ADF81A5B762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653180" y="809039"/>
              <a:ext cx="538821" cy="1125373"/>
            </a:xfrm>
            <a:custGeom>
              <a:avLst/>
              <a:gdLst>
                <a:gd name="connsiteX0" fmla="*/ 538821 w 538821"/>
                <a:gd name="connsiteY0" fmla="*/ 0 h 1125373"/>
                <a:gd name="connsiteX1" fmla="*/ 538821 w 538821"/>
                <a:gd name="connsiteY1" fmla="*/ 1125373 h 1125373"/>
                <a:gd name="connsiteX2" fmla="*/ 451422 w 538821"/>
                <a:gd name="connsiteY2" fmla="*/ 1116562 h 1125373"/>
                <a:gd name="connsiteX3" fmla="*/ 0 w 538821"/>
                <a:gd name="connsiteY3" fmla="*/ 562686 h 1125373"/>
                <a:gd name="connsiteX4" fmla="*/ 451422 w 538821"/>
                <a:gd name="connsiteY4" fmla="*/ 8810 h 112537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8821" h="1125373">
                  <a:moveTo>
                    <a:pt x="538821" y="0"/>
                  </a:moveTo>
                  <a:lnTo>
                    <a:pt x="538821" y="1125373"/>
                  </a:lnTo>
                  <a:lnTo>
                    <a:pt x="451422" y="1116562"/>
                  </a:lnTo>
                  <a:cubicBezTo>
                    <a:pt x="193796" y="1063844"/>
                    <a:pt x="0" y="835897"/>
                    <a:pt x="0" y="562686"/>
                  </a:cubicBezTo>
                  <a:cubicBezTo>
                    <a:pt x="0" y="289475"/>
                    <a:pt x="193796" y="61528"/>
                    <a:pt x="451422" y="8810"/>
                  </a:cubicBez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9" name="Freeform 29">
              <a:extLst>
                <a:ext uri="{FF2B5EF4-FFF2-40B4-BE49-F238E27FC236}">
                  <a16:creationId xmlns:a16="http://schemas.microsoft.com/office/drawing/2014/main" id="{078C5DEE-08C1-D546-BF9B-933B8419E83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653180" y="0"/>
              <a:ext cx="538821" cy="562898"/>
            </a:xfrm>
            <a:custGeom>
              <a:avLst/>
              <a:gdLst>
                <a:gd name="connsiteX0" fmla="*/ 21 w 538821"/>
                <a:gd name="connsiteY0" fmla="*/ 0 h 562898"/>
                <a:gd name="connsiteX1" fmla="*/ 538821 w 538821"/>
                <a:gd name="connsiteY1" fmla="*/ 0 h 562898"/>
                <a:gd name="connsiteX2" fmla="*/ 538821 w 538821"/>
                <a:gd name="connsiteY2" fmla="*/ 562898 h 562898"/>
                <a:gd name="connsiteX3" fmla="*/ 451422 w 538821"/>
                <a:gd name="connsiteY3" fmla="*/ 554087 h 562898"/>
                <a:gd name="connsiteX4" fmla="*/ 0 w 538821"/>
                <a:gd name="connsiteY4" fmla="*/ 211 h 56289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8821" h="562898">
                  <a:moveTo>
                    <a:pt x="21" y="0"/>
                  </a:moveTo>
                  <a:lnTo>
                    <a:pt x="538821" y="0"/>
                  </a:lnTo>
                  <a:lnTo>
                    <a:pt x="538821" y="562898"/>
                  </a:lnTo>
                  <a:lnTo>
                    <a:pt x="451422" y="554087"/>
                  </a:lnTo>
                  <a:cubicBezTo>
                    <a:pt x="193796" y="501369"/>
                    <a:pt x="0" y="273422"/>
                    <a:pt x="0" y="211"/>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grpSp>
      <p:sp>
        <p:nvSpPr>
          <p:cNvPr id="2" name="TextBox 1">
            <a:extLst>
              <a:ext uri="{FF2B5EF4-FFF2-40B4-BE49-F238E27FC236}">
                <a16:creationId xmlns:a16="http://schemas.microsoft.com/office/drawing/2014/main" id="{010B2180-9A38-C74E-9022-8EDB664CF6E3}"/>
              </a:ext>
            </a:extLst>
          </p:cNvPr>
          <p:cNvSpPr txBox="1"/>
          <p:nvPr/>
        </p:nvSpPr>
        <p:spPr>
          <a:xfrm>
            <a:off x="770961" y="1096772"/>
            <a:ext cx="2922595" cy="523220"/>
          </a:xfrm>
          <a:prstGeom prst="rect">
            <a:avLst/>
          </a:prstGeom>
          <a:noFill/>
        </p:spPr>
        <p:txBody>
          <a:bodyPr wrap="none" rtlCol="0">
            <a:spAutoFit/>
          </a:bodyPr>
          <a:lstStyle/>
          <a:p>
            <a:r>
              <a:rPr lang="el-GR" sz="2800" b="1" dirty="0"/>
              <a:t>ΗΘΙΚΑ ΠΡΟΣΟΝΤΑ</a:t>
            </a:r>
          </a:p>
        </p:txBody>
      </p:sp>
    </p:spTree>
    <p:extLst>
      <p:ext uri="{BB962C8B-B14F-4D97-AF65-F5344CB8AC3E}">
        <p14:creationId xmlns:p14="http://schemas.microsoft.com/office/powerpoint/2010/main" val="206954246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4EFE82FE-7465-AE46-88DF-34D347E83B8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Θέση περιεχομένου 2">
            <a:extLst>
              <a:ext uri="{FF2B5EF4-FFF2-40B4-BE49-F238E27FC236}">
                <a16:creationId xmlns:a16="http://schemas.microsoft.com/office/drawing/2014/main" id="{D8D33A41-6865-9644-AC9C-AB03C621688B}"/>
              </a:ext>
            </a:extLst>
          </p:cNvPr>
          <p:cNvSpPr>
            <a:spLocks noGrp="1"/>
          </p:cNvSpPr>
          <p:nvPr>
            <p:ph idx="1"/>
          </p:nvPr>
        </p:nvSpPr>
        <p:spPr>
          <a:xfrm>
            <a:off x="565150" y="2160016"/>
            <a:ext cx="9198761" cy="3601212"/>
          </a:xfrm>
        </p:spPr>
        <p:txBody>
          <a:bodyPr>
            <a:normAutofit/>
          </a:bodyPr>
          <a:lstStyle/>
          <a:p>
            <a:pPr marL="0" indent="0">
              <a:lnSpc>
                <a:spcPct val="90000"/>
              </a:lnSpc>
              <a:buNone/>
            </a:pPr>
            <a:r>
              <a:rPr lang="el-GR" sz="2000" dirty="0"/>
              <a:t>4. Να είσαι συνεργάσιμος. Στο χώρο της υγείας το έχουμε ανάγκη να βοηθά ο ένας τον άλλο. Η προθυμία σου θα σε βοηθήσει σε δύσκολες καταστάσεις.</a:t>
            </a:r>
          </a:p>
          <a:p>
            <a:pPr marL="0" indent="0">
              <a:lnSpc>
                <a:spcPct val="90000"/>
              </a:lnSpc>
              <a:buNone/>
            </a:pPr>
            <a:r>
              <a:rPr lang="el-GR" sz="2000" dirty="0"/>
              <a:t>5. Να είσαι υπομονετικός και να σέβεσαι τους άλλους. Φανταστείτε πόσες φορές δε χρειάστηκε ν’ ακούμε τους αρρώστους ή συγγενείς ή επισκέπτες και με ποιες συνθήκες τους αντιμετωπίσαμε. Προσπάθησε να καταλαβαίνεις τι σου λένε, καθώς και τι τους προβληματίζει.</a:t>
            </a:r>
          </a:p>
          <a:p>
            <a:pPr marL="0" indent="0">
              <a:lnSpc>
                <a:spcPct val="90000"/>
              </a:lnSpc>
              <a:buNone/>
            </a:pPr>
            <a:r>
              <a:rPr lang="el-GR" sz="2000" dirty="0"/>
              <a:t>6. Να έχεις αυτοκυριαρχία. Σκέψου, πριν μιλήσεις ή δράσεις σε οτιδήποτε. Η δουλειά μας, κυρίως σε επείγουσες καταστάσεις, θέλει ψυχραιμία και αυτοκυριαρχία. Αν πάλι δεις πως δεν τα καταφέρνεις, ζήτα τη βοήθεια των προϊσταμένων σου, γιατί ενδεχόμενα λάθη μας έχουν επίπτωση στον άρρωστο άνθρωπο.</a:t>
            </a:r>
          </a:p>
        </p:txBody>
      </p:sp>
      <p:cxnSp>
        <p:nvCxnSpPr>
          <p:cNvPr id="10" name="Straight Connector 9">
            <a:extLst>
              <a:ext uri="{FF2B5EF4-FFF2-40B4-BE49-F238E27FC236}">
                <a16:creationId xmlns:a16="http://schemas.microsoft.com/office/drawing/2014/main" id="{BA7C2670-8081-9C42-82A1-23BBFAEAAABC}"/>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565150" y="6087110"/>
            <a:ext cx="9198761" cy="0"/>
          </a:xfrm>
          <a:prstGeom prst="line">
            <a:avLst/>
          </a:prstGeom>
          <a:ln w="1270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grpSp>
        <p:nvGrpSpPr>
          <p:cNvPr id="12" name="Group 11">
            <a:extLst>
              <a:ext uri="{FF2B5EF4-FFF2-40B4-BE49-F238E27FC236}">
                <a16:creationId xmlns:a16="http://schemas.microsoft.com/office/drawing/2014/main" id="{75BEF7CB-BB00-3345-8542-8F0FAFE1C48B}"/>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0290315" y="0"/>
            <a:ext cx="1901686" cy="6858000"/>
            <a:chOff x="10290315" y="0"/>
            <a:chExt cx="1901686" cy="6858000"/>
          </a:xfrm>
        </p:grpSpPr>
        <p:sp>
          <p:nvSpPr>
            <p:cNvPr id="13" name="Oval 12">
              <a:extLst>
                <a:ext uri="{FF2B5EF4-FFF2-40B4-BE49-F238E27FC236}">
                  <a16:creationId xmlns:a16="http://schemas.microsoft.com/office/drawing/2014/main" id="{4E633967-4EB4-9A43-9984-7E0C7DCE8F5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290315" y="806362"/>
              <a:ext cx="1130724" cy="1130723"/>
            </a:xfrm>
            <a:prstGeom prst="ellips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Freeform 24">
              <a:extLst>
                <a:ext uri="{FF2B5EF4-FFF2-40B4-BE49-F238E27FC236}">
                  <a16:creationId xmlns:a16="http://schemas.microsoft.com/office/drawing/2014/main" id="{80BB32CE-B79D-9449-AEBB-EC9F56A9A80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290315" y="0"/>
              <a:ext cx="1130724" cy="565573"/>
            </a:xfrm>
            <a:custGeom>
              <a:avLst/>
              <a:gdLst>
                <a:gd name="connsiteX0" fmla="*/ 21 w 1130724"/>
                <a:gd name="connsiteY0" fmla="*/ 0 h 565573"/>
                <a:gd name="connsiteX1" fmla="*/ 1130703 w 1130724"/>
                <a:gd name="connsiteY1" fmla="*/ 0 h 565573"/>
                <a:gd name="connsiteX2" fmla="*/ 1130724 w 1130724"/>
                <a:gd name="connsiteY2" fmla="*/ 211 h 565573"/>
                <a:gd name="connsiteX3" fmla="*/ 565362 w 1130724"/>
                <a:gd name="connsiteY3" fmla="*/ 565573 h 565573"/>
                <a:gd name="connsiteX4" fmla="*/ 0 w 1130724"/>
                <a:gd name="connsiteY4" fmla="*/ 211 h 56557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0724" h="565573">
                  <a:moveTo>
                    <a:pt x="21" y="0"/>
                  </a:moveTo>
                  <a:lnTo>
                    <a:pt x="1130703" y="0"/>
                  </a:lnTo>
                  <a:lnTo>
                    <a:pt x="1130724" y="211"/>
                  </a:lnTo>
                  <a:cubicBezTo>
                    <a:pt x="1130724" y="312452"/>
                    <a:pt x="877603" y="565573"/>
                    <a:pt x="565362" y="565573"/>
                  </a:cubicBezTo>
                  <a:cubicBezTo>
                    <a:pt x="253121" y="565573"/>
                    <a:pt x="0" y="312452"/>
                    <a:pt x="0" y="211"/>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5" name="Freeform 25">
              <a:extLst>
                <a:ext uri="{FF2B5EF4-FFF2-40B4-BE49-F238E27FC236}">
                  <a16:creationId xmlns:a16="http://schemas.microsoft.com/office/drawing/2014/main" id="{AFE8EC8C-9217-6E47-ACFA-7B2148F1BFE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653180" y="6295093"/>
              <a:ext cx="538821" cy="562907"/>
            </a:xfrm>
            <a:custGeom>
              <a:avLst/>
              <a:gdLst>
                <a:gd name="connsiteX0" fmla="*/ 538821 w 538821"/>
                <a:gd name="connsiteY0" fmla="*/ 0 h 562907"/>
                <a:gd name="connsiteX1" fmla="*/ 538821 w 538821"/>
                <a:gd name="connsiteY1" fmla="*/ 562907 h 562907"/>
                <a:gd name="connsiteX2" fmla="*/ 22 w 538821"/>
                <a:gd name="connsiteY2" fmla="*/ 562907 h 562907"/>
                <a:gd name="connsiteX3" fmla="*/ 0 w 538821"/>
                <a:gd name="connsiteY3" fmla="*/ 562686 h 562907"/>
                <a:gd name="connsiteX4" fmla="*/ 451422 w 538821"/>
                <a:gd name="connsiteY4" fmla="*/ 8810 h 56290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8821" h="562907">
                  <a:moveTo>
                    <a:pt x="538821" y="0"/>
                  </a:moveTo>
                  <a:lnTo>
                    <a:pt x="538821" y="562907"/>
                  </a:lnTo>
                  <a:lnTo>
                    <a:pt x="22" y="562907"/>
                  </a:lnTo>
                  <a:lnTo>
                    <a:pt x="0" y="562686"/>
                  </a:lnTo>
                  <a:cubicBezTo>
                    <a:pt x="0" y="289475"/>
                    <a:pt x="193796" y="61528"/>
                    <a:pt x="451422" y="8810"/>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6" name="Freeform 26">
              <a:extLst>
                <a:ext uri="{FF2B5EF4-FFF2-40B4-BE49-F238E27FC236}">
                  <a16:creationId xmlns:a16="http://schemas.microsoft.com/office/drawing/2014/main" id="{8BEA612E-5CC4-DA4D-8A68-05986443999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653180" y="3552066"/>
              <a:ext cx="538821" cy="1125373"/>
            </a:xfrm>
            <a:custGeom>
              <a:avLst/>
              <a:gdLst>
                <a:gd name="connsiteX0" fmla="*/ 538821 w 538821"/>
                <a:gd name="connsiteY0" fmla="*/ 0 h 1125373"/>
                <a:gd name="connsiteX1" fmla="*/ 538821 w 538821"/>
                <a:gd name="connsiteY1" fmla="*/ 1125373 h 1125373"/>
                <a:gd name="connsiteX2" fmla="*/ 451422 w 538821"/>
                <a:gd name="connsiteY2" fmla="*/ 1116562 h 1125373"/>
                <a:gd name="connsiteX3" fmla="*/ 0 w 538821"/>
                <a:gd name="connsiteY3" fmla="*/ 562686 h 1125373"/>
                <a:gd name="connsiteX4" fmla="*/ 451422 w 538821"/>
                <a:gd name="connsiteY4" fmla="*/ 8810 h 112537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8821" h="1125373">
                  <a:moveTo>
                    <a:pt x="538821" y="0"/>
                  </a:moveTo>
                  <a:lnTo>
                    <a:pt x="538821" y="1125373"/>
                  </a:lnTo>
                  <a:lnTo>
                    <a:pt x="451422" y="1116562"/>
                  </a:lnTo>
                  <a:cubicBezTo>
                    <a:pt x="193796" y="1063844"/>
                    <a:pt x="0" y="835897"/>
                    <a:pt x="0" y="562686"/>
                  </a:cubicBezTo>
                  <a:cubicBezTo>
                    <a:pt x="0" y="289475"/>
                    <a:pt x="193796" y="61528"/>
                    <a:pt x="451422" y="8810"/>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7" name="Freeform 27">
              <a:extLst>
                <a:ext uri="{FF2B5EF4-FFF2-40B4-BE49-F238E27FC236}">
                  <a16:creationId xmlns:a16="http://schemas.microsoft.com/office/drawing/2014/main" id="{59DC8CDB-7B92-E848-AA26-43105184E7F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653180" y="2180552"/>
              <a:ext cx="538821" cy="1125373"/>
            </a:xfrm>
            <a:custGeom>
              <a:avLst/>
              <a:gdLst>
                <a:gd name="connsiteX0" fmla="*/ 538821 w 538821"/>
                <a:gd name="connsiteY0" fmla="*/ 0 h 1125373"/>
                <a:gd name="connsiteX1" fmla="*/ 538821 w 538821"/>
                <a:gd name="connsiteY1" fmla="*/ 1125373 h 1125373"/>
                <a:gd name="connsiteX2" fmla="*/ 451422 w 538821"/>
                <a:gd name="connsiteY2" fmla="*/ 1116562 h 1125373"/>
                <a:gd name="connsiteX3" fmla="*/ 0 w 538821"/>
                <a:gd name="connsiteY3" fmla="*/ 562686 h 1125373"/>
                <a:gd name="connsiteX4" fmla="*/ 451422 w 538821"/>
                <a:gd name="connsiteY4" fmla="*/ 8810 h 112537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8821" h="1125373">
                  <a:moveTo>
                    <a:pt x="538821" y="0"/>
                  </a:moveTo>
                  <a:lnTo>
                    <a:pt x="538821" y="1125373"/>
                  </a:lnTo>
                  <a:lnTo>
                    <a:pt x="451422" y="1116562"/>
                  </a:lnTo>
                  <a:cubicBezTo>
                    <a:pt x="193796" y="1063844"/>
                    <a:pt x="0" y="835897"/>
                    <a:pt x="0" y="562686"/>
                  </a:cubicBezTo>
                  <a:cubicBezTo>
                    <a:pt x="0" y="289475"/>
                    <a:pt x="193796" y="61528"/>
                    <a:pt x="451422" y="8810"/>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8" name="Freeform 28">
              <a:extLst>
                <a:ext uri="{FF2B5EF4-FFF2-40B4-BE49-F238E27FC236}">
                  <a16:creationId xmlns:a16="http://schemas.microsoft.com/office/drawing/2014/main" id="{876EC8B8-C9EB-A84A-858B-ADF81A5B762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653180" y="809039"/>
              <a:ext cx="538821" cy="1125373"/>
            </a:xfrm>
            <a:custGeom>
              <a:avLst/>
              <a:gdLst>
                <a:gd name="connsiteX0" fmla="*/ 538821 w 538821"/>
                <a:gd name="connsiteY0" fmla="*/ 0 h 1125373"/>
                <a:gd name="connsiteX1" fmla="*/ 538821 w 538821"/>
                <a:gd name="connsiteY1" fmla="*/ 1125373 h 1125373"/>
                <a:gd name="connsiteX2" fmla="*/ 451422 w 538821"/>
                <a:gd name="connsiteY2" fmla="*/ 1116562 h 1125373"/>
                <a:gd name="connsiteX3" fmla="*/ 0 w 538821"/>
                <a:gd name="connsiteY3" fmla="*/ 562686 h 1125373"/>
                <a:gd name="connsiteX4" fmla="*/ 451422 w 538821"/>
                <a:gd name="connsiteY4" fmla="*/ 8810 h 112537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8821" h="1125373">
                  <a:moveTo>
                    <a:pt x="538821" y="0"/>
                  </a:moveTo>
                  <a:lnTo>
                    <a:pt x="538821" y="1125373"/>
                  </a:lnTo>
                  <a:lnTo>
                    <a:pt x="451422" y="1116562"/>
                  </a:lnTo>
                  <a:cubicBezTo>
                    <a:pt x="193796" y="1063844"/>
                    <a:pt x="0" y="835897"/>
                    <a:pt x="0" y="562686"/>
                  </a:cubicBezTo>
                  <a:cubicBezTo>
                    <a:pt x="0" y="289475"/>
                    <a:pt x="193796" y="61528"/>
                    <a:pt x="451422" y="8810"/>
                  </a:cubicBez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9" name="Freeform 29">
              <a:extLst>
                <a:ext uri="{FF2B5EF4-FFF2-40B4-BE49-F238E27FC236}">
                  <a16:creationId xmlns:a16="http://schemas.microsoft.com/office/drawing/2014/main" id="{078C5DEE-08C1-D546-BF9B-933B8419E83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653180" y="0"/>
              <a:ext cx="538821" cy="562898"/>
            </a:xfrm>
            <a:custGeom>
              <a:avLst/>
              <a:gdLst>
                <a:gd name="connsiteX0" fmla="*/ 21 w 538821"/>
                <a:gd name="connsiteY0" fmla="*/ 0 h 562898"/>
                <a:gd name="connsiteX1" fmla="*/ 538821 w 538821"/>
                <a:gd name="connsiteY1" fmla="*/ 0 h 562898"/>
                <a:gd name="connsiteX2" fmla="*/ 538821 w 538821"/>
                <a:gd name="connsiteY2" fmla="*/ 562898 h 562898"/>
                <a:gd name="connsiteX3" fmla="*/ 451422 w 538821"/>
                <a:gd name="connsiteY3" fmla="*/ 554087 h 562898"/>
                <a:gd name="connsiteX4" fmla="*/ 0 w 538821"/>
                <a:gd name="connsiteY4" fmla="*/ 211 h 56289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8821" h="562898">
                  <a:moveTo>
                    <a:pt x="21" y="0"/>
                  </a:moveTo>
                  <a:lnTo>
                    <a:pt x="538821" y="0"/>
                  </a:lnTo>
                  <a:lnTo>
                    <a:pt x="538821" y="562898"/>
                  </a:lnTo>
                  <a:lnTo>
                    <a:pt x="451422" y="554087"/>
                  </a:lnTo>
                  <a:cubicBezTo>
                    <a:pt x="193796" y="501369"/>
                    <a:pt x="0" y="273422"/>
                    <a:pt x="0" y="211"/>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grpSp>
    </p:spTree>
    <p:extLst>
      <p:ext uri="{BB962C8B-B14F-4D97-AF65-F5344CB8AC3E}">
        <p14:creationId xmlns:p14="http://schemas.microsoft.com/office/powerpoint/2010/main" val="2780518022"/>
      </p:ext>
    </p:extLst>
  </p:cSld>
  <p:clrMapOvr>
    <a:masterClrMapping/>
  </p:clrMapOvr>
</p:sld>
</file>

<file path=ppt/theme/theme1.xml><?xml version="1.0" encoding="utf-8"?>
<a:theme xmlns:a="http://schemas.openxmlformats.org/drawingml/2006/main" name="PunchcardVTI">
  <a:themeElements>
    <a:clrScheme name="AnalogousFromRegularSeed_2SEEDS">
      <a:dk1>
        <a:srgbClr val="000000"/>
      </a:dk1>
      <a:lt1>
        <a:srgbClr val="FFFFFF"/>
      </a:lt1>
      <a:dk2>
        <a:srgbClr val="1C311C"/>
      </a:dk2>
      <a:lt2>
        <a:srgbClr val="F3F0F0"/>
      </a:lt2>
      <a:accent1>
        <a:srgbClr val="18B1B7"/>
      </a:accent1>
      <a:accent2>
        <a:srgbClr val="24B77F"/>
      </a:accent2>
      <a:accent3>
        <a:srgbClr val="2D90E3"/>
      </a:accent3>
      <a:accent4>
        <a:srgbClr val="D11B2E"/>
      </a:accent4>
      <a:accent5>
        <a:srgbClr val="E3652D"/>
      </a:accent5>
      <a:accent6>
        <a:srgbClr val="CA9A1A"/>
      </a:accent6>
      <a:hlink>
        <a:srgbClr val="C3504B"/>
      </a:hlink>
      <a:folHlink>
        <a:srgbClr val="7F7F7F"/>
      </a:folHlink>
    </a:clrScheme>
    <a:fontScheme name="Punchcard">
      <a:majorFont>
        <a:latin typeface="Neue Haas Grotesk Text Pro"/>
        <a:ea typeface=""/>
        <a:cs typeface=""/>
      </a:majorFont>
      <a:minorFont>
        <a:latin typeface="Neue Haas Grotesk Text Pr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unchcardVTI" id="{C7262591-AF98-8F48-B56D-6342D2439B1A}" vid="{261D9F73-974A-B14E-9EAF-4871CCA60BB1}"/>
    </a:ext>
  </a:extLst>
</a:theme>
</file>

<file path=docProps/app.xml><?xml version="1.0" encoding="utf-8"?>
<Properties xmlns="http://schemas.openxmlformats.org/officeDocument/2006/extended-properties" xmlns:vt="http://schemas.openxmlformats.org/officeDocument/2006/docPropsVTypes">
  <Template>Μάντισον</Template>
  <TotalTime>2132</TotalTime>
  <Words>5056</Words>
  <Application>Microsoft Macintosh PowerPoint</Application>
  <PresentationFormat>Ευρεία οθόνη</PresentationFormat>
  <Paragraphs>271</Paragraphs>
  <Slides>56</Slides>
  <Notes>0</Notes>
  <HiddenSlides>0</HiddenSlides>
  <MMClips>0</MMClips>
  <ScaleCrop>false</ScaleCrop>
  <HeadingPairs>
    <vt:vector size="6" baseType="variant">
      <vt:variant>
        <vt:lpstr>Γραμματοσειρές που χρησιμοποιούνται</vt:lpstr>
      </vt:variant>
      <vt:variant>
        <vt:i4>3</vt:i4>
      </vt:variant>
      <vt:variant>
        <vt:lpstr>Θέμα</vt:lpstr>
      </vt:variant>
      <vt:variant>
        <vt:i4>1</vt:i4>
      </vt:variant>
      <vt:variant>
        <vt:lpstr>Τίτλοι διαφανειών</vt:lpstr>
      </vt:variant>
      <vt:variant>
        <vt:i4>56</vt:i4>
      </vt:variant>
    </vt:vector>
  </HeadingPairs>
  <TitlesOfParts>
    <vt:vector size="60" baseType="lpstr">
      <vt:lpstr>Arial</vt:lpstr>
      <vt:lpstr>Neue Haas Grotesk Text Pro</vt:lpstr>
      <vt:lpstr>Open Sans</vt:lpstr>
      <vt:lpstr>PunchcardVTI</vt:lpstr>
      <vt:lpstr>ΔΙΑΛΕΞΗ 4</vt:lpstr>
      <vt:lpstr>ΤΙ ΕΊΝΑΙ ΔΕΟΝΤΟΛΟΓΙΑ</vt:lpstr>
      <vt:lpstr>Παρουσίαση του PowerPoint</vt:lpstr>
      <vt:lpstr>Παρουσίαση του PowerPoint</vt:lpstr>
      <vt:lpstr>Παρουσίαση του PowerPoint</vt:lpstr>
      <vt:lpstr>ΠΡΟΣΟΝΤΑ ΝΟΣΗΛΕΥΤΙΚΟΥ ΠΡΟΣΩΠΙΚΟΥ</vt:lpstr>
      <vt:lpstr>Παρουσίαση του PowerPoint</vt:lpstr>
      <vt:lpstr>Παρουσίαση του PowerPoint</vt:lpstr>
      <vt:lpstr>Παρουσίαση του PowerPoint</vt:lpstr>
      <vt:lpstr>Παρουσίαση του PowerPoint</vt:lpstr>
      <vt:lpstr>ΔΙΚΑΙΩΜΑΤΑ ΑΣΘΕΝΩΝ</vt:lpstr>
      <vt:lpstr>ΥΠΟΧΡΕΩΣΕΙΣ ΑΣΘΕΝΩΝ</vt:lpstr>
      <vt:lpstr>Παρουσίαση του PowerPoint</vt:lpstr>
      <vt:lpstr>Ο ΑΡΡΩΣΤΟΣ, ΟΙ ΣΥΓΓΕΝΕΙΣ, ΟΙ ΕΠΙΣΚΕΠΤΕΣ</vt:lpstr>
      <vt:lpstr>Παρουσίαση του PowerPoint</vt:lpstr>
      <vt:lpstr>ΟΙ ΣΥΝΕΡΓΑΤΕΣ ΜΑΣ</vt:lpstr>
      <vt:lpstr>Παρουσίαση του PowerPoint</vt:lpstr>
      <vt:lpstr>ΣΧΕΣΗ ΝΟΣΗΛΕΥΤΩΝ ΜΕ ΤΟΥΣ ΣΥΝΑΔΕΛΦΟΥΣ</vt:lpstr>
      <vt:lpstr>Παρουσίαση του PowerPoint</vt:lpstr>
      <vt:lpstr>Παρουσίαση του PowerPoint</vt:lpstr>
      <vt:lpstr>ΓΙΑΤΡΟΣ- ΝΟΣΗΛΕΥΤΗΣ</vt:lpstr>
      <vt:lpstr>Παρουσίαση του PowerPoint</vt:lpstr>
      <vt:lpstr>ΔΙΑΦΩΝΙΑ ΓΙΑΤΡΟΥ- ΝΟΣΗΛΕΥΤΗ</vt:lpstr>
      <vt:lpstr>ΣΥΝΑΔΕΛΦΙΚΟ ΑΠΟΡΡΗΤΟ</vt:lpstr>
      <vt:lpstr>ΣΤΡΑΤΗΓΙΚΕΣ ΕΠΙΛΥΣΗΣ ΠΡΟΒΛΗΜΑΤΩΝ</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ΠΡΟΣΟΝΤΑ ΒΟΗΘΩΝ ΝΟΣΗΛΕΥΤΙΚΗΣ</vt:lpstr>
      <vt:lpstr>Παρουσίαση του PowerPoint</vt:lpstr>
      <vt:lpstr>Παρουσίαση του PowerPoint</vt:lpstr>
      <vt:lpstr>ΝΟΣΗΛΕΥΤΙΚΗ</vt:lpstr>
      <vt:lpstr>ΔΟΜΗ ΚΑΙ ΛΕΙΤΟΥΡΓΙΑ ΤΟΥ ΕΛΛΗΝΙΚΟΥ ΣΥΣΤΗΜΑΤΟΣ ΥΓΕΙΑΣ </vt:lpstr>
      <vt:lpstr>Παρουσίαση του PowerPoint</vt:lpstr>
      <vt:lpstr>Παρουσίαση του PowerPoint</vt:lpstr>
      <vt:lpstr>Η ΕΝΝΟΙΑ ΤΗΣ ΦΡΟΝΤΙΔΑΣ ΥΓΕΙΑΣ ΚΑΘΟΡΙΖΕΤΑΙ:</vt:lpstr>
      <vt:lpstr>ΝΟΣΟΚΟΜΕΙΑ: ΟΡΙΣΜΟΣ, ΔΙΑΙΡΕΣΗ, ΣΚΟΠΟΙ</vt:lpstr>
      <vt:lpstr>Παρουσίαση του PowerPoint</vt:lpstr>
      <vt:lpstr>Παρουσίαση του PowerPoint</vt:lpstr>
      <vt:lpstr>ΟΡΓΑΝΩΣΗ ΚΑΙ ΔΙΟΙΚΗΣΗ ΝΟΣΟΚΟΜΕΙΩΝ</vt:lpstr>
      <vt:lpstr>Παρουσίαση του PowerPoint</vt:lpstr>
      <vt:lpstr>Παρουσίαση του PowerPoint</vt:lpstr>
      <vt:lpstr>ΝΟΣΗΛΕΥΤΙΚΟ ΤΜΗΜΑ</vt:lpstr>
      <vt:lpstr>ΕΣΩΤΕΡΙΚΗ ΔΙΑΙΡΕΣΗ</vt:lpstr>
      <vt:lpstr>Παρουσίαση του PowerPoint</vt:lpstr>
      <vt:lpstr>Ο ΑΡΡΩΣΤΟΣ ΣΤΟ ΝΟΣΟΚΟΜΕΙΟ</vt:lpstr>
      <vt:lpstr>Παρουσίαση του PowerPoint</vt:lpstr>
      <vt:lpstr>Παρουσίαση του PowerPoint</vt:lpstr>
      <vt:lpstr>Παρουσίαση του PowerPoint</vt:lpstr>
      <vt:lpstr>ΙΑΤΡΙΚΗ ΕΞΕΤΑΣΗ</vt:lpstr>
      <vt:lpstr>Παρουσίαση του PowerPoint</vt:lpstr>
      <vt:lpstr>Παρουσίαση του PowerPoint</vt:lpstr>
      <vt:lpstr>Παρουσίαση του PowerPoint</vt:lpstr>
      <vt:lpstr>Παρουσίαση του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ΔΙΑΛΕΞΗ 4</dc:title>
  <dc:creator>ELEFTHERIOS GAZETAS</dc:creator>
  <cp:lastModifiedBy>ELEFTHERIOS GAZETAS</cp:lastModifiedBy>
  <cp:revision>3</cp:revision>
  <dcterms:created xsi:type="dcterms:W3CDTF">2023-11-04T09:35:52Z</dcterms:created>
  <dcterms:modified xsi:type="dcterms:W3CDTF">2023-11-10T15:22:41Z</dcterms:modified>
</cp:coreProperties>
</file>