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26" d="100"/>
          <a:sy n="126" d="100"/>
        </p:scale>
        <p:origin x="-35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63CFA41-35C8-46D5-A05F-884899A25B30}" type="datetimeFigureOut">
              <a:rPr lang="el-GR" smtClean="0"/>
              <a:pPr/>
              <a:t>10/11/2022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237858-FF63-43BD-BFCD-D2A7BCC15D2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63CFA41-35C8-46D5-A05F-884899A25B30}" type="datetimeFigureOut">
              <a:rPr lang="el-GR" smtClean="0"/>
              <a:pPr/>
              <a:t>10/11/2022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237858-FF63-43BD-BFCD-D2A7BCC15D2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63CFA41-35C8-46D5-A05F-884899A25B30}" type="datetimeFigureOut">
              <a:rPr lang="el-GR" smtClean="0"/>
              <a:pPr/>
              <a:t>10/11/2022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237858-FF63-43BD-BFCD-D2A7BCC15D2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63CFA41-35C8-46D5-A05F-884899A25B30}" type="datetimeFigureOut">
              <a:rPr lang="el-GR" smtClean="0"/>
              <a:pPr/>
              <a:t>10/11/2022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237858-FF63-43BD-BFCD-D2A7BCC15D2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63CFA41-35C8-46D5-A05F-884899A25B30}" type="datetimeFigureOut">
              <a:rPr lang="el-GR" smtClean="0"/>
              <a:pPr/>
              <a:t>10/11/2022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237858-FF63-43BD-BFCD-D2A7BCC15D2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63CFA41-35C8-46D5-A05F-884899A25B30}" type="datetimeFigureOut">
              <a:rPr lang="el-GR" smtClean="0"/>
              <a:pPr/>
              <a:t>10/11/2022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C237858-FF63-43BD-BFCD-D2A7BCC15D2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63CFA41-35C8-46D5-A05F-884899A25B30}" type="datetimeFigureOut">
              <a:rPr lang="el-GR" smtClean="0"/>
              <a:pPr/>
              <a:t>10/11/2022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C237858-FF63-43BD-BFCD-D2A7BCC15D2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63CFA41-35C8-46D5-A05F-884899A25B30}" type="datetimeFigureOut">
              <a:rPr lang="el-GR" smtClean="0"/>
              <a:pPr/>
              <a:t>10/11/2022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C237858-FF63-43BD-BFCD-D2A7BCC15D2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63CFA41-35C8-46D5-A05F-884899A25B30}" type="datetimeFigureOut">
              <a:rPr lang="el-GR" smtClean="0"/>
              <a:pPr/>
              <a:t>10/11/2022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C237858-FF63-43BD-BFCD-D2A7BCC15D2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63CFA41-35C8-46D5-A05F-884899A25B30}" type="datetimeFigureOut">
              <a:rPr lang="el-GR" smtClean="0"/>
              <a:pPr/>
              <a:t>10/11/2022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C237858-FF63-43BD-BFCD-D2A7BCC15D2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63CFA41-35C8-46D5-A05F-884899A25B30}" type="datetimeFigureOut">
              <a:rPr lang="el-GR" smtClean="0"/>
              <a:pPr/>
              <a:t>10/11/2022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C237858-FF63-43BD-BFCD-D2A7BCC15D2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CFA41-35C8-46D5-A05F-884899A25B30}" type="datetimeFigureOut">
              <a:rPr lang="el-GR" smtClean="0"/>
              <a:pPr/>
              <a:t>10/11/2022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37858-FF63-43BD-BFCD-D2A7BCC15D2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571480"/>
            <a:ext cx="7772400" cy="1470025"/>
          </a:xfrm>
        </p:spPr>
        <p:txBody>
          <a:bodyPr/>
          <a:lstStyle/>
          <a:p>
            <a:r>
              <a:rPr lang="el-GR" dirty="0" smtClean="0"/>
              <a:t>ΖΩΓΡΑΦΙΚΗ ΤΕΧΝΗ</a:t>
            </a:r>
            <a:endParaRPr lang="el-GR" dirty="0"/>
          </a:p>
        </p:txBody>
      </p:sp>
      <p:sp>
        <p:nvSpPr>
          <p:cNvPr id="3" name="2 - Υπότιτλος"/>
          <p:cNvSpPr>
            <a:spLocks noGrp="1"/>
          </p:cNvSpPr>
          <p:nvPr>
            <p:ph type="subTitle" idx="1"/>
          </p:nvPr>
        </p:nvSpPr>
        <p:spPr>
          <a:xfrm>
            <a:off x="1500166" y="2357430"/>
            <a:ext cx="6400800" cy="3071834"/>
          </a:xfrm>
        </p:spPr>
        <p:txBody>
          <a:bodyPr>
            <a:normAutofit/>
          </a:bodyPr>
          <a:lstStyle/>
          <a:p>
            <a:r>
              <a:rPr lang="el-GR" dirty="0" smtClean="0"/>
              <a:t>ΓΡΑΜΜΙΚΟ ΣΧΕΔΙΟ </a:t>
            </a:r>
          </a:p>
          <a:p>
            <a:r>
              <a:rPr lang="el-GR" dirty="0" smtClean="0"/>
              <a:t>ΘΕΩΡΙΑ ΚΑΙ ΕΡΓΑΣΤΗΡΙΟ</a:t>
            </a:r>
          </a:p>
          <a:p>
            <a:endParaRPr lang="el-GR" dirty="0" smtClean="0"/>
          </a:p>
          <a:p>
            <a:endParaRPr lang="el-GR" dirty="0" smtClean="0"/>
          </a:p>
          <a:p>
            <a:r>
              <a:rPr lang="el-GR" sz="2200" dirty="0" smtClean="0"/>
              <a:t>ΚΑΠΑΡΕΛΟΥ ΑΔΑΜΑΝΤΙΑ – ΤΣΟΚΟΛΑ ΠΑΝΑΓΙΩΤΑ</a:t>
            </a:r>
            <a:endParaRPr lang="el-G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Το χαρτί</a:t>
            </a:r>
            <a:endParaRPr lang="el-GR" sz="3600" dirty="0"/>
          </a:p>
        </p:txBody>
      </p:sp>
      <p:pic>
        <p:nvPicPr>
          <p:cNvPr id="4" name="3 - Θέση περιεχομένου" descr="χαρτι.png"/>
          <p:cNvPicPr>
            <a:picLocks noGrp="1" noChangeAspect="1"/>
          </p:cNvPicPr>
          <p:nvPr>
            <p:ph idx="1"/>
          </p:nvPr>
        </p:nvPicPr>
        <p:blipFill>
          <a:blip r:embed="rId2"/>
          <a:stretch>
            <a:fillRect/>
          </a:stretch>
        </p:blipFill>
        <p:spPr>
          <a:xfrm>
            <a:off x="2095154" y="2072231"/>
            <a:ext cx="4953692" cy="35819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Το μολύβι</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err="1" smtClean="0"/>
              <a:t>To</a:t>
            </a:r>
            <a:r>
              <a:rPr lang="el-GR" sz="2400" dirty="0" smtClean="0"/>
              <a:t> μολύβι είναι το βασικό μέσο σχεδίασης. Ακόμα και όταν σχεδιάζουμε με μελάνι, προηγείται η σχεδίαση με μολύβι. </a:t>
            </a:r>
          </a:p>
          <a:p>
            <a:pPr algn="just"/>
            <a:r>
              <a:rPr lang="el-GR" sz="2400" dirty="0" smtClean="0"/>
              <a:t>Τα ξύλινα μολύβια, όπως και οι μύτες των μηχανικών μολυβιών, χαρακτηρίζονται από το βαθμό σκληρότητας.</a:t>
            </a:r>
          </a:p>
          <a:p>
            <a:pPr algn="just"/>
            <a:r>
              <a:rPr lang="el-GR" sz="2400" dirty="0" smtClean="0"/>
              <a:t> Η επιλογή του κατάλληλου μολυβιού εξαρτάται από το είδος και τον προορισμό του σχεδίου και από την ποιότητα του χαρτιού.</a:t>
            </a:r>
          </a:p>
          <a:p>
            <a:pPr algn="just"/>
            <a:r>
              <a:rPr lang="el-GR" sz="2400" dirty="0" smtClean="0"/>
              <a:t>Χρησιμοποιούμε τα σκληρά μολύβια προκειμένου να χαράξουμε βοηθητικές γραμμές σ' ένα σχέδιο που πρόκειται να μελανωθεί. Το μολύβι με σκληρή μύτη, αν πιεστεί πολύ, χαράζει το χαρτί.</a:t>
            </a:r>
            <a:endParaRPr lang="el-G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μολ.png"/>
          <p:cNvPicPr>
            <a:picLocks noGrp="1" noChangeAspect="1"/>
          </p:cNvPicPr>
          <p:nvPr>
            <p:ph idx="1"/>
          </p:nvPr>
        </p:nvPicPr>
        <p:blipFill>
          <a:blip r:embed="rId2"/>
          <a:stretch>
            <a:fillRect/>
          </a:stretch>
        </p:blipFill>
        <p:spPr>
          <a:xfrm>
            <a:off x="1428728" y="428604"/>
            <a:ext cx="6001588" cy="1886213"/>
          </a:xfrm>
        </p:spPr>
      </p:pic>
      <p:pic>
        <p:nvPicPr>
          <p:cNvPr id="5" name="4 - Εικόνα" descr="μολυβια 2.png"/>
          <p:cNvPicPr>
            <a:picLocks noChangeAspect="1"/>
          </p:cNvPicPr>
          <p:nvPr/>
        </p:nvPicPr>
        <p:blipFill>
          <a:blip r:embed="rId3"/>
          <a:stretch>
            <a:fillRect/>
          </a:stretch>
        </p:blipFill>
        <p:spPr>
          <a:xfrm>
            <a:off x="2500298" y="2643182"/>
            <a:ext cx="4315428" cy="38867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Το μελάνι</a:t>
            </a:r>
            <a:endParaRPr lang="el-GR" sz="3600" dirty="0"/>
          </a:p>
        </p:txBody>
      </p:sp>
      <p:sp>
        <p:nvSpPr>
          <p:cNvPr id="3" name="2 - Θέση περιεχομένου"/>
          <p:cNvSpPr>
            <a:spLocks noGrp="1"/>
          </p:cNvSpPr>
          <p:nvPr>
            <p:ph idx="1"/>
          </p:nvPr>
        </p:nvSpPr>
        <p:spPr>
          <a:xfrm>
            <a:off x="428596" y="1214422"/>
            <a:ext cx="8229600" cy="4525963"/>
          </a:xfrm>
        </p:spPr>
        <p:txBody>
          <a:bodyPr>
            <a:noAutofit/>
          </a:bodyPr>
          <a:lstStyle/>
          <a:p>
            <a:pPr algn="just"/>
            <a:r>
              <a:rPr lang="el-GR" sz="2400" dirty="0" smtClean="0"/>
              <a:t>Το μελάνι που χρησιμοποιούμε για τα σχέδια</a:t>
            </a:r>
            <a:br>
              <a:rPr lang="el-GR" sz="2400" dirty="0" smtClean="0"/>
            </a:br>
            <a:r>
              <a:rPr lang="el-GR" sz="2400" dirty="0" smtClean="0"/>
              <a:t>είναι ειδικό μελάνι και υπάρχει σε μαύρο αλλά και σε άλλα χρώματα. Στο γραμμικό σχέδιο χρησιμοποιούμε κυρίως μαύρο μελάνι.</a:t>
            </a:r>
          </a:p>
          <a:p>
            <a:pPr algn="just"/>
            <a:r>
              <a:rPr lang="el-GR" sz="2400" dirty="0" smtClean="0"/>
              <a:t>Σήμερα το όργανο που κυρίως χρησιμοποιούμε στη σχεδίαση με μελάνι είναι το </a:t>
            </a:r>
            <a:r>
              <a:rPr lang="el-GR" sz="2400" dirty="0" err="1" smtClean="0"/>
              <a:t>ραπιντογκράφ</a:t>
            </a:r>
            <a:r>
              <a:rPr lang="el-GR" sz="2400" dirty="0" smtClean="0"/>
              <a:t> ,όργανο που παρουσιάζει ευκολία στη χρήση και στη συντήρησή του. </a:t>
            </a:r>
          </a:p>
          <a:p>
            <a:pPr algn="just"/>
            <a:r>
              <a:rPr lang="el-GR" sz="2400" dirty="0" smtClean="0"/>
              <a:t>Το </a:t>
            </a:r>
            <a:r>
              <a:rPr lang="el-GR" sz="2400" dirty="0" err="1" smtClean="0"/>
              <a:t>ραπιντογκράφ</a:t>
            </a:r>
            <a:r>
              <a:rPr lang="el-GR" sz="2400" dirty="0" smtClean="0"/>
              <a:t> αποτελείται από το στέλεχος, τη δεξαμενή μελανιού, τη μύτη και το καπάκι. Η μύτη καταλήγει σε ένα λεπτό μεταλλικό κυλινδρικό σωλήνα με μια συρμάτινη τρίχα εσωτερικά, απ' όπου κατεβαίνει το μελάνι με συνεχή ροή. Η διάμετρος του σωλήνα καθορίζει και το πάχος της γραμμής που φέρουμε χρησιμοποιώντας το </a:t>
            </a:r>
            <a:r>
              <a:rPr lang="el-GR" sz="2400" dirty="0" err="1" smtClean="0"/>
              <a:t>ραπιντογκράφ</a:t>
            </a:r>
            <a:r>
              <a:rPr lang="el-GR" sz="2400" dirty="0" smtClean="0"/>
              <a:t>.</a:t>
            </a:r>
            <a:endParaRPr lang="el-G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ταυ και ο</a:t>
            </a:r>
            <a:br>
              <a:rPr lang="el-GR" sz="3600" dirty="0" smtClean="0"/>
            </a:br>
            <a:r>
              <a:rPr lang="el-GR" sz="3600" dirty="0" smtClean="0"/>
              <a:t>παραλληλογράφος</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smtClean="0"/>
              <a:t>Για τη χάραξη των ευθειών, ένα από τα σημαντικότερα όργανα είναι το ταυ. Κατασκευάζεται από ξύλο ή πλαστικό και οφείλει το όνομά του στο σχήμα του. αποτελείται από δύο σκέλη άνισα, κάθετα μεταξύ τους, την κεφαλή και τον κανόνα.</a:t>
            </a:r>
          </a:p>
          <a:p>
            <a:pPr algn="just"/>
            <a:r>
              <a:rPr lang="el-GR" sz="2400" dirty="0" smtClean="0"/>
              <a:t>Ο κανόνας έχει μήκος από μισό έως ενάμισι μέτρο. Προσαρμόζοντας το ταυ στην αριστερή πλευρά της πινακίδας ή του σχεδιαστηρίου, μπορούμε να φέρουμε ευθείες παράλληλες προς τη μεγάλη πλευρά τους.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ταυ και ο</a:t>
            </a:r>
            <a:br>
              <a:rPr lang="el-GR" sz="3600" dirty="0" smtClean="0"/>
            </a:br>
            <a:r>
              <a:rPr lang="el-GR" sz="3600" dirty="0" smtClean="0"/>
              <a:t>παραλληλογράφος</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Ο παραλληλογράφος ή παράλληλο κάνει την ίδια δουλειά με το ταυ. Είναι ένας πλαστικός κανόνας με μήκος από μισό έως ενάμισι μέτρο στερεωμένος μόνιμα στην πινακίδα ή στο σχεδιαστήριο, και κινείται παράλληλα με τον εαυτό του δίνοντάς μας τη δυνατότητα να σχεδιάζουμε ευθείες γραμμές μεγάλου μήκους παράλληλες στη μεγάλη διάσταση της πινακίδας ή του σχεδιαστηρίου.</a:t>
            </a:r>
          </a:p>
          <a:p>
            <a:r>
              <a:rPr lang="el-GR" sz="2400" dirty="0" smtClean="0"/>
              <a:t>Για την καλύτερη σχεδίαση με μελάνι τόσο ο κανόνας του ταυ όσο και το παράλληλο έχουν πατούρα ή </a:t>
            </a:r>
            <a:r>
              <a:rPr lang="el-GR" sz="2400" dirty="0" err="1" smtClean="0"/>
              <a:t>λοξοτομή</a:t>
            </a:r>
            <a:r>
              <a:rPr lang="el-GR" sz="2400" dirty="0" smtClean="0"/>
              <a:t>.</a:t>
            </a:r>
            <a:endParaRPr lang="el-G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Τα τρίγωνα</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smtClean="0"/>
              <a:t>Τα τρίγωνα που κυκλοφορούν σήμερα στην αγορά είναι κατασκευασμένα από πλαστικό. Παλιότερα ήταν ξύλινα. Έχουμε δύο μορφές τριγώνων, τα ορθογώνια ισοσκελή με γωνίες 45° και 90° και τα ορθογώνια ανισοσκελή με γωνίες 30°, 60° και 90°. </a:t>
            </a:r>
          </a:p>
          <a:p>
            <a:pPr algn="just"/>
            <a:r>
              <a:rPr lang="el-GR" sz="2400" dirty="0" smtClean="0"/>
              <a:t>Υπάρχουν τρίγωνα που στη μια πλευρά τους έχουν διαιρέσεις σε εκατοστά και χιλιοστά του μέτρου. Για τη σχεδίαση με μελάνι υπάρχουν τρίγωνα με </a:t>
            </a:r>
            <a:r>
              <a:rPr lang="el-GR" sz="2400" dirty="0" err="1" smtClean="0"/>
              <a:t>λοξοτομή</a:t>
            </a:r>
            <a:r>
              <a:rPr lang="el-GR" sz="2400" dirty="0" smtClean="0"/>
              <a:t> ή πατούρα στις πλευρές τους.</a:t>
            </a:r>
          </a:p>
          <a:p>
            <a:pPr algn="just"/>
            <a:r>
              <a:rPr lang="el-GR" sz="2400" dirty="0" smtClean="0"/>
              <a:t> Χρησιμοποιούμε τα τρίγωνα, για να χαράξουμε ευθείες γραμμές.</a:t>
            </a:r>
            <a:endParaRPr lang="el-G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Το υποδεκάμετρο</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smtClean="0"/>
              <a:t>Το </a:t>
            </a:r>
            <a:r>
              <a:rPr lang="el-GR" sz="2400" dirty="0" err="1" smtClean="0"/>
              <a:t>υποδεκάμετροτο</a:t>
            </a:r>
            <a:r>
              <a:rPr lang="el-GR" sz="2400" dirty="0" smtClean="0"/>
              <a:t> είναι ένας κανόνας κατασκευασμένος από μέταλλο, ξύλο ή πλαστικό και φέρει στις πλευρές του διαιρέσεις σε εκατοστά και χιλιοστά του μέτρου ή και σε μισά χιλιοστά του μέτρου. Υπάρχουν υποδεκάμετρα σε διάφορα μήκη, από 10 εκ. έως 50 εκ., που τα χρησιμοποιούμε για να μετράμε μήκη και όχι ως οδηγούς για τη χάραξη ευθειών </a:t>
            </a:r>
          </a:p>
          <a:p>
            <a:pPr algn="just"/>
            <a:r>
              <a:rPr lang="el-GR" sz="2400" dirty="0" smtClean="0"/>
              <a:t>Εκτός από τα υποδεκάμετρα χρησιμοποιούμε και τα </a:t>
            </a:r>
            <a:r>
              <a:rPr lang="el-GR" sz="2400" dirty="0" err="1" smtClean="0"/>
              <a:t>κλιμακόμετρα</a:t>
            </a:r>
            <a:r>
              <a:rPr lang="el-GR" sz="2400" dirty="0" smtClean="0"/>
              <a:t> για τη μέτρηση μηκών. Αυτά έχουν διατομή τριγωνική και φέρουν υποδιαιρέσεις σε έξι διαφορετικές κλίμακες.</a:t>
            </a:r>
            <a:endParaRPr lang="el-G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Ο διαβήτης</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smtClean="0"/>
              <a:t>Στο γραμμικό σχέδιο χρησιμοποιούμε το γνωστό</a:t>
            </a:r>
            <a:r>
              <a:rPr lang="en-US" sz="2400" dirty="0" smtClean="0"/>
              <a:t> </a:t>
            </a:r>
            <a:r>
              <a:rPr lang="el-GR" sz="2400" dirty="0" smtClean="0"/>
              <a:t>μας και από το μάθημα της Γεωμετρίας</a:t>
            </a:r>
            <a:r>
              <a:rPr lang="en-US" sz="2400" dirty="0" smtClean="0"/>
              <a:t> </a:t>
            </a:r>
            <a:r>
              <a:rPr lang="el-GR" sz="2400" dirty="0" smtClean="0"/>
              <a:t>διαβήτη</a:t>
            </a:r>
            <a:r>
              <a:rPr lang="en-US" sz="2400" dirty="0" smtClean="0"/>
              <a:t> </a:t>
            </a:r>
            <a:r>
              <a:rPr lang="el-GR" sz="2400" dirty="0" smtClean="0"/>
              <a:t>με τον οποίο χαράζουμε μεγαλύτερους</a:t>
            </a:r>
            <a:r>
              <a:rPr lang="en-US" sz="2400" dirty="0" smtClean="0"/>
              <a:t> </a:t>
            </a:r>
            <a:r>
              <a:rPr lang="el-GR" sz="2400" dirty="0" smtClean="0"/>
              <a:t>κύκλους και κυκλικά τόξα, καθώς και την</a:t>
            </a:r>
            <a:r>
              <a:rPr lang="en-US" sz="2400" dirty="0" smtClean="0"/>
              <a:t> </a:t>
            </a:r>
            <a:r>
              <a:rPr lang="el-GR" sz="2400" dirty="0" err="1" smtClean="0"/>
              <a:t>πόμπα</a:t>
            </a:r>
            <a:r>
              <a:rPr lang="en-US" sz="2400" dirty="0" smtClean="0"/>
              <a:t>, </a:t>
            </a:r>
            <a:r>
              <a:rPr lang="el-GR" sz="2400" dirty="0" smtClean="0"/>
              <a:t>έναν ειδικό διαβήτη για τη χάραξη</a:t>
            </a:r>
            <a:r>
              <a:rPr lang="en-US" sz="2400" dirty="0" smtClean="0"/>
              <a:t> </a:t>
            </a:r>
            <a:r>
              <a:rPr lang="el-GR" sz="2400" dirty="0" smtClean="0"/>
              <a:t>πολύ μικρών κύκλων.</a:t>
            </a:r>
            <a:endParaRPr lang="en-US" sz="2400" dirty="0" smtClean="0"/>
          </a:p>
          <a:p>
            <a:pPr algn="just"/>
            <a:r>
              <a:rPr lang="el-GR" sz="2400" dirty="0" smtClean="0"/>
              <a:t>Για μεγαλύτερους κύκλους χρησιμοποιούμε προέκταση ή </a:t>
            </a:r>
            <a:r>
              <a:rPr lang="el-GR" sz="2400" dirty="0" err="1" smtClean="0"/>
              <a:t>παρέκταμα</a:t>
            </a:r>
            <a:r>
              <a:rPr lang="el-GR" sz="2400" dirty="0" smtClean="0"/>
              <a:t>, που προστίθεται στο σκέλος του διαβήτη στο οποίο στερεώνεται η μύτη μολυβιού ή το </a:t>
            </a:r>
            <a:r>
              <a:rPr lang="el-GR" sz="2400" dirty="0" err="1" smtClean="0"/>
              <a:t>ραπιντογκράφ</a:t>
            </a:r>
            <a:r>
              <a:rPr lang="el-GR" sz="2400" dirty="0" smtClean="0"/>
              <a:t>.</a:t>
            </a:r>
          </a:p>
          <a:p>
            <a:pPr algn="just"/>
            <a:r>
              <a:rPr lang="el-GR" sz="2400" dirty="0" smtClean="0"/>
              <a:t>Χρησιμοποιούμε επίσης το διαβήτη για τη μεταφορά διαστάσεων. Γι’ αυτό ο διαβήτης χρησιμοποιείται και ως </a:t>
            </a:r>
            <a:r>
              <a:rPr lang="el-GR" sz="2400" dirty="0" err="1" smtClean="0"/>
              <a:t>διαστημόμετρο</a:t>
            </a:r>
            <a:r>
              <a:rPr lang="el-GR" sz="2400" dirty="0" smtClean="0"/>
              <a:t>.</a:t>
            </a:r>
            <a:endParaRPr lang="el-G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Τα καμπυλόγραμμα</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smtClean="0"/>
              <a:t>Χρησιμοποιούμε τα καμπυλόγραμμα για να χαράξουμε καμπύλες γραμμές που δε χαράζονται με το διαβήτη γιατί δεν είναι περιφέρειες κύκλου. </a:t>
            </a:r>
          </a:p>
          <a:p>
            <a:pPr algn="just"/>
            <a:r>
              <a:rPr lang="el-GR" sz="2400" dirty="0" smtClean="0"/>
              <a:t>Τα χρησιμοποιούμε, όπως το ταυ και τα τρίγωνα, ως οδηγούς για τη χάραξη γραμμών. Είναι όργανα κατασκευασμένα από πλαστικό και τα βρίσκουμε στο εμπόριο σε μεγάλη ποικιλία μορφών και μεγεθών. </a:t>
            </a:r>
          </a:p>
          <a:p>
            <a:pPr algn="just"/>
            <a:r>
              <a:rPr lang="el-GR" sz="2400" dirty="0" smtClean="0"/>
              <a:t>Για τη σχεδίαση με μελάνι είναι καλό να έχουν πατούρα και από τις δύο πλευρές</a:t>
            </a:r>
            <a:endParaRPr lang="el-G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ΜΑΘΗΜΑ 1 ΕΩΣ 5</a:t>
            </a:r>
            <a:endParaRPr lang="el-GR" sz="3600" dirty="0"/>
          </a:p>
        </p:txBody>
      </p:sp>
      <p:sp>
        <p:nvSpPr>
          <p:cNvPr id="3" name="2 - Θέση περιεχομένου"/>
          <p:cNvSpPr>
            <a:spLocks noGrp="1"/>
          </p:cNvSpPr>
          <p:nvPr>
            <p:ph idx="1"/>
          </p:nvPr>
        </p:nvSpPr>
        <p:spPr>
          <a:xfrm>
            <a:off x="457200" y="1600201"/>
            <a:ext cx="8229600" cy="3971940"/>
          </a:xfrm>
        </p:spPr>
        <p:txBody>
          <a:bodyPr>
            <a:normAutofit fontScale="77500" lnSpcReduction="20000"/>
          </a:bodyPr>
          <a:lstStyle/>
          <a:p>
            <a:pPr algn="just"/>
            <a:r>
              <a:rPr lang="el-GR" dirty="0"/>
              <a:t>Το Σχέδιο είναι μια γλώσσα έκφρασης και </a:t>
            </a:r>
            <a:r>
              <a:rPr lang="el-GR" dirty="0" smtClean="0"/>
              <a:t>επικοινωνίας.</a:t>
            </a:r>
          </a:p>
          <a:p>
            <a:pPr algn="just"/>
            <a:r>
              <a:rPr lang="el-GR" dirty="0"/>
              <a:t>Το Σχέδιο έχει βασικό σκοπό να απεικονίσει αντικείμενα που υπάρχουν στο περιβάλλον </a:t>
            </a:r>
            <a:r>
              <a:rPr lang="el-GR" dirty="0" smtClean="0"/>
              <a:t>μας</a:t>
            </a:r>
            <a:r>
              <a:rPr lang="el-GR" dirty="0"/>
              <a:t> </a:t>
            </a:r>
            <a:r>
              <a:rPr lang="el-GR" dirty="0" smtClean="0"/>
              <a:t>ή </a:t>
            </a:r>
            <a:r>
              <a:rPr lang="el-GR" dirty="0"/>
              <a:t>αντικείμενα που πρόκειται να υπάρξουν στο περιβάλλον </a:t>
            </a:r>
            <a:r>
              <a:rPr lang="el-GR" dirty="0" smtClean="0"/>
              <a:t>μας.</a:t>
            </a:r>
          </a:p>
          <a:p>
            <a:pPr algn="just"/>
            <a:r>
              <a:rPr lang="el-GR" dirty="0" smtClean="0"/>
              <a:t>Αυτό </a:t>
            </a:r>
            <a:r>
              <a:rPr lang="el-GR" dirty="0"/>
              <a:t>σ</a:t>
            </a:r>
            <a:r>
              <a:rPr lang="el-GR" dirty="0" smtClean="0"/>
              <a:t>ημαίνει </a:t>
            </a:r>
            <a:r>
              <a:rPr lang="el-GR" dirty="0"/>
              <a:t>ότι καμιά τεχνική κατασκευή δε </a:t>
            </a:r>
            <a:r>
              <a:rPr lang="el-GR" dirty="0" smtClean="0"/>
              <a:t>θα</a:t>
            </a:r>
            <a:r>
              <a:rPr lang="el-GR" dirty="0"/>
              <a:t> </a:t>
            </a:r>
            <a:r>
              <a:rPr lang="el-GR" dirty="0" smtClean="0"/>
              <a:t>μπορούσε </a:t>
            </a:r>
            <a:r>
              <a:rPr lang="el-GR" dirty="0"/>
              <a:t>να υπάρξει, αν δεν είχε βρεθεί τρόπος, </a:t>
            </a:r>
            <a:r>
              <a:rPr lang="el-GR" dirty="0" err="1"/>
              <a:t>πρώτ</a:t>
            </a:r>
            <a:r>
              <a:rPr lang="el-GR" dirty="0"/>
              <a:t>' απ' όλα, να σχεδιαστεί</a:t>
            </a:r>
            <a:r>
              <a:rPr lang="el-GR" dirty="0" smtClean="0"/>
              <a:t>.</a:t>
            </a:r>
          </a:p>
          <a:p>
            <a:pPr algn="just"/>
            <a:r>
              <a:rPr lang="el-GR" dirty="0"/>
              <a:t>Γ</a:t>
            </a:r>
            <a:r>
              <a:rPr lang="el-GR" dirty="0" smtClean="0"/>
              <a:t>ι</a:t>
            </a:r>
            <a:r>
              <a:rPr lang="el-GR" dirty="0"/>
              <a:t>' </a:t>
            </a:r>
            <a:r>
              <a:rPr lang="el-GR" dirty="0" smtClean="0"/>
              <a:t>αυτό</a:t>
            </a:r>
            <a:r>
              <a:rPr lang="el-GR" dirty="0"/>
              <a:t> </a:t>
            </a:r>
            <a:r>
              <a:rPr lang="el-GR" dirty="0" smtClean="0"/>
              <a:t>λέμε </a:t>
            </a:r>
            <a:r>
              <a:rPr lang="el-GR" dirty="0"/>
              <a:t>ότι το Σχέδιο είναι το όχημα για το πέρασμα από τον κόσμο της φαντασίας στον κόσμο</a:t>
            </a:r>
            <a:r>
              <a:rPr lang="el-GR" dirty="0" smtClean="0"/>
              <a:t/>
            </a:r>
            <a:br>
              <a:rPr lang="el-GR" dirty="0" smtClean="0"/>
            </a:br>
            <a:r>
              <a:rPr lang="el-GR" dirty="0"/>
              <a:t>της πραγματικότητας, από τον κόσμο της μελέτης στον κόσμο της εφαρμογής</a:t>
            </a:r>
            <a:r>
              <a:rPr lang="el-GR" dirty="0" smtClean="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Το μοιρογνωμόνιο</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smtClean="0"/>
              <a:t>Για να μετράμε και να χαράζουμε γωνίες σε</a:t>
            </a:r>
            <a:br>
              <a:rPr lang="el-GR" sz="2400" dirty="0" smtClean="0"/>
            </a:br>
            <a:r>
              <a:rPr lang="el-GR" sz="2400" dirty="0" smtClean="0"/>
              <a:t>μοίρες, γνωρίζουμε ότι πρέπει να χρησιμοποιούμε το μοιρογνωμόνιο.</a:t>
            </a:r>
          </a:p>
          <a:p>
            <a:pPr algn="just"/>
            <a:r>
              <a:rPr lang="el-GR" sz="2400" dirty="0" smtClean="0"/>
              <a:t>Έχει συνήθως μορφή ημικυκλική και είναι κατασκευασμένο από πλαστικό. Το ημικύκλιο είναι χωρισμένο σε 180°. </a:t>
            </a:r>
          </a:p>
          <a:p>
            <a:pPr algn="just"/>
            <a:r>
              <a:rPr lang="el-GR" sz="2400" dirty="0" smtClean="0"/>
              <a:t>Κυκλοφορούν στο εμπόριο μοιρογνωμόνια που επιτρέπουν να χαράξουμε ή να μετρήσουμε μια γωνία χωρίς να χρειάζεται να σημαδέψουμε από πριν τις θέσεις των πλευρών της.</a:t>
            </a:r>
            <a:endParaRPr lang="el-G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normAutofit/>
          </a:bodyPr>
          <a:lstStyle/>
          <a:p>
            <a:r>
              <a:rPr lang="el-GR" sz="3600" dirty="0" smtClean="0"/>
              <a:t>Γραμμές</a:t>
            </a:r>
            <a:endParaRPr lang="el-GR" sz="3600" dirty="0"/>
          </a:p>
        </p:txBody>
      </p:sp>
      <p:sp>
        <p:nvSpPr>
          <p:cNvPr id="3" name="2 - Θέση περιεχομένου"/>
          <p:cNvSpPr>
            <a:spLocks noGrp="1"/>
          </p:cNvSpPr>
          <p:nvPr>
            <p:ph idx="1"/>
          </p:nvPr>
        </p:nvSpPr>
        <p:spPr>
          <a:xfrm>
            <a:off x="428596" y="1000108"/>
            <a:ext cx="8229600" cy="4525963"/>
          </a:xfrm>
        </p:spPr>
        <p:txBody>
          <a:bodyPr>
            <a:noAutofit/>
          </a:bodyPr>
          <a:lstStyle/>
          <a:p>
            <a:pPr algn="just"/>
            <a:r>
              <a:rPr lang="el-GR" sz="2300" dirty="0" smtClean="0"/>
              <a:t>Στα σχέδια, προκειμένου να απεικονίσουμε με σαφή και κατανοητό τρόπο το σχεδιαστικό μας αντικείμενο, χρησιμοποιούμε ποικίλες γραμμές, που καθεμιά έχει διαφορετική σημασία και διαφορετικές εφαρμογές.</a:t>
            </a:r>
            <a:br>
              <a:rPr lang="el-GR" sz="2300" dirty="0" smtClean="0"/>
            </a:br>
            <a:r>
              <a:rPr lang="el-GR" sz="2300" dirty="0" smtClean="0"/>
              <a:t>Στα σχέδιά μας παριστάνουμε πραγματικές γραμμές, όπως είναι οι ορατές ακμές και τα περιγράμματα ενός αντικειμένου, νοητές γραμμές, όπως είναι οι άξονες και οι γραμμές κέντρου βάρους, και χρησιμοποιούμε βοηθητικές γραμμές (π.χ. διαγραμμίσεων), γραμμές διαστάσεων και γραμμές ενδείξεων.</a:t>
            </a:r>
          </a:p>
          <a:p>
            <a:pPr algn="just"/>
            <a:r>
              <a:rPr lang="el-GR" sz="2300" dirty="0" smtClean="0"/>
              <a:t>Το σχέδιο είναι μια γλώσσα επικοινωνίας και όπως όλες οι γλώσσες διέπεται από νόμους και αρχές. Για να συνεννοούμαστε λοιπόν μεταξύ μας, υπάρχουν κώδικες σύμφωνα με τους οποίους οι γραμμές που χρησιμοποιούμε είναι τυποποιημένες, ώστε να αποφεύγονται παρεξηγήσεις ανάμεσα στο σχεδιαστή και σ’ αυτόν που χρησιμοποιεί ένα σχέδιο</a:t>
            </a:r>
            <a:r>
              <a:rPr lang="el-GR" sz="2400" dirty="0" smtClean="0"/>
              <a:t>.</a:t>
            </a:r>
            <a:endParaRPr lang="el-G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Είδη και πάχη γραμμών</a:t>
            </a:r>
            <a:endParaRPr lang="el-GR" sz="3600" dirty="0"/>
          </a:p>
        </p:txBody>
      </p:sp>
      <p:sp>
        <p:nvSpPr>
          <p:cNvPr id="3" name="2 - Θέση περιεχομένου"/>
          <p:cNvSpPr>
            <a:spLocks noGrp="1"/>
          </p:cNvSpPr>
          <p:nvPr>
            <p:ph idx="1"/>
          </p:nvPr>
        </p:nvSpPr>
        <p:spPr/>
        <p:txBody>
          <a:bodyPr>
            <a:normAutofit lnSpcReduction="10000"/>
          </a:bodyPr>
          <a:lstStyle/>
          <a:p>
            <a:pPr algn="just"/>
            <a:r>
              <a:rPr lang="el-GR" sz="2400" dirty="0" smtClean="0"/>
              <a:t>Κύρια χαρακτηριστικά των γραμμών είναι το είδος τους και το πάχος τους. Οι γραμμές, επίσης, διαφοροποιούνται ως προς την ένταση (αχνές - έντονες) και το χρώμα τους.</a:t>
            </a:r>
            <a:br>
              <a:rPr lang="el-GR" sz="2400" dirty="0" smtClean="0"/>
            </a:br>
            <a:r>
              <a:rPr lang="el-GR" sz="2400" dirty="0" smtClean="0"/>
              <a:t>Έχουμε λοιπόν χοντρές και λεπτές γραμμές ως προς το πάχος, συνεχείς (πλήρεις), διακεκομμένες και αξονικές γραμμές ως προς το είδος. </a:t>
            </a:r>
          </a:p>
          <a:p>
            <a:pPr algn="just"/>
            <a:r>
              <a:rPr lang="el-GR" sz="2400" dirty="0" smtClean="0"/>
              <a:t>Συνδυασμοί πάχους και είδους μας δίνουν την ποικιλία των γραμμών που χρησιμοποιούμε, για να περιγράψουμε σχεδιαστικά τα αντικείμενά μας.</a:t>
            </a:r>
          </a:p>
          <a:p>
            <a:pPr algn="just"/>
            <a:r>
              <a:rPr lang="el-GR" sz="2400" dirty="0" smtClean="0"/>
              <a:t>Η επιλογή του πάχους των γραμμών καθορίζεται επίσης από το μέγεθος και την κλίμακα του σχεδίου, καθώς και από την πυκνότητα των γραμμών του.</a:t>
            </a:r>
            <a:endParaRPr lang="el-G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Συνεχής χοντρή γραμμή</a:t>
            </a:r>
            <a:endParaRPr lang="el-GR" sz="3600" dirty="0"/>
          </a:p>
        </p:txBody>
      </p:sp>
      <p:sp>
        <p:nvSpPr>
          <p:cNvPr id="3" name="2 - Θέση περιεχομένου"/>
          <p:cNvSpPr>
            <a:spLocks noGrp="1"/>
          </p:cNvSpPr>
          <p:nvPr>
            <p:ph idx="1"/>
          </p:nvPr>
        </p:nvSpPr>
        <p:spPr/>
        <p:txBody>
          <a:bodyPr>
            <a:noAutofit/>
          </a:bodyPr>
          <a:lstStyle/>
          <a:p>
            <a:pPr algn="just"/>
            <a:r>
              <a:rPr lang="el-GR" sz="2400" dirty="0" smtClean="0"/>
              <a:t>Το πάχος της κυμαίνεται από 0,4 έως 1,2 χιλιοστά του μέτρου και μ’ αυτήν παριστάνουμε στο τεχνικό σχέδιο τις ορατές γραμμές ενός αντικειμένου κατά τη σχεδίαση όψεων, τομών και αξονομετρικών σχεδίων. </a:t>
            </a:r>
          </a:p>
          <a:p>
            <a:pPr algn="just"/>
            <a:r>
              <a:rPr lang="el-GR" sz="2400" dirty="0" smtClean="0"/>
              <a:t>Ειδικότερα στο γραμμικό σχέδιο η γραμμή αυτής της μορφής ονομάζεται γραμμή τομής και αποδίδει τις ορατές ακμές μόνον των επιφανειών τομής των διαφόρων στοιχείων. </a:t>
            </a:r>
            <a:endParaRPr lang="el-G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Συνεχής χοντρή γραμμή</a:t>
            </a:r>
            <a:endParaRPr lang="el-GR" sz="3600" dirty="0"/>
          </a:p>
        </p:txBody>
      </p:sp>
      <p:sp>
        <p:nvSpPr>
          <p:cNvPr id="3" name="2 - Θέση περιεχομένου"/>
          <p:cNvSpPr>
            <a:spLocks noGrp="1"/>
          </p:cNvSpPr>
          <p:nvPr>
            <p:ph idx="1"/>
          </p:nvPr>
        </p:nvSpPr>
        <p:spPr/>
        <p:txBody>
          <a:bodyPr>
            <a:normAutofit fontScale="70000" lnSpcReduction="20000"/>
          </a:bodyPr>
          <a:lstStyle/>
          <a:p>
            <a:pPr algn="just"/>
            <a:r>
              <a:rPr lang="el-GR" dirty="0" smtClean="0"/>
              <a:t>Στις κατόψεις και στις κατακόρυφες τομές ενός αντικειμένου αρχιτεκτονικής μελέτης χρησιμοποιούμε διάφορους τρόπους σχεδίασης: </a:t>
            </a:r>
          </a:p>
          <a:p>
            <a:pPr algn="just">
              <a:buNone/>
            </a:pPr>
            <a:r>
              <a:rPr lang="el-GR" dirty="0" smtClean="0"/>
              <a:t/>
            </a:r>
            <a:br>
              <a:rPr lang="el-GR" dirty="0" smtClean="0"/>
            </a:br>
            <a:r>
              <a:rPr lang="el-GR" dirty="0" smtClean="0"/>
              <a:t>• Μαυρίζουμε τα τεμνόμενα μέρη με το μολύβι ή με το μελάνι, ή χρησιμοποιούμε ράστερ.</a:t>
            </a:r>
          </a:p>
          <a:p>
            <a:pPr algn="just">
              <a:buNone/>
            </a:pPr>
            <a:r>
              <a:rPr lang="el-GR" dirty="0" smtClean="0"/>
              <a:t/>
            </a:r>
            <a:br>
              <a:rPr lang="el-GR" dirty="0" smtClean="0"/>
            </a:br>
            <a:r>
              <a:rPr lang="el-GR" dirty="0" smtClean="0"/>
              <a:t>• Σχεδιάζουμε το περίγραμμα των μερών που τέμνονται με χοντρή γραμμή.</a:t>
            </a:r>
          </a:p>
          <a:p>
            <a:pPr algn="just">
              <a:buNone/>
            </a:pPr>
            <a:r>
              <a:rPr lang="el-GR" dirty="0" smtClean="0"/>
              <a:t/>
            </a:r>
            <a:br>
              <a:rPr lang="el-GR" dirty="0" smtClean="0"/>
            </a:br>
            <a:r>
              <a:rPr lang="el-GR" dirty="0" smtClean="0"/>
              <a:t>• Σχεδιάζουμε με χοντρή γραμμή το περίγραμμα και διαγραμμίζουμε τα τεμνόμενα μέρη (κλίση διαγράμμισης 45°).</a:t>
            </a:r>
          </a:p>
          <a:p>
            <a:pPr algn="just">
              <a:buNone/>
            </a:pPr>
            <a:r>
              <a:rPr lang="el-GR" dirty="0" smtClean="0"/>
              <a:t/>
            </a:r>
            <a:br>
              <a:rPr lang="el-GR" dirty="0" smtClean="0"/>
            </a:br>
            <a:r>
              <a:rPr lang="el-GR" dirty="0" smtClean="0"/>
              <a:t>• Σχεδιάζουμε με χοντρή γραμμή το περίγραμμα και απεικονίζουμε τα υλικά από τα οποία αποτελούνται τα τεμνόμενα μέρη</a:t>
            </a: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Συνεχής λεπτή γραμμή</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smtClean="0"/>
              <a:t>Το πάχος της κυμαίνεται από 0,1 έως 0,3 χιλιοστά του μέτρου και χρησιμοποιείται στο τεχνικό σχέδιο στις γραμμές διαστάσεων και ως βοηθητική (π.χ. διαγραμμίσεων), ενώ στο γραμμικό σχέδιο κυρίως χρησιμοποιείται, για να απεικονίσει τις ορατές γραμμές που προβάλλονται.</a:t>
            </a:r>
          </a:p>
          <a:p>
            <a:pPr algn="just"/>
            <a:r>
              <a:rPr lang="el-GR" sz="2400" dirty="0" smtClean="0"/>
              <a:t>Για την απόδοση βάθους σ’ ένα σχέδιο όψης ή τομής χρησιμοποιούμε λεπτότερες γραμμές, για να αποδώσουμε περιγράμματα που βρίσκονται μακρύτερα, και εντονότερες γραμμές γι’ αυτά που βρίσκονται πλησιέστερα προς το επίπεδο προβολής.</a:t>
            </a:r>
            <a:endParaRPr lang="el-G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Συνεχής λεπτή γραμμή</a:t>
            </a:r>
            <a:endParaRPr lang="el-GR" sz="3200" dirty="0"/>
          </a:p>
        </p:txBody>
      </p:sp>
      <p:sp>
        <p:nvSpPr>
          <p:cNvPr id="3" name="2 - Θέση περιεχομένου"/>
          <p:cNvSpPr>
            <a:spLocks noGrp="1"/>
          </p:cNvSpPr>
          <p:nvPr>
            <p:ph idx="1"/>
          </p:nvPr>
        </p:nvSpPr>
        <p:spPr/>
        <p:txBody>
          <a:bodyPr>
            <a:normAutofit/>
          </a:bodyPr>
          <a:lstStyle/>
          <a:p>
            <a:pPr algn="just"/>
            <a:r>
              <a:rPr lang="el-GR" sz="2400" dirty="0" smtClean="0"/>
              <a:t>Στο γραμμικό σχέδιο η συνεχής λεπτή γραμμή</a:t>
            </a:r>
            <a:br>
              <a:rPr lang="el-GR" sz="2400" dirty="0" smtClean="0"/>
            </a:br>
            <a:r>
              <a:rPr lang="el-GR" sz="2400" dirty="0" smtClean="0"/>
              <a:t>χρησιμοποιείται επίσης για να σχεδιάσουμε με τη βοήθεια οργάνων έπιπλα, πλακοστρώσεις.</a:t>
            </a:r>
          </a:p>
          <a:p>
            <a:pPr algn="just"/>
            <a:r>
              <a:rPr lang="el-GR" sz="2400" dirty="0" smtClean="0"/>
              <a:t>Επίσης, χρησιμοποιείται για όλα τα προβαλλόμενα σε όψη στοιχεία που συμπληρώνουν ένα σχέδιο, όπως λιθοδομές,</a:t>
            </a:r>
            <a:br>
              <a:rPr lang="el-GR" sz="2400" dirty="0" smtClean="0"/>
            </a:br>
            <a:r>
              <a:rPr lang="el-GR" sz="2400" dirty="0" smtClean="0"/>
              <a:t>καμινάδες, διακοσμητικά στοιχεία κ.τ.λ.</a:t>
            </a:r>
            <a:endParaRPr lang="el-G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Διακεκομμένη γραμμή</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smtClean="0"/>
              <a:t>Χρησιμοποιείται για την παράσταση όλων των μη ορατών ακμών ενός αντικειμένου κατά τη σχεδίαση όψεων, τομών και αξονομετρικών σχεδίων.</a:t>
            </a:r>
          </a:p>
          <a:p>
            <a:pPr algn="just"/>
            <a:r>
              <a:rPr lang="el-GR" sz="2400" dirty="0" smtClean="0"/>
              <a:t>Στο αρχιτεκτονικό σχέδιο απεικονίζει μη ορατές ακμές στοιχείων. Το πάχος της ορίζεται ως το μισό της συνεχούς</a:t>
            </a:r>
            <a:br>
              <a:rPr lang="el-GR" sz="2400" dirty="0" smtClean="0"/>
            </a:br>
            <a:r>
              <a:rPr lang="el-GR" sz="2400" dirty="0" smtClean="0"/>
              <a:t>γραμμής. </a:t>
            </a:r>
          </a:p>
          <a:p>
            <a:pPr algn="just"/>
            <a:r>
              <a:rPr lang="el-GR" sz="2400" dirty="0" smtClean="0"/>
              <a:t>Σχεδιάζεται με ίσα ευθύγραμμα τμήματα, τα οποία απέχουν μεταξύ τους ίσες αποστάσεις.</a:t>
            </a:r>
            <a:endParaRPr lang="el-G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Αξονική λεπτή γραμμή</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smtClean="0"/>
              <a:t>Οι αξονικές γραμμές (παύλα-τελεία-</a:t>
            </a:r>
            <a:r>
              <a:rPr lang="el-GR" sz="2400" dirty="0" err="1" smtClean="0"/>
              <a:t>παύλ</a:t>
            </a:r>
            <a:r>
              <a:rPr lang="el-GR" sz="2400" dirty="0" smtClean="0"/>
              <a:t>α) αναπαριστούν νοητές γραμμές. Η αξονική λεπτή γραμμή χρησιμοποιείται, για να παρασταθεί ο άξονας συμμετρίας ενός αντικειμένου ή σχήματος. </a:t>
            </a:r>
          </a:p>
          <a:p>
            <a:pPr algn="just"/>
            <a:r>
              <a:rPr lang="el-GR" sz="2400" dirty="0" smtClean="0"/>
              <a:t>Το πάχος της είναι περίπου ίσο με το 1/4 του πάχους της συνεχούς γραμμής. Αποτελείται από ευθύγραμμα τμήματα ίσα μεταξύ τους και κενά ανάμεσά τους. </a:t>
            </a:r>
          </a:p>
          <a:p>
            <a:pPr algn="just"/>
            <a:r>
              <a:rPr lang="el-GR" sz="2400" dirty="0" smtClean="0"/>
              <a:t>Στη μέση των κενών υπάρχουν τελείες ή μικρά ευθύγραμμα τμήματα ίσα μεταξύ τους.</a:t>
            </a:r>
            <a:endParaRPr lang="el-G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Γεωμετρικές κατασκευές</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smtClean="0"/>
              <a:t> Στα σχέδια εφαρμόζουμε γεωμετρικές κατασκευές, προκειμένου να επιλύσουμε προβλήματα που απαιτούν μεγάλη σχεδιαστική και κατασκευαστική ακρίβεια. </a:t>
            </a:r>
          </a:p>
          <a:p>
            <a:pPr algn="just"/>
            <a:r>
              <a:rPr lang="el-GR" sz="2400" dirty="0" smtClean="0"/>
              <a:t>Τα γεωμετρικά – σχεδιαστικά προβλήματα μπορούν σε πολλές περιπτώσεις να αντιμετωπιστούν απλούστερα και συντομότερα μόνο με τη χρήση οργάνων όπως ο χάρακας (π.χ. ταυ), το υποδεκάμετρο και τα τρίγωνα.</a:t>
            </a:r>
          </a:p>
          <a:p>
            <a:pPr algn="just"/>
            <a:r>
              <a:rPr lang="el-GR" sz="2400" dirty="0" smtClean="0"/>
              <a:t>Με τη χρήση του διαβήτη και του χάρακα όμως, και με τη βοήθεια των γεωμετρικών κατασκευών, πετυχαίνουμε τη μεγαλύτερη δυνατή σχεδιαστική ακρίβεια.</a:t>
            </a:r>
            <a:endParaRPr lang="el-G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929354"/>
          </a:xfrm>
        </p:spPr>
        <p:txBody>
          <a:bodyPr>
            <a:normAutofit/>
          </a:bodyPr>
          <a:lstStyle/>
          <a:p>
            <a:pPr algn="just"/>
            <a:r>
              <a:rPr lang="el-GR" sz="2500" dirty="0"/>
              <a:t>Υπάρχουν πολλά είδη Σχεδίου: όταν αυτό γίνεται με τη χρήση σχεδιαστικών </a:t>
            </a:r>
            <a:r>
              <a:rPr lang="el-GR" sz="2500" dirty="0" smtClean="0"/>
              <a:t>οργάνων,</a:t>
            </a:r>
            <a:r>
              <a:rPr lang="el-GR" sz="2500" dirty="0"/>
              <a:t> </a:t>
            </a:r>
            <a:r>
              <a:rPr lang="el-GR" sz="2500" dirty="0" smtClean="0"/>
              <a:t>χαρακτηρίζεται </a:t>
            </a:r>
            <a:r>
              <a:rPr lang="el-GR" sz="2500" dirty="0"/>
              <a:t>ως Γραμμικό Σχέδιο, σε αντίθεση με το Ελεύθερο Σχέδιο, το </a:t>
            </a:r>
            <a:r>
              <a:rPr lang="el-GR" sz="2500" dirty="0" smtClean="0"/>
              <a:t>οποίο γίνεται</a:t>
            </a:r>
            <a:r>
              <a:rPr lang="el-GR" sz="2500" dirty="0"/>
              <a:t> </a:t>
            </a:r>
            <a:r>
              <a:rPr lang="el-GR" sz="2500" dirty="0" smtClean="0"/>
              <a:t>με </a:t>
            </a:r>
            <a:r>
              <a:rPr lang="el-GR" sz="2500" dirty="0"/>
              <a:t>ελεύθερο χέρι. </a:t>
            </a:r>
            <a:endParaRPr lang="el-GR" sz="2500" dirty="0" smtClean="0"/>
          </a:p>
          <a:p>
            <a:pPr algn="just"/>
            <a:r>
              <a:rPr lang="el-GR" sz="2500" dirty="0" smtClean="0"/>
              <a:t>Είτε </a:t>
            </a:r>
            <a:r>
              <a:rPr lang="el-GR" sz="2500" dirty="0"/>
              <a:t>στη μία είτε στην άλλη περίπτωση, η σχεδίαση γίνεται πάνω στο </a:t>
            </a:r>
            <a:r>
              <a:rPr lang="el-GR" sz="2500" dirty="0" smtClean="0"/>
              <a:t>χαρτί</a:t>
            </a:r>
            <a:r>
              <a:rPr lang="el-GR" sz="2500" dirty="0"/>
              <a:t> </a:t>
            </a:r>
            <a:r>
              <a:rPr lang="el-GR" sz="2500" dirty="0" smtClean="0"/>
              <a:t>ή </a:t>
            </a:r>
            <a:r>
              <a:rPr lang="el-GR" sz="2500" dirty="0"/>
              <a:t>σε άλλη επίπεδη επιφάνεια με μολύβι, πένα, μαρκαδόρο, πινέλο </a:t>
            </a:r>
            <a:r>
              <a:rPr lang="el-GR" sz="2500" dirty="0" smtClean="0"/>
              <a:t>ή με </a:t>
            </a:r>
            <a:r>
              <a:rPr lang="el-GR" sz="2500" dirty="0"/>
              <a:t>άλλο μέσο </a:t>
            </a:r>
            <a:r>
              <a:rPr lang="el-GR" sz="2500" dirty="0" smtClean="0"/>
              <a:t>γραφής,</a:t>
            </a:r>
            <a:r>
              <a:rPr lang="el-GR" sz="2500" dirty="0"/>
              <a:t> </a:t>
            </a:r>
            <a:r>
              <a:rPr lang="el-GR" sz="2500" dirty="0" smtClean="0"/>
              <a:t>και </a:t>
            </a:r>
            <a:r>
              <a:rPr lang="el-GR" sz="2500" dirty="0"/>
              <a:t>αποτελεί πάντα μια απαιτητική </a:t>
            </a:r>
            <a:r>
              <a:rPr lang="el-GR" sz="2500" dirty="0" smtClean="0"/>
              <a:t>διαδικασία.</a:t>
            </a:r>
            <a:endParaRPr lang="el-GR" sz="2500" dirty="0"/>
          </a:p>
          <a:p>
            <a:pPr algn="just"/>
            <a:r>
              <a:rPr lang="el-GR" sz="2500" dirty="0" smtClean="0"/>
              <a:t>Από </a:t>
            </a:r>
            <a:r>
              <a:rPr lang="el-GR" sz="2500" dirty="0"/>
              <a:t>την πλευρά του το Γραμμικό Σχέδιο χρησιμοποιείται για τη δημιουργία εικόνων </a:t>
            </a:r>
            <a:r>
              <a:rPr lang="el-GR" sz="2500" dirty="0" smtClean="0"/>
              <a:t>με</a:t>
            </a:r>
            <a:r>
              <a:rPr lang="el-GR" sz="2500" dirty="0"/>
              <a:t> </a:t>
            </a:r>
            <a:r>
              <a:rPr lang="el-GR" sz="2500" dirty="0" smtClean="0"/>
              <a:t>εικαστικό </a:t>
            </a:r>
            <a:r>
              <a:rPr lang="el-GR" sz="2500" dirty="0"/>
              <a:t>ή τεχνικό χαρακτήρα</a:t>
            </a:r>
            <a:r>
              <a:rPr lang="el-GR" sz="2500" dirty="0" smtClean="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Διχοτόμηση ή χάραξη </a:t>
            </a:r>
            <a:r>
              <a:rPr lang="el-GR" sz="3600" dirty="0" err="1" smtClean="0"/>
              <a:t>μεσοκαθέτου</a:t>
            </a:r>
            <a:r>
              <a:rPr lang="el-GR" sz="3600" dirty="0" smtClean="0"/>
              <a:t> ευθύγραμμου τμήματος</a:t>
            </a:r>
            <a:endParaRPr lang="el-GR" sz="3600" dirty="0"/>
          </a:p>
        </p:txBody>
      </p:sp>
      <p:pic>
        <p:nvPicPr>
          <p:cNvPr id="4" name="3 - Θέση περιεχομένου" descr="1.png"/>
          <p:cNvPicPr>
            <a:picLocks noGrp="1" noChangeAspect="1"/>
          </p:cNvPicPr>
          <p:nvPr>
            <p:ph idx="1"/>
          </p:nvPr>
        </p:nvPicPr>
        <p:blipFill>
          <a:blip r:embed="rId2"/>
          <a:stretch>
            <a:fillRect/>
          </a:stretch>
        </p:blipFill>
        <p:spPr>
          <a:xfrm>
            <a:off x="714348" y="1785926"/>
            <a:ext cx="7859222" cy="419158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Διχοτόμηση ή χάραξη </a:t>
            </a:r>
            <a:r>
              <a:rPr lang="el-GR" sz="3600" dirty="0" err="1" smtClean="0"/>
              <a:t>μεσοκαθέτου</a:t>
            </a:r>
            <a:r>
              <a:rPr lang="el-GR" sz="3600" dirty="0" smtClean="0"/>
              <a:t> ευθύγραμμου τμήματος</a:t>
            </a:r>
            <a:endParaRPr lang="el-GR" sz="3600" dirty="0"/>
          </a:p>
        </p:txBody>
      </p:sp>
      <p:pic>
        <p:nvPicPr>
          <p:cNvPr id="4" name="3 - Θέση περιεχομένου" descr="2.png"/>
          <p:cNvPicPr>
            <a:picLocks noGrp="1" noChangeAspect="1"/>
          </p:cNvPicPr>
          <p:nvPr>
            <p:ph idx="1"/>
          </p:nvPr>
        </p:nvPicPr>
        <p:blipFill>
          <a:blip r:embed="rId2"/>
          <a:stretch>
            <a:fillRect/>
          </a:stretch>
        </p:blipFill>
        <p:spPr>
          <a:xfrm>
            <a:off x="675731" y="2157968"/>
            <a:ext cx="7792538" cy="3410426"/>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Χάραξη ευθείας κάθετης σε δεδομένο σημείο άλλης ευθείας</a:t>
            </a:r>
            <a:endParaRPr lang="el-GR" sz="3600" dirty="0"/>
          </a:p>
        </p:txBody>
      </p:sp>
      <p:pic>
        <p:nvPicPr>
          <p:cNvPr id="4" name="3 - Θέση περιεχομένου" descr="3.png"/>
          <p:cNvPicPr>
            <a:picLocks noGrp="1" noChangeAspect="1"/>
          </p:cNvPicPr>
          <p:nvPr>
            <p:ph idx="1"/>
          </p:nvPr>
        </p:nvPicPr>
        <p:blipFill>
          <a:blip r:embed="rId2"/>
          <a:stretch>
            <a:fillRect/>
          </a:stretch>
        </p:blipFill>
        <p:spPr>
          <a:xfrm>
            <a:off x="685257" y="2172258"/>
            <a:ext cx="7773485" cy="3381847"/>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Χάραξη ευθείας κάθετης σε δεδομένο σημείο άλλης ευθείας</a:t>
            </a:r>
            <a:endParaRPr lang="el-GR" sz="3600" dirty="0"/>
          </a:p>
        </p:txBody>
      </p:sp>
      <p:pic>
        <p:nvPicPr>
          <p:cNvPr id="4" name="3 - Θέση περιεχομένου" descr="4.png"/>
          <p:cNvPicPr>
            <a:picLocks noGrp="1" noChangeAspect="1"/>
          </p:cNvPicPr>
          <p:nvPr>
            <p:ph idx="1"/>
          </p:nvPr>
        </p:nvPicPr>
        <p:blipFill>
          <a:blip r:embed="rId2"/>
          <a:stretch>
            <a:fillRect/>
          </a:stretch>
        </p:blipFill>
        <p:spPr>
          <a:xfrm>
            <a:off x="1438641" y="1600200"/>
            <a:ext cx="6266718"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Χάραξη ευθείας κάθετης σε άλλη από δεδομένο σημείο εκτός αυτής</a:t>
            </a:r>
            <a:endParaRPr lang="el-GR" sz="3600" dirty="0"/>
          </a:p>
        </p:txBody>
      </p:sp>
      <p:pic>
        <p:nvPicPr>
          <p:cNvPr id="4" name="3 - Θέση περιεχομένου" descr="5.png"/>
          <p:cNvPicPr>
            <a:picLocks noGrp="1" noChangeAspect="1"/>
          </p:cNvPicPr>
          <p:nvPr>
            <p:ph idx="1"/>
          </p:nvPr>
        </p:nvPicPr>
        <p:blipFill>
          <a:blip r:embed="rId2"/>
          <a:stretch>
            <a:fillRect/>
          </a:stretch>
        </p:blipFill>
        <p:spPr>
          <a:xfrm>
            <a:off x="761468" y="1805494"/>
            <a:ext cx="7621064" cy="411537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Χάραξη ευθείας που περνά από σημείο Γ και είναι παράλληλη σε άλλη</a:t>
            </a:r>
            <a:endParaRPr lang="el-GR" sz="3600" dirty="0"/>
          </a:p>
        </p:txBody>
      </p:sp>
      <p:pic>
        <p:nvPicPr>
          <p:cNvPr id="4" name="3 - Θέση περιεχομένου" descr="7.png"/>
          <p:cNvPicPr>
            <a:picLocks noGrp="1" noChangeAspect="1"/>
          </p:cNvPicPr>
          <p:nvPr>
            <p:ph idx="1"/>
          </p:nvPr>
        </p:nvPicPr>
        <p:blipFill>
          <a:blip r:embed="rId2"/>
          <a:stretch>
            <a:fillRect/>
          </a:stretch>
        </p:blipFill>
        <p:spPr>
          <a:xfrm>
            <a:off x="642389" y="1810257"/>
            <a:ext cx="7859222" cy="410584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Χάραξη ευθείας που περνά από σημείο Γ και είναι παράλληλη σε άλλη</a:t>
            </a:r>
            <a:endParaRPr lang="el-GR" sz="3600" dirty="0"/>
          </a:p>
        </p:txBody>
      </p:sp>
      <p:pic>
        <p:nvPicPr>
          <p:cNvPr id="4" name="3 - Θέση περιεχομένου" descr="6.png"/>
          <p:cNvPicPr>
            <a:picLocks noGrp="1" noChangeAspect="1"/>
          </p:cNvPicPr>
          <p:nvPr>
            <p:ph idx="1"/>
          </p:nvPr>
        </p:nvPicPr>
        <p:blipFill>
          <a:blip r:embed="rId2"/>
          <a:stretch>
            <a:fillRect/>
          </a:stretch>
        </p:blipFill>
        <p:spPr>
          <a:xfrm>
            <a:off x="761468" y="1881705"/>
            <a:ext cx="7621064" cy="396295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Διχοτόμηση γωνίας</a:t>
            </a:r>
            <a:endParaRPr lang="el-GR" sz="3600" dirty="0"/>
          </a:p>
        </p:txBody>
      </p:sp>
      <p:pic>
        <p:nvPicPr>
          <p:cNvPr id="4" name="3 - Θέση περιεχομένου" descr="8.png"/>
          <p:cNvPicPr>
            <a:picLocks noGrp="1" noChangeAspect="1"/>
          </p:cNvPicPr>
          <p:nvPr>
            <p:ph idx="1"/>
          </p:nvPr>
        </p:nvPicPr>
        <p:blipFill>
          <a:blip r:embed="rId2"/>
          <a:stretch>
            <a:fillRect/>
          </a:stretch>
        </p:blipFill>
        <p:spPr>
          <a:xfrm>
            <a:off x="651915" y="2177021"/>
            <a:ext cx="7840170" cy="3372321"/>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Τριχοτόμηση ορθής γωνίας</a:t>
            </a:r>
            <a:endParaRPr lang="el-GR" sz="3600" dirty="0"/>
          </a:p>
        </p:txBody>
      </p:sp>
      <p:pic>
        <p:nvPicPr>
          <p:cNvPr id="4" name="3 - Θέση περιεχομένου" descr="9.png"/>
          <p:cNvPicPr>
            <a:picLocks noGrp="1" noChangeAspect="1"/>
          </p:cNvPicPr>
          <p:nvPr>
            <p:ph idx="1"/>
          </p:nvPr>
        </p:nvPicPr>
        <p:blipFill>
          <a:blip r:embed="rId2"/>
          <a:stretch>
            <a:fillRect/>
          </a:stretch>
        </p:blipFill>
        <p:spPr>
          <a:xfrm>
            <a:off x="785283" y="1624494"/>
            <a:ext cx="7573433" cy="447737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Μεταφορά γωνίας σε άλλη θέση</a:t>
            </a:r>
            <a:endParaRPr lang="el-GR" sz="3600" dirty="0"/>
          </a:p>
        </p:txBody>
      </p:sp>
      <p:pic>
        <p:nvPicPr>
          <p:cNvPr id="4" name="3 - Θέση περιεχομένου" descr="10.png"/>
          <p:cNvPicPr>
            <a:picLocks noGrp="1" noChangeAspect="1"/>
          </p:cNvPicPr>
          <p:nvPr>
            <p:ph idx="1"/>
          </p:nvPr>
        </p:nvPicPr>
        <p:blipFill>
          <a:blip r:embed="rId2"/>
          <a:stretch>
            <a:fillRect/>
          </a:stretch>
        </p:blipFill>
        <p:spPr>
          <a:xfrm>
            <a:off x="1289518" y="1600200"/>
            <a:ext cx="6564964"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5840435"/>
          </a:xfrm>
        </p:spPr>
        <p:txBody>
          <a:bodyPr>
            <a:noAutofit/>
          </a:bodyPr>
          <a:lstStyle/>
          <a:p>
            <a:pPr algn="just"/>
            <a:r>
              <a:rPr lang="el-GR" sz="2400" dirty="0" smtClean="0"/>
              <a:t>Στην </a:t>
            </a:r>
            <a:r>
              <a:rPr lang="el-GR" sz="2400" dirty="0"/>
              <a:t>πρώτη κατηγορία, την εικαστική, εντάσσονται </a:t>
            </a:r>
            <a:r>
              <a:rPr lang="el-GR" sz="2400" dirty="0" smtClean="0"/>
              <a:t>τα διακοσμητικά </a:t>
            </a:r>
            <a:r>
              <a:rPr lang="el-GR" sz="2400" dirty="0"/>
              <a:t>σχέδια, τα σχέδια </a:t>
            </a:r>
            <a:r>
              <a:rPr lang="el-GR" sz="2400" dirty="0" smtClean="0"/>
              <a:t>των</a:t>
            </a:r>
            <a:r>
              <a:rPr lang="el-GR" sz="2400" dirty="0"/>
              <a:t> </a:t>
            </a:r>
            <a:r>
              <a:rPr lang="el-GR" sz="2400" dirty="0" smtClean="0"/>
              <a:t>γραφικών </a:t>
            </a:r>
            <a:r>
              <a:rPr lang="el-GR" sz="2400" dirty="0"/>
              <a:t>τεχνών (αφίσα, διαφήμιση, εξώφυλλα βιβλίων κτλ) και γενικά, τα σχέδια που </a:t>
            </a:r>
            <a:r>
              <a:rPr lang="el-GR" sz="2400" dirty="0" smtClean="0"/>
              <a:t>δίνουν</a:t>
            </a:r>
            <a:r>
              <a:rPr lang="el-GR" sz="2400" dirty="0"/>
              <a:t> </a:t>
            </a:r>
            <a:r>
              <a:rPr lang="el-GR" sz="2400" dirty="0" smtClean="0"/>
              <a:t>έμφαση </a:t>
            </a:r>
            <a:r>
              <a:rPr lang="el-GR" sz="2400" dirty="0"/>
              <a:t>στην εικαστική υπόσταση </a:t>
            </a:r>
            <a:r>
              <a:rPr lang="el-GR" sz="2400" dirty="0" smtClean="0"/>
              <a:t>της εικόνας. </a:t>
            </a:r>
          </a:p>
          <a:p>
            <a:pPr algn="just"/>
            <a:r>
              <a:rPr lang="el-GR" sz="2400" dirty="0" smtClean="0"/>
              <a:t>Τα </a:t>
            </a:r>
            <a:r>
              <a:rPr lang="el-GR" sz="2400" dirty="0"/>
              <a:t>αρχιτεκτονικά, τα τοπογραφικά, τα μηχανολογικά, τα στατικά, τα σχέδια </a:t>
            </a:r>
            <a:r>
              <a:rPr lang="el-GR" sz="2400" dirty="0" smtClean="0"/>
              <a:t>βιομηχανικών</a:t>
            </a:r>
            <a:r>
              <a:rPr lang="el-GR" sz="2400" dirty="0"/>
              <a:t> </a:t>
            </a:r>
            <a:r>
              <a:rPr lang="el-GR" sz="2400" dirty="0" smtClean="0"/>
              <a:t>αντικειμένων </a:t>
            </a:r>
            <a:r>
              <a:rPr lang="el-GR" sz="2400" dirty="0"/>
              <a:t>αλλά και όλα τα σχέδια που δίνουν πληροφορίες για την ύπαρξη ή την</a:t>
            </a:r>
            <a:r>
              <a:rPr lang="el-GR" sz="2400" dirty="0" smtClean="0"/>
              <a:t/>
            </a:r>
            <a:br>
              <a:rPr lang="el-GR" sz="2400" dirty="0" smtClean="0"/>
            </a:br>
            <a:r>
              <a:rPr lang="el-GR" sz="2400" dirty="0"/>
              <a:t>πραγματοποίηση μιας τρισδιάστατης κατασκευής στο χώρο ανήκουν στη δεύτερη </a:t>
            </a:r>
            <a:r>
              <a:rPr lang="el-GR" sz="2400" dirty="0" smtClean="0"/>
              <a:t>κατηγορία,</a:t>
            </a:r>
            <a:r>
              <a:rPr lang="el-GR" sz="2400" dirty="0"/>
              <a:t> </a:t>
            </a:r>
            <a:r>
              <a:rPr lang="el-GR" sz="2400" dirty="0" smtClean="0"/>
              <a:t>σ</a:t>
            </a:r>
            <a:r>
              <a:rPr lang="el-GR" sz="2400" dirty="0"/>
              <a:t>’ αυτήν του </a:t>
            </a:r>
            <a:r>
              <a:rPr lang="el-GR" sz="2400" dirty="0" smtClean="0"/>
              <a:t>τεχνικού σχεδίου.</a:t>
            </a:r>
          </a:p>
          <a:p>
            <a:pPr algn="just"/>
            <a:r>
              <a:rPr lang="el-GR" sz="2400" dirty="0" smtClean="0"/>
              <a:t>Ωστόσο</a:t>
            </a:r>
            <a:r>
              <a:rPr lang="el-GR" sz="2400" dirty="0"/>
              <a:t>, και τα τεχνικά σχέδια δε στερούνται εικαστικής </a:t>
            </a:r>
            <a:r>
              <a:rPr lang="el-GR" sz="2400" dirty="0" smtClean="0"/>
              <a:t>ποιότητας. Καμιά </a:t>
            </a:r>
            <a:r>
              <a:rPr lang="el-GR" sz="2400" dirty="0"/>
              <a:t>φορά </a:t>
            </a:r>
            <a:r>
              <a:rPr lang="el-GR" sz="2400" dirty="0" smtClean="0"/>
              <a:t>τα αρχιτεκτονικά </a:t>
            </a:r>
            <a:r>
              <a:rPr lang="el-GR" sz="2400" dirty="0"/>
              <a:t>σχέδια είναι</a:t>
            </a:r>
            <a:r>
              <a:rPr lang="el-GR" sz="2400" dirty="0" smtClean="0"/>
              <a:t/>
            </a:r>
            <a:br>
              <a:rPr lang="el-GR" sz="2400" dirty="0" smtClean="0"/>
            </a:br>
            <a:r>
              <a:rPr lang="el-GR" sz="2400" dirty="0"/>
              <a:t>πραγματικά έργα </a:t>
            </a:r>
            <a:r>
              <a:rPr lang="el-GR" sz="2400" dirty="0" smtClean="0"/>
              <a:t>τέχνης.</a:t>
            </a:r>
            <a:endParaRPr lang="el-GR"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Κατασκευή τετραγώνου</a:t>
            </a:r>
            <a:endParaRPr lang="el-GR" sz="3600" dirty="0"/>
          </a:p>
        </p:txBody>
      </p:sp>
      <p:pic>
        <p:nvPicPr>
          <p:cNvPr id="4" name="3 - Θέση περιεχομένου" descr="11.png"/>
          <p:cNvPicPr>
            <a:picLocks noGrp="1" noChangeAspect="1"/>
          </p:cNvPicPr>
          <p:nvPr>
            <p:ph idx="1"/>
          </p:nvPr>
        </p:nvPicPr>
        <p:blipFill>
          <a:blip r:embed="rId2"/>
          <a:stretch>
            <a:fillRect/>
          </a:stretch>
        </p:blipFill>
        <p:spPr>
          <a:xfrm>
            <a:off x="723362" y="2924838"/>
            <a:ext cx="7697275" cy="187668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Κατασκευή κανονικού πενταγώνου</a:t>
            </a:r>
            <a:endParaRPr lang="el-GR" sz="3600" dirty="0"/>
          </a:p>
        </p:txBody>
      </p:sp>
      <p:pic>
        <p:nvPicPr>
          <p:cNvPr id="4" name="3 - Θέση περιεχομένου" descr="12.png"/>
          <p:cNvPicPr>
            <a:picLocks noGrp="1" noChangeAspect="1"/>
          </p:cNvPicPr>
          <p:nvPr>
            <p:ph idx="1"/>
          </p:nvPr>
        </p:nvPicPr>
        <p:blipFill>
          <a:blip r:embed="rId2"/>
          <a:stretch>
            <a:fillRect/>
          </a:stretch>
        </p:blipFill>
        <p:spPr>
          <a:xfrm>
            <a:off x="723362" y="1634020"/>
            <a:ext cx="7697275" cy="445832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Κατασκευή κανονικού εξαγώνου</a:t>
            </a:r>
            <a:endParaRPr lang="el-GR" sz="3600" dirty="0"/>
          </a:p>
        </p:txBody>
      </p:sp>
      <p:pic>
        <p:nvPicPr>
          <p:cNvPr id="4" name="3 - Θέση περιεχομένου" descr="13.png"/>
          <p:cNvPicPr>
            <a:picLocks noGrp="1" noChangeAspect="1"/>
          </p:cNvPicPr>
          <p:nvPr>
            <p:ph idx="1"/>
          </p:nvPr>
        </p:nvPicPr>
        <p:blipFill>
          <a:blip r:embed="rId2"/>
          <a:stretch>
            <a:fillRect/>
          </a:stretch>
        </p:blipFill>
        <p:spPr>
          <a:xfrm>
            <a:off x="799573" y="2524732"/>
            <a:ext cx="7544854" cy="2676899"/>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Κατασκευή κύκλου που περνά από τρία δοσμένα </a:t>
            </a:r>
            <a:r>
              <a:rPr lang="el-GR" sz="3600" dirty="0" smtClean="0"/>
              <a:t>σημεία.</a:t>
            </a:r>
            <a:r>
              <a:rPr lang="en-US" sz="3600" dirty="0" smtClean="0"/>
              <a:t> </a:t>
            </a:r>
            <a:r>
              <a:rPr lang="el-GR" sz="3600" dirty="0" smtClean="0"/>
              <a:t>Εύρεση </a:t>
            </a:r>
            <a:r>
              <a:rPr lang="el-GR" sz="3600" dirty="0" smtClean="0"/>
              <a:t>του κέντρου ενός κύκλου</a:t>
            </a:r>
            <a:endParaRPr lang="el-GR" sz="3600" dirty="0"/>
          </a:p>
        </p:txBody>
      </p:sp>
      <p:pic>
        <p:nvPicPr>
          <p:cNvPr id="4" name="3 - Θέση περιεχομένου" descr="14.png"/>
          <p:cNvPicPr>
            <a:picLocks noGrp="1" noChangeAspect="1"/>
          </p:cNvPicPr>
          <p:nvPr>
            <p:ph idx="1"/>
          </p:nvPr>
        </p:nvPicPr>
        <p:blipFill>
          <a:blip r:embed="rId2"/>
          <a:stretch>
            <a:fillRect/>
          </a:stretch>
        </p:blipFill>
        <p:spPr>
          <a:xfrm>
            <a:off x="513783" y="2491390"/>
            <a:ext cx="8116433" cy="274358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Κατασκευή εφαπτομένης ευθείας σε κύκλο ή σε τόξο που </a:t>
            </a:r>
            <a:r>
              <a:rPr lang="el-GR" sz="3600" dirty="0" smtClean="0"/>
              <a:t>περνά</a:t>
            </a:r>
            <a:r>
              <a:rPr lang="en-US" sz="3600" dirty="0" smtClean="0"/>
              <a:t> </a:t>
            </a:r>
            <a:r>
              <a:rPr lang="el-GR" sz="3600" dirty="0" smtClean="0"/>
              <a:t>από </a:t>
            </a:r>
            <a:r>
              <a:rPr lang="el-GR" sz="3600" dirty="0" smtClean="0"/>
              <a:t>σημείο Α</a:t>
            </a:r>
            <a:endParaRPr lang="el-GR" sz="3600" dirty="0"/>
          </a:p>
        </p:txBody>
      </p:sp>
      <p:pic>
        <p:nvPicPr>
          <p:cNvPr id="4" name="3 - Θέση περιεχομένου" descr="16.png"/>
          <p:cNvPicPr>
            <a:picLocks noGrp="1" noChangeAspect="1"/>
          </p:cNvPicPr>
          <p:nvPr>
            <p:ph idx="1"/>
          </p:nvPr>
        </p:nvPicPr>
        <p:blipFill>
          <a:blip r:embed="rId2"/>
          <a:stretch>
            <a:fillRect/>
          </a:stretch>
        </p:blipFill>
        <p:spPr>
          <a:xfrm>
            <a:off x="1208730" y="1428736"/>
            <a:ext cx="6863732" cy="5349496"/>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Κατασκευή κυκλικού τόξου (ή κύκλου)</a:t>
            </a:r>
            <a:endParaRPr lang="el-GR" sz="3600" dirty="0"/>
          </a:p>
        </p:txBody>
      </p:sp>
      <p:pic>
        <p:nvPicPr>
          <p:cNvPr id="4" name="3 - Θέση περιεχομένου" descr="17.png"/>
          <p:cNvPicPr>
            <a:picLocks noGrp="1" noChangeAspect="1"/>
          </p:cNvPicPr>
          <p:nvPr>
            <p:ph idx="1"/>
          </p:nvPr>
        </p:nvPicPr>
        <p:blipFill>
          <a:blip r:embed="rId2"/>
          <a:stretch>
            <a:fillRect/>
          </a:stretch>
        </p:blipFill>
        <p:spPr>
          <a:xfrm>
            <a:off x="636585" y="1600200"/>
            <a:ext cx="7870829" cy="45259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Κατασκευή κυκλικού τόξου (ή κύκλου)</a:t>
            </a:r>
            <a:endParaRPr lang="el-GR" sz="3600" dirty="0"/>
          </a:p>
        </p:txBody>
      </p:sp>
      <p:pic>
        <p:nvPicPr>
          <p:cNvPr id="4" name="3 - Θέση περιεχομένου" descr="18.png"/>
          <p:cNvPicPr>
            <a:picLocks noGrp="1" noChangeAspect="1"/>
          </p:cNvPicPr>
          <p:nvPr>
            <p:ph idx="1"/>
          </p:nvPr>
        </p:nvPicPr>
        <p:blipFill>
          <a:blip r:embed="rId2"/>
          <a:stretch>
            <a:fillRect/>
          </a:stretch>
        </p:blipFill>
        <p:spPr>
          <a:xfrm>
            <a:off x="714348" y="1214422"/>
            <a:ext cx="7697275" cy="2600688"/>
          </a:xfrm>
        </p:spPr>
      </p:pic>
      <p:pic>
        <p:nvPicPr>
          <p:cNvPr id="5" name="4 - Εικόνα" descr="18a.png"/>
          <p:cNvPicPr>
            <a:picLocks noChangeAspect="1"/>
          </p:cNvPicPr>
          <p:nvPr/>
        </p:nvPicPr>
        <p:blipFill>
          <a:blip r:embed="rId3"/>
          <a:stretch>
            <a:fillRect/>
          </a:stretch>
        </p:blipFill>
        <p:spPr>
          <a:xfrm>
            <a:off x="785786" y="3429000"/>
            <a:ext cx="7554380" cy="301032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Κατασκευή κυκλικού τόξου (ή κύκλου)</a:t>
            </a:r>
            <a:endParaRPr lang="el-GR" sz="3600" dirty="0"/>
          </a:p>
        </p:txBody>
      </p:sp>
      <p:pic>
        <p:nvPicPr>
          <p:cNvPr id="4" name="3 - Θέση περιεχομένου" descr="19.png"/>
          <p:cNvPicPr>
            <a:picLocks noGrp="1" noChangeAspect="1"/>
          </p:cNvPicPr>
          <p:nvPr>
            <p:ph idx="1"/>
          </p:nvPr>
        </p:nvPicPr>
        <p:blipFill>
          <a:blip r:embed="rId2"/>
          <a:stretch>
            <a:fillRect/>
          </a:stretch>
        </p:blipFill>
        <p:spPr>
          <a:xfrm>
            <a:off x="751941" y="1762625"/>
            <a:ext cx="7640117" cy="4201112"/>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868346"/>
          </a:xfrm>
        </p:spPr>
        <p:txBody>
          <a:bodyPr>
            <a:normAutofit/>
          </a:bodyPr>
          <a:lstStyle/>
          <a:p>
            <a:r>
              <a:rPr lang="el-GR" sz="3600" dirty="0" smtClean="0"/>
              <a:t>Κατασκευή κυκλικού τόξου (ή κύκλου)</a:t>
            </a:r>
            <a:endParaRPr lang="el-GR" sz="3600" dirty="0"/>
          </a:p>
        </p:txBody>
      </p:sp>
      <p:pic>
        <p:nvPicPr>
          <p:cNvPr id="4" name="3 - Θέση περιεχομένου" descr="20.png"/>
          <p:cNvPicPr>
            <a:picLocks noGrp="1" noChangeAspect="1"/>
          </p:cNvPicPr>
          <p:nvPr>
            <p:ph idx="1"/>
          </p:nvPr>
        </p:nvPicPr>
        <p:blipFill>
          <a:blip r:embed="rId2"/>
          <a:stretch>
            <a:fillRect/>
          </a:stretch>
        </p:blipFill>
        <p:spPr>
          <a:xfrm>
            <a:off x="714348" y="714356"/>
            <a:ext cx="7592485" cy="1991003"/>
          </a:xfrm>
        </p:spPr>
      </p:pic>
      <p:pic>
        <p:nvPicPr>
          <p:cNvPr id="5" name="4 - Εικόνα" descr="20a.png"/>
          <p:cNvPicPr>
            <a:picLocks noChangeAspect="1"/>
          </p:cNvPicPr>
          <p:nvPr/>
        </p:nvPicPr>
        <p:blipFill>
          <a:blip r:embed="rId3"/>
          <a:stretch>
            <a:fillRect/>
          </a:stretch>
        </p:blipFill>
        <p:spPr>
          <a:xfrm>
            <a:off x="1357290" y="2500306"/>
            <a:ext cx="6429420" cy="421130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Έλλειψη</a:t>
            </a:r>
            <a:endParaRPr lang="el-GR" sz="3600" dirty="0"/>
          </a:p>
        </p:txBody>
      </p:sp>
      <p:pic>
        <p:nvPicPr>
          <p:cNvPr id="4" name="3 - Θέση περιεχομένου" descr="21.png"/>
          <p:cNvPicPr>
            <a:picLocks noGrp="1" noChangeAspect="1"/>
          </p:cNvPicPr>
          <p:nvPr>
            <p:ph idx="1"/>
          </p:nvPr>
        </p:nvPicPr>
        <p:blipFill>
          <a:blip r:embed="rId2"/>
          <a:stretch>
            <a:fillRect/>
          </a:stretch>
        </p:blipFill>
        <p:spPr>
          <a:xfrm>
            <a:off x="1665022" y="1600200"/>
            <a:ext cx="5813956"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lstStyle/>
          <a:p>
            <a:pPr>
              <a:buNone/>
            </a:pPr>
            <a:r>
              <a:rPr lang="en-US" dirty="0" smtClean="0"/>
              <a:t>    </a:t>
            </a:r>
            <a:r>
              <a:rPr lang="el-GR" dirty="0" smtClean="0"/>
              <a:t>Ας </a:t>
            </a:r>
            <a:r>
              <a:rPr lang="el-GR" dirty="0"/>
              <a:t>θυμόμαστε </a:t>
            </a:r>
            <a:r>
              <a:rPr lang="el-GR" dirty="0" smtClean="0"/>
              <a:t>ότι η σχεδίαση</a:t>
            </a:r>
            <a:r>
              <a:rPr lang="en-US" dirty="0" smtClean="0"/>
              <a:t> </a:t>
            </a:r>
            <a:r>
              <a:rPr lang="el-GR" dirty="0" smtClean="0"/>
              <a:t>είναι </a:t>
            </a:r>
            <a:r>
              <a:rPr lang="el-GR" dirty="0"/>
              <a:t>μια </a:t>
            </a:r>
            <a:r>
              <a:rPr lang="el-GR" dirty="0" smtClean="0"/>
              <a:t>δημιουργική δραστηριότητα και</a:t>
            </a:r>
            <a:r>
              <a:rPr lang="el-GR" dirty="0"/>
              <a:t> </a:t>
            </a:r>
            <a:r>
              <a:rPr lang="el-GR" dirty="0" smtClean="0"/>
              <a:t>η </a:t>
            </a:r>
            <a:r>
              <a:rPr lang="el-GR" dirty="0"/>
              <a:t>γνώση και κατάκτησή της χρειάζεται </a:t>
            </a:r>
            <a:r>
              <a:rPr lang="en-US" dirty="0" smtClean="0"/>
              <a:t>:</a:t>
            </a:r>
            <a:endParaRPr lang="el-GR" dirty="0" smtClean="0"/>
          </a:p>
          <a:p>
            <a:r>
              <a:rPr lang="el-GR" dirty="0" smtClean="0"/>
              <a:t>προσπάθεια</a:t>
            </a:r>
            <a:r>
              <a:rPr lang="el-GR" dirty="0"/>
              <a:t>, </a:t>
            </a:r>
            <a:endParaRPr lang="el-GR" dirty="0" smtClean="0"/>
          </a:p>
          <a:p>
            <a:r>
              <a:rPr lang="el-GR" dirty="0" smtClean="0"/>
              <a:t>πειθαρχία</a:t>
            </a:r>
            <a:r>
              <a:rPr lang="el-GR" dirty="0"/>
              <a:t>, </a:t>
            </a:r>
            <a:endParaRPr lang="el-GR" dirty="0" smtClean="0"/>
          </a:p>
          <a:p>
            <a:r>
              <a:rPr lang="el-GR" dirty="0" smtClean="0"/>
              <a:t>επιμονή</a:t>
            </a:r>
            <a:r>
              <a:rPr lang="el-GR" dirty="0"/>
              <a:t>, </a:t>
            </a:r>
            <a:endParaRPr lang="el-GR" dirty="0" smtClean="0"/>
          </a:p>
          <a:p>
            <a:r>
              <a:rPr lang="el-GR" dirty="0" smtClean="0"/>
              <a:t>υπομονή </a:t>
            </a:r>
            <a:r>
              <a:rPr lang="el-GR" dirty="0"/>
              <a:t>και </a:t>
            </a:r>
            <a:endParaRPr lang="el-GR" dirty="0" smtClean="0"/>
          </a:p>
          <a:p>
            <a:r>
              <a:rPr lang="el-GR" dirty="0" smtClean="0"/>
              <a:t>αγάπη</a:t>
            </a:r>
            <a:r>
              <a:rPr lang="el-GR"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p:spPr>
        <p:txBody>
          <a:bodyPr>
            <a:noAutofit/>
          </a:bodyPr>
          <a:lstStyle/>
          <a:p>
            <a:r>
              <a:rPr lang="el-GR" sz="3600" dirty="0"/>
              <a:t>Υλικά, </a:t>
            </a:r>
            <a:r>
              <a:rPr lang="el-GR" sz="3600" dirty="0" smtClean="0"/>
              <a:t>μέσα</a:t>
            </a:r>
            <a:r>
              <a:rPr lang="el-GR" sz="3600" dirty="0"/>
              <a:t> </a:t>
            </a:r>
            <a:r>
              <a:rPr lang="el-GR" sz="3600" dirty="0" smtClean="0"/>
              <a:t>και </a:t>
            </a:r>
            <a:r>
              <a:rPr lang="el-GR" sz="3600" dirty="0"/>
              <a:t>όργανα σχεδίασης</a:t>
            </a:r>
          </a:p>
        </p:txBody>
      </p:sp>
      <p:sp>
        <p:nvSpPr>
          <p:cNvPr id="3" name="2 - Θέση περιεχομένου"/>
          <p:cNvSpPr>
            <a:spLocks noGrp="1"/>
          </p:cNvSpPr>
          <p:nvPr>
            <p:ph idx="1"/>
          </p:nvPr>
        </p:nvSpPr>
        <p:spPr>
          <a:xfrm>
            <a:off x="357158" y="928670"/>
            <a:ext cx="8229600" cy="5786478"/>
          </a:xfrm>
        </p:spPr>
        <p:txBody>
          <a:bodyPr/>
          <a:lstStyle/>
          <a:p>
            <a:r>
              <a:rPr lang="el-GR" dirty="0"/>
              <a:t>Τα βασικά υλικά, τα μέσα και τα όργανα σχεδίασης φαίνονται στον </a:t>
            </a:r>
            <a:r>
              <a:rPr lang="el-GR" dirty="0" smtClean="0"/>
              <a:t>πίνακα</a:t>
            </a:r>
            <a:r>
              <a:rPr lang="en-US" dirty="0" smtClean="0"/>
              <a:t>:</a:t>
            </a:r>
          </a:p>
          <a:p>
            <a:endParaRPr lang="el-GR" dirty="0"/>
          </a:p>
        </p:txBody>
      </p:sp>
      <p:pic>
        <p:nvPicPr>
          <p:cNvPr id="4" name="3 - Εικόνα" descr="ΥΛΙΚΑ.png"/>
          <p:cNvPicPr>
            <a:picLocks noChangeAspect="1"/>
          </p:cNvPicPr>
          <p:nvPr/>
        </p:nvPicPr>
        <p:blipFill>
          <a:blip r:embed="rId2"/>
          <a:srcRect l="999" t="6147"/>
          <a:stretch>
            <a:fillRect/>
          </a:stretch>
        </p:blipFill>
        <p:spPr>
          <a:xfrm>
            <a:off x="785786" y="2071678"/>
            <a:ext cx="7082836" cy="43630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Η πινακίδα σχεδίασης - το σχεδιαστήριο</a:t>
            </a:r>
            <a:endParaRPr lang="el-GR" sz="3600" dirty="0"/>
          </a:p>
        </p:txBody>
      </p:sp>
      <p:sp>
        <p:nvSpPr>
          <p:cNvPr id="3" name="2 - Θέση περιεχομένου"/>
          <p:cNvSpPr>
            <a:spLocks noGrp="1"/>
          </p:cNvSpPr>
          <p:nvPr>
            <p:ph idx="1"/>
          </p:nvPr>
        </p:nvSpPr>
        <p:spPr/>
        <p:txBody>
          <a:bodyPr>
            <a:normAutofit fontScale="85000" lnSpcReduction="10000"/>
          </a:bodyPr>
          <a:lstStyle/>
          <a:p>
            <a:pPr algn="just"/>
            <a:r>
              <a:rPr lang="el-GR" sz="2400" dirty="0" smtClean="0"/>
              <a:t>Το γραμμικό σχέδιο μπορεί να σχεδιαστεί</a:t>
            </a:r>
            <a:r>
              <a:rPr lang="en-US" sz="2400" dirty="0" smtClean="0"/>
              <a:t> </a:t>
            </a:r>
            <a:r>
              <a:rPr lang="el-GR" sz="2400" dirty="0" smtClean="0"/>
              <a:t>πάνω σ' ένα ειδικό έπιπλο που λέγεται σχεδιαστήριο</a:t>
            </a:r>
            <a:r>
              <a:rPr lang="en-US" sz="2400" dirty="0" smtClean="0"/>
              <a:t>,</a:t>
            </a:r>
            <a:r>
              <a:rPr lang="el-GR" sz="2400" dirty="0" smtClean="0"/>
              <a:t> και το οποίο αποτελείται</a:t>
            </a:r>
            <a:r>
              <a:rPr lang="en-US" sz="2400" dirty="0" smtClean="0"/>
              <a:t> </a:t>
            </a:r>
            <a:r>
              <a:rPr lang="el-GR" sz="2400" dirty="0" smtClean="0"/>
              <a:t>από μια μεγάλη ορθογώνια πινακίδα από</a:t>
            </a:r>
            <a:r>
              <a:rPr lang="en-US" sz="2400" dirty="0" smtClean="0"/>
              <a:t> </a:t>
            </a:r>
            <a:r>
              <a:rPr lang="el-GR" sz="2400" dirty="0" smtClean="0"/>
              <a:t>ξύλο στηριγμένη σε ξύλινη ή μεταλλική βάση.</a:t>
            </a:r>
          </a:p>
          <a:p>
            <a:pPr algn="just"/>
            <a:r>
              <a:rPr lang="el-GR" sz="2400" dirty="0" smtClean="0"/>
              <a:t>Ως σχεδιαστήριο μπορεί να χρησιμεύσει και οποιοδήποτε ορθογώνιο τραπέζι με επίπεδη και λεία επιφάνεια. Ορισμένα σχεδιαστήρια έχουν πινακίδα που αλλάζει κλίση, έτσι ώστε να επιτρέπουν καλύτερη στάση του σώματος, όταν σχεδιάζουμε.</a:t>
            </a:r>
          </a:p>
          <a:p>
            <a:pPr algn="just"/>
            <a:r>
              <a:rPr lang="el-GR" sz="2400" dirty="0" smtClean="0"/>
              <a:t>Όταν τα σχέδια που σχεδιάζουμε δεν είναι πολύ μεγάλα, αλλά και όταν πρέπει να σχεδιάσουμε σε χώρους που δεν υπάρχουν σχεδιαστήρια ή τραπέζια με λεία και επίπεδη επιφάνεια, χρησιμοποιούμε τη φορητή πινακίδα σχεδίασης . </a:t>
            </a:r>
          </a:p>
          <a:p>
            <a:pPr algn="just"/>
            <a:r>
              <a:rPr lang="el-GR" sz="2400" dirty="0" smtClean="0"/>
              <a:t>Κατασκευασμένη από ξύλο, έχει συνήθως διαστάσεις 50x70 εκ. ή 52x72 εκ. Πάνω της σταθεροποιούμε με συγκολλητική ταινία (</a:t>
            </a:r>
            <a:r>
              <a:rPr lang="el-GR" sz="2400" dirty="0" err="1" smtClean="0"/>
              <a:t>σελοτέιπ</a:t>
            </a:r>
            <a:r>
              <a:rPr lang="el-GR" sz="2400" dirty="0" smtClean="0"/>
              <a:t>) το χαρτί σχεδίασης, όπως κάνουμε και στο σχεδιαστήριο.</a:t>
            </a:r>
            <a:endParaRPr lang="el-G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Το χαρτί</a:t>
            </a:r>
            <a:endParaRPr lang="el-GR" sz="3600" dirty="0"/>
          </a:p>
        </p:txBody>
      </p:sp>
      <p:sp>
        <p:nvSpPr>
          <p:cNvPr id="3" name="2 - Θέση περιεχομένου"/>
          <p:cNvSpPr>
            <a:spLocks noGrp="1"/>
          </p:cNvSpPr>
          <p:nvPr>
            <p:ph idx="1"/>
          </p:nvPr>
        </p:nvSpPr>
        <p:spPr/>
        <p:txBody>
          <a:bodyPr>
            <a:normAutofit/>
          </a:bodyPr>
          <a:lstStyle/>
          <a:p>
            <a:pPr algn="just"/>
            <a:r>
              <a:rPr lang="el-GR" sz="2400" dirty="0" err="1" smtClean="0"/>
              <a:t>To</a:t>
            </a:r>
            <a:r>
              <a:rPr lang="el-GR" sz="2400" dirty="0" smtClean="0"/>
              <a:t> χαρτί που χρησιμοποιούμε για το σχέδιο είναι διαφανές ή αδιαφανές, βαρύ ή ελαφρύ, λείο ή πορώδες, περισσότερο ή λιγότερο απορροφητικό. Το βαρύ και λείο χαρτί αντέχει περισσότερο σε σβησίματα και ξυσίματα, και γι' αυτό είναι πιο κατάλληλο για όσους και όσες αρχίζουν να σχεδιάζουν.</a:t>
            </a:r>
          </a:p>
          <a:p>
            <a:pPr algn="just"/>
            <a:r>
              <a:rPr lang="el-GR" sz="2400" dirty="0" smtClean="0"/>
              <a:t>Χρησιμοποιούμε χαρτί με λεία, στιλπνή επιφάνεια για σχέδιο με μελάνι. Το πορώδες χαρτί είναι καλύτερο για σκίτσο.</a:t>
            </a:r>
          </a:p>
          <a:p>
            <a:pPr algn="just"/>
            <a:r>
              <a:rPr lang="el-GR" sz="2400" dirty="0" smtClean="0"/>
              <a:t>Το διαφανές χαρτί χρησιμοποιείται, κυρίως, επειδή δίνει τη δυνατότητα παραγωγής αντιγράφων.</a:t>
            </a:r>
            <a:endParaRPr lang="el-G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Το</a:t>
            </a:r>
            <a:r>
              <a:rPr lang="el-GR" dirty="0" smtClean="0"/>
              <a:t> </a:t>
            </a:r>
            <a:r>
              <a:rPr lang="el-GR" sz="3600" dirty="0" smtClean="0"/>
              <a:t>χαρτί</a:t>
            </a:r>
            <a:endParaRPr lang="el-GR" sz="3600" dirty="0"/>
          </a:p>
        </p:txBody>
      </p:sp>
      <p:sp>
        <p:nvSpPr>
          <p:cNvPr id="3" name="2 - Θέση περιεχομένου"/>
          <p:cNvSpPr>
            <a:spLocks noGrp="1"/>
          </p:cNvSpPr>
          <p:nvPr>
            <p:ph idx="1"/>
          </p:nvPr>
        </p:nvSpPr>
        <p:spPr/>
        <p:txBody>
          <a:bodyPr>
            <a:noAutofit/>
          </a:bodyPr>
          <a:lstStyle/>
          <a:p>
            <a:pPr algn="just"/>
            <a:r>
              <a:rPr lang="el-GR" sz="2400" dirty="0" smtClean="0"/>
              <a:t>Τα χαρτιά σχεδίασης διατίθενται σε ποικιλία μεγεθών. Οι διαστάσεις τους είναι τυποποιημένες</a:t>
            </a:r>
            <a:br>
              <a:rPr lang="el-GR" sz="2400" dirty="0" smtClean="0"/>
            </a:br>
            <a:r>
              <a:rPr lang="el-GR" sz="2400" dirty="0" smtClean="0"/>
              <a:t>σύμφωνα με διεθνείς κανονισμούς. Σύμφωνα μ' αυτούς υπάρχουν σειρές χαρτιών. Η πιο συνηθισμένη είναι η σειρά Α. Οι διαστάσεις των χαρτιών της σειράς Α προκύπτουν από το μέγεθος A0 με χαρτί επιφάνειας 1 μ 2 και σχέση πλάτους προς ύψος ίση με √2. Οι διαστάσεις του χαρτιού A0 σε χιλιοστά είναι:   1189 x 841. </a:t>
            </a:r>
          </a:p>
          <a:p>
            <a:pPr algn="just"/>
            <a:r>
              <a:rPr lang="el-GR" sz="2400" dirty="0" smtClean="0"/>
              <a:t>Έχουμε επίσης τα χαρτιά σχήματος:</a:t>
            </a:r>
          </a:p>
          <a:p>
            <a:pPr algn="just">
              <a:buNone/>
            </a:pPr>
            <a:r>
              <a:rPr lang="el-GR" sz="2400" dirty="0" smtClean="0"/>
              <a:t>Α1:841x594                    Α2:420x594</a:t>
            </a:r>
          </a:p>
          <a:p>
            <a:pPr algn="just">
              <a:buNone/>
            </a:pPr>
            <a:r>
              <a:rPr lang="el-GR" sz="2400" dirty="0" smtClean="0"/>
              <a:t>A3:420x297                    Α4:210x297</a:t>
            </a:r>
            <a:endParaRPr lang="el-GR" sz="24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1728</Words>
  <Application>Microsoft Office PowerPoint</Application>
  <PresentationFormat>Προβολή στην οθόνη (4:3)</PresentationFormat>
  <Paragraphs>128</Paragraphs>
  <Slides>49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49</vt:i4>
      </vt:variant>
    </vt:vector>
  </HeadingPairs>
  <TitlesOfParts>
    <vt:vector size="50" baseType="lpstr">
      <vt:lpstr>Θέμα του Office</vt:lpstr>
      <vt:lpstr>ΖΩΓΡΑΦΙΚΗ ΤΕΧΝΗ</vt:lpstr>
      <vt:lpstr>ΜΑΘΗΜΑ 1 ΕΩΣ 5</vt:lpstr>
      <vt:lpstr>Διαφάνεια 3</vt:lpstr>
      <vt:lpstr>Διαφάνεια 4</vt:lpstr>
      <vt:lpstr>Διαφάνεια 5</vt:lpstr>
      <vt:lpstr>Υλικά, μέσα και όργανα σχεδίασης</vt:lpstr>
      <vt:lpstr>Η πινακίδα σχεδίασης - το σχεδιαστήριο</vt:lpstr>
      <vt:lpstr>Το χαρτί</vt:lpstr>
      <vt:lpstr>Το χαρτί</vt:lpstr>
      <vt:lpstr>Το χαρτί</vt:lpstr>
      <vt:lpstr>Το μολύβι</vt:lpstr>
      <vt:lpstr>Διαφάνεια 12</vt:lpstr>
      <vt:lpstr>Το μελάνι</vt:lpstr>
      <vt:lpstr>Το ταυ και ο παραλληλογράφος</vt:lpstr>
      <vt:lpstr>Το ταυ και ο παραλληλογράφος</vt:lpstr>
      <vt:lpstr>Τα τρίγωνα</vt:lpstr>
      <vt:lpstr>Το υποδεκάμετρο</vt:lpstr>
      <vt:lpstr>Ο διαβήτης</vt:lpstr>
      <vt:lpstr>Τα καμπυλόγραμμα</vt:lpstr>
      <vt:lpstr>Το μοιρογνωμόνιο</vt:lpstr>
      <vt:lpstr>Γραμμές</vt:lpstr>
      <vt:lpstr>Είδη και πάχη γραμμών</vt:lpstr>
      <vt:lpstr>Συνεχής χοντρή γραμμή</vt:lpstr>
      <vt:lpstr>Συνεχής χοντρή γραμμή</vt:lpstr>
      <vt:lpstr>Συνεχής λεπτή γραμμή</vt:lpstr>
      <vt:lpstr>Συνεχής λεπτή γραμμή</vt:lpstr>
      <vt:lpstr>Διακεκομμένη γραμμή</vt:lpstr>
      <vt:lpstr>Αξονική λεπτή γραμμή</vt:lpstr>
      <vt:lpstr>Γεωμετρικές κατασκευές</vt:lpstr>
      <vt:lpstr>Διχοτόμηση ή χάραξη μεσοκαθέτου ευθύγραμμου τμήματος</vt:lpstr>
      <vt:lpstr>Διχοτόμηση ή χάραξη μεσοκαθέτου ευθύγραμμου τμήματος</vt:lpstr>
      <vt:lpstr>Χάραξη ευθείας κάθετης σε δεδομένο σημείο άλλης ευθείας</vt:lpstr>
      <vt:lpstr>Χάραξη ευθείας κάθετης σε δεδομένο σημείο άλλης ευθείας</vt:lpstr>
      <vt:lpstr>Χάραξη ευθείας κάθετης σε άλλη από δεδομένο σημείο εκτός αυτής</vt:lpstr>
      <vt:lpstr>Χάραξη ευθείας που περνά από σημείο Γ και είναι παράλληλη σε άλλη</vt:lpstr>
      <vt:lpstr>Χάραξη ευθείας που περνά από σημείο Γ και είναι παράλληλη σε άλλη</vt:lpstr>
      <vt:lpstr>Διχοτόμηση γωνίας</vt:lpstr>
      <vt:lpstr>Τριχοτόμηση ορθής γωνίας</vt:lpstr>
      <vt:lpstr>Μεταφορά γωνίας σε άλλη θέση</vt:lpstr>
      <vt:lpstr>Κατασκευή τετραγώνου</vt:lpstr>
      <vt:lpstr>Κατασκευή κανονικού πενταγώνου</vt:lpstr>
      <vt:lpstr>Κατασκευή κανονικού εξαγώνου</vt:lpstr>
      <vt:lpstr>Κατασκευή κύκλου που περνά από τρία δοσμένα σημεία. Εύρεση του κέντρου ενός κύκλου</vt:lpstr>
      <vt:lpstr>Κατασκευή εφαπτομένης ευθείας σε κύκλο ή σε τόξο που περνά από σημείο Α</vt:lpstr>
      <vt:lpstr>Κατασκευή κυκλικού τόξου (ή κύκλου)</vt:lpstr>
      <vt:lpstr>Κατασκευή κυκλικού τόξου (ή κύκλου)</vt:lpstr>
      <vt:lpstr>Κατασκευή κυκλικού τόξου (ή κύκλου)</vt:lpstr>
      <vt:lpstr>Κατασκευή κυκλικού τόξου (ή κύκλου)</vt:lpstr>
      <vt:lpstr>Έλλειψη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ΖΩΓΡΑΦΙΚΗ ΤΕΧΝΗ</dc:title>
  <dc:creator>user</dc:creator>
  <cp:lastModifiedBy>user</cp:lastModifiedBy>
  <cp:revision>53</cp:revision>
  <dcterms:created xsi:type="dcterms:W3CDTF">2022-11-09T21:40:34Z</dcterms:created>
  <dcterms:modified xsi:type="dcterms:W3CDTF">2022-11-10T21:36:57Z</dcterms:modified>
</cp:coreProperties>
</file>