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216" autoAdjust="0"/>
  </p:normalViewPr>
  <p:slideViewPr>
    <p:cSldViewPr snapToGrid="0">
      <p:cViewPr varScale="1">
        <p:scale>
          <a:sx n="78" d="100"/>
          <a:sy n="78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ED6DE-1D2C-415F-B0A0-277DDE8B7CEB}" type="datetimeFigureOut">
              <a:rPr lang="el-GR" smtClean="0"/>
              <a:t>14/5/2024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FE13C-99D1-4822-A71E-F9389D1C5DB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6767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1FE13C-99D1-4822-A71E-F9389D1C5DB5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78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21396B-F4EC-583E-9D48-24C00DB85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307F80A-935F-82AC-E19D-662221C23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3155D-ECD2-8E92-F1E8-03035C78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1ABA0-C51F-45CF-BE25-B1A190D320FE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80AD6B-5749-1E2C-9BC1-0FE03BB8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742460-E1FE-EF8F-1B35-6EC08464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343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41DA61-E6F0-A618-7173-ACCCB83A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4EFA6DF-8274-37C9-00B7-9C9AB8874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72D651F-1193-7E40-65FE-C7F3AC341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6394-C62D-4AA7-B8D1-A483C9BAE42D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38F8B2-92C3-6426-8F33-99C043DC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367A7C-7AB6-518D-4576-E95EA77EB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280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40039FF-6856-8C72-FC43-719AF7BEE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E6260C-48EF-D035-CE6F-DC215AE4C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B0708D-496A-E161-21B4-37D77877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7AB8-25A7-4B93-879C-A0654E799612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A61B2A-099F-5583-C822-875D3AC4D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A052A7-C0BA-5FE0-ED4D-BFE98E77D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560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64D053-D6C6-D540-47EC-831A482C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592F7B-AEF2-EBAE-401A-393CC9AB1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4D50FCF-2290-1977-55C8-91D55CA7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F56F-0A85-4479-802E-735EA5C06E51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0D4A4EF-DF52-64AA-2ABF-2EF1802D2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B82DFF-32E9-F4E9-06D2-D87ECEDA0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370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45A3BA-0866-F75E-AC9D-1B786AB7A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1D3B413-4DBE-6F5C-9F6A-70411254D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5DEA70-965F-69B2-D793-AAE134A1F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250C-E157-4275-AF4E-6B35AE8E9AD7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58A24E8-0367-0E3A-771D-337E97D6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E20F91F-52B2-53E5-64B2-ABEB9E44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592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217285-0707-9ECD-438B-9C626B7BF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C488CF-C61A-8DAB-E941-6CC72F8D2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53C6AB0-D158-2250-03A6-BF127A737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33F59BF-B1DE-7B9C-6E8F-9541CA649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BD9C-5F60-41AA-A089-0BE44B77557E}" type="datetime1">
              <a:rPr lang="el-GR" smtClean="0"/>
              <a:t>14/5/2024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EB116E-0347-3BFF-1F5D-6D7A2974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1E346FD-5D4E-F39B-64F3-0B6EF0BD8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3734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F8C1D1-C837-CBF6-A9A4-9F1ED9A8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9F46E86-5780-BB4F-CCAB-5BD94F7C0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9BB425-DAC6-D0D8-244C-7384134E2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4E6C874-C00D-847A-DB89-29DF51625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0CFC440-060A-5392-2FBD-658D76546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59DED59-00F8-9625-6181-15BB9A3D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B918-A16B-40D0-A572-9DA55611C3D7}" type="datetime1">
              <a:rPr lang="el-GR" smtClean="0"/>
              <a:t>14/5/2024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73CADF2-F690-4756-C69B-4C07C480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96890BA-8B99-5000-EDE8-82F81B3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100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2D85F8-9032-294C-6C93-B0ADB3199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54BB88C-4AD1-81F8-6818-C20D25A42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0F2D-E4F7-46C4-A375-6B93FD9896C6}" type="datetime1">
              <a:rPr lang="el-GR" smtClean="0"/>
              <a:t>14/5/2024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2F50EBD-D252-9EC5-3530-52B6E42C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8E6E529-5395-E668-A9AC-B95C1B45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63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AE97738-C4A4-C675-9961-7B25009BE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D196-EFD8-476C-8E17-E55E0B913200}" type="datetime1">
              <a:rPr lang="el-GR" smtClean="0"/>
              <a:t>14/5/2024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D74BAFC-8DE3-397D-2922-115D913A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19EE049-F104-421E-CA88-354D8C9C1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004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D0211E-73AF-0F96-8FEB-0CB679B5A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CE885C-C2A1-4286-7021-329D12439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1A7DD32-0561-1310-BABF-8D3EA6512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7CBCA6A-062A-029E-B7CB-25F431F27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72926-55AD-4A68-AEAF-D3DFFDD5FA35}" type="datetime1">
              <a:rPr lang="el-GR" smtClean="0"/>
              <a:t>14/5/2024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D6315C6-9612-5D9C-CBBE-F7265FC6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97A5AD-63E2-73C0-89D9-6E91BEF5E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708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58AA00-AE91-D360-DDDE-066A08061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45C04EC-8584-D36B-21E5-D1E208E9E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D2FEECA-755C-BB31-ED81-4B92E74E6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4AFA37-454D-6390-DE2D-C74E55986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B42B-9406-4EB5-98D0-04EDACA2B0C8}" type="datetime1">
              <a:rPr lang="el-GR" smtClean="0"/>
              <a:t>14/5/2024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81E6171-E998-D0DF-BB8C-8BB7458C7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4FE57FB-6CF3-37D5-7CC0-5F691A28D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784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9DDEEEB-EA67-F426-0654-A962146CF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B620E57-BDCC-E380-C786-1642A9B71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6CC8B3-7DFF-D774-03FC-7501C6F985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95FAD-BA3A-4A58-A03D-8B2EA87B840D}" type="datetime1">
              <a:rPr lang="el-GR" smtClean="0"/>
              <a:t>14/5/2024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610B64-E977-954D-3B0C-27E547926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AC0706-B8F8-E7EA-800E-8467F6112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2CAF9-C82E-4709-A3AD-6A92650655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612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003403-C66E-7EED-A49D-C861F1B81561}"/>
              </a:ext>
            </a:extLst>
          </p:cNvPr>
          <p:cNvSpPr txBox="1"/>
          <p:nvPr/>
        </p:nvSpPr>
        <p:spPr>
          <a:xfrm>
            <a:off x="533400" y="266700"/>
            <a:ext cx="11382375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ΣΑΕΚ ΝΑΥΠΛΙΟΥ 2024</a:t>
            </a: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ΤΜΗΜΑ: ΒΟΗΘΟΣ ΝΟΣΗΛΕΥΤΙΚΗΣ ΨΥΧΙΚΗΣ ΥΓΕΙΑΣ</a:t>
            </a: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ΤΡΑΧΕΙΟΣΤΟΜΙΑ</a:t>
            </a: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ΚΑΘΗΓΗΤΗΣ: ΒΛΑΧΟΣ ΑΝΑΡΓΥΡΟΣ</a:t>
            </a:r>
          </a:p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76A92E2-1332-95BA-A52E-55C8E264B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F0805D5-27E6-B124-A425-BEFD48F76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3748220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DA6BC-85E5-1469-9E78-503CABAEC88B}"/>
              </a:ext>
            </a:extLst>
          </p:cNvPr>
          <p:cNvSpPr txBox="1"/>
          <p:nvPr/>
        </p:nvSpPr>
        <p:spPr>
          <a:xfrm>
            <a:off x="435429" y="261257"/>
            <a:ext cx="114082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νοσηλείας</a:t>
            </a:r>
          </a:p>
          <a:p>
            <a:pPr>
              <a:lnSpc>
                <a:spcPct val="150000"/>
              </a:lnSpc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-ενερ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γοποιούμε τον αναρροφητήρα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-απολυμαίνουμε τα χέρια μας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-γεμίζουμε το μπολ με φυσιολογικό ορό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-ανοίγουμε ελαφρά την συσκευασία του καθετήρα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-φοράμε γάντια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-συνδέουμε τον καθετήρα με τον αναρροφητήρα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-κρατάμε με το ένα χέρι μας τον καθετήρα και με το άλλο τον αναρροφητήρα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-εμβαπτίζουμε τον καθετήρα στον φυσιολογικό ορό και ξεκινάμε την αναρρόφηση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-εισάγουμε τον καθετήρα κατά την εισπνοή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-εστιάζουμε στο βάθος της στοματικής κοιλότητας όπου συνήθως συγκεντρώνονται οι εκκρίσεις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-επαναλαμβάνουμε την διαδικασία μέχρι να καθαρίσουμε καλά </a:t>
            </a:r>
          </a:p>
          <a:p>
            <a:endParaRPr lang="el-GR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648F01AB-2706-54FB-2234-ECB2A35D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10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1C4C206-E7B6-900B-C331-828F3B6F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372616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064B1C-C3AA-F925-3463-5A23426DEAF0}"/>
              </a:ext>
            </a:extLst>
          </p:cNvPr>
          <p:cNvSpPr txBox="1"/>
          <p:nvPr/>
        </p:nvSpPr>
        <p:spPr>
          <a:xfrm>
            <a:off x="365760" y="191589"/>
            <a:ext cx="1150402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Αναρρόφηση από τεχνητό στόμιο- τραχειοσωλήνα η ενδοτραχειακό σωλήνα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-Εισάγουμε τον καθετήρα κατά την εισπνοή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-Ενεργοποιούμε τον αναρροφητήρα και κάνουμε αναρρόφηση για περίπου 15 δευτερόλεπτα κάθε φορά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-Αφήνουμε τον ασθενή να ξεκουραστεί ανάμεσα στις αναρροφήσεις 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 βήξει ο ασθενής αφαιρούμε τον καθετήρα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-καθαρίζουμε τις εκκρίσεις 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-αφήνουμε τον ασθενή σε αναπαυτική θέση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-τακτοποιούμε τα υλικά που χρησιμοποιήσαμε</a:t>
            </a:r>
          </a:p>
          <a:p>
            <a:endParaRPr lang="el-GR" dirty="0"/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E06785D5-D110-821A-C2A9-8DDA6453C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11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598270-F7CE-1D8C-A6C3-79879883B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69003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2F56590C-9C3C-8EFD-84E2-BA156201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EF5294D8-11F5-BCB8-A823-88AF89A94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12</a:t>
            </a:fld>
            <a:endParaRPr lang="el-G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229437-B7B1-A502-E926-B3991DF1CDA9}"/>
              </a:ext>
            </a:extLst>
          </p:cNvPr>
          <p:cNvSpPr txBox="1"/>
          <p:nvPr/>
        </p:nvSpPr>
        <p:spPr>
          <a:xfrm>
            <a:off x="704850" y="314325"/>
            <a:ext cx="10887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271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A7F08D-AECE-C09A-E3A8-B28C229E655D}"/>
              </a:ext>
            </a:extLst>
          </p:cNvPr>
          <p:cNvSpPr txBox="1"/>
          <p:nvPr/>
        </p:nvSpPr>
        <p:spPr>
          <a:xfrm>
            <a:off x="346243" y="292963"/>
            <a:ext cx="11540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Τραχειοστομία είναι το τεχνητό στόμιο στο πρόσθιο τοίχωμα της τραχείας κάτω από τον κρικοειδή χόνδρο μεταξύ 2-3 ή 4-5 χόνδρου.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1026" name="Picture 2" descr="Π.Π.Γ. προετοιμασία Α' Γυμ.: Γλωσσάρια Αναζήτηση">
            <a:extLst>
              <a:ext uri="{FF2B5EF4-FFF2-40B4-BE49-F238E27FC236}">
                <a16:creationId xmlns:a16="http://schemas.microsoft.com/office/drawing/2014/main" id="{C66FC035-1410-4DA9-38AF-25D7153BD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076" y="1322771"/>
            <a:ext cx="4909351" cy="4767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Τραχειοστομία » Ostomy Hellas">
            <a:extLst>
              <a:ext uri="{FF2B5EF4-FFF2-40B4-BE49-F238E27FC236}">
                <a16:creationId xmlns:a16="http://schemas.microsoft.com/office/drawing/2014/main" id="{59177A3A-52D9-C1CA-665C-71B1E14C2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721" y="1322771"/>
            <a:ext cx="5257800" cy="499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1430FBAA-DD84-998F-7282-749C0E6C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0854C2E-1DFD-C8F6-960B-77C8A4417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222801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6B55B4-F355-FFF0-8814-733DE1A9F308}"/>
              </a:ext>
            </a:extLst>
          </p:cNvPr>
          <p:cNvSpPr txBox="1"/>
          <p:nvPr/>
        </p:nvSpPr>
        <p:spPr>
          <a:xfrm>
            <a:off x="236275" y="68894"/>
            <a:ext cx="11407806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 της τραχειοστομίας είναι: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εξασφάλιση ανοιχτής αεροφόρου οδού για την διευκόλυνση της αναπνοής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παροχή δυνατότητας αναρρόφησης βρογχικών εκκρίσεων , όταν ο ασθενής δεν μπορεί να βήξει αποτελεσματικά και να τις αποβάλλει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πρόληψη εισρόφησης υγρών και εκκρίσεων σε περιπτώσεις τεχνητής διατροφής , κωματώδεις καταστάσεις κ.α.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τραχειοστομία μπορεί να γίνει επειγόντως σε οποιοδήποτε χώρο ,σε μια οξεία απόφραξη της αεροφόρου οδού και προγραμματισμένα στο χειρουργείο. Η τραχειοστομία μπορεί να είναι προσωρινή, δηλαδή μετά από κάποιο χρονικό διάστημα να ακολουθήσει σύγκλιση του στομίου ή μόνιμη εφ όρου ζωής μετά από λαρυγγεκτομή.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Προσωρινή τραχειοστομία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-σε απόφραξη του λάρυγγα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-για την παράταση του μηχανικού αερισμού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-διάφορες παθήσεις όπως κρανιοεγκεφαλικές κακώσεις, εγκεφαλικό επεισόδιο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κ.α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προσωρινή τραχειοστομία πραγματοποιείται με την προοπτική της αποκατάστασης της φυσιολογικής διόδου του αέρα στην τραχεία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Μόνιμη τραχειοστομία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γίνεται σε ασθενείς με καρκίνο του λάρυγγα και συνοδεύεται από λαρυγγεκτομή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73DF93DB-DAFD-7470-208C-8375AEDE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930CB69-5CEC-9E18-1402-79FB6006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123484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B48D4E-902D-F2D9-9FDC-3AE1AD3ECC3A}"/>
              </a:ext>
            </a:extLst>
          </p:cNvPr>
          <p:cNvSpPr txBox="1"/>
          <p:nvPr/>
        </p:nvSpPr>
        <p:spPr>
          <a:xfrm>
            <a:off x="247650" y="219075"/>
            <a:ext cx="11753850" cy="5218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Πλεονεκτήματα- μειονεκτήματα τραχειοστομίας συγκριτικά με τον ενδοτραχειακό σωλήνα: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-Ο τραχειοσωλήνας είναι πιο εύκολα ανεκτός από τον ενδοτραχειακό σωλήνα ,ο οποίος μπορεί να εισαχθεί στο στόμα ή την μύτη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-Ο τραχειοσωλήνας είναι μικρού μήκους σε σχέση με τον ενδοτραχειακό σωλήνα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-Με τον τραχειοσωλήνα ο ασθενής μπορεί να καταπίνει και να τρώει ακόμα και να μιλάει όταν το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φουσκωμένο.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-Μειονέκτημα του τραχειοσωλήνα αποτελεί το γεγονός ότι έχει αυξημένο κίνδυνο μόλυνσης και πιθανή δημιουργία στενώσεων</a:t>
            </a:r>
          </a:p>
          <a:p>
            <a:pPr algn="just">
              <a:lnSpc>
                <a:spcPct val="150000"/>
              </a:lnSpc>
            </a:pP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Προεγχειρητική νοσηλευτική φροντίδα</a:t>
            </a:r>
          </a:p>
          <a:p>
            <a:pPr algn="just">
              <a:lnSpc>
                <a:spcPct val="150000"/>
              </a:lnSpc>
            </a:pP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ασθενής χρειάζεται να μάθει: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-για ποιο λόγο είναι απαραίτητη η τραχειστομία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-την φύση της επέμβασης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 σημείο που πρόκειται να γίνει η τραχειοστομία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-ποια θα είναι η μετεγχειρητική νοσηλευτική του φροντίδα</a:t>
            </a:r>
          </a:p>
          <a:p>
            <a:pPr algn="just"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-τρόπος αντιμετώπισης προβλημάτων που μπορεί να προκύψουν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81F01EC7-0B0D-4E87-4880-81DFB17A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37DEC20-BB30-EC18-EC83-8A458667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420786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9C8CEC-6B10-FED0-E657-FC2157656EB0}"/>
              </a:ext>
            </a:extLst>
          </p:cNvPr>
          <p:cNvSpPr txBox="1"/>
          <p:nvPr/>
        </p:nvSpPr>
        <p:spPr>
          <a:xfrm>
            <a:off x="417250" y="239697"/>
            <a:ext cx="11478828" cy="1144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τραχειοσωλήνα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-απλός μιας χρήσης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απλός μιας χρήσης 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διάτρητος 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-μεταλλικός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Αλλαγή τραχειοσωλήνα χωρίς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φροντίδα στομίου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Υλικό νοσηλείας: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-τραχειοσωλήνας αποστειρωμένος έτοιμος με γάζα και ταινία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φακαρόλα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-νεφροειδές, χαρτοσακούλα , ψαλίδι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-αποστειρωμένα τολύπια, γάζες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-ελαιώδη ουσία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-φυσιολογικό ορό 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F5662959-F09A-70BE-95DB-0433E298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DF45B9D-C9B3-4C52-AFF2-6FDB2D5FF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447861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A0EBCA-F8BD-177B-E950-408D7D66FA23}"/>
              </a:ext>
            </a:extLst>
          </p:cNvPr>
          <p:cNvSpPr txBox="1"/>
          <p:nvPr/>
        </p:nvSpPr>
        <p:spPr>
          <a:xfrm>
            <a:off x="452846" y="209006"/>
            <a:ext cx="11347268" cy="6143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Ενημέρωση και προετοιμασία του αρρώστου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-ενημερώνουμε τον ασθενή για την νοσηλεία που θα κάνουμε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-βάζουμε τον ασθενή σε αναπαυτική καθιστή ή ημικαθιστή θέση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-πλένουμε τα χέρια μας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-ζητάμε από τον ασθενή να κάνει ελαφρά έκταση της κεφαλής προς τα πίσω</a:t>
            </a:r>
          </a:p>
          <a:p>
            <a:pPr>
              <a:lnSpc>
                <a:spcPct val="15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της νοσηλείας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πρώτη αλλαγή γίνεται από το γιατρό και κατόπιν από τους νοσηλευτές. Η διαδικασία χρειάζεται μεγάλη προσοχή στην πρώτη αλλαγή , διότι υπάρχει κίνδυνος σύμπτωσης των χειλιών της τομής και πρόκληση ασφυξίας στον ασθενή.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-Χαλαρώνουμε την ταινία που συγκρατεί τον τραχειοσωλήνα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-Δίνουμε στον ασθενή να κρατήσει χαρτοβάμβακα μπροστά στο στόμιο και του ζητούμε να βήξει ώστε να αποβληθούν οι εκκρίσεις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-Πιάνουμε τον τραχειοσωλήνα καλά από τα άκρα με τα δύο μας χέρια και τον αφαιρούμε με σταθερή κίνηση προς τα έξω και κάτω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-Ζητούμε από τον ασθενή να βήξει και πάλι ώστε να αποβληθούν εναπομένουσες εκκρίσεις</a:t>
            </a:r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72A7D9DC-CB58-ED2C-7FC4-C78818E13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73C4B76-C286-571D-C04F-B5F4BE7D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104939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CEF468-0304-79D1-9712-F6C4507CC39D}"/>
              </a:ext>
            </a:extLst>
          </p:cNvPr>
          <p:cNvSpPr txBox="1"/>
          <p:nvPr/>
        </p:nvSpPr>
        <p:spPr>
          <a:xfrm>
            <a:off x="374469" y="217714"/>
            <a:ext cx="115824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-Καθαρίζουμε το στόμιο από τις εκκρίσεις και απορρίπτουμε τα άχρηστα στην χαρτοσακούλα. Αν το κρίνουμε αναγκαίο κάνουμε αναρρόφηση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-Καθαρίζουμε καλά την τομή και την γύρω περιοχή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-Χρησιμοποιούμε αντισηπτική αλοιφή αν υπάρχει ερεθισμός στην περιοχή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-Αλείφουμε τον τραχειοσωλήνα με κάποια ελαιώδη ουσία για να είναι πιο εύκολη η είσοδος του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-Ζητάμε από τον ασθενή να κάνει ελαφρά έκταση της κεφαλής προς τα πίσω και βάζουμε τον αποστειρωμένο τραχειοσωλήνα στο στόμιο με σταθερές κινήσεις (μέσα και κάτω)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-Στερεώνουμε τον τραχειοσωλήνα στην θέση του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-Τακτοποιούμε τον ασθενή και τον αφήνουμε σε αναπαυτική θέση 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-Απορρίπτουμε τα υλικά που χρησιμοποιήσαμε</a:t>
            </a:r>
          </a:p>
          <a:p>
            <a:pPr>
              <a:lnSpc>
                <a:spcPct val="150000"/>
              </a:lnSpc>
            </a:pP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Αλλαγή τραχειοσωλήνα με </a:t>
            </a:r>
            <a:r>
              <a:rPr lang="en-US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φροντίδα στομίου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τραχειοσωλήνας με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χρησιμοποιείται κυρίως σε ασθενείς με μηχανικό αερισμό. Με αυτόν τον τρόπο εξασφαλίζεται κλειστό σύστημα και αποφεύγεται η διαρροή αέρα και η εισρόφηση εκκρίσεων .</a:t>
            </a:r>
          </a:p>
          <a:p>
            <a:pPr>
              <a:lnSpc>
                <a:spcPct val="150000"/>
              </a:lnSpc>
            </a:pP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58237908-18AE-DA11-7217-CD2728AA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7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26CBDE4-ECFB-A57C-249F-53B3BF5B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26684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8DA491-5968-805C-C575-5DC8CF499916}"/>
              </a:ext>
            </a:extLst>
          </p:cNvPr>
          <p:cNvSpPr txBox="1"/>
          <p:nvPr/>
        </p:nvSpPr>
        <p:spPr>
          <a:xfrm>
            <a:off x="330926" y="252549"/>
            <a:ext cx="1173044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-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υλικό νοσηλείας και η φροντίδα του στομίου είναι ίδια όπως και στον τραχειοσωλήνα χωρίς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</a:t>
            </a:r>
            <a:r>
              <a:rPr lang="el-G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οποθετούμε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τον τραχειοσωλήνα κατά την εισπνοή (όπως τον τραχειοσωλήνα χωρίς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,φουσκώνουμε το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αέρα χρησιμοποιώντας σύριγγα. Η ποσότητα αέρα ρυθμίζεται από τις οδηγίες του σετ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την παραμονή του στον άρρωστο πρέπει να ξεφουσκώνει κατά διαστήματα για 5-10 λεπτά για να αιματώνεται η περιοχή  που πιέζεται και να προληφθεί η νέκρωση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-Κατά το ξεφούσκωμα του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cuff 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παρακολουθούμε τα ζωτικά σημεία του ασθενή και αν </a:t>
            </a:r>
            <a:r>
              <a:rPr lang="el-G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παρουσιάσε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δυσφορία επανασυνδέουμε τον αναπνευστικό μηχανισμό.</a:t>
            </a:r>
          </a:p>
          <a:p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Τραχειοβρογχική αναρρόφηση</a:t>
            </a:r>
          </a:p>
          <a:p>
            <a:endParaRPr lang="el-GR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Σκοπός: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-Απαλλαγή της αεροφόρου οδού από τις βρογχικές εκκρίσεις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-Πρόληψη της μόλυνσης και πιθανής ατελεκτασίας από την συλλογή των εκκρίσεων στους βρόγχους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-Βελτίωση της ανταλλαγής των αερίων και καλύτερη οξυγόνωση των πνευμόνων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-Για την πρόκληση βήχα στον ασθενή όταν δεν μπορεί να το πράξει μόνος του ώστε να αποβληθούν οι εκκρίσεις</a:t>
            </a:r>
          </a:p>
          <a:p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αναρρόφηση μπορεί να γίνει: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-από το στόμα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-από τεχνητό αεραγωγό, όπως τραχειοσωλήνα ή ενδοτραχειακό σωλήνα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επιλογή για αναρρόφηση εξαρτάται από: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 επίπεδο συνείδησης του ασθενούς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-τη δυνατότητα συνεργασίας του </a:t>
            </a:r>
          </a:p>
          <a:p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-τον τύπο στομίου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2621B4F5-44A1-C679-18B7-947592AB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8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16875AF-91E4-A631-7350-BB2962C5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3401280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9257EA-3990-2590-35D1-C88CB42A2FBC}"/>
              </a:ext>
            </a:extLst>
          </p:cNvPr>
          <p:cNvSpPr txBox="1"/>
          <p:nvPr/>
        </p:nvSpPr>
        <p:spPr>
          <a:xfrm>
            <a:off x="348343" y="209006"/>
            <a:ext cx="11669486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αρχές τραχειοβρογχικής αναρρόφησης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-Εφαρμόζουμε άσηπτη τεχνική κατά τη νοσηλεία, αποστειρωμένα γάντια, καθετήρες, φυσιολογικό ορό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-Αλλάζουμε καθετήρα σε κάθε αναρρόφηση. Δεν χρησιμοποιούμε τον ίδιο καθετήρα άπαξ και αλλάξουμε πύλη εισόδου, από στόμα στην τραχεία 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-Σε αναρρόφηση από την τραχεία χρησιμοποιούμε καθετήρα μικρότερου πάχους από το εύρος του αυλού της.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-Ενυδατώνουμε τον ασθενή ώστε να ρευστοποιηθούν οι εκκρίσεις</a:t>
            </a:r>
          </a:p>
          <a:p>
            <a:pPr>
              <a:lnSpc>
                <a:spcPct val="150000"/>
              </a:lnSpc>
            </a:pPr>
            <a:r>
              <a:rPr lang="el-GR" dirty="0"/>
              <a:t> </a:t>
            </a: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Υλικό νοσηλείας για αναρρόφηση από το στόμα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-αναρροφητήρας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-καθετήρες, αποστειρωμένα γάντια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-φυσιολογικός ορός και αποστειρωμένο μπολ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-χαρτοβάμβακο</a:t>
            </a:r>
          </a:p>
          <a:p>
            <a:pPr>
              <a:lnSpc>
                <a:spcPct val="150000"/>
              </a:lnSpc>
            </a:pPr>
            <a:r>
              <a:rPr lang="el-GR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Ενημέρωση και προετοιμασία του αρρώστου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-Ενημερώνουμε τον ασθενή και τους οικείους του για την νοσηλεία που πρόκειται να γίνει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-ελέγχουμε την καλή λειτουργία του αναρροφητήρα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-τακτοποιούμε τα υλικά που θα χρειαστούμε για την νοσηλεία </a:t>
            </a:r>
          </a:p>
          <a:p>
            <a:pPr>
              <a:lnSpc>
                <a:spcPct val="150000"/>
              </a:lnSpc>
            </a:pP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-βάζουμε τον ασθενή στην κατάλληλη θέση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Θέση αριθμού διαφάνειας 2">
            <a:extLst>
              <a:ext uri="{FF2B5EF4-FFF2-40B4-BE49-F238E27FC236}">
                <a16:creationId xmlns:a16="http://schemas.microsoft.com/office/drawing/2014/main" id="{1B02D7C8-B5C5-CDFA-AEC2-4156A8B5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CAF9-C82E-4709-A3AD-6A9265065541}" type="slidenum">
              <a:rPr lang="el-GR" smtClean="0"/>
              <a:t>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8C492E7-4685-51F1-8350-DEF47895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ΒΛΑΧΟΣ ΑΝΑΡΓΥΡΟΣ ΝΟΣΗΛΕΥΤΗΣ ΤΕ ΜSC</a:t>
            </a:r>
          </a:p>
        </p:txBody>
      </p:sp>
    </p:spTree>
    <p:extLst>
      <p:ext uri="{BB962C8B-B14F-4D97-AF65-F5344CB8AC3E}">
        <p14:creationId xmlns:p14="http://schemas.microsoft.com/office/powerpoint/2010/main" val="211158643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1227</Words>
  <Application>Microsoft Office PowerPoint</Application>
  <PresentationFormat>Ευρεία οθόνη</PresentationFormat>
  <Paragraphs>177</Paragraphs>
  <Slides>12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Ανάργυρος Βλάχος</dc:creator>
  <cp:lastModifiedBy>Ανάργυρος Βλάχος</cp:lastModifiedBy>
  <cp:revision>4</cp:revision>
  <dcterms:created xsi:type="dcterms:W3CDTF">2024-05-09T17:39:50Z</dcterms:created>
  <dcterms:modified xsi:type="dcterms:W3CDTF">2024-05-14T14:19:08Z</dcterms:modified>
</cp:coreProperties>
</file>