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varScale="1">
        <p:scale>
          <a:sx n="131" d="100"/>
          <a:sy n="131" d="100"/>
        </p:scale>
        <p:origin x="3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5/17/21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447191" y="2824269"/>
            <a:ext cx="4645152"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412362" y="2821491"/>
            <a:ext cx="46451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5/17/21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5/17/21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5/17/21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D4ADA5-8B8F-7A4E-92D6-B420A386D180}"/>
              </a:ext>
            </a:extLst>
          </p:cNvPr>
          <p:cNvSpPr>
            <a:spLocks noGrp="1"/>
          </p:cNvSpPr>
          <p:nvPr>
            <p:ph type="ctrTitle"/>
          </p:nvPr>
        </p:nvSpPr>
        <p:spPr/>
        <p:txBody>
          <a:bodyPr/>
          <a:lstStyle/>
          <a:p>
            <a:r>
              <a:rPr lang="el-GR" dirty="0"/>
              <a:t>ΚΑΝΟΝΕΣ ΠΡΟΦΟΡΑΣ</a:t>
            </a:r>
            <a:br>
              <a:rPr lang="el-GR" dirty="0"/>
            </a:br>
            <a:endParaRPr lang="el-GR" dirty="0"/>
          </a:p>
        </p:txBody>
      </p:sp>
      <p:sp>
        <p:nvSpPr>
          <p:cNvPr id="3" name="Υπότιτλος 2">
            <a:extLst>
              <a:ext uri="{FF2B5EF4-FFF2-40B4-BE49-F238E27FC236}">
                <a16:creationId xmlns:a16="http://schemas.microsoft.com/office/drawing/2014/main" id="{DAB05CAF-6F9C-5C4A-AFB5-188A181BEA5A}"/>
              </a:ext>
            </a:extLst>
          </p:cNvPr>
          <p:cNvSpPr>
            <a:spLocks noGrp="1"/>
          </p:cNvSpPr>
          <p:nvPr>
            <p:ph type="subTitle" idx="1"/>
          </p:nvPr>
        </p:nvSpPr>
        <p:spPr/>
        <p:txBody>
          <a:bodyPr/>
          <a:lstStyle/>
          <a:p>
            <a:r>
              <a:rPr lang="el-GR" dirty="0"/>
              <a:t>Βασικοί κανόνες προφοράς</a:t>
            </a:r>
          </a:p>
          <a:p>
            <a:r>
              <a:rPr lang="el-GR" dirty="0" err="1"/>
              <a:t>παπακωνσταντίνου</a:t>
            </a:r>
            <a:r>
              <a:rPr lang="el-GR" dirty="0"/>
              <a:t> Νίκος, </a:t>
            </a:r>
            <a:r>
              <a:rPr lang="el-GR" i="1" dirty="0"/>
              <a:t>Αγωγή του Λόγου</a:t>
            </a:r>
            <a:r>
              <a:rPr lang="el-GR" dirty="0"/>
              <a:t>, Αθήνα, Κράτση Α. Σταύρου, 2014. </a:t>
            </a:r>
          </a:p>
        </p:txBody>
      </p:sp>
    </p:spTree>
    <p:extLst>
      <p:ext uri="{BB962C8B-B14F-4D97-AF65-F5344CB8AC3E}">
        <p14:creationId xmlns:p14="http://schemas.microsoft.com/office/powerpoint/2010/main" val="2419757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876B3F-0FBF-ED42-AF7B-C287CB0620BB}"/>
              </a:ext>
            </a:extLst>
          </p:cNvPr>
          <p:cNvSpPr>
            <a:spLocks noGrp="1"/>
          </p:cNvSpPr>
          <p:nvPr>
            <p:ph type="title"/>
          </p:nvPr>
        </p:nvSpPr>
        <p:spPr/>
        <p:txBody>
          <a:bodyPr/>
          <a:lstStyle/>
          <a:p>
            <a:r>
              <a:rPr lang="el-GR" dirty="0"/>
              <a:t>ΝΝ/ΚΑΙ ΤΕΛΙΚΌ Ν</a:t>
            </a:r>
          </a:p>
        </p:txBody>
      </p:sp>
      <p:sp>
        <p:nvSpPr>
          <p:cNvPr id="3" name="Θέση περιεχομένου 2">
            <a:extLst>
              <a:ext uri="{FF2B5EF4-FFF2-40B4-BE49-F238E27FC236}">
                <a16:creationId xmlns:a16="http://schemas.microsoft.com/office/drawing/2014/main" id="{893CC251-25CD-4E4C-BA3C-5B2CA8F0054F}"/>
              </a:ext>
            </a:extLst>
          </p:cNvPr>
          <p:cNvSpPr>
            <a:spLocks noGrp="1"/>
          </p:cNvSpPr>
          <p:nvPr>
            <p:ph idx="1"/>
          </p:nvPr>
        </p:nvSpPr>
        <p:spPr/>
        <p:txBody>
          <a:bodyPr>
            <a:normAutofit fontScale="85000" lnSpcReduction="10000"/>
          </a:bodyPr>
          <a:lstStyle/>
          <a:p>
            <a:r>
              <a:rPr lang="el-GR" dirty="0"/>
              <a:t>Τα δύο ν (</a:t>
            </a:r>
            <a:r>
              <a:rPr lang="el-GR" dirty="0" err="1"/>
              <a:t>νν</a:t>
            </a:r>
            <a:r>
              <a:rPr lang="el-GR" dirty="0"/>
              <a:t>) προφέρονται σαν ένα. Άνα και όχι Άν/να. </a:t>
            </a:r>
          </a:p>
          <a:p>
            <a:r>
              <a:rPr lang="el-GR" b="1" dirty="0"/>
              <a:t>Το τελικό́ ν των λέξεων: μην, σαν πριν, δεν, αν τον, την </a:t>
            </a:r>
            <a:r>
              <a:rPr lang="el-GR" b="1" dirty="0" err="1"/>
              <a:t>μεταβάλλει</a:t>
            </a:r>
            <a:r>
              <a:rPr lang="el-GR" b="1" dirty="0"/>
              <a:t> όταν</a:t>
            </a:r>
            <a:r>
              <a:rPr lang="en-US" b="1" dirty="0"/>
              <a:t> :</a:t>
            </a:r>
            <a:endParaRPr lang="el-GR" dirty="0"/>
          </a:p>
          <a:p>
            <a:r>
              <a:rPr lang="el-GR" dirty="0"/>
              <a:t>α</a:t>
            </a:r>
            <a:r>
              <a:rPr lang="el-GR" b="1" dirty="0"/>
              <a:t>) Το αρχικό κ της επόμενης λέξης σε γερμανικό́ g, ενώ́ το ίδιο το ν μετατρέπεται σε υπερωικό, π.χ. τη φράση τον καλό́, την προφέρομε των gάλο, τη φράση μην κοιτάς την προφέρουμε μην gύττας. , δεν </a:t>
            </a:r>
            <a:r>
              <a:rPr lang="en-US" b="1" dirty="0"/>
              <a:t>g</a:t>
            </a:r>
            <a:r>
              <a:rPr lang="el-GR" b="1" dirty="0"/>
              <a:t>καθομαι, τον </a:t>
            </a:r>
            <a:r>
              <a:rPr lang="en-US" b="1" dirty="0"/>
              <a:t>g</a:t>
            </a:r>
            <a:r>
              <a:rPr lang="el-GR" b="1" dirty="0"/>
              <a:t>καλύτερο καφέ…</a:t>
            </a:r>
            <a:endParaRPr lang="el-GR" dirty="0"/>
          </a:p>
          <a:p>
            <a:r>
              <a:rPr lang="el-GR" dirty="0"/>
              <a:t>β) </a:t>
            </a:r>
            <a:r>
              <a:rPr lang="el-GR" b="1" dirty="0"/>
              <a:t>το αρχικό π της επόμενης λέξης σε γερμανικό b, ενώ́ και το ίδιο το ν μετατρέπεται σε υπερωικό, π.χ. τη φράση δεν παύω, την προφέρουμε δεν bαύω, ΔΕΝ </a:t>
            </a:r>
            <a:r>
              <a:rPr lang="en-US" b="1" dirty="0"/>
              <a:t>b</a:t>
            </a:r>
            <a:r>
              <a:rPr lang="el-GR" b="1" dirty="0"/>
              <a:t>ρεπει, μην </a:t>
            </a:r>
            <a:r>
              <a:rPr lang="en-US" b="1" dirty="0"/>
              <a:t>b</a:t>
            </a:r>
            <a:r>
              <a:rPr lang="el-GR" b="1" dirty="0"/>
              <a:t>περπατας</a:t>
            </a:r>
            <a:endParaRPr lang="el-GR" dirty="0"/>
          </a:p>
          <a:p>
            <a:r>
              <a:rPr lang="el-GR" b="1" dirty="0"/>
              <a:t>γ) το αρχικό τ της επόμενης λέξης σε d γερμανικό, ενώ ταυτόχρονα μετατρέπεται και το ίδιο το ν σε υπερωικό, π.χ. τη φράση σαν τότε την προφέρουμε σαν dότε, δεν </a:t>
            </a:r>
            <a:r>
              <a:rPr lang="en-US" b="1" dirty="0"/>
              <a:t>d</a:t>
            </a:r>
            <a:r>
              <a:rPr lang="el-GR" b="1" dirty="0"/>
              <a:t>τρωγεται, μην </a:t>
            </a:r>
            <a:r>
              <a:rPr lang="en-US" b="1" dirty="0"/>
              <a:t>d</a:t>
            </a:r>
            <a:r>
              <a:rPr lang="el-GR" b="1" dirty="0"/>
              <a:t>τραγουδας </a:t>
            </a:r>
            <a:endParaRPr lang="el-GR" dirty="0"/>
          </a:p>
          <a:p>
            <a:endParaRPr lang="el-GR" dirty="0"/>
          </a:p>
        </p:txBody>
      </p:sp>
    </p:spTree>
    <p:extLst>
      <p:ext uri="{BB962C8B-B14F-4D97-AF65-F5344CB8AC3E}">
        <p14:creationId xmlns:p14="http://schemas.microsoft.com/office/powerpoint/2010/main" val="3709348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D20C4E-DB4E-C942-AA74-2F097F2A19F5}"/>
              </a:ext>
            </a:extLst>
          </p:cNvPr>
          <p:cNvSpPr>
            <a:spLocks noGrp="1"/>
          </p:cNvSpPr>
          <p:nvPr>
            <p:ph type="title"/>
          </p:nvPr>
        </p:nvSpPr>
        <p:spPr/>
        <p:txBody>
          <a:bodyPr/>
          <a:lstStyle/>
          <a:p>
            <a:r>
              <a:rPr lang="el-GR" dirty="0"/>
              <a:t>ΤΕΛΙΚΟ Ν/ΜΕΤΑΒΟΛΈΣ</a:t>
            </a:r>
          </a:p>
        </p:txBody>
      </p:sp>
      <p:sp>
        <p:nvSpPr>
          <p:cNvPr id="3" name="Θέση περιεχομένου 2">
            <a:extLst>
              <a:ext uri="{FF2B5EF4-FFF2-40B4-BE49-F238E27FC236}">
                <a16:creationId xmlns:a16="http://schemas.microsoft.com/office/drawing/2014/main" id="{768558B4-6ED5-324C-A1D8-E6499420A27D}"/>
              </a:ext>
            </a:extLst>
          </p:cNvPr>
          <p:cNvSpPr>
            <a:spLocks noGrp="1"/>
          </p:cNvSpPr>
          <p:nvPr>
            <p:ph idx="1"/>
          </p:nvPr>
        </p:nvSpPr>
        <p:spPr>
          <a:xfrm>
            <a:off x="1451579" y="1986549"/>
            <a:ext cx="9603275" cy="3450613"/>
          </a:xfrm>
        </p:spPr>
        <p:txBody>
          <a:bodyPr/>
          <a:lstStyle/>
          <a:p>
            <a:r>
              <a:rPr lang="el-GR" b="1" dirty="0"/>
              <a:t>δ) το αρχικό ξ της επόμενης λέξης σε g γερμανικό και ζ ελληνικό́ μαζί́, ενώ μετατρέπεται και το ίδιο το ν σε υπερωικό. Για παράδειγμα τη φράση δεν ξέρω την προφέρουμε δεν gζέρω και όχι δεν / ξέρω, μην </a:t>
            </a:r>
            <a:r>
              <a:rPr lang="en-US" b="1" dirty="0"/>
              <a:t>g</a:t>
            </a:r>
            <a:r>
              <a:rPr lang="el-GR" b="1" dirty="0"/>
              <a:t>ξύνεσαι, τον </a:t>
            </a:r>
            <a:r>
              <a:rPr lang="en-US" b="1" dirty="0"/>
              <a:t>g</a:t>
            </a:r>
            <a:r>
              <a:rPr lang="el-GR" b="1" dirty="0"/>
              <a:t>ξαναδα</a:t>
            </a:r>
            <a:endParaRPr lang="el-GR" dirty="0"/>
          </a:p>
          <a:p>
            <a:r>
              <a:rPr lang="el-GR" b="1" dirty="0"/>
              <a:t>ε) Το αρχικό́ ψ της επόμενης λέξης σε b γερμανικό και ζ ελληνικό́ μαζί́, ενώ μετατρέπεται και το ίδιο το ν σε υπερωικό. Τη φράση λοιπόν, την ψάθα, θα την προφέρουμε την bζάθα. Δεν </a:t>
            </a:r>
            <a:r>
              <a:rPr lang="en-US" b="1" dirty="0"/>
              <a:t>b</a:t>
            </a:r>
            <a:r>
              <a:rPr lang="el-GR" b="1" dirty="0"/>
              <a:t>ψήνομαι, τον </a:t>
            </a:r>
            <a:r>
              <a:rPr lang="en-US" b="1" dirty="0"/>
              <a:t>b</a:t>
            </a:r>
            <a:r>
              <a:rPr lang="el-GR" b="1" dirty="0"/>
              <a:t>ψαρεψα </a:t>
            </a:r>
            <a:r>
              <a:rPr lang="en-US" b="1" dirty="0"/>
              <a:t>b</a:t>
            </a:r>
            <a:endParaRPr lang="el-GR" dirty="0"/>
          </a:p>
          <a:p>
            <a:endParaRPr lang="el-GR" dirty="0"/>
          </a:p>
        </p:txBody>
      </p:sp>
    </p:spTree>
    <p:extLst>
      <p:ext uri="{BB962C8B-B14F-4D97-AF65-F5344CB8AC3E}">
        <p14:creationId xmlns:p14="http://schemas.microsoft.com/office/powerpoint/2010/main" val="1161851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8DEF1B-2CD8-CE42-B2E4-6EE0794381BC}"/>
              </a:ext>
            </a:extLst>
          </p:cNvPr>
          <p:cNvSpPr>
            <a:spLocks noGrp="1"/>
          </p:cNvSpPr>
          <p:nvPr>
            <p:ph type="title"/>
          </p:nvPr>
        </p:nvSpPr>
        <p:spPr/>
        <p:txBody>
          <a:bodyPr/>
          <a:lstStyle/>
          <a:p>
            <a:r>
              <a:rPr lang="el-GR" dirty="0"/>
              <a:t>ΝΤ</a:t>
            </a:r>
          </a:p>
        </p:txBody>
      </p:sp>
      <p:sp>
        <p:nvSpPr>
          <p:cNvPr id="3" name="Θέση περιεχομένου 2">
            <a:extLst>
              <a:ext uri="{FF2B5EF4-FFF2-40B4-BE49-F238E27FC236}">
                <a16:creationId xmlns:a16="http://schemas.microsoft.com/office/drawing/2014/main" id="{4FA0AFD3-82A7-A245-B460-3391AC35DD6B}"/>
              </a:ext>
            </a:extLst>
          </p:cNvPr>
          <p:cNvSpPr>
            <a:spLocks noGrp="1"/>
          </p:cNvSpPr>
          <p:nvPr>
            <p:ph idx="1"/>
          </p:nvPr>
        </p:nvSpPr>
        <p:spPr/>
        <p:txBody>
          <a:bodyPr>
            <a:normAutofit fontScale="85000" lnSpcReduction="20000"/>
          </a:bodyPr>
          <a:lstStyle/>
          <a:p>
            <a:r>
              <a:rPr lang="el-GR" b="1" dirty="0"/>
              <a:t>Το ντ στην αρχή́ της λέξης προφέρεται σαν d γερμανικό́, π.χ. οι λέξεις νταμάρι, ντερέκι, ντουνιάς, προφέρονται dαμάρι, dερέκι, dουνιάς και όχι νdαμάρι, νdερέκι, νdουνιάς. Χωρίς ν’ ακούγεται δηλαδή το ν καθόλου</a:t>
            </a:r>
            <a:endParaRPr lang="el-GR" dirty="0"/>
          </a:p>
          <a:p>
            <a:r>
              <a:rPr lang="el-GR" b="1" dirty="0"/>
              <a:t>Το ντ στη μέση της λέξης προφέρεται με ένα υπερωικό́ ν πριν από το d . Οι λέξεις για παράδειγμα πέντε, μάντης, τεντώνω, προφέρονται πένdε, μάνdης, τενdώνω και όχι πεdε, μάdης, τεdώνω</a:t>
            </a:r>
          </a:p>
          <a:p>
            <a:r>
              <a:rPr lang="el-GR" dirty="0"/>
              <a:t> Όταν το ντ υπάρχει σε δυο όμοιες διαδοχικά́ συλλαβές προφέρεται και στις δύο σαν γερμανικό d, χωρίς η δεύτερη συλλαβή́ να παίρνει μπροστά́ της το υπερωικό ν. Οι λέξεις π.χ. νταντά́, Ντόντος, Ντίντι, προφέρονται Dαdά, dόdος, Dίdι. Όταν το ντ που υπάρχει στη </a:t>
            </a:r>
            <a:r>
              <a:rPr lang="el-GR" dirty="0" err="1"/>
              <a:t>μέση</a:t>
            </a:r>
            <a:r>
              <a:rPr lang="el-GR" dirty="0"/>
              <a:t> μιας λέξης αντιπροσωπεύει τον </a:t>
            </a:r>
            <a:r>
              <a:rPr lang="el-GR" dirty="0" err="1"/>
              <a:t>αόριστο</a:t>
            </a:r>
            <a:r>
              <a:rPr lang="el-GR" dirty="0"/>
              <a:t> ή τον </a:t>
            </a:r>
            <a:r>
              <a:rPr lang="el-GR" dirty="0" err="1"/>
              <a:t>παρατατικο</a:t>
            </a:r>
            <a:r>
              <a:rPr lang="el-GR" dirty="0"/>
              <a:t>́ ενός ρήματος που αρχίζει από ντ, προφέρεται όπως και οι λέξεις που αρχίζουν από ντ. Δηλαδή σαν γερμανικό d, χωρίς το υπερωικό ν μπροστά́ του, π.χ. τα ρήματα έντυσε, ντουμάνιασε θα ακουστούν έdυσε, εdουμάνιασε </a:t>
            </a:r>
          </a:p>
        </p:txBody>
      </p:sp>
    </p:spTree>
    <p:extLst>
      <p:ext uri="{BB962C8B-B14F-4D97-AF65-F5344CB8AC3E}">
        <p14:creationId xmlns:p14="http://schemas.microsoft.com/office/powerpoint/2010/main" val="2731217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7218DD-4E55-854E-AE18-9228F5CB4601}"/>
              </a:ext>
            </a:extLst>
          </p:cNvPr>
          <p:cNvSpPr>
            <a:spLocks noGrp="1"/>
          </p:cNvSpPr>
          <p:nvPr>
            <p:ph type="title"/>
          </p:nvPr>
        </p:nvSpPr>
        <p:spPr/>
        <p:txBody>
          <a:bodyPr/>
          <a:lstStyle/>
          <a:p>
            <a:r>
              <a:rPr lang="el-GR" dirty="0"/>
              <a:t>ΝΤ</a:t>
            </a:r>
          </a:p>
        </p:txBody>
      </p:sp>
      <p:sp>
        <p:nvSpPr>
          <p:cNvPr id="3" name="Θέση περιεχομένου 2">
            <a:extLst>
              <a:ext uri="{FF2B5EF4-FFF2-40B4-BE49-F238E27FC236}">
                <a16:creationId xmlns:a16="http://schemas.microsoft.com/office/drawing/2014/main" id="{BA3CC03A-DE75-984F-8925-BCE9DACB313A}"/>
              </a:ext>
            </a:extLst>
          </p:cNvPr>
          <p:cNvSpPr>
            <a:spLocks noGrp="1"/>
          </p:cNvSpPr>
          <p:nvPr>
            <p:ph idx="1"/>
          </p:nvPr>
        </p:nvSpPr>
        <p:spPr/>
        <p:txBody>
          <a:bodyPr>
            <a:normAutofit fontScale="92500" lnSpcReduction="20000"/>
          </a:bodyPr>
          <a:lstStyle/>
          <a:p>
            <a:r>
              <a:rPr lang="el-GR" b="1" dirty="0"/>
              <a:t>Επίσης όταν το ντ, είναι η αρχή́ του δεύτερου συνθετικού́ μιας σύνθετης λέξης, προφέρεται σαν γερμανικό́ d, χωρίς κανένα ν πριν απ’ αυτό, π.χ. τις λέξεις ξεντύνω, ξαναντουφεκώ, τις προφέρουμε ξε/dύνω, ξανα/dουφεκώ και όχι ξεndύνω, ξανανdουφεκώ</a:t>
            </a:r>
            <a:r>
              <a:rPr lang="el-GR" dirty="0"/>
              <a:t>. </a:t>
            </a:r>
          </a:p>
          <a:p>
            <a:r>
              <a:rPr lang="el-GR" b="1" dirty="0"/>
              <a:t>Όταν το ντ υπάρχει στη μέση μιας </a:t>
            </a:r>
            <a:r>
              <a:rPr lang="el-GR" b="1" dirty="0" err="1"/>
              <a:t>ελληνοποιημένης</a:t>
            </a:r>
            <a:r>
              <a:rPr lang="el-GR" b="1" dirty="0"/>
              <a:t> ξενικής λέξης, ακολουθεί́ την προφορά́ του τόπου καταγωγής της προφερόμενο</a:t>
            </a:r>
          </a:p>
          <a:p>
            <a:r>
              <a:rPr lang="el-GR" b="1" dirty="0"/>
              <a:t> α) σαν d π.χ. τις λέξεις μαντάμ, πεντάλ , τις προφέρουμε μαdάμ, πεdάλ και όχι μανdάμ, πενdάλ και</a:t>
            </a:r>
          </a:p>
          <a:p>
            <a:r>
              <a:rPr lang="el-GR" b="1" dirty="0"/>
              <a:t> β) σαν ν και τ χωριστά́ όπως στις λέξεις καντάδα, κοντές που προφέρονται καν/τάδα, κόν/τες και όχι καντάδα, κοντές, ούτε πάλι ξα/dάδα, κο/dες. </a:t>
            </a:r>
            <a:endParaRPr lang="el-GR" dirty="0"/>
          </a:p>
          <a:p>
            <a:endParaRPr lang="el-GR" dirty="0"/>
          </a:p>
        </p:txBody>
      </p:sp>
    </p:spTree>
    <p:extLst>
      <p:ext uri="{BB962C8B-B14F-4D97-AF65-F5344CB8AC3E}">
        <p14:creationId xmlns:p14="http://schemas.microsoft.com/office/powerpoint/2010/main" val="3435466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5497F1-5656-1F4B-85A8-8DCDB640FF63}"/>
              </a:ext>
            </a:extLst>
          </p:cNvPr>
          <p:cNvSpPr>
            <a:spLocks noGrp="1"/>
          </p:cNvSpPr>
          <p:nvPr>
            <p:ph type="title"/>
          </p:nvPr>
        </p:nvSpPr>
        <p:spPr/>
        <p:txBody>
          <a:bodyPr/>
          <a:lstStyle/>
          <a:p>
            <a:r>
              <a:rPr lang="el-GR" dirty="0"/>
              <a:t>Π</a:t>
            </a:r>
          </a:p>
        </p:txBody>
      </p:sp>
      <p:sp>
        <p:nvSpPr>
          <p:cNvPr id="3" name="Θέση περιεχομένου 2">
            <a:extLst>
              <a:ext uri="{FF2B5EF4-FFF2-40B4-BE49-F238E27FC236}">
                <a16:creationId xmlns:a16="http://schemas.microsoft.com/office/drawing/2014/main" id="{FD356E74-B3B2-2941-8006-04DE9ABD256A}"/>
              </a:ext>
            </a:extLst>
          </p:cNvPr>
          <p:cNvSpPr>
            <a:spLocks noGrp="1"/>
          </p:cNvSpPr>
          <p:nvPr>
            <p:ph idx="1"/>
          </p:nvPr>
        </p:nvSpPr>
        <p:spPr/>
        <p:txBody>
          <a:bodyPr/>
          <a:lstStyle/>
          <a:p>
            <a:r>
              <a:rPr lang="el-GR" b="1" dirty="0"/>
              <a:t>Το π </a:t>
            </a:r>
            <a:r>
              <a:rPr lang="el-GR" b="1" dirty="0" err="1"/>
              <a:t>ανάμεσα</a:t>
            </a:r>
            <a:r>
              <a:rPr lang="el-GR" b="1" dirty="0"/>
              <a:t> από τα </a:t>
            </a:r>
            <a:r>
              <a:rPr lang="el-GR" b="1" dirty="0" err="1"/>
              <a:t>σύμφωνα</a:t>
            </a:r>
            <a:r>
              <a:rPr lang="el-GR" b="1" dirty="0"/>
              <a:t> μ και τ δεν ακούγεται όπως π.χ. στις λέξεις πεμπτουσία, σύμπτωση, καμπτήρες, που προφέρονται </a:t>
            </a:r>
            <a:r>
              <a:rPr lang="el-GR" b="1" dirty="0" err="1"/>
              <a:t>πεμτουσία</a:t>
            </a:r>
            <a:r>
              <a:rPr lang="el-GR" b="1" dirty="0"/>
              <a:t>, σύμπτωση, καμτήρες</a:t>
            </a:r>
            <a:r>
              <a:rPr lang="el-GR" dirty="0"/>
              <a:t>. </a:t>
            </a:r>
          </a:p>
          <a:p>
            <a:endParaRPr lang="el-GR" dirty="0"/>
          </a:p>
        </p:txBody>
      </p:sp>
    </p:spTree>
    <p:extLst>
      <p:ext uri="{BB962C8B-B14F-4D97-AF65-F5344CB8AC3E}">
        <p14:creationId xmlns:p14="http://schemas.microsoft.com/office/powerpoint/2010/main" val="3186472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057077-F13E-9C47-B5FD-BE1E8E22C08A}"/>
              </a:ext>
            </a:extLst>
          </p:cNvPr>
          <p:cNvSpPr>
            <a:spLocks noGrp="1"/>
          </p:cNvSpPr>
          <p:nvPr>
            <p:ph type="title"/>
          </p:nvPr>
        </p:nvSpPr>
        <p:spPr/>
        <p:txBody>
          <a:bodyPr/>
          <a:lstStyle/>
          <a:p>
            <a:r>
              <a:rPr lang="el-GR" dirty="0"/>
              <a:t>Σ</a:t>
            </a:r>
          </a:p>
        </p:txBody>
      </p:sp>
      <p:sp>
        <p:nvSpPr>
          <p:cNvPr id="3" name="Θέση περιεχομένου 2">
            <a:extLst>
              <a:ext uri="{FF2B5EF4-FFF2-40B4-BE49-F238E27FC236}">
                <a16:creationId xmlns:a16="http://schemas.microsoft.com/office/drawing/2014/main" id="{2CDBFAA9-CC75-0C48-BE97-AE7AAA209C21}"/>
              </a:ext>
            </a:extLst>
          </p:cNvPr>
          <p:cNvSpPr>
            <a:spLocks noGrp="1"/>
          </p:cNvSpPr>
          <p:nvPr>
            <p:ph idx="1"/>
          </p:nvPr>
        </p:nvSpPr>
        <p:spPr/>
        <p:txBody>
          <a:bodyPr>
            <a:normAutofit fontScale="85000" lnSpcReduction="10000"/>
          </a:bodyPr>
          <a:lstStyle/>
          <a:p>
            <a:r>
              <a:rPr lang="el-GR" b="1" dirty="0"/>
              <a:t>Το σ στην αρχή́ ή στη μέση μιας λέξης, όταν ακολουθείται από β, γ, δ, λ, μ, ν, ρ, προφέρεται σαν ηχηρό́ ζ, όπως στις λέξεις σβούρα, σγουρός, προσδίδω, εισλάμπω, σμάρι, προσνεύω, εισροή́, που προφέρονται ζβούρα, ζγουρός, προζδίζω, εισλάμπω, ζμάρι, προζνεύω, ειζροή</a:t>
            </a:r>
            <a:r>
              <a:rPr lang="el-GR" dirty="0"/>
              <a:t>. </a:t>
            </a:r>
          </a:p>
          <a:p>
            <a:r>
              <a:rPr lang="el-GR" b="1" dirty="0"/>
              <a:t>Το σ όμως προφέρεται πάντοτε σαν σ στις ξενικές λέξεις και ακολουθείται από ηχηρό́ σύμφωνο. Οι λέξεις Σβαρτς, Σλοβενία, Σλήμαν, κισμέτ, σνόμπ, προφέρονται Σ/βάρτς, Σ/λοβενία, Σ/λήμαν, κις/μέτ, σ/νόμπ και όχι Ζβάρτς, Ζλοβενία, Ζλήμαν, κιζμέτ, ζνόμπ</a:t>
            </a:r>
            <a:r>
              <a:rPr lang="el-GR" dirty="0"/>
              <a:t>. </a:t>
            </a:r>
          </a:p>
          <a:p>
            <a:r>
              <a:rPr lang="el-GR" b="1" dirty="0"/>
              <a:t>Το τελικό́ ς προφέρεται σαν ζ, </a:t>
            </a:r>
            <a:r>
              <a:rPr lang="el-GR" b="1" dirty="0" err="1"/>
              <a:t>όταν</a:t>
            </a:r>
            <a:r>
              <a:rPr lang="el-GR" b="1" dirty="0"/>
              <a:t> η </a:t>
            </a:r>
            <a:r>
              <a:rPr lang="el-GR" b="1" dirty="0" err="1"/>
              <a:t>επόμενη</a:t>
            </a:r>
            <a:r>
              <a:rPr lang="el-GR" b="1" dirty="0"/>
              <a:t> λέξη αρχίζει από β, γ, δ, λ, μ, ν, ρ, γκ, μπ, ντ, όπως στις φράσεις τους βουβούς, τις γίδες τις μέρες, τους λέω, της νέας, τους ρωτώ́, τους γκαβούς, ας μπουν, ως ντάμες, που προφέρονται τουζ βουβούς, τιζ γίδες, τιζ μέρες, τουζ λέω, τηζ νέας, τουζ ρωτώ́, τουζ γκαβούς, αζ μπουν, ωζ ντάμες</a:t>
            </a:r>
            <a:r>
              <a:rPr lang="el-GR" dirty="0"/>
              <a:t> </a:t>
            </a:r>
          </a:p>
        </p:txBody>
      </p:sp>
    </p:spTree>
    <p:extLst>
      <p:ext uri="{BB962C8B-B14F-4D97-AF65-F5344CB8AC3E}">
        <p14:creationId xmlns:p14="http://schemas.microsoft.com/office/powerpoint/2010/main" val="3662478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CA6D63-C99C-6046-B813-55761751D4C5}"/>
              </a:ext>
            </a:extLst>
          </p:cNvPr>
          <p:cNvSpPr>
            <a:spLocks noGrp="1"/>
          </p:cNvSpPr>
          <p:nvPr>
            <p:ph type="title"/>
          </p:nvPr>
        </p:nvSpPr>
        <p:spPr/>
        <p:txBody>
          <a:bodyPr/>
          <a:lstStyle/>
          <a:p>
            <a:r>
              <a:rPr lang="el-GR" dirty="0"/>
              <a:t>υ/</a:t>
            </a:r>
            <a:r>
              <a:rPr lang="el-GR" dirty="0" err="1"/>
              <a:t>ιο</a:t>
            </a:r>
            <a:endParaRPr lang="el-GR" dirty="0"/>
          </a:p>
        </p:txBody>
      </p:sp>
      <p:sp>
        <p:nvSpPr>
          <p:cNvPr id="3" name="Θέση περιεχομένου 2">
            <a:extLst>
              <a:ext uri="{FF2B5EF4-FFF2-40B4-BE49-F238E27FC236}">
                <a16:creationId xmlns:a16="http://schemas.microsoft.com/office/drawing/2014/main" id="{E54A136D-02CE-EC4E-B9AA-9A59B628EB6E}"/>
              </a:ext>
            </a:extLst>
          </p:cNvPr>
          <p:cNvSpPr>
            <a:spLocks noGrp="1"/>
          </p:cNvSpPr>
          <p:nvPr>
            <p:ph idx="1"/>
          </p:nvPr>
        </p:nvSpPr>
        <p:spPr/>
        <p:txBody>
          <a:bodyPr/>
          <a:lstStyle/>
          <a:p>
            <a:r>
              <a:rPr lang="el-GR" dirty="0"/>
              <a:t>Το υ </a:t>
            </a:r>
            <a:r>
              <a:rPr lang="el-GR" dirty="0" err="1"/>
              <a:t>όταν</a:t>
            </a:r>
            <a:r>
              <a:rPr lang="el-GR" dirty="0"/>
              <a:t> προφέρεται σαν φ και ακολουθείται από φ, χάνεται. Οι λέξεις ευφυής, ευφωνία, θα προφερθούν εφυής, εφωνία και όχι ευ/φυής, ευ/φωνία. </a:t>
            </a:r>
          </a:p>
          <a:p>
            <a:r>
              <a:rPr lang="el-GR" dirty="0"/>
              <a:t>Έπειτα από το δ δεν προφέρεται συνηθώς καταχρηστική́ δίφθογγος, και τότε τα δύο φωνήεντα συλλαβίζονται χωριστά́, π.χ. δι/ότι και όχι διότι, δι/αβάλλω και όχι διαβάλλω, Δι/ογένης και όχι Διογένης. </a:t>
            </a:r>
          </a:p>
          <a:p>
            <a:endParaRPr lang="el-GR" dirty="0"/>
          </a:p>
        </p:txBody>
      </p:sp>
    </p:spTree>
    <p:extLst>
      <p:ext uri="{BB962C8B-B14F-4D97-AF65-F5344CB8AC3E}">
        <p14:creationId xmlns:p14="http://schemas.microsoft.com/office/powerpoint/2010/main" val="316026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402539-DBE8-FF4B-B9E9-1CED8236EB2F}"/>
              </a:ext>
            </a:extLst>
          </p:cNvPr>
          <p:cNvSpPr>
            <a:spLocks noGrp="1"/>
          </p:cNvSpPr>
          <p:nvPr>
            <p:ph type="title"/>
          </p:nvPr>
        </p:nvSpPr>
        <p:spPr/>
        <p:txBody>
          <a:bodyPr/>
          <a:lstStyle/>
          <a:p>
            <a:r>
              <a:rPr lang="el-GR" dirty="0"/>
              <a:t>Βήτα</a:t>
            </a:r>
          </a:p>
        </p:txBody>
      </p:sp>
      <p:sp>
        <p:nvSpPr>
          <p:cNvPr id="3" name="Θέση περιεχομένου 2">
            <a:extLst>
              <a:ext uri="{FF2B5EF4-FFF2-40B4-BE49-F238E27FC236}">
                <a16:creationId xmlns:a16="http://schemas.microsoft.com/office/drawing/2014/main" id="{8709EB6F-7D35-8640-AFE7-D7F16F5E8399}"/>
              </a:ext>
            </a:extLst>
          </p:cNvPr>
          <p:cNvSpPr>
            <a:spLocks noGrp="1"/>
          </p:cNvSpPr>
          <p:nvPr>
            <p:ph idx="1"/>
          </p:nvPr>
        </p:nvSpPr>
        <p:spPr/>
        <p:txBody>
          <a:bodyPr/>
          <a:lstStyle/>
          <a:p>
            <a:r>
              <a:rPr lang="el-GR" dirty="0"/>
              <a:t>Αρχικά́ το «β» ανάμεσα στα σύμφωνα «μ» και «δ» δεν προφέρεται. Στη λέξη λάμβδα π.χ. το β, χάνεται και λέμε λάμδα. </a:t>
            </a:r>
          </a:p>
          <a:p>
            <a:r>
              <a:rPr lang="el-GR" dirty="0"/>
              <a:t>Στη συνέχεια τα δύο β «ββ» προφέρονται σαν ένα β, χωρίς αυτό βέβαια να μακραίνει σε διάρκεια, αλλά ούτε και να διακόπτεται, για παράδειγμα λέμε Σάβατο και όχι Σάβ/βατο, όπως επίσης αβάς και όχι αβ/βάς. </a:t>
            </a:r>
          </a:p>
          <a:p>
            <a:endParaRPr lang="el-GR" dirty="0"/>
          </a:p>
        </p:txBody>
      </p:sp>
    </p:spTree>
    <p:extLst>
      <p:ext uri="{BB962C8B-B14F-4D97-AF65-F5344CB8AC3E}">
        <p14:creationId xmlns:p14="http://schemas.microsoft.com/office/powerpoint/2010/main" val="1460518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EE54BC-F2AD-F446-A0BE-5DED5A232361}"/>
              </a:ext>
            </a:extLst>
          </p:cNvPr>
          <p:cNvSpPr>
            <a:spLocks noGrp="1"/>
          </p:cNvSpPr>
          <p:nvPr>
            <p:ph type="title"/>
          </p:nvPr>
        </p:nvSpPr>
        <p:spPr/>
        <p:txBody>
          <a:bodyPr/>
          <a:lstStyle/>
          <a:p>
            <a:r>
              <a:rPr lang="el-GR" dirty="0"/>
              <a:t>Γ γκ γγ</a:t>
            </a:r>
          </a:p>
        </p:txBody>
      </p:sp>
      <p:sp>
        <p:nvSpPr>
          <p:cNvPr id="3" name="Θέση περιεχομένου 2">
            <a:extLst>
              <a:ext uri="{FF2B5EF4-FFF2-40B4-BE49-F238E27FC236}">
                <a16:creationId xmlns:a16="http://schemas.microsoft.com/office/drawing/2014/main" id="{71D110E3-7323-8D46-8BD1-EC0BDE1D41A2}"/>
              </a:ext>
            </a:extLst>
          </p:cNvPr>
          <p:cNvSpPr>
            <a:spLocks noGrp="1"/>
          </p:cNvSpPr>
          <p:nvPr>
            <p:ph idx="1"/>
          </p:nvPr>
        </p:nvSpPr>
        <p:spPr/>
        <p:txBody>
          <a:bodyPr>
            <a:normAutofit fontScale="70000" lnSpcReduction="20000"/>
          </a:bodyPr>
          <a:lstStyle/>
          <a:p>
            <a:r>
              <a:rPr lang="el-GR" b="1" dirty="0"/>
              <a:t>Άλλος ένας κανόνας προφοράς είναι όταν τα δυο γ «γγ» ή το «γκ» στην </a:t>
            </a:r>
            <a:r>
              <a:rPr lang="el-GR" b="1" dirty="0" err="1"/>
              <a:t>αρχη</a:t>
            </a:r>
            <a:r>
              <a:rPr lang="el-GR" b="1" dirty="0"/>
              <a:t>́ της λέξης προφέρονται όπως το γερμανικό g, χωρίς να </a:t>
            </a:r>
            <a:r>
              <a:rPr lang="el-GR" b="1" dirty="0" err="1"/>
              <a:t>ακούγεται</a:t>
            </a:r>
            <a:r>
              <a:rPr lang="el-GR" b="1" dirty="0"/>
              <a:t> πριν από́ αυτό κανένα ν. Η λέξη γγάστρι προφέρεται gάστρι και όχι νgαρίζω. </a:t>
            </a:r>
            <a:endParaRPr lang="el-GR" dirty="0"/>
          </a:p>
          <a:p>
            <a:r>
              <a:rPr lang="el-GR" b="1" dirty="0"/>
              <a:t>Τα δυο γ (γγ) ή γκ στο </a:t>
            </a:r>
            <a:r>
              <a:rPr lang="el-GR" b="1" dirty="0" err="1"/>
              <a:t>μέσο</a:t>
            </a:r>
            <a:r>
              <a:rPr lang="el-GR" b="1" dirty="0"/>
              <a:t> της λέξης προφέρονται με ένα μικρό (υπεροϊκό) ν πριν από́ το g, που είναι μαλακότερο απ’ το αρχικό́ στο οποίο μεταβάλλονται. Το αγγείο π</a:t>
            </a:r>
            <a:r>
              <a:rPr lang="el-GR" dirty="0"/>
              <a:t>.χ. προφέρεται ανgείο, και όχι αgείο, το δε τσιγκέλι προφέρεται τσινgέλι και όχι τσινgέλι.</a:t>
            </a:r>
          </a:p>
          <a:p>
            <a:r>
              <a:rPr lang="el-GR" dirty="0"/>
              <a:t>Όταν όμως τα δύο γ (γγ) ή γκ υπάρχουν σε δυο όμοιες διαδοχικά́ συλλαβές, τότε προφέρονται σαν το γερμανικό́ g, χωρίς η δεύτερη συλλαβή́ ναι παίρνει μπροστά́ της το υπερωικό́ ν. Π.χ. ο γκάγγαρος προφέρεται gαgαρος και όχι gάνgαρος. </a:t>
            </a:r>
          </a:p>
          <a:p>
            <a:r>
              <a:rPr lang="el-GR" dirty="0"/>
              <a:t>Όταν τα δύο γ (γγ) ή γκ υπάρχουν στο </a:t>
            </a:r>
            <a:r>
              <a:rPr lang="el-GR" dirty="0" err="1"/>
              <a:t>μέσο</a:t>
            </a:r>
            <a:r>
              <a:rPr lang="el-GR" dirty="0"/>
              <a:t> μιας λέξης και η λέξη αυτή́ αποτελεί́ τον </a:t>
            </a:r>
            <a:r>
              <a:rPr lang="el-GR" dirty="0" err="1"/>
              <a:t>αόριστο</a:t>
            </a:r>
            <a:r>
              <a:rPr lang="el-GR" dirty="0"/>
              <a:t> ενός ρήματος που αρχίζει από́ γγ ή γκ, τότε προφέρονται όπως και το αρχικό́ g. Το εκγάριζε για παράδειγμα προφέρεται εgάριζε και όχι ενgάριζε. </a:t>
            </a:r>
          </a:p>
          <a:p>
            <a:r>
              <a:rPr lang="el-GR" b="1" dirty="0"/>
              <a:t>Επίσης άλλος ένας κανόνας προφοράς είναι όταν τα δυο γ (γγ) ή γκ υπάρχουν στο </a:t>
            </a:r>
            <a:r>
              <a:rPr lang="el-GR" b="1" dirty="0" err="1"/>
              <a:t>μέσω</a:t>
            </a:r>
            <a:r>
              <a:rPr lang="el-GR" b="1" dirty="0"/>
              <a:t> μιας </a:t>
            </a:r>
            <a:r>
              <a:rPr lang="el-GR" b="1" dirty="0" err="1"/>
              <a:t>ελληνοποιημένης</a:t>
            </a:r>
            <a:r>
              <a:rPr lang="el-GR" b="1" dirty="0"/>
              <a:t> </a:t>
            </a:r>
            <a:r>
              <a:rPr lang="el-GR" b="1" dirty="0" err="1"/>
              <a:t>ξενικής</a:t>
            </a:r>
            <a:r>
              <a:rPr lang="el-GR" b="1" dirty="0"/>
              <a:t> λέξης, τότε ακολουθούν την προφορά́ του τόπου καταγωγής της. Λέμε δηλαδή́ ζιgολό και όχι ζινgολό. Αλλά ανgαζέ και όχι αgαζέ. </a:t>
            </a:r>
            <a:endParaRPr lang="el-GR" dirty="0"/>
          </a:p>
          <a:p>
            <a:endParaRPr lang="el-GR" dirty="0"/>
          </a:p>
        </p:txBody>
      </p:sp>
    </p:spTree>
    <p:extLst>
      <p:ext uri="{BB962C8B-B14F-4D97-AF65-F5344CB8AC3E}">
        <p14:creationId xmlns:p14="http://schemas.microsoft.com/office/powerpoint/2010/main" val="1186700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C30361-5F6C-F744-8433-FE5B94B7E736}"/>
              </a:ext>
            </a:extLst>
          </p:cNvPr>
          <p:cNvSpPr>
            <a:spLocks noGrp="1"/>
          </p:cNvSpPr>
          <p:nvPr>
            <p:ph type="title"/>
          </p:nvPr>
        </p:nvSpPr>
        <p:spPr/>
        <p:txBody>
          <a:bodyPr/>
          <a:lstStyle/>
          <a:p>
            <a:r>
              <a:rPr lang="el-GR" dirty="0"/>
              <a:t>γ/ γκ/γγ</a:t>
            </a:r>
          </a:p>
        </p:txBody>
      </p:sp>
      <p:sp>
        <p:nvSpPr>
          <p:cNvPr id="3" name="Θέση περιεχομένου 2">
            <a:extLst>
              <a:ext uri="{FF2B5EF4-FFF2-40B4-BE49-F238E27FC236}">
                <a16:creationId xmlns:a16="http://schemas.microsoft.com/office/drawing/2014/main" id="{E0AA7B46-BC18-F947-8933-D025CE5679BD}"/>
              </a:ext>
            </a:extLst>
          </p:cNvPr>
          <p:cNvSpPr>
            <a:spLocks noGrp="1"/>
          </p:cNvSpPr>
          <p:nvPr>
            <p:ph idx="1"/>
          </p:nvPr>
        </p:nvSpPr>
        <p:spPr/>
        <p:txBody>
          <a:bodyPr/>
          <a:lstStyle/>
          <a:p>
            <a:r>
              <a:rPr lang="el-GR" dirty="0"/>
              <a:t>Όταν μια λέξη τελειώνει σε γ και η επόμενη αρχίζει από́ γ, τα δύο αυτά́ γ δεν προφέρονται σαν διπλό́ γ (γγ) ποτέ́. Λέμε για παράδειγμα το ακδάγ (συνοικία) γαλήνεψε και όχι το ακδαgαλήνεψε. </a:t>
            </a:r>
          </a:p>
          <a:p>
            <a:r>
              <a:rPr lang="el-GR" dirty="0"/>
              <a:t>Το γ πριν από́ το ξ (στην ίδια λέξη) προφέρεται σαν υπερωικό́ ν, για παράδειγμα τη λέξη λύγξ την προφέρουμε λύνξ και όχι λύγ/ξ, ούτε λύ/γγξ. </a:t>
            </a:r>
          </a:p>
          <a:p>
            <a:r>
              <a:rPr lang="el-GR" b="1" dirty="0"/>
              <a:t>Επιπρόσθετα το γ πριν από́ το χ, στο </a:t>
            </a:r>
            <a:r>
              <a:rPr lang="el-GR" b="1" dirty="0" err="1"/>
              <a:t>μέσο</a:t>
            </a:r>
            <a:r>
              <a:rPr lang="el-GR" b="1" dirty="0"/>
              <a:t> της λέξης προφέρεται σαν υπερωικό ν. Τις λέξεις π.χ. άγχος, εγχείρημα, συγχαρητήρια, και όχι άγ/χος, εγ/χείρημα, </a:t>
            </a:r>
            <a:r>
              <a:rPr lang="el-GR" b="1" dirty="0" err="1"/>
              <a:t>συγ</a:t>
            </a:r>
            <a:r>
              <a:rPr lang="el-GR" b="1" dirty="0"/>
              <a:t>/χαρητήρια</a:t>
            </a:r>
            <a:r>
              <a:rPr lang="el-GR" dirty="0"/>
              <a:t>. </a:t>
            </a:r>
          </a:p>
          <a:p>
            <a:endParaRPr lang="el-GR" dirty="0"/>
          </a:p>
        </p:txBody>
      </p:sp>
    </p:spTree>
    <p:extLst>
      <p:ext uri="{BB962C8B-B14F-4D97-AF65-F5344CB8AC3E}">
        <p14:creationId xmlns:p14="http://schemas.microsoft.com/office/powerpoint/2010/main" val="52306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AABCAD-E51B-424E-8C04-56F846FF6E20}"/>
              </a:ext>
            </a:extLst>
          </p:cNvPr>
          <p:cNvSpPr>
            <a:spLocks noGrp="1"/>
          </p:cNvSpPr>
          <p:nvPr>
            <p:ph type="title"/>
          </p:nvPr>
        </p:nvSpPr>
        <p:spPr/>
        <p:txBody>
          <a:bodyPr/>
          <a:lstStyle/>
          <a:p>
            <a:r>
              <a:rPr lang="el-GR" dirty="0"/>
              <a:t> -ια/Για</a:t>
            </a:r>
          </a:p>
        </p:txBody>
      </p:sp>
      <p:sp>
        <p:nvSpPr>
          <p:cNvPr id="3" name="Θέση περιεχομένου 2">
            <a:extLst>
              <a:ext uri="{FF2B5EF4-FFF2-40B4-BE49-F238E27FC236}">
                <a16:creationId xmlns:a16="http://schemas.microsoft.com/office/drawing/2014/main" id="{4D38725B-E407-C240-83BC-30E9B578F1AC}"/>
              </a:ext>
            </a:extLst>
          </p:cNvPr>
          <p:cNvSpPr>
            <a:spLocks noGrp="1"/>
          </p:cNvSpPr>
          <p:nvPr>
            <p:ph idx="1"/>
          </p:nvPr>
        </p:nvSpPr>
        <p:spPr/>
        <p:txBody>
          <a:bodyPr/>
          <a:lstStyle/>
          <a:p>
            <a:r>
              <a:rPr lang="el-GR" dirty="0"/>
              <a:t>Η λήγουσα με το καταχρηστικό δίφθογγο ια, τόσο στις οξύτονες όσο και τις παροξύτονες λέξεις προφέρεται: Μετά τα σύμφωνα β, δ, θ, π, ρ, τ, φ, σαν για. Θα πούμε δηλαδή κουνάβγια, πόδγια, τοπγία, αστέργια, σπίτγια, σκούφγια και μετά το μ σαν νια, για να πούμε δηλαδή ασκήμνια, λάμνια και όχι ασκήμγια, λάμγια. </a:t>
            </a:r>
          </a:p>
          <a:p>
            <a:endParaRPr lang="el-GR" dirty="0"/>
          </a:p>
        </p:txBody>
      </p:sp>
    </p:spTree>
    <p:extLst>
      <p:ext uri="{BB962C8B-B14F-4D97-AF65-F5344CB8AC3E}">
        <p14:creationId xmlns:p14="http://schemas.microsoft.com/office/powerpoint/2010/main" val="2935072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33FCD5-72D5-6F41-AA75-D578A97C714E}"/>
              </a:ext>
            </a:extLst>
          </p:cNvPr>
          <p:cNvSpPr>
            <a:spLocks noGrp="1"/>
          </p:cNvSpPr>
          <p:nvPr>
            <p:ph type="title"/>
          </p:nvPr>
        </p:nvSpPr>
        <p:spPr/>
        <p:txBody>
          <a:bodyPr/>
          <a:lstStyle/>
          <a:p>
            <a:r>
              <a:rPr lang="el-GR" dirty="0"/>
              <a:t>κ/κκ</a:t>
            </a:r>
          </a:p>
        </p:txBody>
      </p:sp>
      <p:sp>
        <p:nvSpPr>
          <p:cNvPr id="3" name="Θέση περιεχομένου 2">
            <a:extLst>
              <a:ext uri="{FF2B5EF4-FFF2-40B4-BE49-F238E27FC236}">
                <a16:creationId xmlns:a16="http://schemas.microsoft.com/office/drawing/2014/main" id="{9918A215-D0AC-414A-846F-CD515CDEAF6A}"/>
              </a:ext>
            </a:extLst>
          </p:cNvPr>
          <p:cNvSpPr>
            <a:spLocks noGrp="1"/>
          </p:cNvSpPr>
          <p:nvPr>
            <p:ph idx="1"/>
          </p:nvPr>
        </p:nvSpPr>
        <p:spPr/>
        <p:txBody>
          <a:bodyPr>
            <a:normAutofit fontScale="70000" lnSpcReduction="20000"/>
          </a:bodyPr>
          <a:lstStyle/>
          <a:p>
            <a:r>
              <a:rPr lang="el-GR" dirty="0"/>
              <a:t>Τα δύο κ (κκ) προφέρονται σαν ένα κ. Οι λέξεις για παράδειγμα κοκκάρι, κόκκινος, βερίκοκκο, θα προφερθούν σαν να ήταν γραμμένες με ένα κ, δηλαδή κοκάρι, κόκινος, βερίκοκο. Ποτέ́ δεν προφέρονται κοκ/κάρι, κόκ/κινος. </a:t>
            </a:r>
          </a:p>
          <a:p>
            <a:r>
              <a:rPr lang="el-GR" dirty="0"/>
              <a:t>Παράλληλα το τελικό́ κ του ουκ όταν ακολουθείται από́ λέξεις που αρχίζουν από́ α, ο, ου, διατηρεί́ την υπερωική́ προφορά́ το, όπως τις λέξεις άκατος, λακωνικός, ακούω, οπότε και θα πούμε ουκ αν, ουκ ούν, ουκ ων. </a:t>
            </a:r>
          </a:p>
          <a:p>
            <a:r>
              <a:rPr lang="el-GR" dirty="0"/>
              <a:t>Το τελικό́ κ του ουκ όταν ακολουθείται από́ λέξεις που αρχίζουν από́ ε, ι, μεταβάλλεται σε ουρανικό́, όπως στις λέξεις άκεφος, φακίρης οπότε θα πει ουκ-έστιν, ουκ-ήλθε, σαν να ήταν ενωμένα. </a:t>
            </a:r>
          </a:p>
          <a:p>
            <a:r>
              <a:rPr lang="el-GR" dirty="0"/>
              <a:t>Ακόμα τα δύο κ (κκ) μιας λέξης, που το πρώτο είναι </a:t>
            </a:r>
            <a:r>
              <a:rPr lang="el-GR" dirty="0" err="1"/>
              <a:t>προθετικο</a:t>
            </a:r>
            <a:r>
              <a:rPr lang="el-GR" dirty="0"/>
              <a:t>́ και το </a:t>
            </a:r>
            <a:r>
              <a:rPr lang="el-GR" dirty="0" err="1"/>
              <a:t>δεύτερο</a:t>
            </a:r>
            <a:r>
              <a:rPr lang="el-GR" dirty="0"/>
              <a:t> είναι του </a:t>
            </a:r>
            <a:r>
              <a:rPr lang="el-GR" dirty="0" err="1"/>
              <a:t>συνθετικου</a:t>
            </a:r>
            <a:r>
              <a:rPr lang="el-GR" dirty="0"/>
              <a:t>́ της προφέρονται </a:t>
            </a:r>
            <a:r>
              <a:rPr lang="el-GR" dirty="0" err="1"/>
              <a:t>διαφορετικα</a:t>
            </a:r>
            <a:r>
              <a:rPr lang="el-GR" dirty="0"/>
              <a:t>́, όπως ακούγονται, δηλαδή στις φράσεις εκ Κύθνου, εκ Κέρκυρας. Θα πούμε λοιπόν εκ/κίνηση, εκ/κεντρικός, και όχι εκίνηση, εκεντρικός. </a:t>
            </a:r>
          </a:p>
          <a:p>
            <a:r>
              <a:rPr lang="el-GR" dirty="0"/>
              <a:t>Τα δυο κ (κκ) μιας λέξης, που το </a:t>
            </a:r>
            <a:r>
              <a:rPr lang="el-GR" dirty="0" err="1"/>
              <a:t>πρώτο</a:t>
            </a:r>
            <a:r>
              <a:rPr lang="el-GR" dirty="0"/>
              <a:t> είναι </a:t>
            </a:r>
            <a:r>
              <a:rPr lang="el-GR" dirty="0" err="1"/>
              <a:t>προσθετικο</a:t>
            </a:r>
            <a:r>
              <a:rPr lang="el-GR" dirty="0"/>
              <a:t>́ και το </a:t>
            </a:r>
            <a:r>
              <a:rPr lang="el-GR" dirty="0" err="1"/>
              <a:t>δεύτερο</a:t>
            </a:r>
            <a:r>
              <a:rPr lang="el-GR" dirty="0"/>
              <a:t> είναι του </a:t>
            </a:r>
            <a:r>
              <a:rPr lang="el-GR" dirty="0" err="1"/>
              <a:t>συνθετικου</a:t>
            </a:r>
            <a:r>
              <a:rPr lang="el-GR" dirty="0"/>
              <a:t>́ της (που αρχίζει από́ υπερωικό́ κ) προφέρονται σαν ένα κ το οποίο ανακόπτεται στην αρχή́ του σχηματισμού́ του και ευθύς αμέσως ολοκληρώνεται. Θα πούμε δηλαδή εκ/καθάρισις, εκ/κόπτω και όχι εκαθάρισις, εκόπτω </a:t>
            </a:r>
          </a:p>
        </p:txBody>
      </p:sp>
    </p:spTree>
    <p:extLst>
      <p:ext uri="{BB962C8B-B14F-4D97-AF65-F5344CB8AC3E}">
        <p14:creationId xmlns:p14="http://schemas.microsoft.com/office/powerpoint/2010/main" val="4124363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009706-F95F-2A48-8040-D186E04F9E64}"/>
              </a:ext>
            </a:extLst>
          </p:cNvPr>
          <p:cNvSpPr>
            <a:spLocks noGrp="1"/>
          </p:cNvSpPr>
          <p:nvPr>
            <p:ph type="title"/>
          </p:nvPr>
        </p:nvSpPr>
        <p:spPr/>
        <p:txBody>
          <a:bodyPr/>
          <a:lstStyle/>
          <a:p>
            <a:r>
              <a:rPr lang="el-GR" dirty="0"/>
              <a:t>λ/</a:t>
            </a:r>
            <a:r>
              <a:rPr lang="el-GR" dirty="0" err="1"/>
              <a:t>λλ</a:t>
            </a:r>
            <a:endParaRPr lang="el-GR" dirty="0"/>
          </a:p>
        </p:txBody>
      </p:sp>
      <p:sp>
        <p:nvSpPr>
          <p:cNvPr id="3" name="Θέση περιεχομένου 2">
            <a:extLst>
              <a:ext uri="{FF2B5EF4-FFF2-40B4-BE49-F238E27FC236}">
                <a16:creationId xmlns:a16="http://schemas.microsoft.com/office/drawing/2014/main" id="{E071408A-AAF1-834A-8C3C-8305B1BA7816}"/>
              </a:ext>
            </a:extLst>
          </p:cNvPr>
          <p:cNvSpPr>
            <a:spLocks noGrp="1"/>
          </p:cNvSpPr>
          <p:nvPr>
            <p:ph idx="1"/>
          </p:nvPr>
        </p:nvSpPr>
        <p:spPr/>
        <p:txBody>
          <a:bodyPr>
            <a:normAutofit/>
          </a:bodyPr>
          <a:lstStyle/>
          <a:p>
            <a:r>
              <a:rPr lang="el-GR" dirty="0"/>
              <a:t>Στη συνέχεια τα δύο λ (</a:t>
            </a:r>
            <a:r>
              <a:rPr lang="el-GR" dirty="0" err="1"/>
              <a:t>λλ</a:t>
            </a:r>
            <a:r>
              <a:rPr lang="el-GR" dirty="0"/>
              <a:t>) όπως και τα δύο μ (</a:t>
            </a:r>
            <a:r>
              <a:rPr lang="el-GR" dirty="0" err="1"/>
              <a:t>μμ</a:t>
            </a:r>
            <a:r>
              <a:rPr lang="el-GR" dirty="0"/>
              <a:t>) ακούγονται σαν ένα, καθώς στις λέξεις κόλλα, πολλοί, όμμα, κομμάτι, που προφέρονται κόλα, πολύ, όμα, κομάτι. </a:t>
            </a:r>
          </a:p>
          <a:p>
            <a:r>
              <a:rPr lang="el-GR" dirty="0"/>
              <a:t>Το λε προφέρεται σαν υπερωικό λε και όχι σαν λίε που είναι ουρανικό. Θα πούμε δηλαδή φίλες και όχι φιλίες. Το δε λίε προφέρετε σαν λίε και όχι σαν λε. Θα πούμε δηλαδή μιλίες και όχι μιλ/</a:t>
            </a:r>
            <a:r>
              <a:rPr lang="el-GR" dirty="0" err="1"/>
              <a:t>ες</a:t>
            </a:r>
            <a:r>
              <a:rPr lang="el-GR" dirty="0"/>
              <a:t>, μολιέρος και όχι μολέρος.</a:t>
            </a:r>
          </a:p>
          <a:p>
            <a:r>
              <a:rPr lang="el-GR" dirty="0"/>
              <a:t>. </a:t>
            </a:r>
          </a:p>
          <a:p>
            <a:endParaRPr lang="el-GR" dirty="0"/>
          </a:p>
        </p:txBody>
      </p:sp>
    </p:spTree>
    <p:extLst>
      <p:ext uri="{BB962C8B-B14F-4D97-AF65-F5344CB8AC3E}">
        <p14:creationId xmlns:p14="http://schemas.microsoft.com/office/powerpoint/2010/main" val="1740748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538C26-2D69-2B45-9CA9-B13DF40FCA87}"/>
              </a:ext>
            </a:extLst>
          </p:cNvPr>
          <p:cNvSpPr>
            <a:spLocks noGrp="1"/>
          </p:cNvSpPr>
          <p:nvPr>
            <p:ph type="title"/>
          </p:nvPr>
        </p:nvSpPr>
        <p:spPr/>
        <p:txBody>
          <a:bodyPr/>
          <a:lstStyle/>
          <a:p>
            <a:r>
              <a:rPr lang="el-GR" dirty="0"/>
              <a:t>μ/μπ</a:t>
            </a:r>
          </a:p>
        </p:txBody>
      </p:sp>
      <p:sp>
        <p:nvSpPr>
          <p:cNvPr id="3" name="Θέση περιεχομένου 2">
            <a:extLst>
              <a:ext uri="{FF2B5EF4-FFF2-40B4-BE49-F238E27FC236}">
                <a16:creationId xmlns:a16="http://schemas.microsoft.com/office/drawing/2014/main" id="{3F3D8128-2026-BF47-BC4E-63F0FE706F8E}"/>
              </a:ext>
            </a:extLst>
          </p:cNvPr>
          <p:cNvSpPr>
            <a:spLocks noGrp="1"/>
          </p:cNvSpPr>
          <p:nvPr>
            <p:ph idx="1"/>
          </p:nvPr>
        </p:nvSpPr>
        <p:spPr/>
        <p:txBody>
          <a:bodyPr>
            <a:normAutofit fontScale="92500" lnSpcReduction="20000"/>
          </a:bodyPr>
          <a:lstStyle/>
          <a:p>
            <a:r>
              <a:rPr lang="el-GR" dirty="0"/>
              <a:t>Το σύμπλεγμα μπ στην </a:t>
            </a:r>
            <a:r>
              <a:rPr lang="el-GR" dirty="0" err="1"/>
              <a:t>αρχη</a:t>
            </a:r>
            <a:r>
              <a:rPr lang="el-GR" dirty="0"/>
              <a:t>́ των λέξεων προφέρετε σαν b. </a:t>
            </a:r>
          </a:p>
          <a:p>
            <a:r>
              <a:rPr lang="el-GR" dirty="0"/>
              <a:t>Οι λέξεις δηλαδή μπορώ́, μπίλια, μπουγάδα, προφέρονται bορώ, bιλια, bουγάδα, χωρίς δηλαδή να ακούγετε το μ καθόλου. </a:t>
            </a:r>
          </a:p>
          <a:p>
            <a:r>
              <a:rPr lang="el-GR" b="1" dirty="0"/>
              <a:t>Το μπ στη </a:t>
            </a:r>
            <a:r>
              <a:rPr lang="el-GR" b="1" dirty="0" err="1"/>
              <a:t>μέση</a:t>
            </a:r>
            <a:r>
              <a:rPr lang="el-GR" b="1" dirty="0"/>
              <a:t> της λέξης προφέρεται σαν το γερμανικό b, αλλά με ένα μικρό μμπροστάτου,λ.χ.οκαμπούρηςπροφέρετεκαμbούρηςκαιόχικαbούρης. Θα πούμε συμ/bόσιον και όχι συ/bόσιον. </a:t>
            </a:r>
            <a:endParaRPr lang="el-GR" dirty="0"/>
          </a:p>
          <a:p>
            <a:r>
              <a:rPr lang="el-GR" b="1" dirty="0"/>
              <a:t>Όταν το μπ υπάρχει σε δύο όμοιες διαδοχικά́ συλλαβές τότε προφέρεται και στις δύο σαν το γερμανικό́ b, χωρίς να πάρει η δεύτερη συλλαβή́ το μ μπροστά́ της. Τις λέξεις για παράδειγμα μπομπότα, μπουμπουνητό́ θα τις προφέρουμε bοbότα και bουbουνιτό και όχι bομbοτα, bουμbουνητό. </a:t>
            </a:r>
            <a:endParaRPr lang="el-GR" dirty="0"/>
          </a:p>
          <a:p>
            <a:endParaRPr lang="el-GR" dirty="0"/>
          </a:p>
        </p:txBody>
      </p:sp>
    </p:spTree>
    <p:extLst>
      <p:ext uri="{BB962C8B-B14F-4D97-AF65-F5344CB8AC3E}">
        <p14:creationId xmlns:p14="http://schemas.microsoft.com/office/powerpoint/2010/main" val="829648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08115A-F826-C84E-8403-12FC986D7551}"/>
              </a:ext>
            </a:extLst>
          </p:cNvPr>
          <p:cNvSpPr>
            <a:spLocks noGrp="1"/>
          </p:cNvSpPr>
          <p:nvPr>
            <p:ph type="title"/>
          </p:nvPr>
        </p:nvSpPr>
        <p:spPr/>
        <p:txBody>
          <a:bodyPr/>
          <a:lstStyle/>
          <a:p>
            <a:r>
              <a:rPr lang="el-GR" dirty="0"/>
              <a:t>ΜΠ</a:t>
            </a:r>
          </a:p>
        </p:txBody>
      </p:sp>
      <p:sp>
        <p:nvSpPr>
          <p:cNvPr id="3" name="Θέση περιεχομένου 2">
            <a:extLst>
              <a:ext uri="{FF2B5EF4-FFF2-40B4-BE49-F238E27FC236}">
                <a16:creationId xmlns:a16="http://schemas.microsoft.com/office/drawing/2014/main" id="{2129C651-1E64-E248-A701-EF2898F95163}"/>
              </a:ext>
            </a:extLst>
          </p:cNvPr>
          <p:cNvSpPr>
            <a:spLocks noGrp="1"/>
          </p:cNvSpPr>
          <p:nvPr>
            <p:ph idx="1"/>
          </p:nvPr>
        </p:nvSpPr>
        <p:spPr/>
        <p:txBody>
          <a:bodyPr>
            <a:normAutofit fontScale="70000" lnSpcReduction="20000"/>
          </a:bodyPr>
          <a:lstStyle/>
          <a:p>
            <a:r>
              <a:rPr lang="el-GR" b="1" dirty="0"/>
              <a:t>Όταν το μπ υπάρχει στη μέση της λέξης και η λέξη αυτή́ αποτελεί́ τον αόριστο ενός ρήματος που αρχίζει από́ μπ, τότε προφέρεται κανονικά́, χωρίς το μικρό μ μπροστά́ από́ το b. Τους αορίστους έμπενα, έμπαζα θα προφέρονται έbενα, έbαζα και όχι έμbενα, έμbαζα</a:t>
            </a:r>
            <a:r>
              <a:rPr lang="el-GR" dirty="0"/>
              <a:t>. </a:t>
            </a:r>
          </a:p>
          <a:p>
            <a:r>
              <a:rPr lang="el-GR" b="1" dirty="0"/>
              <a:t>Όταν πρίν από τη λέξη που αρχίζει από μπ υπάρχει μια οποιαδήποτε πρόθεση, τότε το μπ προφέρετε σαν b καθαρό́. Οι λέξεις για παράδειγμα ξαναμπήκα, ξεμπερδεύω, θα προφερθούν ξαναbήκα και ξεbερδεύω. </a:t>
            </a:r>
            <a:endParaRPr lang="el-GR" dirty="0"/>
          </a:p>
          <a:p>
            <a:r>
              <a:rPr lang="el-GR" b="1" dirty="0"/>
              <a:t>Όταν το μπ υπάρχει στη </a:t>
            </a:r>
            <a:r>
              <a:rPr lang="el-GR" b="1" dirty="0" err="1"/>
              <a:t>μέση</a:t>
            </a:r>
            <a:r>
              <a:rPr lang="el-GR" b="1" dirty="0"/>
              <a:t> μιας </a:t>
            </a:r>
            <a:r>
              <a:rPr lang="el-GR" b="1" dirty="0" err="1"/>
              <a:t>ελληνοποιημένης</a:t>
            </a:r>
            <a:r>
              <a:rPr lang="el-GR" b="1" dirty="0"/>
              <a:t> </a:t>
            </a:r>
            <a:r>
              <a:rPr lang="el-GR" b="1" dirty="0" err="1"/>
              <a:t>ξενικής</a:t>
            </a:r>
            <a:r>
              <a:rPr lang="el-GR" b="1" dirty="0"/>
              <a:t> λέξης, τότε ακολουθεί́ την προφορά́ του τόπου της καταγωγής της, </a:t>
            </a:r>
            <a:r>
              <a:rPr lang="el-GR" b="1" dirty="0" err="1"/>
              <a:t>π.χ</a:t>
            </a:r>
            <a:r>
              <a:rPr lang="el-GR" b="1" dirty="0"/>
              <a:t> τις λέξεις καμποτινός, ρομποτ θα τις προφέρουμε καbότινος, ροbότ και όχι καμ/bότινος, ρομ/bότ. </a:t>
            </a:r>
            <a:endParaRPr lang="el-GR" dirty="0"/>
          </a:p>
          <a:p>
            <a:r>
              <a:rPr lang="el-GR" dirty="0"/>
              <a:t>Το </a:t>
            </a:r>
            <a:r>
              <a:rPr lang="el-GR" b="1" dirty="0"/>
              <a:t>μπ προφέρετε σαν μ και π ξεχωριστά́ στις ξενικές λέξεις που έχουν </a:t>
            </a:r>
            <a:r>
              <a:rPr lang="el-GR" b="1" dirty="0" err="1"/>
              <a:t>ελληνοποιηθει</a:t>
            </a:r>
            <a:r>
              <a:rPr lang="el-GR" b="1" dirty="0"/>
              <a:t>́ και που διατηρούν την τοπική́ τους προφορά́. Θα πούμε λοιπόν κομ/πανία, σαμ/πανία και όχι κομ/bανια, σαμ/bανία, αλλά ούτε και κο/bανία, σα/bανία.</a:t>
            </a:r>
            <a:r>
              <a:rPr lang="el-GR" dirty="0"/>
              <a:t> </a:t>
            </a:r>
          </a:p>
          <a:p>
            <a:r>
              <a:rPr lang="el-GR" b="1" dirty="0"/>
              <a:t>Όταν το μ βρίσκεται μπροστά́ από το ψ, το ψ μεταβάλλετε σε σ. Προφέρετε δηλαδή σαμ/σων και όχι σαμ/ψων, καμ/σις και όχι καμ/ψις</a:t>
            </a:r>
            <a:r>
              <a:rPr lang="el-GR" dirty="0"/>
              <a:t>. </a:t>
            </a:r>
          </a:p>
          <a:p>
            <a:endParaRPr lang="el-GR" dirty="0"/>
          </a:p>
        </p:txBody>
      </p:sp>
    </p:spTree>
    <p:extLst>
      <p:ext uri="{BB962C8B-B14F-4D97-AF65-F5344CB8AC3E}">
        <p14:creationId xmlns:p14="http://schemas.microsoft.com/office/powerpoint/2010/main" val="1678488035"/>
      </p:ext>
    </p:extLst>
  </p:cSld>
  <p:clrMapOvr>
    <a:masterClrMapping/>
  </p:clrMapOvr>
</p:sld>
</file>

<file path=ppt/theme/theme1.xml><?xml version="1.0" encoding="utf-8"?>
<a:theme xmlns:a="http://schemas.openxmlformats.org/drawingml/2006/main" name="Συλλογη">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Συλλογη</Template>
  <TotalTime>228</TotalTime>
  <Words>2180</Words>
  <Application>Microsoft Macintosh PowerPoint</Application>
  <PresentationFormat>Ευρεία οθόνη</PresentationFormat>
  <Paragraphs>66</Paragraphs>
  <Slides>16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16</vt:i4>
      </vt:variant>
    </vt:vector>
  </HeadingPairs>
  <TitlesOfParts>
    <vt:vector size="19" baseType="lpstr">
      <vt:lpstr>Arial</vt:lpstr>
      <vt:lpstr>Gill Sans MT</vt:lpstr>
      <vt:lpstr>Συλλογη</vt:lpstr>
      <vt:lpstr>ΚΑΝΟΝΕΣ ΠΡΟΦΟΡΑΣ </vt:lpstr>
      <vt:lpstr>Βήτα</vt:lpstr>
      <vt:lpstr>Γ γκ γγ</vt:lpstr>
      <vt:lpstr>γ/ γκ/γγ</vt:lpstr>
      <vt:lpstr> -ια/Για</vt:lpstr>
      <vt:lpstr>κ/κκ</vt:lpstr>
      <vt:lpstr>λ/λλ</vt:lpstr>
      <vt:lpstr>μ/μπ</vt:lpstr>
      <vt:lpstr>ΜΠ</vt:lpstr>
      <vt:lpstr>ΝΝ/ΚΑΙ ΤΕΛΙΚΌ Ν</vt:lpstr>
      <vt:lpstr>ΤΕΛΙΚΟ Ν/ΜΕΤΑΒΟΛΈΣ</vt:lpstr>
      <vt:lpstr>ΝΤ</vt:lpstr>
      <vt:lpstr>ΝΤ</vt:lpstr>
      <vt:lpstr>Π</vt:lpstr>
      <vt:lpstr>Σ</vt:lpstr>
      <vt:lpstr>υ/ιο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ΚΑΝΟΝΕΣ ΠΡΟΦΟΡΑΣ </dc:title>
  <dc:creator>Aimilia VALVI</dc:creator>
  <cp:lastModifiedBy>Aimilia VALVI</cp:lastModifiedBy>
  <cp:revision>7</cp:revision>
  <dcterms:created xsi:type="dcterms:W3CDTF">2021-05-15T06:57:57Z</dcterms:created>
  <dcterms:modified xsi:type="dcterms:W3CDTF">2021-05-17T06:04:17Z</dcterms:modified>
</cp:coreProperties>
</file>