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5" r:id="rId2"/>
    <p:sldId id="306" r:id="rId3"/>
    <p:sldId id="307" r:id="rId4"/>
    <p:sldId id="257" r:id="rId5"/>
    <p:sldId id="258" r:id="rId6"/>
    <p:sldId id="259" r:id="rId7"/>
    <p:sldId id="260" r:id="rId8"/>
    <p:sldId id="276" r:id="rId9"/>
    <p:sldId id="261" r:id="rId10"/>
    <p:sldId id="262" r:id="rId11"/>
    <p:sldId id="263" r:id="rId12"/>
    <p:sldId id="308" r:id="rId13"/>
    <p:sldId id="264" r:id="rId14"/>
    <p:sldId id="265" r:id="rId15"/>
    <p:sldId id="266" r:id="rId16"/>
    <p:sldId id="267" r:id="rId17"/>
    <p:sldId id="268" r:id="rId18"/>
    <p:sldId id="269" r:id="rId19"/>
    <p:sldId id="309" r:id="rId20"/>
    <p:sldId id="310"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29"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p:cNvSpPr>
            <a:spLocks noGrp="1"/>
          </p:cNvSpPr>
          <p:nvPr>
            <p:ph type="dt" sz="half" idx="10"/>
          </p:nvPr>
        </p:nvSpPr>
        <p:spPr/>
        <p:txBody>
          <a:bodyPr/>
          <a:lstStyle/>
          <a:p>
            <a:fld id="{87F1F6D8-4292-4173-866D-D754F755200B}" type="datetimeFigureOut">
              <a:rPr lang="el-GR" smtClean="0"/>
              <a:t>19/10/2021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CAD8F9F-B7CC-4EBB-BFFC-26511E5C4A8A}" type="slidenum">
              <a:rPr lang="el-GR" smtClean="0"/>
              <a:t>‹#›</a:t>
            </a:fld>
            <a:endParaRPr lang="el-GR"/>
          </a:p>
        </p:txBody>
      </p:sp>
    </p:spTree>
    <p:extLst>
      <p:ext uri="{BB962C8B-B14F-4D97-AF65-F5344CB8AC3E}">
        <p14:creationId xmlns:p14="http://schemas.microsoft.com/office/powerpoint/2010/main" val="1050285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7F1F6D8-4292-4173-866D-D754F755200B}" type="datetimeFigureOut">
              <a:rPr lang="el-GR" smtClean="0"/>
              <a:t>19/10/2021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CAD8F9F-B7CC-4EBB-BFFC-26511E5C4A8A}" type="slidenum">
              <a:rPr lang="el-GR" smtClean="0"/>
              <a:t>‹#›</a:t>
            </a:fld>
            <a:endParaRPr lang="el-GR"/>
          </a:p>
        </p:txBody>
      </p:sp>
    </p:spTree>
    <p:extLst>
      <p:ext uri="{BB962C8B-B14F-4D97-AF65-F5344CB8AC3E}">
        <p14:creationId xmlns:p14="http://schemas.microsoft.com/office/powerpoint/2010/main" val="2643716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7F1F6D8-4292-4173-866D-D754F755200B}" type="datetimeFigureOut">
              <a:rPr lang="el-GR" smtClean="0"/>
              <a:t>19/10/2021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CAD8F9F-B7CC-4EBB-BFFC-26511E5C4A8A}" type="slidenum">
              <a:rPr lang="el-GR" smtClean="0"/>
              <a:t>‹#›</a:t>
            </a:fld>
            <a:endParaRPr lang="el-GR"/>
          </a:p>
        </p:txBody>
      </p:sp>
    </p:spTree>
    <p:extLst>
      <p:ext uri="{BB962C8B-B14F-4D97-AF65-F5344CB8AC3E}">
        <p14:creationId xmlns:p14="http://schemas.microsoft.com/office/powerpoint/2010/main" val="981948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7F1F6D8-4292-4173-866D-D754F755200B}" type="datetimeFigureOut">
              <a:rPr lang="el-GR" smtClean="0"/>
              <a:t>19/10/2021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CAD8F9F-B7CC-4EBB-BFFC-26511E5C4A8A}" type="slidenum">
              <a:rPr lang="el-GR" smtClean="0"/>
              <a:t>‹#›</a:t>
            </a:fld>
            <a:endParaRPr lang="el-GR"/>
          </a:p>
        </p:txBody>
      </p:sp>
    </p:spTree>
    <p:extLst>
      <p:ext uri="{BB962C8B-B14F-4D97-AF65-F5344CB8AC3E}">
        <p14:creationId xmlns:p14="http://schemas.microsoft.com/office/powerpoint/2010/main" val="1371446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p:cNvSpPr>
            <a:spLocks noGrp="1"/>
          </p:cNvSpPr>
          <p:nvPr>
            <p:ph type="dt" sz="half" idx="10"/>
          </p:nvPr>
        </p:nvSpPr>
        <p:spPr/>
        <p:txBody>
          <a:bodyPr/>
          <a:lstStyle/>
          <a:p>
            <a:fld id="{87F1F6D8-4292-4173-866D-D754F755200B}" type="datetimeFigureOut">
              <a:rPr lang="el-GR" smtClean="0"/>
              <a:t>19/10/2021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CAD8F9F-B7CC-4EBB-BFFC-26511E5C4A8A}" type="slidenum">
              <a:rPr lang="el-GR" smtClean="0"/>
              <a:t>‹#›</a:t>
            </a:fld>
            <a:endParaRPr lang="el-GR"/>
          </a:p>
        </p:txBody>
      </p:sp>
    </p:spTree>
    <p:extLst>
      <p:ext uri="{BB962C8B-B14F-4D97-AF65-F5344CB8AC3E}">
        <p14:creationId xmlns:p14="http://schemas.microsoft.com/office/powerpoint/2010/main" val="238355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87F1F6D8-4292-4173-866D-D754F755200B}" type="datetimeFigureOut">
              <a:rPr lang="el-GR" smtClean="0"/>
              <a:t>19/10/2021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CAD8F9F-B7CC-4EBB-BFFC-26511E5C4A8A}" type="slidenum">
              <a:rPr lang="el-GR" smtClean="0"/>
              <a:t>‹#›</a:t>
            </a:fld>
            <a:endParaRPr lang="el-GR"/>
          </a:p>
        </p:txBody>
      </p:sp>
    </p:spTree>
    <p:extLst>
      <p:ext uri="{BB962C8B-B14F-4D97-AF65-F5344CB8AC3E}">
        <p14:creationId xmlns:p14="http://schemas.microsoft.com/office/powerpoint/2010/main" val="2030694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87F1F6D8-4292-4173-866D-D754F755200B}" type="datetimeFigureOut">
              <a:rPr lang="el-GR" smtClean="0"/>
              <a:t>19/10/2021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4CAD8F9F-B7CC-4EBB-BFFC-26511E5C4A8A}" type="slidenum">
              <a:rPr lang="el-GR" smtClean="0"/>
              <a:t>‹#›</a:t>
            </a:fld>
            <a:endParaRPr lang="el-GR"/>
          </a:p>
        </p:txBody>
      </p:sp>
    </p:spTree>
    <p:extLst>
      <p:ext uri="{BB962C8B-B14F-4D97-AF65-F5344CB8AC3E}">
        <p14:creationId xmlns:p14="http://schemas.microsoft.com/office/powerpoint/2010/main" val="3043589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87F1F6D8-4292-4173-866D-D754F755200B}" type="datetimeFigureOut">
              <a:rPr lang="el-GR" smtClean="0"/>
              <a:t>19/10/2021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4CAD8F9F-B7CC-4EBB-BFFC-26511E5C4A8A}" type="slidenum">
              <a:rPr lang="el-GR" smtClean="0"/>
              <a:t>‹#›</a:t>
            </a:fld>
            <a:endParaRPr lang="el-GR"/>
          </a:p>
        </p:txBody>
      </p:sp>
    </p:spTree>
    <p:extLst>
      <p:ext uri="{BB962C8B-B14F-4D97-AF65-F5344CB8AC3E}">
        <p14:creationId xmlns:p14="http://schemas.microsoft.com/office/powerpoint/2010/main" val="3516982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7F1F6D8-4292-4173-866D-D754F755200B}" type="datetimeFigureOut">
              <a:rPr lang="el-GR" smtClean="0"/>
              <a:t>19/10/2021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4CAD8F9F-B7CC-4EBB-BFFC-26511E5C4A8A}" type="slidenum">
              <a:rPr lang="el-GR" smtClean="0"/>
              <a:t>‹#›</a:t>
            </a:fld>
            <a:endParaRPr lang="el-GR"/>
          </a:p>
        </p:txBody>
      </p:sp>
    </p:spTree>
    <p:extLst>
      <p:ext uri="{BB962C8B-B14F-4D97-AF65-F5344CB8AC3E}">
        <p14:creationId xmlns:p14="http://schemas.microsoft.com/office/powerpoint/2010/main" val="100959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p:cNvSpPr>
            <a:spLocks noGrp="1"/>
          </p:cNvSpPr>
          <p:nvPr>
            <p:ph type="dt" sz="half" idx="10"/>
          </p:nvPr>
        </p:nvSpPr>
        <p:spPr/>
        <p:txBody>
          <a:bodyPr/>
          <a:lstStyle/>
          <a:p>
            <a:fld id="{87F1F6D8-4292-4173-866D-D754F755200B}" type="datetimeFigureOut">
              <a:rPr lang="el-GR" smtClean="0"/>
              <a:t>19/10/2021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CAD8F9F-B7CC-4EBB-BFFC-26511E5C4A8A}" type="slidenum">
              <a:rPr lang="el-GR" smtClean="0"/>
              <a:t>‹#›</a:t>
            </a:fld>
            <a:endParaRPr lang="el-GR"/>
          </a:p>
        </p:txBody>
      </p:sp>
    </p:spTree>
    <p:extLst>
      <p:ext uri="{BB962C8B-B14F-4D97-AF65-F5344CB8AC3E}">
        <p14:creationId xmlns:p14="http://schemas.microsoft.com/office/powerpoint/2010/main" val="2867405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p:cNvSpPr>
            <a:spLocks noGrp="1"/>
          </p:cNvSpPr>
          <p:nvPr>
            <p:ph type="dt" sz="half" idx="10"/>
          </p:nvPr>
        </p:nvSpPr>
        <p:spPr/>
        <p:txBody>
          <a:bodyPr/>
          <a:lstStyle/>
          <a:p>
            <a:fld id="{87F1F6D8-4292-4173-866D-D754F755200B}" type="datetimeFigureOut">
              <a:rPr lang="el-GR" smtClean="0"/>
              <a:t>19/10/2021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CAD8F9F-B7CC-4EBB-BFFC-26511E5C4A8A}" type="slidenum">
              <a:rPr lang="el-GR" smtClean="0"/>
              <a:t>‹#›</a:t>
            </a:fld>
            <a:endParaRPr lang="el-GR"/>
          </a:p>
        </p:txBody>
      </p:sp>
    </p:spTree>
    <p:extLst>
      <p:ext uri="{BB962C8B-B14F-4D97-AF65-F5344CB8AC3E}">
        <p14:creationId xmlns:p14="http://schemas.microsoft.com/office/powerpoint/2010/main" val="176963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F1F6D8-4292-4173-866D-D754F755200B}" type="datetimeFigureOut">
              <a:rPr lang="el-GR" smtClean="0"/>
              <a:t>19/10/2021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AD8F9F-B7CC-4EBB-BFFC-26511E5C4A8A}" type="slidenum">
              <a:rPr lang="el-GR" smtClean="0"/>
              <a:t>‹#›</a:t>
            </a:fld>
            <a:endParaRPr lang="el-GR"/>
          </a:p>
        </p:txBody>
      </p:sp>
    </p:spTree>
    <p:extLst>
      <p:ext uri="{BB962C8B-B14F-4D97-AF65-F5344CB8AC3E}">
        <p14:creationId xmlns:p14="http://schemas.microsoft.com/office/powerpoint/2010/main" val="4277483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000D88C-A160-496C-8EBB-60E73CBB2253}"/>
              </a:ext>
            </a:extLst>
          </p:cNvPr>
          <p:cNvSpPr>
            <a:spLocks noGrp="1"/>
          </p:cNvSpPr>
          <p:nvPr>
            <p:ph type="ctrTitle"/>
          </p:nvPr>
        </p:nvSpPr>
        <p:spPr/>
        <p:txBody>
          <a:bodyPr/>
          <a:lstStyle/>
          <a:p>
            <a:r>
              <a:rPr lang="el-GR" dirty="0"/>
              <a:t>ΟΙ ΠΡΟΣΩΠΟΓΡΑΦΟΙ ΤΟΥ Α΄ ΜΙΣΟΥ ΤΟΥ 19</a:t>
            </a:r>
            <a:r>
              <a:rPr lang="el-GR" baseline="30000" dirty="0"/>
              <a:t>ΟΥ</a:t>
            </a:r>
            <a:r>
              <a:rPr lang="el-GR" dirty="0"/>
              <a:t> ΑΙΩΝΑ</a:t>
            </a:r>
          </a:p>
        </p:txBody>
      </p:sp>
    </p:spTree>
    <p:extLst>
      <p:ext uri="{BB962C8B-B14F-4D97-AF65-F5344CB8AC3E}">
        <p14:creationId xmlns:p14="http://schemas.microsoft.com/office/powerpoint/2010/main" val="1144249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786202" y="5876144"/>
            <a:ext cx="6265889" cy="776289"/>
          </a:xfrm>
        </p:spPr>
        <p:txBody>
          <a:bodyPr>
            <a:normAutofit/>
          </a:bodyPr>
          <a:lstStyle/>
          <a:p>
            <a:r>
              <a:rPr lang="el-GR" dirty="0"/>
              <a:t>Κριεζής, Ο Ρήγας Φεραίος</a:t>
            </a:r>
          </a:p>
        </p:txBody>
      </p:sp>
      <p:pic>
        <p:nvPicPr>
          <p:cNvPr id="5122" name="Picture 2" descr="Image result for ανδρέας κριεζή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66102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414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865142" y="3852471"/>
            <a:ext cx="2326858" cy="1903751"/>
          </a:xfrm>
        </p:spPr>
        <p:txBody>
          <a:bodyPr>
            <a:normAutofit fontScale="90000"/>
          </a:bodyPr>
          <a:lstStyle/>
          <a:p>
            <a:r>
              <a:rPr lang="el-GR" dirty="0"/>
              <a:t>Κριεζής, Η έλευση του βασιλιά Γεωργίου Α’, 1869</a:t>
            </a:r>
          </a:p>
        </p:txBody>
      </p:sp>
      <p:pic>
        <p:nvPicPr>
          <p:cNvPr id="7170" name="Picture 2" descr="Η έλευση του βασιλιά Γεωργίου 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865142" cy="6610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623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a:extLst>
              <a:ext uri="{FF2B5EF4-FFF2-40B4-BE49-F238E27FC236}">
                <a16:creationId xmlns:a16="http://schemas.microsoft.com/office/drawing/2014/main" xmlns="" id="{D6A35CB9-961F-4E96-A8BA-977E6BB35FE9}"/>
              </a:ext>
            </a:extLst>
          </p:cNvPr>
          <p:cNvSpPr>
            <a:spLocks noGrp="1"/>
          </p:cNvSpPr>
          <p:nvPr>
            <p:ph idx="1"/>
          </p:nvPr>
        </p:nvSpPr>
        <p:spPr>
          <a:xfrm>
            <a:off x="0" y="0"/>
            <a:ext cx="12192000" cy="6858000"/>
          </a:xfrm>
        </p:spPr>
        <p:txBody>
          <a:bodyPr/>
          <a:lstStyle/>
          <a:p>
            <a:r>
              <a:rPr lang="el-GR" b="1" dirty="0" err="1"/>
              <a:t>Φραντσέσκο</a:t>
            </a:r>
            <a:r>
              <a:rPr lang="el-GR" b="1" dirty="0"/>
              <a:t> </a:t>
            </a:r>
            <a:r>
              <a:rPr lang="el-GR" b="1" dirty="0" err="1"/>
              <a:t>Πίτζε</a:t>
            </a:r>
            <a:r>
              <a:rPr lang="el-GR" b="1" dirty="0"/>
              <a:t> (1822-1862 περ.)</a:t>
            </a:r>
            <a:endParaRPr lang="el-GR" dirty="0"/>
          </a:p>
          <a:p>
            <a:r>
              <a:rPr lang="el-GR" dirty="0"/>
              <a:t> </a:t>
            </a:r>
          </a:p>
          <a:p>
            <a:pPr algn="just"/>
            <a:r>
              <a:rPr lang="el-GR" dirty="0"/>
              <a:t>Γεννήθηκε σε μια πόλη του αυστριακού </a:t>
            </a:r>
            <a:r>
              <a:rPr lang="el-GR" dirty="0" err="1"/>
              <a:t>Τιρόλο</a:t>
            </a:r>
            <a:r>
              <a:rPr lang="el-GR" dirty="0"/>
              <a:t>. Σπούδασε ζωγραφική στο Μόναχο και έπειτα στη Ρώμη. Μετά την ολοκλήρωση των σπουδών του εγκαταστάθηκε στην Ελλάδα. Οι πίνακές του είναι κυρίως προσωπογραφίες και σε μικρότερο βαθμό τοπία. Οι περισσότερες προσωπογραφίες του εικονίζουν μέλη σημαντικών οικογενειών των νησιών που είχαν ενεργό ρόλο στην Ελληνική Επανάσταση.</a:t>
            </a:r>
          </a:p>
          <a:p>
            <a:pPr algn="just"/>
            <a:r>
              <a:rPr lang="el-GR" dirty="0"/>
              <a:t>Παλαιότερα, πολλά από τα έργα του αποδίδονταν στον Ανδρέα Κριεζή. Η ταυτότητα του καλλιτέχνη έγινε γνωστή όταν στο πορτρέτο του Υδραίου Σταμάτη Βουδούρη εντοπίστηκε η επιγραφή «</a:t>
            </a:r>
            <a:r>
              <a:rPr lang="el-GR" dirty="0" err="1"/>
              <a:t>Hydra</a:t>
            </a:r>
            <a:r>
              <a:rPr lang="el-GR" dirty="0"/>
              <a:t>, 7/19 </a:t>
            </a:r>
            <a:r>
              <a:rPr lang="el-GR" dirty="0" err="1"/>
              <a:t>Aprile</a:t>
            </a:r>
            <a:r>
              <a:rPr lang="el-GR" dirty="0"/>
              <a:t> 1857, </a:t>
            </a:r>
            <a:r>
              <a:rPr lang="el-GR" dirty="0" err="1"/>
              <a:t>Francesco</a:t>
            </a:r>
            <a:r>
              <a:rPr lang="el-GR" dirty="0"/>
              <a:t> </a:t>
            </a:r>
            <a:r>
              <a:rPr lang="el-GR" dirty="0" err="1"/>
              <a:t>Pige</a:t>
            </a:r>
            <a:r>
              <a:rPr lang="el-GR" dirty="0"/>
              <a:t> </a:t>
            </a:r>
            <a:r>
              <a:rPr lang="el-GR" dirty="0" err="1"/>
              <a:t>di</a:t>
            </a:r>
            <a:r>
              <a:rPr lang="el-GR" dirty="0"/>
              <a:t> </a:t>
            </a:r>
            <a:r>
              <a:rPr lang="el-GR" dirty="0" err="1"/>
              <a:t>Tirolo</a:t>
            </a:r>
            <a:r>
              <a:rPr lang="el-GR" dirty="0"/>
              <a:t> </a:t>
            </a:r>
            <a:r>
              <a:rPr lang="el-GR" dirty="0" err="1"/>
              <a:t>pinxit</a:t>
            </a:r>
            <a:r>
              <a:rPr lang="el-GR" dirty="0"/>
              <a:t>». Η μελέτη του πίνακα αυτού οδήγησε στην ταύτιση και άλλων έργων του με βάση κοινά χαρακτηριστικά της τεχνοτροπίας του. Τα πρόσωπα στους πίνακες του </a:t>
            </a:r>
            <a:r>
              <a:rPr lang="el-GR" dirty="0" err="1"/>
              <a:t>Πίτζε</a:t>
            </a:r>
            <a:r>
              <a:rPr lang="el-GR" dirty="0"/>
              <a:t> είναι άκαμπτα και σοβαρά, ενώ συχνά εικονίζονται με φόντο αρχαιολογικούς χώρους της Ελλάδας, μνημεία, νησιά κ.ά.</a:t>
            </a:r>
          </a:p>
          <a:p>
            <a:endParaRPr lang="el-GR" dirty="0"/>
          </a:p>
        </p:txBody>
      </p:sp>
    </p:spTree>
    <p:extLst>
      <p:ext uri="{BB962C8B-B14F-4D97-AF65-F5344CB8AC3E}">
        <p14:creationId xmlns:p14="http://schemas.microsoft.com/office/powerpoint/2010/main" val="3777525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51494" y="4691922"/>
            <a:ext cx="3040506" cy="1304144"/>
          </a:xfrm>
        </p:spPr>
        <p:txBody>
          <a:bodyPr>
            <a:normAutofit fontScale="90000"/>
          </a:bodyPr>
          <a:lstStyle/>
          <a:p>
            <a:r>
              <a:rPr lang="el-GR" dirty="0" err="1"/>
              <a:t>Πίτζε</a:t>
            </a:r>
            <a:r>
              <a:rPr lang="el-GR" dirty="0"/>
              <a:t>, Η Κέρκυρα με το φρούριο</a:t>
            </a:r>
          </a:p>
        </p:txBody>
      </p:sp>
      <p:pic>
        <p:nvPicPr>
          <p:cNvPr id="8194" name="Picture 2" descr="Η Κέρκυρα με το φρούριο"/>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51495" cy="6430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1458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726242" y="5621311"/>
            <a:ext cx="6280879" cy="971160"/>
          </a:xfrm>
        </p:spPr>
        <p:txBody>
          <a:bodyPr>
            <a:normAutofit/>
          </a:bodyPr>
          <a:lstStyle/>
          <a:p>
            <a:r>
              <a:rPr lang="el-GR" dirty="0" err="1"/>
              <a:t>Πίτζε</a:t>
            </a:r>
            <a:r>
              <a:rPr lang="el-GR" dirty="0"/>
              <a:t>, Επιπλοποιός, 1850</a:t>
            </a:r>
          </a:p>
        </p:txBody>
      </p:sp>
      <p:pic>
        <p:nvPicPr>
          <p:cNvPr id="9218" name="Picture 2" descr="Επιπλοποιό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934" y="0"/>
            <a:ext cx="540726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6349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651291" y="5726243"/>
            <a:ext cx="5792449" cy="806268"/>
          </a:xfrm>
        </p:spPr>
        <p:txBody>
          <a:bodyPr/>
          <a:lstStyle/>
          <a:p>
            <a:r>
              <a:rPr lang="el-GR" dirty="0" err="1"/>
              <a:t>Πίτζε</a:t>
            </a:r>
            <a:r>
              <a:rPr lang="el-GR" dirty="0"/>
              <a:t>, Μαριγώ Σαχτούρη</a:t>
            </a:r>
          </a:p>
        </p:txBody>
      </p:sp>
      <p:pic>
        <p:nvPicPr>
          <p:cNvPr id="10242" name="Picture 2" descr="Μαριγώ Σαχτούρη"/>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306807" cy="6730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1127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576340" y="5051685"/>
            <a:ext cx="6615659" cy="1465836"/>
          </a:xfrm>
        </p:spPr>
        <p:txBody>
          <a:bodyPr>
            <a:normAutofit fontScale="90000"/>
          </a:bodyPr>
          <a:lstStyle/>
          <a:p>
            <a:r>
              <a:rPr lang="el-GR" dirty="0" err="1"/>
              <a:t>Πίτζε</a:t>
            </a:r>
            <a:r>
              <a:rPr lang="el-GR" dirty="0"/>
              <a:t>, Προσωπογραφία ευγενούς με την Ακρόπολη και το Θησείο στο βάθος, π. 1850</a:t>
            </a:r>
          </a:p>
        </p:txBody>
      </p:sp>
      <p:pic>
        <p:nvPicPr>
          <p:cNvPr id="11266" name="Picture 2" descr="Προσωπογραφία ευγενούς με την Ακρόπολη και το Θησείο στο βάθο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35451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9231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66478" y="5276538"/>
            <a:ext cx="6670623" cy="1439054"/>
          </a:xfrm>
        </p:spPr>
        <p:txBody>
          <a:bodyPr>
            <a:normAutofit fontScale="90000"/>
          </a:bodyPr>
          <a:lstStyle/>
          <a:p>
            <a:r>
              <a:rPr lang="el-GR" dirty="0" err="1"/>
              <a:t>Πίτζε</a:t>
            </a:r>
            <a:r>
              <a:rPr lang="el-GR" dirty="0"/>
              <a:t>, Κυριακούλα Βούλγαρη, σύζυγος Αντωνίου Κριεζή, 1850-1852</a:t>
            </a:r>
          </a:p>
        </p:txBody>
      </p:sp>
      <p:pic>
        <p:nvPicPr>
          <p:cNvPr id="12290" name="Picture 2" descr="Κυριακούλα Βούλγαρη, σύζυγος Α. Κριεζή"/>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5140012" cy="67155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4488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486399" y="5666282"/>
            <a:ext cx="5582587" cy="791278"/>
          </a:xfrm>
        </p:spPr>
        <p:txBody>
          <a:bodyPr>
            <a:normAutofit fontScale="90000"/>
          </a:bodyPr>
          <a:lstStyle/>
          <a:p>
            <a:r>
              <a:rPr lang="el-GR" dirty="0" err="1"/>
              <a:t>Πίτζε</a:t>
            </a:r>
            <a:r>
              <a:rPr lang="el-GR" dirty="0"/>
              <a:t>, Προσωπογραφία Υδραίας κυρίας</a:t>
            </a:r>
          </a:p>
        </p:txBody>
      </p:sp>
      <p:pic>
        <p:nvPicPr>
          <p:cNvPr id="13314" name="Picture 2" descr="Προσωπογραφία υδραίας κυρία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38089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4208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D155F85-09E3-47CA-AD0B-A3AC42704B1D}"/>
              </a:ext>
            </a:extLst>
          </p:cNvPr>
          <p:cNvSpPr>
            <a:spLocks noGrp="1"/>
          </p:cNvSpPr>
          <p:nvPr>
            <p:ph type="title"/>
          </p:nvPr>
        </p:nvSpPr>
        <p:spPr/>
        <p:txBody>
          <a:bodyPr/>
          <a:lstStyle/>
          <a:p>
            <a:pPr algn="ctr"/>
            <a:r>
              <a:rPr lang="el-GR" b="1" dirty="0"/>
              <a:t>ΑΚΑΔΗΜΑΪΣΜΟΣ ΚΑΙ ΥΠΑΙΘΡΙΣΜΟΣ</a:t>
            </a:r>
            <a:r>
              <a:rPr lang="el-GR" dirty="0"/>
              <a:t/>
            </a:r>
            <a:br>
              <a:rPr lang="el-GR" dirty="0"/>
            </a:br>
            <a:endParaRPr lang="el-GR" dirty="0"/>
          </a:p>
        </p:txBody>
      </p:sp>
      <p:sp>
        <p:nvSpPr>
          <p:cNvPr id="3" name="Θέση περιεχομένου 2">
            <a:extLst>
              <a:ext uri="{FF2B5EF4-FFF2-40B4-BE49-F238E27FC236}">
                <a16:creationId xmlns:a16="http://schemas.microsoft.com/office/drawing/2014/main" xmlns="" id="{0D892104-B6DB-486A-8A5C-FBDD254E07AD}"/>
              </a:ext>
            </a:extLst>
          </p:cNvPr>
          <p:cNvSpPr>
            <a:spLocks noGrp="1"/>
          </p:cNvSpPr>
          <p:nvPr>
            <p:ph idx="1"/>
          </p:nvPr>
        </p:nvSpPr>
        <p:spPr>
          <a:xfrm>
            <a:off x="0" y="1409075"/>
            <a:ext cx="12082072" cy="5448924"/>
          </a:xfrm>
        </p:spPr>
        <p:txBody>
          <a:bodyPr>
            <a:normAutofit/>
          </a:bodyPr>
          <a:lstStyle/>
          <a:p>
            <a:pPr algn="just"/>
            <a:r>
              <a:rPr lang="el-GR" b="1" dirty="0"/>
              <a:t>Ακαδημαϊσμός:</a:t>
            </a:r>
            <a:r>
              <a:rPr lang="el-GR" dirty="0"/>
              <a:t> πρόκειται για τη ζωγραφική που ακολουθεί πιστά όσα διδάσκονταν οι καλλιτέχνες στις σχολές (Ακαδημίες) ζωγραφικής του 19</a:t>
            </a:r>
            <a:r>
              <a:rPr lang="el-GR" baseline="30000" dirty="0"/>
              <a:t>ου</a:t>
            </a:r>
            <a:r>
              <a:rPr lang="el-GR" dirty="0"/>
              <a:t> αι. Βασικός στόχος της διδασκαλίας στη ζωγραφική ήταν, κυρίως, η περιγραφική αναπαράσταση του θέματος. Πρόκειται για μια τέχνη συντηρητική και αντίθετη σε κάθε καινοτομία. Μια τέχνη που ισοπέδωνε κάθε πηγή έμπνευσης, κάθε επίδραση διαφορετική από τη διδασκόμενη.</a:t>
            </a:r>
          </a:p>
          <a:p>
            <a:pPr algn="just"/>
            <a:endParaRPr lang="el-GR" dirty="0"/>
          </a:p>
          <a:p>
            <a:endParaRPr lang="el-GR" dirty="0"/>
          </a:p>
        </p:txBody>
      </p:sp>
    </p:spTree>
    <p:extLst>
      <p:ext uri="{BB962C8B-B14F-4D97-AF65-F5344CB8AC3E}">
        <p14:creationId xmlns:p14="http://schemas.microsoft.com/office/powerpoint/2010/main" val="3991756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51CF053A-A928-428B-8D08-5298C8247E18}"/>
              </a:ext>
            </a:extLst>
          </p:cNvPr>
          <p:cNvSpPr>
            <a:spLocks noGrp="1"/>
          </p:cNvSpPr>
          <p:nvPr>
            <p:ph idx="1"/>
          </p:nvPr>
        </p:nvSpPr>
        <p:spPr>
          <a:xfrm>
            <a:off x="0" y="0"/>
            <a:ext cx="12082072" cy="6858000"/>
          </a:xfrm>
        </p:spPr>
        <p:txBody>
          <a:bodyPr/>
          <a:lstStyle/>
          <a:p>
            <a:r>
              <a:rPr lang="el-GR" b="1" dirty="0"/>
              <a:t>Η πρώιμη ελληνική Προσωπογραφία (α΄ μισό 19</a:t>
            </a:r>
            <a:r>
              <a:rPr lang="el-GR" b="1" baseline="30000" dirty="0"/>
              <a:t>ου</a:t>
            </a:r>
            <a:r>
              <a:rPr lang="el-GR" b="1" dirty="0"/>
              <a:t> αι.)</a:t>
            </a:r>
            <a:endParaRPr lang="el-GR" dirty="0"/>
          </a:p>
          <a:p>
            <a:pPr algn="just"/>
            <a:r>
              <a:rPr lang="el-GR" dirty="0"/>
              <a:t> </a:t>
            </a:r>
          </a:p>
          <a:p>
            <a:pPr algn="just"/>
            <a:r>
              <a:rPr lang="el-GR" dirty="0"/>
              <a:t>Το πρώτο μισό του 19</a:t>
            </a:r>
            <a:r>
              <a:rPr lang="el-GR" baseline="30000" dirty="0"/>
              <a:t>ου</a:t>
            </a:r>
            <a:r>
              <a:rPr lang="el-GR" dirty="0"/>
              <a:t> αι., ιδιαίτερα την περίοδο της βασιλείας του </a:t>
            </a:r>
            <a:r>
              <a:rPr lang="el-GR" dirty="0" err="1"/>
              <a:t>Όθωνα</a:t>
            </a:r>
            <a:r>
              <a:rPr lang="el-GR" dirty="0"/>
              <a:t> (1832-1862) στην ελληνική τέχνη κυριαρχεί η </a:t>
            </a:r>
            <a:r>
              <a:rPr lang="el-GR" b="1" dirty="0"/>
              <a:t>Ιστορική Ζωγραφική </a:t>
            </a:r>
            <a:r>
              <a:rPr lang="el-GR" dirty="0"/>
              <a:t>και η </a:t>
            </a:r>
            <a:r>
              <a:rPr lang="el-GR" b="1" dirty="0"/>
              <a:t>Προσωπογραφία</a:t>
            </a:r>
            <a:r>
              <a:rPr lang="el-GR" dirty="0"/>
              <a:t>. </a:t>
            </a:r>
          </a:p>
          <a:p>
            <a:pPr algn="just"/>
            <a:r>
              <a:rPr lang="el-GR" dirty="0"/>
              <a:t>Η Ιστορική Ζωγραφική αντλούσε τη θεματολογία της από την Ελληνική Επανάσταση. Στους πίνακες αυτούς εικονίζονταν ήρωες της Επανάστασης με παραδοσιακές φορεσιές και όπλα. Το νεοσύστατο ελληνικό κράτος είχε ανάγκη από τα ηρωικά κατορθώματα των αγωνιστών της Επανάστασης.</a:t>
            </a:r>
          </a:p>
          <a:p>
            <a:pPr algn="just"/>
            <a:r>
              <a:rPr lang="el-GR" dirty="0"/>
              <a:t>Η δεύτερη θεματική ενότητα της ελληνικής τέχνης του 19</a:t>
            </a:r>
            <a:r>
              <a:rPr lang="el-GR" baseline="30000" dirty="0"/>
              <a:t>ου</a:t>
            </a:r>
            <a:r>
              <a:rPr lang="el-GR" dirty="0"/>
              <a:t> αι. είναι η ελληνική Προσωπογραφία. Οι πίνακες των προσωπογράφων του πρώτου μισού του 19</a:t>
            </a:r>
            <a:r>
              <a:rPr lang="el-GR" baseline="30000" dirty="0"/>
              <a:t>ου</a:t>
            </a:r>
            <a:r>
              <a:rPr lang="el-GR" dirty="0"/>
              <a:t> αι. μας δίνουν την εικόνα της αναδυόμενης αστικής τάξης του νεοσύστατου ελληνικού κράτους. Οι πιο σημαντικοί προσωπογράφοι της περιόδου είναι ο Ανδρέας Κριεζής και ο </a:t>
            </a:r>
            <a:r>
              <a:rPr lang="el-GR" dirty="0" err="1"/>
              <a:t>Τιρολέζος</a:t>
            </a:r>
            <a:r>
              <a:rPr lang="el-GR" dirty="0"/>
              <a:t> </a:t>
            </a:r>
            <a:r>
              <a:rPr lang="el-GR" dirty="0" err="1"/>
              <a:t>Φραντσέσκο</a:t>
            </a:r>
            <a:r>
              <a:rPr lang="el-GR" dirty="0"/>
              <a:t> </a:t>
            </a:r>
            <a:r>
              <a:rPr lang="el-GR" dirty="0" err="1"/>
              <a:t>Πίτζε</a:t>
            </a:r>
            <a:r>
              <a:rPr lang="el-GR" dirty="0"/>
              <a:t> που έζησε και ζωγράφισε στην Ελλάδα. </a:t>
            </a:r>
          </a:p>
          <a:p>
            <a:endParaRPr lang="el-GR" dirty="0"/>
          </a:p>
        </p:txBody>
      </p:sp>
    </p:spTree>
    <p:extLst>
      <p:ext uri="{BB962C8B-B14F-4D97-AF65-F5344CB8AC3E}">
        <p14:creationId xmlns:p14="http://schemas.microsoft.com/office/powerpoint/2010/main" val="30946572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B4037F4-DCF2-43F7-8E1E-CEAC6468E782}"/>
              </a:ext>
            </a:extLst>
          </p:cNvPr>
          <p:cNvSpPr>
            <a:spLocks noGrp="1"/>
          </p:cNvSpPr>
          <p:nvPr>
            <p:ph idx="1"/>
          </p:nvPr>
        </p:nvSpPr>
        <p:spPr>
          <a:xfrm>
            <a:off x="0" y="0"/>
            <a:ext cx="12192000" cy="6858000"/>
          </a:xfrm>
        </p:spPr>
        <p:txBody>
          <a:bodyPr/>
          <a:lstStyle/>
          <a:p>
            <a:pPr algn="just"/>
            <a:r>
              <a:rPr lang="el-GR" b="1" dirty="0" err="1"/>
              <a:t>Υπαιθρισμός</a:t>
            </a:r>
            <a:r>
              <a:rPr lang="el-GR" dirty="0"/>
              <a:t>: πρόκειται για την προτίμηση του ζωγράφου να απεικονίζει στον καμβά του θέματα από τη φύση ή την αγροτική ζωή. Προς το τέλος του 19</a:t>
            </a:r>
            <a:r>
              <a:rPr lang="el-GR" baseline="30000" dirty="0"/>
              <a:t>ου</a:t>
            </a:r>
            <a:r>
              <a:rPr lang="el-GR" dirty="0"/>
              <a:t> αι. και στις αρχές του 20ού δυο Έλληνες της διασποράς κατάφεραν με την τέχνη τους να εκτοπίσουν τον ακαδημαϊσμό. </a:t>
            </a:r>
          </a:p>
          <a:p>
            <a:pPr algn="just"/>
            <a:r>
              <a:rPr lang="el-GR" dirty="0"/>
              <a:t>Πρόκειται για τον Κωνσταντίνο Παρθένη από την Αλεξάνδρεια και τον Κωνσταντίνο Μαλέα που γεννήθηκε στην Κωνσταντινούπολη. Η παιδεία που είχαν λάβει στις γενέτειρές τους, το κοσμοπολίτικο περιβάλλον στο οποίο είχαν ανατραφεί, οι σπουδές που είχαν λάβει στην Ευρώπη τους είχαν προετοιμάσει για να γίνουν φορείς της αλλαγής στην τεχνοτροπία και το ύφος της ελληνικής ζωγραφικής στο γύρισμα του αιώνα. Η ζωγραφική τους αποτελεί μια γνήσια ζωγραφική υπαίθρου, με ελεύθερη πινελιά και καθαρά χρώματα που τελικά έβαλε στο περιθώριο τον Ακαδημαϊσμό. Και για τους δύο θα γίνει λόγος στο </a:t>
            </a:r>
            <a:r>
              <a:rPr lang="el-GR"/>
              <a:t>επόμενο μάθημα.</a:t>
            </a:r>
            <a:endParaRPr lang="el-GR" dirty="0"/>
          </a:p>
          <a:p>
            <a:endParaRPr lang="el-GR" dirty="0"/>
          </a:p>
        </p:txBody>
      </p:sp>
    </p:spTree>
    <p:extLst>
      <p:ext uri="{BB962C8B-B14F-4D97-AF65-F5344CB8AC3E}">
        <p14:creationId xmlns:p14="http://schemas.microsoft.com/office/powerpoint/2010/main" val="3626563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050BF696-BDD1-4600-9D85-E09A1F1BEDAB}"/>
              </a:ext>
            </a:extLst>
          </p:cNvPr>
          <p:cNvSpPr>
            <a:spLocks noGrp="1"/>
          </p:cNvSpPr>
          <p:nvPr>
            <p:ph idx="1"/>
          </p:nvPr>
        </p:nvSpPr>
        <p:spPr>
          <a:xfrm>
            <a:off x="0" y="0"/>
            <a:ext cx="12192000" cy="6858000"/>
          </a:xfrm>
        </p:spPr>
        <p:txBody>
          <a:bodyPr>
            <a:normAutofit lnSpcReduction="10000"/>
          </a:bodyPr>
          <a:lstStyle/>
          <a:p>
            <a:pPr algn="just"/>
            <a:r>
              <a:rPr lang="el-GR" b="1" dirty="0"/>
              <a:t>Ανδρέας Κριεζής (1816- 1880 περ.)</a:t>
            </a:r>
            <a:endParaRPr lang="el-GR" dirty="0"/>
          </a:p>
          <a:p>
            <a:pPr algn="just"/>
            <a:r>
              <a:rPr lang="el-GR" dirty="0"/>
              <a:t> </a:t>
            </a:r>
          </a:p>
          <a:p>
            <a:pPr algn="just"/>
            <a:r>
              <a:rPr lang="el-GR" dirty="0"/>
              <a:t>Ζωγράφος, αγιογράφος και λιθογράφος του πρώτου μισού του 19</a:t>
            </a:r>
            <a:r>
              <a:rPr lang="el-GR" baseline="30000" dirty="0"/>
              <a:t>ου</a:t>
            </a:r>
            <a:r>
              <a:rPr lang="el-GR" dirty="0"/>
              <a:t> αι. Γεννήθηκε στην Ύδρα. Η οικογένειά του ανήκε στις πλούσιες οικογένειες αρχόντων του νησιού. Το 1839 πήγε στο Παρίσι όπου σπούδασε ζωγραφική, ενώ συνέχισε την ενασχόλησή του με τη λιθογραφία. Όταν ολοκλήρωσε τις σπουδές του (1846) επέστρεψε στην Ελλάδα και εργάστηκε ως καθηγητής καλλιγραφίας στο Ελληνικό Γυμνάσιο Σύρου. Έμεινε στη θέση αυτή έως και το 1868. Πέθανε περίπου στα 1880.</a:t>
            </a:r>
          </a:p>
          <a:p>
            <a:pPr algn="just"/>
            <a:r>
              <a:rPr lang="el-GR" dirty="0"/>
              <a:t>Το 1867 έστειλε στην Έκθεση του Παρισιού την προσωπογραφία του Λάζαρου Κουντουριώτη. Κατά κύριο λόγο ασχολήθηκε με τις προσωπογραφίες. Τα περισσότερα έργα του εικονίζουν μέλη αρχοντικών οικογενειών των ελληνικών νησιών. Τα πρόσωπα αυτά εικονίζονται επίσημα χωρίς κίνηση, άκαμπτα. Παράλληλα με τις προσωπογραφίες ασχολήθηκε και με την αγιογραφία. Δικές του είναι οι αγιογραφίες της εκκλησίας της Αγίας Ειρήνης στον Πόρο. Άλλη γνωστή αγιογραφία του είναι η Μαγδαληνή, με την οποία συμμετείχε στην έκθεση των </a:t>
            </a:r>
            <a:r>
              <a:rPr lang="el-GR" dirty="0" err="1"/>
              <a:t>Ολυμπίων</a:t>
            </a:r>
            <a:r>
              <a:rPr lang="el-GR" dirty="0"/>
              <a:t> το 1875. </a:t>
            </a:r>
          </a:p>
        </p:txBody>
      </p:sp>
    </p:spTree>
    <p:extLst>
      <p:ext uri="{BB962C8B-B14F-4D97-AF65-F5344CB8AC3E}">
        <p14:creationId xmlns:p14="http://schemas.microsoft.com/office/powerpoint/2010/main" val="2924144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706910" y="5111646"/>
            <a:ext cx="7285221" cy="1001141"/>
          </a:xfrm>
        </p:spPr>
        <p:txBody>
          <a:bodyPr>
            <a:normAutofit fontScale="90000"/>
          </a:bodyPr>
          <a:lstStyle/>
          <a:p>
            <a:r>
              <a:rPr lang="el-GR" dirty="0"/>
              <a:t>Κριεζής, Λάζαρος Κουντουριώτης, 1867</a:t>
            </a:r>
          </a:p>
        </p:txBody>
      </p:sp>
      <p:pic>
        <p:nvPicPr>
          <p:cNvPr id="2050" name="Picture 2" descr="Image result for ανδρέας κριεζής Λάζαρος Κουντουριώτη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4422098" cy="6738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2925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816182" y="5381469"/>
            <a:ext cx="6056028" cy="1270963"/>
          </a:xfrm>
        </p:spPr>
        <p:txBody>
          <a:bodyPr>
            <a:normAutofit fontScale="90000"/>
          </a:bodyPr>
          <a:lstStyle/>
          <a:p>
            <a:r>
              <a:rPr lang="el-GR" dirty="0"/>
              <a:t>Κριεζής, Προσωπογραφία Υδραίας αρχόντισσας, 1847</a:t>
            </a:r>
          </a:p>
        </p:txBody>
      </p:sp>
      <p:pic>
        <p:nvPicPr>
          <p:cNvPr id="1026" name="Picture 2" descr="https://upload.wikimedia.org/wikipedia/commons/1/17/Lady_Hydr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51338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2060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916487" y="5726243"/>
            <a:ext cx="7075644" cy="1001140"/>
          </a:xfrm>
        </p:spPr>
        <p:txBody>
          <a:bodyPr>
            <a:normAutofit/>
          </a:bodyPr>
          <a:lstStyle/>
          <a:p>
            <a:r>
              <a:rPr lang="el-GR" dirty="0"/>
              <a:t>Κριεζής, Ψαριανός καπετάνιος</a:t>
            </a:r>
          </a:p>
        </p:txBody>
      </p:sp>
      <p:pic>
        <p:nvPicPr>
          <p:cNvPr id="2050" name="Picture 2" descr="https://upload.wikimedia.org/wikipedia/commons/0/0b/Captain_Psar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91648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9577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621310" y="5336498"/>
            <a:ext cx="6570689" cy="956170"/>
          </a:xfrm>
        </p:spPr>
        <p:txBody>
          <a:bodyPr>
            <a:normAutofit fontScale="90000"/>
          </a:bodyPr>
          <a:lstStyle/>
          <a:p>
            <a:r>
              <a:rPr lang="el-GR" dirty="0" err="1"/>
              <a:t>Κιρεζής</a:t>
            </a:r>
            <a:r>
              <a:rPr lang="el-GR" dirty="0"/>
              <a:t>, Ο ναύαρχος Ανδρέας Μιαούλης, 1842</a:t>
            </a:r>
          </a:p>
        </p:txBody>
      </p:sp>
      <p:pic>
        <p:nvPicPr>
          <p:cNvPr id="3074" name="Picture 2" descr="https://upload.wikimedia.org/wikipedia/commons/3/39/Andreas_Miaoul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38162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6134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666281" y="5156615"/>
            <a:ext cx="5936105" cy="1349115"/>
          </a:xfrm>
        </p:spPr>
        <p:txBody>
          <a:bodyPr>
            <a:normAutofit fontScale="90000"/>
          </a:bodyPr>
          <a:lstStyle/>
          <a:p>
            <a:r>
              <a:rPr lang="el-GR" dirty="0"/>
              <a:t>Κριεζής, Προσωπογραφία ευγενούς, 1852</a:t>
            </a:r>
          </a:p>
        </p:txBody>
      </p:sp>
      <p:pic>
        <p:nvPicPr>
          <p:cNvPr id="6146" name="Picture 2" descr="Προσωπογραφία ευγενού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51277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7752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811842" y="5576341"/>
            <a:ext cx="7380157" cy="911200"/>
          </a:xfrm>
        </p:spPr>
        <p:txBody>
          <a:bodyPr>
            <a:normAutofit/>
          </a:bodyPr>
          <a:lstStyle/>
          <a:p>
            <a:r>
              <a:rPr lang="el-GR" dirty="0"/>
              <a:t>Κριεζής, Ο </a:t>
            </a:r>
            <a:r>
              <a:rPr lang="el-GR" dirty="0" err="1"/>
              <a:t>Όθων</a:t>
            </a:r>
            <a:r>
              <a:rPr lang="el-GR" dirty="0"/>
              <a:t> της Ελλάδος</a:t>
            </a:r>
          </a:p>
        </p:txBody>
      </p:sp>
      <p:pic>
        <p:nvPicPr>
          <p:cNvPr id="4098" name="Picture 2" descr="Image result for ανδρέας κριεζή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811843" cy="67331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364007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409</TotalTime>
  <Words>345</Words>
  <Application>Microsoft Office PowerPoint</Application>
  <PresentationFormat>Προσαρμογή</PresentationFormat>
  <Paragraphs>32</Paragraphs>
  <Slides>20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Θέμα του Office</vt:lpstr>
      <vt:lpstr>ΟΙ ΠΡΟΣΩΠΟΓΡΑΦΟΙ ΤΟΥ Α΄ ΜΙΣΟΥ ΤΟΥ 19ΟΥ ΑΙΩΝΑ</vt:lpstr>
      <vt:lpstr>Παρουσίαση του PowerPoint</vt:lpstr>
      <vt:lpstr>Παρουσίαση του PowerPoint</vt:lpstr>
      <vt:lpstr>Κριεζής, Λάζαρος Κουντουριώτης, 1867</vt:lpstr>
      <vt:lpstr>Κριεζής, Προσωπογραφία Υδραίας αρχόντισσας, 1847</vt:lpstr>
      <vt:lpstr>Κριεζής, Ψαριανός καπετάνιος</vt:lpstr>
      <vt:lpstr>Κιρεζής, Ο ναύαρχος Ανδρέας Μιαούλης, 1842</vt:lpstr>
      <vt:lpstr>Κριεζής, Προσωπογραφία ευγενούς, 1852</vt:lpstr>
      <vt:lpstr>Κριεζής, Ο Όθων της Ελλάδος</vt:lpstr>
      <vt:lpstr>Κριεζής, Ο Ρήγας Φεραίος</vt:lpstr>
      <vt:lpstr>Κριεζής, Η έλευση του βασιλιά Γεωργίου Α’, 1869</vt:lpstr>
      <vt:lpstr>Παρουσίαση του PowerPoint</vt:lpstr>
      <vt:lpstr>Πίτζε, Η Κέρκυρα με το φρούριο</vt:lpstr>
      <vt:lpstr>Πίτζε, Επιπλοποιός, 1850</vt:lpstr>
      <vt:lpstr>Πίτζε, Μαριγώ Σαχτούρη</vt:lpstr>
      <vt:lpstr>Πίτζε, Προσωπογραφία ευγενούς με την Ακρόπολη και το Θησείο στο βάθος, π. 1850</vt:lpstr>
      <vt:lpstr>Πίτζε, Κυριακούλα Βούλγαρη, σύζυγος Αντωνίου Κριεζή, 1850-1852</vt:lpstr>
      <vt:lpstr>Πίτζε, Προσωπογραφία Υδραίας κυρίας</vt:lpstr>
      <vt:lpstr>ΑΚΑΔΗΜΑΪΣΜΟΣ ΚΑΙ ΥΠΑΙΘΡΙΣΜΟΣ </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1</dc:creator>
  <cp:lastModifiedBy>hp</cp:lastModifiedBy>
  <cp:revision>21</cp:revision>
  <dcterms:created xsi:type="dcterms:W3CDTF">2017-03-19T14:56:16Z</dcterms:created>
  <dcterms:modified xsi:type="dcterms:W3CDTF">2021-10-19T11:43:24Z</dcterms:modified>
</cp:coreProperties>
</file>