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Καλως ορίσατε" id="{E75E278A-FF0E-49A4-B170-79828D63BBAD}">
          <p14:sldIdLst>
            <p14:sldId id="256"/>
          </p14:sldIdLst>
        </p14:section>
        <p14:section name="Σχεδίαση, Μεταμόρφωση, Σχολιασμός, Συνεργασία, Πείτε μου" id="{B9B51309-D148-4332-87C2-07BE32FBCA3B}">
          <p14:sldIdLst>
            <p14:sldId id="283"/>
            <p14:sldId id="284"/>
            <p14:sldId id="285"/>
            <p14:sldId id="286"/>
            <p14:sldId id="287"/>
            <p14:sldId id="288"/>
          </p14:sldIdLst>
        </p14:section>
        <p14:section name="Μάθετε περισσότερα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Συντάκτης" initials="Α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241" autoAdjust="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9330972-3CDE-45CD-9C28-B819520E743D}" type="datetime1">
              <a:rPr lang="el-GR" smtClean="0"/>
              <a:t>5/12/2025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AFAFFA7-AA85-4C23-8D66-066A796F30C7}" type="datetime1">
              <a:rPr lang="el-GR" noProof="0" smtClean="0"/>
              <a:t>5/12/2025</a:t>
            </a:fld>
            <a:endParaRPr lang="el-GR" noProof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/>
              <a:t>Στυλ υποδείγματος κειμένου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sz="1800" noProof="0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l-GR" sz="1800" noProof="0"/>
          </a:p>
        </p:txBody>
      </p:sp>
      <p:cxnSp>
        <p:nvCxnSpPr>
          <p:cNvPr id="12" name="Ευθεία γραμμή σύνδεσης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Τίτλος 3"/>
          <p:cNvSpPr>
            <a:spLocks noGrp="1"/>
          </p:cNvSpPr>
          <p:nvPr>
            <p:ph type="title" hasCustomPrompt="1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Στυλ υποδείγματος κειμένου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Δεύτερου επιπέδου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Τρίτου επιπέδου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Τέταρτου επιπέδου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Πέμπτου επιπέδου</a:t>
            </a:r>
          </a:p>
        </p:txBody>
      </p:sp>
      <p:sp>
        <p:nvSpPr>
          <p:cNvPr id="6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141EEEB-633B-42C6-B9A3-9DE8D7216EBC}" type="datetime1">
              <a:rPr lang="el-GR" noProof="0" smtClean="0"/>
              <a:t>5/12/2025</a:t>
            </a:fld>
            <a:endParaRPr lang="el-GR" noProof="0"/>
          </a:p>
        </p:txBody>
      </p:sp>
      <p:sp>
        <p:nvSpPr>
          <p:cNvPr id="7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8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sz="1800" noProof="0"/>
          </a:p>
        </p:txBody>
      </p:sp>
      <p:sp>
        <p:nvSpPr>
          <p:cNvPr id="10" name="Ορθογώνιο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sz="1800" noProof="0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7" name="Θέση περιεχομένου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Στυλ υποδείγματος κειμένου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Δεύτερου επιπέδου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Τρίτου επιπέδου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Τέταρτου επιπέδου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l-GR" noProof="0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l-GR" sz="1800" noProof="0"/>
          </a:p>
        </p:txBody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noProof="0"/>
              <a:t>Στυλ υποδείγματος κειμένου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44AEA0E-9AD1-47A0-8A6C-B647B226A8DF}" type="datetime1">
              <a:rPr lang="el-GR" noProof="0" smtClean="0"/>
              <a:t>5/12/2025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l-GR" noProof="0" smtClean="0"/>
              <a:pPr/>
              <a:t>‹#›</a:t>
            </a:fld>
            <a:endParaRPr lang="el-GR" noProof="0"/>
          </a:p>
        </p:txBody>
      </p:sp>
      <p:cxnSp>
        <p:nvCxnSpPr>
          <p:cNvPr id="8" name="Ευθεία γραμμή σύνδεσης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rtl="0"/>
            <a:endParaRPr lang="el-GR" sz="4800" dirty="0">
              <a:solidFill>
                <a:schemeClr val="bg1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4294967295"/>
          </p:nvPr>
        </p:nvSpPr>
        <p:spPr>
          <a:xfrm>
            <a:off x="855620" y="1340529"/>
            <a:ext cx="9582736" cy="273037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l-GR" sz="2400" b="1" dirty="0">
                <a:latin typeface="+mj-lt"/>
              </a:rPr>
              <a:t> </a:t>
            </a:r>
            <a:r>
              <a:rPr lang="el-GR" sz="3200" b="1" dirty="0">
                <a:latin typeface="+mj-lt"/>
              </a:rPr>
              <a:t>Ιστορικές, Κοινωνικές και Πολιτικές Συνθήκες (18ος - 20ός Αιώνας</a:t>
            </a:r>
            <a:r>
              <a:rPr lang="el-GR" sz="2400" b="1" dirty="0">
                <a:latin typeface="+mj-lt"/>
              </a:rPr>
              <a:t>)</a:t>
            </a:r>
          </a:p>
        </p:txBody>
      </p:sp>
      <p:pic>
        <p:nvPicPr>
          <p:cNvPr id="4" name="Εικόνα 3" descr="Εικονίδιο προγράμματος PowerPoint"/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invGray">
          <a:xfrm>
            <a:off x="670216" y="5193062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BEDC4-2929-98AF-C7EF-FBC24C8B0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902B83-624B-3B52-2B8C-6457EA7FBE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1207" y="630315"/>
            <a:ext cx="10601980" cy="5377737"/>
          </a:xfrm>
        </p:spPr>
        <p:txBody>
          <a:bodyPr>
            <a:normAutofit fontScale="32500" lnSpcReduction="20000"/>
          </a:bodyPr>
          <a:lstStyle/>
          <a:p>
            <a:r>
              <a:rPr lang="el-GR" sz="4500" dirty="0"/>
              <a:t>Οι τρεις αυτοί αιώνες αποτελούν μία από τις πιο καθοριστικές και ταραχώδεις περιόδους στην ανθρώπινη ιστορία. Είναι η εποχή όπου ο "Παλαιός Κόσμος" μεταμορφώνεται ριζικά και γεννιέται ο "Σύγχρονος Κόσμος" που γνωρίζουμε σήμερα. Η κατανόηση αυτής της περιόδου είναι απαραίτητη για να αποκωδικοποιήσουμε το παρόν.</a:t>
            </a:r>
          </a:p>
          <a:p>
            <a:r>
              <a:rPr lang="el-GR" sz="4500" b="1" dirty="0">
                <a:solidFill>
                  <a:schemeClr val="accent1">
                    <a:lumMod val="75000"/>
                  </a:schemeClr>
                </a:solidFill>
              </a:rPr>
              <a:t>Ο 18ος Αιώνας: Το Λυκόφως της Παράδοσης και οι Αχτίδες της Αλλαγής</a:t>
            </a:r>
            <a:r>
              <a:rPr lang="el-GR" sz="4500" dirty="0"/>
              <a:t>**</a:t>
            </a:r>
          </a:p>
          <a:p>
            <a:r>
              <a:rPr lang="el-GR" sz="4500" dirty="0"/>
              <a:t>Ο 18ος αιώνας είναι η εποχή του **Διαφωτισμού** (</a:t>
            </a:r>
            <a:r>
              <a:rPr lang="el-GR" sz="4500" dirty="0" err="1"/>
              <a:t>Age</a:t>
            </a:r>
            <a:r>
              <a:rPr lang="el-GR" sz="4500" dirty="0"/>
              <a:t> of </a:t>
            </a:r>
            <a:r>
              <a:rPr lang="el-GR" sz="4500" dirty="0" err="1"/>
              <a:t>Enlightenment</a:t>
            </a:r>
            <a:r>
              <a:rPr lang="el-GR" sz="4500" dirty="0"/>
              <a:t>). Βασικά χαρακτηριστικά</a:t>
            </a:r>
          </a:p>
          <a:p>
            <a:r>
              <a:rPr lang="el-GR" sz="4500" dirty="0"/>
              <a:t>Πολιτική Σκηνή: Η απόλυτη μοναρχία είναι το κύριο πολίτευμα στην Ευρώπη (π.χ. Γαλλία του Λουδοβίκου ΙΣΤ΄). Ωστόσο, τα φιλοσοφικά ρεύματα του Διαφωτισμού (Ρουσσώ, </a:t>
            </a:r>
            <a:r>
              <a:rPr lang="el-GR" sz="4500" dirty="0" err="1"/>
              <a:t>Μοντεσκιέ</a:t>
            </a:r>
            <a:r>
              <a:rPr lang="el-GR" sz="4500" dirty="0"/>
              <a:t>, </a:t>
            </a:r>
            <a:r>
              <a:rPr lang="el-GR" sz="4500" dirty="0" err="1"/>
              <a:t>Βολταίρος</a:t>
            </a:r>
            <a:r>
              <a:rPr lang="el-GR" sz="4500" dirty="0"/>
              <a:t>) αμφισβητούν τη θεϊκή εξουσία των βασιλιάδων και </a:t>
            </a:r>
            <a:r>
              <a:rPr lang="el-GR" sz="4500" dirty="0" err="1"/>
              <a:t>υπερσταθμίζουν</a:t>
            </a:r>
            <a:r>
              <a:rPr lang="el-GR" sz="4500" dirty="0"/>
              <a:t> τη λογική, τα ανθρώπινα δικαιώματα και την κοινωνική συμβολή.</a:t>
            </a:r>
          </a:p>
          <a:p>
            <a:r>
              <a:rPr lang="el-GR" sz="4500" dirty="0"/>
              <a:t>Κοινωνικές Συνθήκες: Η κοινωνία παραμένει στατικά χωρισμένη σε τάξεις (Κληρικοί, Αριστοκρατία, Τρίτη Τάξη). Η πλειοψηφία του πληθυσμού ασχολείται με τη γεωργία. Ωστόσο, η αστική τάξη (εμπορικό και επαγγελματικό κεφάλαιο) αναπτύσσεται οικονομικά και πολιτικά, θέλοντας να ανακτήσει και πολιτική εξουσία ανάλογη με τον οικονομικό της ρόλο.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143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39F745-ECE3-3785-DC07-C497BB89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2E2879-04D1-D276-EC2B-833F8F6473F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89607" y="1959391"/>
            <a:ext cx="10067277" cy="3977640"/>
          </a:xfrm>
        </p:spPr>
        <p:txBody>
          <a:bodyPr/>
          <a:lstStyle/>
          <a:p>
            <a:r>
              <a:rPr lang="el-GR" sz="1800" dirty="0"/>
              <a:t>Βιομηχανική Επανάσταση (από τα μέσα του αιώνα στην Αγγλία): Εισάγει τη </a:t>
            </a:r>
            <a:r>
              <a:rPr lang="el-GR" sz="1800" dirty="0" err="1"/>
              <a:t>μηχανικοποίηση</a:t>
            </a:r>
            <a:r>
              <a:rPr lang="el-GR" sz="1800" dirty="0"/>
              <a:t>, τις εργοστασιακές μονάδες και αλλάζει για πάντα τον τρόπο παραγωγής και εργασίας.</a:t>
            </a:r>
          </a:p>
          <a:p>
            <a:r>
              <a:rPr lang="el-GR" sz="1800" dirty="0"/>
              <a:t>Αμερικανική Επανάσταση (1776):Πρώτη πρακτική εφαρμογή των ιδεών του Διαφωτισμού, με τη Διακήρυξη της Ανεξαρτησίας και το Σύνταγμα.</a:t>
            </a:r>
          </a:p>
          <a:p>
            <a:r>
              <a:rPr lang="el-GR" sz="1800" dirty="0"/>
              <a:t> Γαλλική Επανάσταση (1789):Το σημαντικότερο γεγονός του αιώνα. Ρήγμα στην ευρωπαϊκή ιστορία που εκτόξευσε τις ιδέες της ελευθερίας, ισότητας και αδελφότητας, του εθνικισμού και της λαϊκής κυριαρχίας.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217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7E2FDE-F6AC-C559-C67C-DEF5A392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19ος Αιώνας: Εθνικισμός, </a:t>
            </a:r>
            <a:r>
              <a:rPr lang="el-GR" dirty="0" err="1"/>
              <a:t>Βιομηχανιοποίηση</a:t>
            </a:r>
            <a:r>
              <a:rPr lang="el-GR" dirty="0"/>
              <a:t> και Αποικιακά Αυτοκράτορα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C58DD-61DB-631C-F373-A75006DE51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9856255" cy="3977640"/>
          </a:xfrm>
        </p:spPr>
        <p:txBody>
          <a:bodyPr>
            <a:normAutofit fontScale="25000" lnSpcReduction="20000"/>
          </a:bodyPr>
          <a:lstStyle/>
          <a:p>
            <a:r>
              <a:rPr lang="el-GR" sz="5600" dirty="0"/>
              <a:t>Ο 19ος αιώνας είναι ο αιώνας της εφαρμογής και της διάχυσης των ιδεών του 18ου αιώνα, αλλά και των αντιδράσεών τους.</a:t>
            </a:r>
          </a:p>
          <a:p>
            <a:r>
              <a:rPr lang="el-GR" sz="5600" dirty="0"/>
              <a:t>Πολιτική Σκηνή: Ο Εθνικισμός γίνεται η κύρια πολιτική δύναμη. Δημιουργούνται εθνικά κράτη (Ιταλία, Γερμανία) και ξεσπούν επαναστάσεις σε όλη την Ευρώπη (1848). Η Φιλελεύθερη Δημοκρατία και ο Σοσιαλισμός αναδεικνύονται ως οι δύο μεγάλες ιδεολογίες που αντιπαλεύουν με την παλιά αριστοκρατία. Στο τέλος του αιώνα, ο Ιμπεριαλισμός οδηγεί στην κατανομή της Αφρικής και της Ασίας από τις ευρωπαϊκές δυνάμεις.</a:t>
            </a:r>
          </a:p>
          <a:p>
            <a:r>
              <a:rPr lang="el-GR" sz="5600" dirty="0"/>
              <a:t>Κοινωνικές Συνθήκες: Η Βιομηχανική Επανάσταση γενικεύεται. Η μεγάλη μετανάστευση από τα χωριά στις πόλεις δημιουργεί την αστική τάξη (μπουρζουαζία) και το βιομηχανικό προλεταριάτο. Οι φρικτές συνθήκες διαβίωσης και εργασίας των εργατών οδηγούν στην ανάπτυξη του εργατικού </a:t>
            </a:r>
            <a:r>
              <a:rPr lang="el-GR" sz="5600" dirty="0" err="1"/>
              <a:t>κινήματοςκαι</a:t>
            </a:r>
            <a:r>
              <a:rPr lang="el-GR" sz="5600" dirty="0"/>
              <a:t> των απεργιών. Η κοινωνία γίνεται πιο δυναμική, αλλά και πιο αντιφατική, με τεράστιες οικονομικές και κοινωνικές ανισότητες.</a:t>
            </a:r>
          </a:p>
          <a:p>
            <a:r>
              <a:rPr lang="el-GR" sz="5600" dirty="0"/>
              <a:t>Ιστορικά </a:t>
            </a:r>
            <a:r>
              <a:rPr lang="el-GR" sz="5600" dirty="0" err="1"/>
              <a:t>Ορόσηρα</a:t>
            </a:r>
            <a:r>
              <a:rPr lang="el-GR" sz="5600" dirty="0"/>
              <a:t>:   Ναπολεόντειοι Πόλεμοι και Συνέδριο της Βιέννης (1815). Επαναστάσεις του 1848.</a:t>
            </a:r>
          </a:p>
          <a:p>
            <a:r>
              <a:rPr lang="el-GR" sz="5600" dirty="0"/>
              <a:t>      Ενοποίηση της Ιταλίας (1861) και της Γερμανίας (1871).      Εξάπλωση του Αποικιακού Ιμπεριαλισμού.</a:t>
            </a:r>
          </a:p>
          <a:p>
            <a:r>
              <a:rPr lang="el-GR" sz="5600" dirty="0"/>
              <a:t>     Ελληνική Επανάσταση του 1821 (ως παράδειγμα του εθνικισμού).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3183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AE8F15-B741-C9DC-3794-C09171A32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150920"/>
            <a:ext cx="6877119" cy="937216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Ο 20ός Αιώνας: Ο Αιώνας των Ακροτήτων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62B63E-8890-5601-37B6-A2093CEEB37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9794112" cy="3977640"/>
          </a:xfrm>
        </p:spPr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l-GR" dirty="0"/>
              <a:t>Ο 20ός αιώνας είναι ο αιώνας της </a:t>
            </a:r>
            <a:r>
              <a:rPr lang="el-GR" dirty="0" err="1"/>
              <a:t>μαζιοποίησης</a:t>
            </a:r>
            <a:r>
              <a:rPr lang="el-GR" dirty="0"/>
              <a:t>, της τεχνολογικής έκρηξης, των παγκόσμιων πολέμων και της ιδεολογικής σύγκρουσης.</a:t>
            </a:r>
          </a:p>
          <a:p>
            <a:endParaRPr lang="el-GR" dirty="0"/>
          </a:p>
          <a:p>
            <a:r>
              <a:rPr lang="el-GR" dirty="0"/>
              <a:t>Πολιτική Σκηνή: Ο αιώνας κυβερνιέται από τη σύγκρουση τριών μεγάλων ιδεολογιών:  Φιλελεύθερη Δημοκρατία, Κομμουνισμός και Φασισμός. Οι δύο Παγκόσμιοι Πόλεμοι επανασχεδιάζουν τον χάρτη του κόσμου. Μετά το 1945, ο κόσμος χωρίζεται στον Ψυχρό Πόλεμο μεταξύ ΗΠΑ και ΕΣΣΔ. Το τέλος του αιώνα βλέπει την πτώση του Κομμουνισμού και την παγκοσμιοποίηση.</a:t>
            </a:r>
          </a:p>
          <a:p>
            <a:r>
              <a:rPr lang="el-GR" dirty="0"/>
              <a:t>Κοινωνικές Συνθήκες: Οι δύο παγκόσμιοι πόλεμοι φέρνουν τη μαζική συμμετοχή των πολιτών (στο μέτωπο και στην οπισθοφυλακή), αλλά και τη μαζική θυσία. Η θέση της γυναίκας αλλάζει δραματικά (κίνημα υπέρ του δικαιώματος ψήφου, εργασία σε πολεμική βιομηχανία). Η Μαζική Κοινωνία εδραιώνεται με τα μέσα μαζικής ενημέρωσης, τη μαζική κατανάλωση και την πολιτιστική επανάσταση της δεκαετίας του '60. Η ανθρώπινη διαβίωση βελτιώνεται με την ιατρική και την τεχνολογία, αλλά εμφανίζονται νέες αγωνίες και εξατομίκευση.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3472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778E52-5082-5AF7-3BE8-9CC8EF950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573124-45B0-E4DE-9BE6-3DE44F37A40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Ιστορικά Ορόσημα</a:t>
            </a:r>
          </a:p>
          <a:p>
            <a:r>
              <a:rPr lang="el-GR" dirty="0"/>
              <a:t>      Α' Παγκόσμιος Πόλεμος (1914-1918) και Ρωσική Επανάσταση (1917).</a:t>
            </a:r>
          </a:p>
          <a:p>
            <a:r>
              <a:rPr lang="el-GR" dirty="0"/>
              <a:t>       Ανάδυση του Φασισμού και του Ναζισμού.</a:t>
            </a:r>
          </a:p>
          <a:p>
            <a:r>
              <a:rPr lang="el-GR" dirty="0"/>
              <a:t>     Β' Παγκόσμιος Πόλεμος (1939-1945) και Ολοκαύτωμα.</a:t>
            </a:r>
          </a:p>
          <a:p>
            <a:r>
              <a:rPr lang="el-GR" dirty="0"/>
              <a:t>     Ψυχρός Πόλεμος (1947-1991).</a:t>
            </a:r>
          </a:p>
          <a:p>
            <a:r>
              <a:rPr lang="el-GR" dirty="0"/>
              <a:t>     </a:t>
            </a:r>
            <a:r>
              <a:rPr lang="el-GR" dirty="0" err="1"/>
              <a:t>Αποαποικιοποίηση</a:t>
            </a:r>
            <a:r>
              <a:rPr lang="el-GR" dirty="0"/>
              <a:t> στην Ασία και Αφρική.</a:t>
            </a:r>
          </a:p>
          <a:p>
            <a:r>
              <a:rPr lang="el-GR" dirty="0"/>
              <a:t>    Πτώση του Τείχους του Βερολίνου (1989) και διάλυση της ΕΣΣΔ (1991).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6580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BC70FD-5AFC-1875-BA10-8F84BBD64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Συνοπτική Αντιπαράθεση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16E283-6A86-6012-6FF8-1AA0570D300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18</a:t>
            </a:r>
            <a:r>
              <a:rPr lang="el-GR" b="1" baseline="30000" dirty="0">
                <a:solidFill>
                  <a:schemeClr val="accent1">
                    <a:lumMod val="75000"/>
                  </a:schemeClr>
                </a:solidFill>
              </a:rPr>
              <a:t>ος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/>
              <a:t>Διαφωτισμός, Απόλυτη Μοναρχία | Ανάδυση της Αστικής Τάξης | Γαλλική Επανάσταση |</a:t>
            </a:r>
          </a:p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19ος</a:t>
            </a:r>
            <a:r>
              <a:rPr lang="el-GR" dirty="0"/>
              <a:t> | Εθνικισμός, Φιλελευθερισμός | </a:t>
            </a:r>
            <a:r>
              <a:rPr lang="el-GR" dirty="0" err="1"/>
              <a:t>Βιομηχανικοποίηση</a:t>
            </a:r>
            <a:r>
              <a:rPr lang="el-GR" dirty="0"/>
              <a:t>, Αστική Επανάσταση | Ενοποίηση Γερμανίας/Ιταλίας |</a:t>
            </a:r>
          </a:p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20ός </a:t>
            </a:r>
            <a:r>
              <a:rPr lang="el-GR" dirty="0"/>
              <a:t>| Ιδεολογική Σύγκρουση, Ψυχρός Πόλεμος | Μαζικοποίηση, Κοινωνία Μάζας | Παγκόσμιοι Πόλεμοι |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2974792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317_TF10001108_Win32" id="{A837BB40-11FF-49F9-B383-ACA1DE79B78C}" vid="{75D98C61-8BB0-4112-964C-F70CA534ABE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{A1053F35-A595-4684-9AF0-112AF7AFEEC4}TF2989475c-5427-4edb-9ec1-00f4ce72165bca4d601b_win32-0aef64721871</Template>
  <TotalTime>16</TotalTime>
  <Words>791</Words>
  <Application>Microsoft Office PowerPoint</Application>
  <PresentationFormat>Ευρεία οθόνη</PresentationFormat>
  <Paragraphs>37</Paragraphs>
  <Slides>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Segoe UI Light</vt:lpstr>
      <vt:lpstr>WelcomeDoc</vt:lpstr>
      <vt:lpstr>Παρουσίαση του PowerPoint</vt:lpstr>
      <vt:lpstr>     </vt:lpstr>
      <vt:lpstr>Παρουσίαση του PowerPoint</vt:lpstr>
      <vt:lpstr>Ο 19ος Αιώνας: Εθνικισμός, Βιομηχανιοποίηση και Αποικιακά Αυτοκράτορα</vt:lpstr>
      <vt:lpstr>Ο 20ός Αιώνας: Ο Αιώνας των Ακροτήτων </vt:lpstr>
      <vt:lpstr>Παρουσίαση του PowerPoint</vt:lpstr>
      <vt:lpstr>Συνοπτική Αντιπαράθεση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Γεωργία Καρούντζου</dc:creator>
  <cp:keywords/>
  <cp:lastModifiedBy>Γεωργία Καρούντζου</cp:lastModifiedBy>
  <cp:revision>1</cp:revision>
  <dcterms:created xsi:type="dcterms:W3CDTF">2025-11-04T11:45:57Z</dcterms:created>
  <dcterms:modified xsi:type="dcterms:W3CDTF">2025-12-05T08:47:17Z</dcterms:modified>
  <cp:version/>
</cp:coreProperties>
</file>