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57" r:id="rId6"/>
    <p:sldId id="258" r:id="rId7"/>
    <p:sldId id="259" r:id="rId8"/>
    <p:sldId id="284" r:id="rId9"/>
    <p:sldId id="260" r:id="rId10"/>
    <p:sldId id="285" r:id="rId11"/>
    <p:sldId id="261" r:id="rId12"/>
    <p:sldId id="262" r:id="rId13"/>
    <p:sldId id="263" r:id="rId14"/>
    <p:sldId id="286" r:id="rId15"/>
    <p:sldId id="287" r:id="rId16"/>
    <p:sldId id="264" r:id="rId17"/>
    <p:sldId id="265" r:id="rId18"/>
    <p:sldId id="288" r:id="rId19"/>
    <p:sldId id="266" r:id="rId20"/>
    <p:sldId id="267" r:id="rId21"/>
    <p:sldId id="289"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90"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124832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337745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117825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78767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270096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994DC4AE-D802-4A1B-AB14-09D476A0BD26}"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332779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994DC4AE-D802-4A1B-AB14-09D476A0BD26}" type="datetimeFigureOut">
              <a:rPr lang="el-GR" smtClean="0"/>
              <a:t>19/10/2021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12736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994DC4AE-D802-4A1B-AB14-09D476A0BD26}" type="datetimeFigureOut">
              <a:rPr lang="el-GR" smtClean="0"/>
              <a:t>19/10/2021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147055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94DC4AE-D802-4A1B-AB14-09D476A0BD26}" type="datetimeFigureOut">
              <a:rPr lang="el-GR" smtClean="0"/>
              <a:t>19/10/2021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274055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994DC4AE-D802-4A1B-AB14-09D476A0BD26}"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67689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994DC4AE-D802-4A1B-AB14-09D476A0BD26}"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30BBE0-5AF6-4DFE-A3BE-0A24CD85582C}" type="slidenum">
              <a:rPr lang="el-GR" smtClean="0"/>
              <a:t>‹#›</a:t>
            </a:fld>
            <a:endParaRPr lang="el-GR"/>
          </a:p>
        </p:txBody>
      </p:sp>
    </p:spTree>
    <p:extLst>
      <p:ext uri="{BB962C8B-B14F-4D97-AF65-F5344CB8AC3E}">
        <p14:creationId xmlns:p14="http://schemas.microsoft.com/office/powerpoint/2010/main" val="392671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C4AE-D802-4A1B-AB14-09D476A0BD26}" type="datetimeFigureOut">
              <a:rPr lang="el-GR" smtClean="0"/>
              <a:t>19/10/2021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0BBE0-5AF6-4DFE-A3BE-0A24CD85582C}" type="slidenum">
              <a:rPr lang="el-GR" smtClean="0"/>
              <a:t>‹#›</a:t>
            </a:fld>
            <a:endParaRPr lang="el-GR"/>
          </a:p>
        </p:txBody>
      </p:sp>
    </p:spTree>
    <p:extLst>
      <p:ext uri="{BB962C8B-B14F-4D97-AF65-F5344CB8AC3E}">
        <p14:creationId xmlns:p14="http://schemas.microsoft.com/office/powerpoint/2010/main" val="358011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38200" y="365125"/>
            <a:ext cx="11353800" cy="3952042"/>
          </a:xfrm>
        </p:spPr>
        <p:txBody>
          <a:bodyPr>
            <a:normAutofit/>
          </a:bodyPr>
          <a:lstStyle/>
          <a:p>
            <a:pPr algn="ctr"/>
            <a:r>
              <a:rPr lang="el-GR" dirty="0"/>
              <a:t>ΝΕΟΕΛΛΗΝΙΚΗ ΓΛΥΠΤΙΚΗ</a:t>
            </a:r>
            <a:br>
              <a:rPr lang="el-GR" dirty="0"/>
            </a:br>
            <a:r>
              <a:rPr lang="el-GR" dirty="0"/>
              <a:t/>
            </a:r>
            <a:br>
              <a:rPr lang="el-GR" dirty="0"/>
            </a:br>
            <a:r>
              <a:rPr lang="el-GR" dirty="0"/>
              <a:t>Η Κερκυραϊκή Σχολή</a:t>
            </a:r>
            <a:br>
              <a:rPr lang="el-GR" dirty="0"/>
            </a:br>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val="174403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072E53B0-6B33-41D6-B504-D9979DE46F4B}"/>
              </a:ext>
            </a:extLst>
          </p:cNvPr>
          <p:cNvSpPr>
            <a:spLocks noGrp="1"/>
          </p:cNvSpPr>
          <p:nvPr>
            <p:ph idx="1"/>
          </p:nvPr>
        </p:nvSpPr>
        <p:spPr>
          <a:xfrm>
            <a:off x="0" y="0"/>
            <a:ext cx="12192000" cy="6858000"/>
          </a:xfrm>
        </p:spPr>
        <p:txBody>
          <a:bodyPr/>
          <a:lstStyle/>
          <a:p>
            <a:r>
              <a:rPr lang="el-GR" b="1" dirty="0"/>
              <a:t>Περίοδος </a:t>
            </a:r>
            <a:r>
              <a:rPr lang="el-GR" b="1" dirty="0" err="1"/>
              <a:t>Όθωνα</a:t>
            </a:r>
            <a:r>
              <a:rPr lang="el-GR" b="1" dirty="0"/>
              <a:t>:</a:t>
            </a:r>
            <a:endParaRPr lang="el-GR" dirty="0"/>
          </a:p>
          <a:p>
            <a:r>
              <a:rPr lang="el-GR" dirty="0"/>
              <a:t> </a:t>
            </a:r>
          </a:p>
          <a:p>
            <a:pPr algn="just"/>
            <a:r>
              <a:rPr lang="el-GR" dirty="0"/>
              <a:t>Την περίοδο του </a:t>
            </a:r>
            <a:r>
              <a:rPr lang="el-GR" dirty="0" err="1"/>
              <a:t>Όθωνα</a:t>
            </a:r>
            <a:r>
              <a:rPr lang="el-GR" dirty="0"/>
              <a:t> για πρώτη φορά άρχισαν να εκτελούνται έργα μεγάλης κλίμακας. Στην πρωτεύουσα του νέου ελληνικού κράτους οι συνθήκες ήταν κατάλληλες για την ανέγερση δημόσιων και ιδιωτικών κτιρίων. Η έντονη οικονομική δραστηριότητα περιλάμβανε επίσης ποικίλες διακοσμητικές εργασίες, παραγγελίες για προτομές, ανδριάντες, ηρώα των αγωνιστών της Ελληνικής Επανάστασης, καθώς και ταφικά μνημεία. Την περίοδο εκείνη οι πρώτοι γνωστοί μαρμαρογλύπτες που έφτασαν στην Αθήνα ήταν οι αδερφοί </a:t>
            </a:r>
            <a:r>
              <a:rPr lang="el-GR" b="1" dirty="0"/>
              <a:t>Ιάκωβος (</a:t>
            </a:r>
            <a:r>
              <a:rPr lang="el-GR" b="1" dirty="0" err="1"/>
              <a:t>Γιακουμής</a:t>
            </a:r>
            <a:r>
              <a:rPr lang="el-GR" b="1" dirty="0"/>
              <a:t>) και Φραγκίσκος </a:t>
            </a:r>
            <a:r>
              <a:rPr lang="el-GR" b="1" dirty="0" err="1"/>
              <a:t>Μαλακατές</a:t>
            </a:r>
            <a:r>
              <a:rPr lang="el-GR" dirty="0"/>
              <a:t>. Γεννημένοι στην Τήνο ήρθαν στην Αθήνα και ίδρυσαν το πρώτο </a:t>
            </a:r>
            <a:r>
              <a:rPr lang="el-GR" dirty="0" err="1"/>
              <a:t>ερμογλυφείο</a:t>
            </a:r>
            <a:r>
              <a:rPr lang="el-GR" dirty="0"/>
              <a:t> της πόλης (Σταδίου και Κοραή), από το οποίο αναδείχθηκαν δεκάδες μαρμαρογλύπτες. Τα δύο αδέρφια φιλοτέχνησαν, κυρίως, ταφικά μνημεία στο Α΄ Νεκροταφείο Αθηνών. Τα έργα τους ήταν επηρεασμένα από τον </a:t>
            </a:r>
            <a:r>
              <a:rPr lang="el-GR" dirty="0" err="1"/>
              <a:t>ιταλό</a:t>
            </a:r>
            <a:r>
              <a:rPr lang="el-GR" dirty="0"/>
              <a:t> γλύπτη </a:t>
            </a:r>
            <a:r>
              <a:rPr lang="el-GR" dirty="0" err="1"/>
              <a:t>Κανόβα</a:t>
            </a:r>
            <a:r>
              <a:rPr lang="el-GR" dirty="0"/>
              <a:t>.</a:t>
            </a:r>
          </a:p>
        </p:txBody>
      </p:sp>
    </p:spTree>
    <p:extLst>
      <p:ext uri="{BB962C8B-B14F-4D97-AF65-F5344CB8AC3E}">
        <p14:creationId xmlns:p14="http://schemas.microsoft.com/office/powerpoint/2010/main" val="229592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1567" y="4886793"/>
            <a:ext cx="6017302" cy="1225993"/>
          </a:xfrm>
        </p:spPr>
        <p:txBody>
          <a:bodyPr>
            <a:normAutofit fontScale="90000"/>
          </a:bodyPr>
          <a:lstStyle/>
          <a:p>
            <a:r>
              <a:rPr lang="el-GR" dirty="0" err="1"/>
              <a:t>Γιακουμής</a:t>
            </a:r>
            <a:r>
              <a:rPr lang="el-GR" dirty="0"/>
              <a:t> </a:t>
            </a:r>
            <a:r>
              <a:rPr lang="el-GR" dirty="0" err="1"/>
              <a:t>Μαλακατές</a:t>
            </a:r>
            <a:r>
              <a:rPr lang="el-GR" dirty="0"/>
              <a:t>, Α΄ Νεκροταφείο Αθηνών</a:t>
            </a:r>
          </a:p>
        </p:txBody>
      </p:sp>
      <p:pic>
        <p:nvPicPr>
          <p:cNvPr id="1026" name="Picture 2" descr="Image result for ιάκωβος Μαλακατ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96656" cy="679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87777" y="5876144"/>
            <a:ext cx="7921052" cy="806268"/>
          </a:xfrm>
        </p:spPr>
        <p:txBody>
          <a:bodyPr>
            <a:normAutofit fontScale="90000"/>
          </a:bodyPr>
          <a:lstStyle/>
          <a:p>
            <a:r>
              <a:rPr lang="el-GR" dirty="0" err="1"/>
              <a:t>Γιακουμής</a:t>
            </a:r>
            <a:r>
              <a:rPr lang="el-GR" dirty="0"/>
              <a:t> </a:t>
            </a:r>
            <a:r>
              <a:rPr lang="el-GR" dirty="0" err="1"/>
              <a:t>Μαλακατές</a:t>
            </a:r>
            <a:r>
              <a:rPr lang="el-GR" dirty="0"/>
              <a:t>, Τάφος οικογένειας Δημάκη</a:t>
            </a:r>
          </a:p>
        </p:txBody>
      </p:sp>
      <p:pic>
        <p:nvPicPr>
          <p:cNvPr id="2052" name="Picture 4" descr="Image result for ιάκωβος Μαλακατ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252866" cy="689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8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81861" y="5756224"/>
            <a:ext cx="6676869" cy="821258"/>
          </a:xfrm>
        </p:spPr>
        <p:txBody>
          <a:bodyPr>
            <a:normAutofit fontScale="90000"/>
          </a:bodyPr>
          <a:lstStyle/>
          <a:p>
            <a:r>
              <a:rPr lang="el-GR" dirty="0" err="1"/>
              <a:t>Γιακουμής</a:t>
            </a:r>
            <a:r>
              <a:rPr lang="el-GR" dirty="0"/>
              <a:t> </a:t>
            </a:r>
            <a:r>
              <a:rPr lang="el-GR" dirty="0" err="1"/>
              <a:t>Μακλακατές</a:t>
            </a:r>
            <a:r>
              <a:rPr lang="el-GR" dirty="0"/>
              <a:t>, Τάφος Μαρίας </a:t>
            </a:r>
            <a:r>
              <a:rPr lang="el-GR" dirty="0" err="1"/>
              <a:t>Τσιλιάνη</a:t>
            </a:r>
            <a:r>
              <a:rPr lang="el-GR" dirty="0"/>
              <a:t>, 1875</a:t>
            </a:r>
          </a:p>
        </p:txBody>
      </p:sp>
      <p:pic>
        <p:nvPicPr>
          <p:cNvPr id="3074" name="Picture 2" descr="Image result for ιάκωβος Μαλακατ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57010" cy="678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2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08A31B06-4FD5-49F1-A9A3-DFFA91921079}"/>
              </a:ext>
            </a:extLst>
          </p:cNvPr>
          <p:cNvSpPr>
            <a:spLocks noGrp="1"/>
          </p:cNvSpPr>
          <p:nvPr>
            <p:ph idx="1"/>
          </p:nvPr>
        </p:nvSpPr>
        <p:spPr>
          <a:xfrm>
            <a:off x="0" y="0"/>
            <a:ext cx="12192000" cy="6858000"/>
          </a:xfrm>
        </p:spPr>
        <p:txBody>
          <a:bodyPr/>
          <a:lstStyle/>
          <a:p>
            <a:pPr algn="just"/>
            <a:r>
              <a:rPr lang="el-GR" dirty="0"/>
              <a:t>Άλλοι γνωστοί γλύπτες της εποχής ήταν οι αδερφοί </a:t>
            </a:r>
            <a:r>
              <a:rPr lang="el-GR" b="1" dirty="0"/>
              <a:t>Δημήτριος</a:t>
            </a:r>
            <a:r>
              <a:rPr lang="el-GR" dirty="0"/>
              <a:t> (1819-1872) και </a:t>
            </a:r>
            <a:r>
              <a:rPr lang="el-GR" b="1" dirty="0"/>
              <a:t>Ιωάννης</a:t>
            </a:r>
            <a:r>
              <a:rPr lang="el-GR" dirty="0"/>
              <a:t> (1822-1873) </a:t>
            </a:r>
            <a:r>
              <a:rPr lang="el-GR" b="1" dirty="0" err="1"/>
              <a:t>Κόσσος</a:t>
            </a:r>
            <a:r>
              <a:rPr lang="el-GR" b="1" dirty="0"/>
              <a:t> </a:t>
            </a:r>
            <a:r>
              <a:rPr lang="el-GR" dirty="0"/>
              <a:t>(Τρίπολη), τα αδέρφια </a:t>
            </a:r>
            <a:r>
              <a:rPr lang="el-GR" b="1" dirty="0"/>
              <a:t>Γεώργιος</a:t>
            </a:r>
            <a:r>
              <a:rPr lang="el-GR" dirty="0"/>
              <a:t> (1830-1880) και </a:t>
            </a:r>
            <a:r>
              <a:rPr lang="el-GR" b="1" dirty="0"/>
              <a:t>Λάζαρος </a:t>
            </a:r>
            <a:r>
              <a:rPr lang="el-GR" dirty="0"/>
              <a:t>(1831-1909) </a:t>
            </a:r>
            <a:r>
              <a:rPr lang="el-GR" b="1" dirty="0" err="1"/>
              <a:t>Φυτάλης</a:t>
            </a:r>
            <a:r>
              <a:rPr lang="el-GR" dirty="0"/>
              <a:t> με καταγωγή από την Τήνο, καθώς και ο </a:t>
            </a:r>
            <a:r>
              <a:rPr lang="el-GR" b="1" dirty="0"/>
              <a:t>Λεωνίδας Δρόσης</a:t>
            </a:r>
            <a:r>
              <a:rPr lang="el-GR" dirty="0"/>
              <a:t> (1834-1882). Όλοι οι παραπάνω προέρχονταν από οικογένειες που ασχολούνταν με τη γλυπτική. </a:t>
            </a:r>
          </a:p>
          <a:p>
            <a:endParaRPr lang="el-GR" dirty="0"/>
          </a:p>
        </p:txBody>
      </p:sp>
    </p:spTree>
    <p:extLst>
      <p:ext uri="{BB962C8B-B14F-4D97-AF65-F5344CB8AC3E}">
        <p14:creationId xmlns:p14="http://schemas.microsoft.com/office/powerpoint/2010/main" val="121847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CB04EB9-9CAB-429C-A195-F97A23AFF7B2}"/>
              </a:ext>
            </a:extLst>
          </p:cNvPr>
          <p:cNvSpPr>
            <a:spLocks noGrp="1"/>
          </p:cNvSpPr>
          <p:nvPr>
            <p:ph idx="1"/>
          </p:nvPr>
        </p:nvSpPr>
        <p:spPr>
          <a:xfrm>
            <a:off x="0" y="0"/>
            <a:ext cx="12192000" cy="6858000"/>
          </a:xfrm>
        </p:spPr>
        <p:txBody>
          <a:bodyPr/>
          <a:lstStyle/>
          <a:p>
            <a:pPr algn="just"/>
            <a:r>
              <a:rPr lang="el-GR" dirty="0"/>
              <a:t>Ο Ιωάννης </a:t>
            </a:r>
            <a:r>
              <a:rPr lang="el-GR" dirty="0" err="1"/>
              <a:t>Κόσσος</a:t>
            </a:r>
            <a:r>
              <a:rPr lang="el-GR" dirty="0"/>
              <a:t> ίδρυσε το 1855 εργαστήριο κάτω από την Ακρόπολη στη Διονυσίου </a:t>
            </a:r>
            <a:r>
              <a:rPr lang="el-GR" dirty="0" err="1"/>
              <a:t>Αεροπαγίτου</a:t>
            </a:r>
            <a:r>
              <a:rPr lang="el-GR" dirty="0"/>
              <a:t>. Σπούδασε κοντά στον </a:t>
            </a:r>
            <a:r>
              <a:rPr lang="el-GR" dirty="0" err="1"/>
              <a:t>Ζίγκελ</a:t>
            </a:r>
            <a:r>
              <a:rPr lang="el-GR" dirty="0"/>
              <a:t> και αργότερα συνέχισε τις σπουδές του στη Φλωρεντία. Δημιουργούσε ανδριάντες, προτομές των ηρώων της Ελληνικής Επανάστασης και ταφικά μνημεία. Λιγότερο ασχολήθηκε με αλληγορικές συνθέσεις και με θέματα από την ελληνική μυθολογία.</a:t>
            </a:r>
          </a:p>
        </p:txBody>
      </p:sp>
    </p:spTree>
    <p:extLst>
      <p:ext uri="{BB962C8B-B14F-4D97-AF65-F5344CB8AC3E}">
        <p14:creationId xmlns:p14="http://schemas.microsoft.com/office/powerpoint/2010/main" val="316640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83559" y="4871803"/>
            <a:ext cx="6708572" cy="1690689"/>
          </a:xfrm>
        </p:spPr>
        <p:txBody>
          <a:bodyPr>
            <a:normAutofit fontScale="90000"/>
          </a:bodyPr>
          <a:lstStyle/>
          <a:p>
            <a:r>
              <a:rPr lang="el-GR" dirty="0"/>
              <a:t>Ι. </a:t>
            </a:r>
            <a:r>
              <a:rPr lang="el-GR" dirty="0" err="1"/>
              <a:t>Κόσσος</a:t>
            </a:r>
            <a:r>
              <a:rPr lang="el-GR" dirty="0"/>
              <a:t>, Γ. Βρούτος, Αδαμάντιος Κοραής, Αθήνα - Προπύλαια Πανεπιστημίου Αθηνών)</a:t>
            </a:r>
          </a:p>
        </p:txBody>
      </p:sp>
      <p:pic>
        <p:nvPicPr>
          <p:cNvPr id="4098" name="Picture 2" descr="https://upload.wikimedia.org/wikipedia/el/thumb/e/ef/Statue_of_Adamantios_Korais%2C_University_of_Athens%2C_2008.JPG/250px-Statue_of_Adamantios_Korais%2C_University_of_Athens%2C_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486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0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43500" y="5081667"/>
            <a:ext cx="7048500" cy="1375894"/>
          </a:xfrm>
        </p:spPr>
        <p:txBody>
          <a:bodyPr>
            <a:normAutofit fontScale="90000"/>
          </a:bodyPr>
          <a:lstStyle/>
          <a:p>
            <a:r>
              <a:rPr lang="el-GR" dirty="0"/>
              <a:t>Ι. </a:t>
            </a:r>
            <a:r>
              <a:rPr lang="el-GR" dirty="0" err="1"/>
              <a:t>Κόσσος</a:t>
            </a:r>
            <a:r>
              <a:rPr lang="el-GR" dirty="0"/>
              <a:t>, Ανδριάντας </a:t>
            </a:r>
            <a:r>
              <a:rPr lang="el-GR" dirty="0" err="1"/>
              <a:t>Ευαγγελή</a:t>
            </a:r>
            <a:r>
              <a:rPr lang="el-GR" dirty="0"/>
              <a:t> Ζάππα(1864, Αθήνα - Ζάππειο Μέγαρο)</a:t>
            </a:r>
          </a:p>
        </p:txBody>
      </p:sp>
      <p:pic>
        <p:nvPicPr>
          <p:cNvPr id="5122" name="Picture 2" descr="Image result for ανδριάντας Ευαγγελή Ζάππ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9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BC009F95-8352-42F9-9946-3ECBF0673F85}"/>
              </a:ext>
            </a:extLst>
          </p:cNvPr>
          <p:cNvSpPr>
            <a:spLocks noGrp="1"/>
          </p:cNvSpPr>
          <p:nvPr>
            <p:ph idx="1"/>
          </p:nvPr>
        </p:nvSpPr>
        <p:spPr>
          <a:xfrm>
            <a:off x="0" y="0"/>
            <a:ext cx="12052092" cy="6858000"/>
          </a:xfrm>
        </p:spPr>
        <p:txBody>
          <a:bodyPr/>
          <a:lstStyle/>
          <a:p>
            <a:pPr algn="just"/>
            <a:r>
              <a:rPr lang="el-GR" dirty="0"/>
              <a:t>Οι </a:t>
            </a:r>
            <a:r>
              <a:rPr lang="el-GR" dirty="0" err="1"/>
              <a:t>Τήνιοι</a:t>
            </a:r>
            <a:r>
              <a:rPr lang="el-GR" dirty="0"/>
              <a:t> αδερφοί </a:t>
            </a:r>
            <a:r>
              <a:rPr lang="el-GR" dirty="0" err="1"/>
              <a:t>Φυτάλη</a:t>
            </a:r>
            <a:r>
              <a:rPr lang="el-GR" dirty="0"/>
              <a:t> άνοιξαν το δικό τους εργαστήριο μεταξύ των ετών 1858-1860, το οποίο ονόμασαν «</a:t>
            </a:r>
            <a:r>
              <a:rPr lang="el-GR" dirty="0" err="1"/>
              <a:t>Ανδριαντοποιείον</a:t>
            </a:r>
            <a:r>
              <a:rPr lang="el-GR" dirty="0"/>
              <a:t>». Στο εργαστήριό τους απασχολήθηκαν μεταξύ άλλων ο γλύπτης Δημήτριος Φιλιππότης και ο ζωγράφος Γεώργιος Ιακωβίδης. Τα αδέρφια </a:t>
            </a:r>
            <a:r>
              <a:rPr lang="el-GR" dirty="0" err="1"/>
              <a:t>Φυτάλη</a:t>
            </a:r>
            <a:r>
              <a:rPr lang="el-GR" dirty="0"/>
              <a:t> ασχολήθηκαν με ταφικά μνημεία, τα οποία είχαν μεγάλη ζήτηση εκείνη την περίοδο. Επίσης ασχολήθηκαν με προτομές και αρχιτεκτονικές διακοσμήσεις. Από το έργο τους δεν έλειπαν οι συνθέσεις με θέματα από την ελληνική μυθολογία, αλλά συνθέσεις με ηθογραφικό περιεχόμενο. Οι επιρροές του </a:t>
            </a:r>
            <a:r>
              <a:rPr lang="el-GR" dirty="0" err="1"/>
              <a:t>ιταλού</a:t>
            </a:r>
            <a:r>
              <a:rPr lang="el-GR" dirty="0"/>
              <a:t> </a:t>
            </a:r>
            <a:r>
              <a:rPr lang="el-GR" dirty="0" err="1"/>
              <a:t>Κανόβα</a:t>
            </a:r>
            <a:r>
              <a:rPr lang="el-GR" dirty="0"/>
              <a:t> και του Δανού </a:t>
            </a:r>
            <a:r>
              <a:rPr lang="el-GR" dirty="0" err="1"/>
              <a:t>Τόρβαλντσεν</a:t>
            </a:r>
            <a:r>
              <a:rPr lang="el-GR" dirty="0"/>
              <a:t> είναι εμφανείς στο έργο τους.</a:t>
            </a:r>
          </a:p>
        </p:txBody>
      </p:sp>
    </p:spTree>
    <p:extLst>
      <p:ext uri="{BB962C8B-B14F-4D97-AF65-F5344CB8AC3E}">
        <p14:creationId xmlns:p14="http://schemas.microsoft.com/office/powerpoint/2010/main" val="124510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61546" y="4886792"/>
            <a:ext cx="6930453" cy="1738859"/>
          </a:xfrm>
        </p:spPr>
        <p:txBody>
          <a:bodyPr>
            <a:normAutofit fontScale="90000"/>
          </a:bodyPr>
          <a:lstStyle/>
          <a:p>
            <a:r>
              <a:rPr lang="el-GR" dirty="0"/>
              <a:t>Λ. </a:t>
            </a:r>
            <a:r>
              <a:rPr lang="el-GR" dirty="0" err="1"/>
              <a:t>Φυτάλης</a:t>
            </a:r>
            <a:r>
              <a:rPr lang="el-GR" dirty="0"/>
              <a:t>, Ανδριάντας του Πατριάρχη Γρηγορίου Ε΄, (δεξιά της εισόδου του Πανεπιστημίου Αθηνών)</a:t>
            </a:r>
          </a:p>
        </p:txBody>
      </p:sp>
      <p:pic>
        <p:nvPicPr>
          <p:cNvPr id="6146" name="Picture 2" descr="https://upload.wikimedia.org/wikipedia/commons/thumb/5/54/Patriarch_Grigorios_E.JPG/250px-Patriarch_Grigorios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052991"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5F0826EC-F3D5-44D7-BA39-02E27F3183B3}"/>
              </a:ext>
            </a:extLst>
          </p:cNvPr>
          <p:cNvSpPr>
            <a:spLocks noGrp="1"/>
          </p:cNvSpPr>
          <p:nvPr>
            <p:ph idx="1"/>
          </p:nvPr>
        </p:nvSpPr>
        <p:spPr>
          <a:xfrm>
            <a:off x="0" y="0"/>
            <a:ext cx="12192000" cy="6858000"/>
          </a:xfrm>
        </p:spPr>
        <p:txBody>
          <a:bodyPr/>
          <a:lstStyle/>
          <a:p>
            <a:r>
              <a:rPr lang="el-GR" b="1" dirty="0"/>
              <a:t>Η Κερκυραϊκή Σχολή</a:t>
            </a:r>
            <a:endParaRPr lang="el-GR" dirty="0"/>
          </a:p>
          <a:p>
            <a:r>
              <a:rPr lang="el-GR" b="1" dirty="0"/>
              <a:t> </a:t>
            </a:r>
            <a:endParaRPr lang="el-GR" dirty="0"/>
          </a:p>
          <a:p>
            <a:pPr algn="just"/>
            <a:r>
              <a:rPr lang="el-GR" dirty="0"/>
              <a:t>Οι απαρχές της νεοελληνικής γλυπτικής τοποθετούνται χρονικά πριν την απελευθέρωση της Ελλάδας από τους Τούρκους. Στα Επτάνησα, και πιο συγκεκριμένα, στην Κέρκυρα, τέθηκαν τα θεμέλια για την ανάπτυξη της σύγχρονης ελληνικής γλυπτικής.</a:t>
            </a:r>
          </a:p>
          <a:p>
            <a:endParaRPr lang="el-GR" dirty="0"/>
          </a:p>
        </p:txBody>
      </p:sp>
    </p:spTree>
    <p:extLst>
      <p:ext uri="{BB962C8B-B14F-4D97-AF65-F5344CB8AC3E}">
        <p14:creationId xmlns:p14="http://schemas.microsoft.com/office/powerpoint/2010/main" val="80033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09068" y="5681272"/>
            <a:ext cx="8212847" cy="1176728"/>
          </a:xfrm>
        </p:spPr>
        <p:txBody>
          <a:bodyPr>
            <a:normAutofit fontScale="90000"/>
          </a:bodyPr>
          <a:lstStyle/>
          <a:p>
            <a:r>
              <a:rPr lang="el-GR" dirty="0"/>
              <a:t>Γ. </a:t>
            </a:r>
            <a:r>
              <a:rPr lang="el-GR" dirty="0" err="1"/>
              <a:t>Φυτάλης</a:t>
            </a:r>
            <a:r>
              <a:rPr lang="el-GR" dirty="0"/>
              <a:t>, Βοσκός με κατσικάκι, 1856 (Εθνική Πινακοθήκη)</a:t>
            </a:r>
          </a:p>
        </p:txBody>
      </p:sp>
      <p:pic>
        <p:nvPicPr>
          <p:cNvPr id="7170" name="Picture 2" descr="Βοσκός με κατσικάκ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9068" cy="698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0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A408741F-1636-4431-91A3-5D392C4D752C}"/>
              </a:ext>
            </a:extLst>
          </p:cNvPr>
          <p:cNvSpPr>
            <a:spLocks noGrp="1"/>
          </p:cNvSpPr>
          <p:nvPr>
            <p:ph idx="1"/>
          </p:nvPr>
        </p:nvSpPr>
        <p:spPr>
          <a:xfrm>
            <a:off x="-1" y="0"/>
            <a:ext cx="11947161" cy="6730584"/>
          </a:xfrm>
        </p:spPr>
        <p:txBody>
          <a:bodyPr/>
          <a:lstStyle/>
          <a:p>
            <a:pPr algn="just"/>
            <a:r>
              <a:rPr lang="el-GR" dirty="0"/>
              <a:t>Από τους παραπάνω γλύπτες του 19</a:t>
            </a:r>
            <a:r>
              <a:rPr lang="el-GR" baseline="30000" dirty="0"/>
              <a:t>ου</a:t>
            </a:r>
            <a:r>
              <a:rPr lang="el-GR" dirty="0"/>
              <a:t> αι. ο σημαντικότερος εκπρόσωπος του πνεύματος του κλασικισμού ήταν ο Λεωνίδας Δρόσης. Γεννήθηκε στο Ναύπλιο. Σπούδασε στη Σχολή Γλυπτικής του Πολυτεχνείου κοντά στον </a:t>
            </a:r>
            <a:r>
              <a:rPr lang="el-GR" dirty="0" err="1"/>
              <a:t>Ζίγκελ</a:t>
            </a:r>
            <a:r>
              <a:rPr lang="el-GR" dirty="0"/>
              <a:t> και έπειτα συνέχισε τις σπουδές του στην Ακαδημία του Μονάχου με καθηγητή τον Μαξ </a:t>
            </a:r>
            <a:r>
              <a:rPr lang="el-GR" dirty="0" err="1"/>
              <a:t>Βίντμαν</a:t>
            </a:r>
            <a:r>
              <a:rPr lang="el-GR" dirty="0"/>
              <a:t> (</a:t>
            </a:r>
            <a:r>
              <a:rPr lang="tr-TR" dirty="0"/>
              <a:t>W</a:t>
            </a:r>
            <a:r>
              <a:rPr lang="en-US" dirty="0" err="1"/>
              <a:t>idmann</a:t>
            </a:r>
            <a:r>
              <a:rPr lang="el-GR" dirty="0"/>
              <a:t>). Όταν επέστρεψε στην Ελλάδα άρχισε να διδάσκει στη Σχολή Γλυπτικής του Πολυτεχνείου. Πέθανε στη Νάπολη. Από το εργαστήριό του βγήκαν καλλιτέχνες όπως ο Γιαννούλης Χαλεπάς. Με το έργο και τη διδασκαλία του επηρέασε πολλούς μεταγενέστερους καλλιτέχνες. Αυτός φιλοτέχνησε τη γλυπτή διακόσμηση της Ακαδημίας Αθηνών. Επίσης δημιούργησε ανδριάντες και προτομές σημαντικών ανθρώπων της εποχής του, καθώς και αρκετές συνθέσεις με θέματα από την κλασική αρχαιότητα. Στο γλυπτό του </a:t>
            </a:r>
            <a:r>
              <a:rPr lang="el-GR" b="1" dirty="0"/>
              <a:t>Πηνελόπη</a:t>
            </a:r>
            <a:r>
              <a:rPr lang="el-GR" dirty="0"/>
              <a:t> βλέπουμε ότι η στάση της φιγούρας είναι επηρεασμένη από το αρχαιοελληνικό πρότυπο της Αφροδίτης. </a:t>
            </a:r>
          </a:p>
          <a:p>
            <a:r>
              <a:rPr lang="el-GR" dirty="0"/>
              <a:t> </a:t>
            </a:r>
          </a:p>
          <a:p>
            <a:endParaRPr lang="el-GR" dirty="0"/>
          </a:p>
        </p:txBody>
      </p:sp>
    </p:spTree>
    <p:extLst>
      <p:ext uri="{BB962C8B-B14F-4D97-AF65-F5344CB8AC3E}">
        <p14:creationId xmlns:p14="http://schemas.microsoft.com/office/powerpoint/2010/main" val="388610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64368" y="5516381"/>
            <a:ext cx="7008959" cy="926190"/>
          </a:xfrm>
        </p:spPr>
        <p:txBody>
          <a:bodyPr>
            <a:normAutofit fontScale="90000"/>
          </a:bodyPr>
          <a:lstStyle/>
          <a:p>
            <a:r>
              <a:rPr lang="el-GR" dirty="0"/>
              <a:t>Λ. Δρόσης, Πηνελόπη, 1873 (Εθνική Πινακοθήκη)</a:t>
            </a:r>
          </a:p>
        </p:txBody>
      </p:sp>
      <p:pic>
        <p:nvPicPr>
          <p:cNvPr id="8196" name="Picture 4" descr="Πηνελόπ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0643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9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09182" y="5246558"/>
            <a:ext cx="5524500" cy="1330924"/>
          </a:xfrm>
        </p:spPr>
        <p:txBody>
          <a:bodyPr>
            <a:normAutofit fontScale="90000"/>
          </a:bodyPr>
          <a:lstStyle/>
          <a:p>
            <a:r>
              <a:rPr lang="el-GR" dirty="0"/>
              <a:t>Δρόσης, Πηνελόπη, 1864 (Εθνική Πινακοθήκη)</a:t>
            </a:r>
          </a:p>
        </p:txBody>
      </p:sp>
      <p:pic>
        <p:nvPicPr>
          <p:cNvPr id="9218" name="Picture 2" descr="Πηνελόπ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29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12236" y="5711252"/>
            <a:ext cx="7141564" cy="851239"/>
          </a:xfrm>
        </p:spPr>
        <p:txBody>
          <a:bodyPr>
            <a:normAutofit fontScale="90000"/>
          </a:bodyPr>
          <a:lstStyle/>
          <a:p>
            <a:r>
              <a:rPr lang="el-GR" dirty="0"/>
              <a:t>Δρόσης, Γυναικεία μορφή, 1870 (Εθνική Πινακοθήκη)</a:t>
            </a:r>
          </a:p>
        </p:txBody>
      </p:sp>
      <p:pic>
        <p:nvPicPr>
          <p:cNvPr id="10242" name="Picture 2" descr="Γυναικεία μορφ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56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6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47344" y="5516381"/>
            <a:ext cx="7291466" cy="1046111"/>
          </a:xfrm>
        </p:spPr>
        <p:txBody>
          <a:bodyPr>
            <a:normAutofit fontScale="90000"/>
          </a:bodyPr>
          <a:lstStyle/>
          <a:p>
            <a:r>
              <a:rPr lang="el-GR" dirty="0"/>
              <a:t>Δρόσης, Νεκρική μορφή, 1870 (Εθνική Πινακοθήκη)</a:t>
            </a:r>
          </a:p>
        </p:txBody>
      </p:sp>
      <p:pic>
        <p:nvPicPr>
          <p:cNvPr id="11266" name="Picture 2" descr="Νεκρική μορφ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732551" cy="673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11449" y="5801194"/>
            <a:ext cx="6242154" cy="791278"/>
          </a:xfrm>
        </p:spPr>
        <p:txBody>
          <a:bodyPr>
            <a:normAutofit fontScale="90000"/>
          </a:bodyPr>
          <a:lstStyle/>
          <a:p>
            <a:r>
              <a:rPr lang="el-GR" dirty="0"/>
              <a:t>Δρόσης, Κουκουβάγια, 1870-1875  (Εθνική Πινακοθήκη)</a:t>
            </a:r>
          </a:p>
        </p:txBody>
      </p:sp>
      <p:pic>
        <p:nvPicPr>
          <p:cNvPr id="12290" name="Picture 2" descr="Κουκουβάγ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76734" cy="684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1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902" y="5876144"/>
            <a:ext cx="12042098" cy="806269"/>
          </a:xfrm>
        </p:spPr>
        <p:txBody>
          <a:bodyPr>
            <a:normAutofit fontScale="90000"/>
          </a:bodyPr>
          <a:lstStyle/>
          <a:p>
            <a:r>
              <a:rPr lang="el-GR" dirty="0"/>
              <a:t>Δρόσης, Η γέννηση της Αθηνάς (πρόπλασμα αετώματος Ακαδημίας Αθηνών), 1868-1870 (Εθνική </a:t>
            </a:r>
            <a:r>
              <a:rPr lang="el-GR" dirty="0" err="1"/>
              <a:t>Πιακοθήκη</a:t>
            </a:r>
            <a:r>
              <a:rPr lang="el-GR" dirty="0"/>
              <a:t>)</a:t>
            </a:r>
          </a:p>
        </p:txBody>
      </p:sp>
      <p:pic>
        <p:nvPicPr>
          <p:cNvPr id="13314" name="Picture 2" descr="Η γέννηση της Αθηνάς (πρόπλασμα του αετώματος της Ακαδημίας Αθηνώ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912"/>
            <a:ext cx="11992131" cy="5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9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6616" y="5171607"/>
            <a:ext cx="7240250" cy="1703881"/>
          </a:xfrm>
        </p:spPr>
        <p:txBody>
          <a:bodyPr>
            <a:normAutofit/>
          </a:bodyPr>
          <a:lstStyle/>
          <a:p>
            <a:r>
              <a:rPr lang="el-GR" sz="3200" dirty="0"/>
              <a:t>Δρόσης, Ειρήνη Μαυροκορδάτου, π. 1864 (Εθνική Πινακοθήκη)</a:t>
            </a:r>
          </a:p>
        </p:txBody>
      </p:sp>
      <p:pic>
        <p:nvPicPr>
          <p:cNvPr id="14338" name="Picture 2" descr="Ειρήνη Μαυροκορδάτ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56616" cy="687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45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54124" y="4422099"/>
            <a:ext cx="3237876" cy="2008682"/>
          </a:xfrm>
        </p:spPr>
        <p:txBody>
          <a:bodyPr>
            <a:normAutofit fontScale="90000"/>
          </a:bodyPr>
          <a:lstStyle/>
          <a:p>
            <a:r>
              <a:rPr lang="el-GR" dirty="0"/>
              <a:t>Δρόσης, Σωκράτης, Ακαδημία Αθηνών</a:t>
            </a:r>
          </a:p>
        </p:txBody>
      </p:sp>
      <p:pic>
        <p:nvPicPr>
          <p:cNvPr id="15362" name="Picture 2" descr="https://upload.wikimedia.org/wikipedia/commons/thumb/6/61/Socrates_by_Leonidas_Drosis%2C_Athens_-_Academy_of_Athens.JPG/800px-Socrates_by_Leonidas_Drosis%2C_Athens_-_Academy_of_Ath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54124" cy="671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3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EEDBA53-E7DC-4F6C-B858-990D47F6DB1B}"/>
              </a:ext>
            </a:extLst>
          </p:cNvPr>
          <p:cNvSpPr>
            <a:spLocks noGrp="1"/>
          </p:cNvSpPr>
          <p:nvPr>
            <p:ph idx="1"/>
          </p:nvPr>
        </p:nvSpPr>
        <p:spPr>
          <a:xfrm>
            <a:off x="0" y="0"/>
            <a:ext cx="12192000" cy="6745574"/>
          </a:xfrm>
        </p:spPr>
        <p:txBody>
          <a:bodyPr/>
          <a:lstStyle/>
          <a:p>
            <a:r>
              <a:rPr lang="el-GR" b="1" dirty="0"/>
              <a:t>Παύλος </a:t>
            </a:r>
            <a:r>
              <a:rPr lang="el-GR" b="1" dirty="0" err="1"/>
              <a:t>Προσαλέντης</a:t>
            </a:r>
            <a:r>
              <a:rPr lang="el-GR" b="1" dirty="0"/>
              <a:t> (1784-1837)</a:t>
            </a:r>
            <a:endParaRPr lang="el-GR" dirty="0"/>
          </a:p>
          <a:p>
            <a:r>
              <a:rPr lang="el-GR" dirty="0"/>
              <a:t> </a:t>
            </a:r>
          </a:p>
          <a:p>
            <a:pPr algn="just"/>
            <a:r>
              <a:rPr lang="el-GR" dirty="0"/>
              <a:t>Ηγετική μορφή της Κερκυραϊκής Σχολής υπήρξε ο Παύλος </a:t>
            </a:r>
            <a:r>
              <a:rPr lang="el-GR" dirty="0" err="1"/>
              <a:t>Προσαλέντης</a:t>
            </a:r>
            <a:r>
              <a:rPr lang="el-GR" dirty="0"/>
              <a:t> ο πρεσβύτερος. Γεννήθηκε στην Κέρκυρα, όπου πήρε και τα πρώτα μαθήματα σχεδίου και γλυπτικής. Συνέχισε τις σπουδές του στη Ρώμη, όπου μαθήτευσε κοντά στο γλύπτη Αντόνιο </a:t>
            </a:r>
            <a:r>
              <a:rPr lang="el-GR" dirty="0" err="1"/>
              <a:t>Κανόβα</a:t>
            </a:r>
            <a:r>
              <a:rPr lang="el-GR" dirty="0"/>
              <a:t> και εντρύφησε στις αρχές τις κλασικιστικής παιδείας και γλυπτικής. Ήταν ο πρώτος ακαδημαϊκός νεοέλληνας γλύπτης. </a:t>
            </a:r>
            <a:endParaRPr lang="en-US" dirty="0"/>
          </a:p>
          <a:p>
            <a:pPr algn="just"/>
            <a:r>
              <a:rPr lang="el-GR" dirty="0"/>
              <a:t>Μαζί με το φίλο και συνεργάτη του Δημήτριο </a:t>
            </a:r>
            <a:r>
              <a:rPr lang="el-GR" dirty="0" err="1"/>
              <a:t>Τριβώλη-Πιέρη</a:t>
            </a:r>
            <a:r>
              <a:rPr lang="el-GR" dirty="0"/>
              <a:t> (1785-1808) και τον μαθητή του Ιωάννη-Βαπτιστή </a:t>
            </a:r>
            <a:r>
              <a:rPr lang="el-GR" dirty="0" err="1"/>
              <a:t>Καλοσγούρο</a:t>
            </a:r>
            <a:r>
              <a:rPr lang="el-GR" dirty="0"/>
              <a:t> (1794-1878) αποτελούν τους τρεις εκπροσώπους της Επτανησιακής Σχολής στη γλυπτική, που όμως παρέμεινε ανεξάρτητη από τον υπόλοιπο ελλαδικό χώρο. </a:t>
            </a:r>
          </a:p>
          <a:p>
            <a:pPr algn="just"/>
            <a:r>
              <a:rPr lang="el-GR" dirty="0"/>
              <a:t>Το 1811, αφού είχε επιστρέψει στη γενέτειρά του, ίδρυσε την πρώτη Καλλιτεχνική Σχολή στην Ελλάδα. Λίγα χρόνια αργότερα, το 1815, με απόφαση του Άγγλου αρμοστή </a:t>
            </a:r>
            <a:r>
              <a:rPr lang="el-GR" dirty="0" err="1"/>
              <a:t>Μαίτλαντ</a:t>
            </a:r>
            <a:r>
              <a:rPr lang="el-GR" dirty="0"/>
              <a:t>, μετατράπηκε σε «Δημόσια των Ωραίων Τεχνών Ακαδημία».</a:t>
            </a:r>
          </a:p>
          <a:p>
            <a:endParaRPr lang="el-GR" dirty="0"/>
          </a:p>
        </p:txBody>
      </p:sp>
    </p:spTree>
    <p:extLst>
      <p:ext uri="{BB962C8B-B14F-4D97-AF65-F5344CB8AC3E}">
        <p14:creationId xmlns:p14="http://schemas.microsoft.com/office/powerpoint/2010/main" val="40407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52668" y="5781909"/>
            <a:ext cx="7951033" cy="1076091"/>
          </a:xfrm>
        </p:spPr>
        <p:txBody>
          <a:bodyPr>
            <a:normAutofit fontScale="90000"/>
          </a:bodyPr>
          <a:lstStyle/>
          <a:p>
            <a:r>
              <a:rPr lang="el-GR" dirty="0"/>
              <a:t>Δρόσης, Αθηνά, Ακαδημία Αθηνών</a:t>
            </a:r>
          </a:p>
        </p:txBody>
      </p:sp>
      <p:pic>
        <p:nvPicPr>
          <p:cNvPr id="16386" name="Picture 2" descr="Image result for λεωνίδας δρό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921"/>
            <a:ext cx="3348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8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53601" y="4152274"/>
            <a:ext cx="2553324" cy="2488367"/>
          </a:xfrm>
        </p:spPr>
        <p:txBody>
          <a:bodyPr>
            <a:normAutofit/>
          </a:bodyPr>
          <a:lstStyle/>
          <a:p>
            <a:r>
              <a:rPr lang="el-GR" sz="3200" dirty="0"/>
              <a:t>Δρόσης, Ταφικό μνημείο Αλ. Υψηλάντη, 1870</a:t>
            </a:r>
          </a:p>
        </p:txBody>
      </p:sp>
      <p:pic>
        <p:nvPicPr>
          <p:cNvPr id="17410" name="Picture 2" descr="http://4.bp.blogspot.com/-PZOQpCmqH9c/VRWSzPhWtzI/AAAAAAAAA_w/ZdFPFmIwK60/s1600/GS1_1423%2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6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HD5C5RwEyI8/VRWSzjNkmtI/AAAAAAAAA_0/GjdgGuUwTaA/s1600/GS1_1421%2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327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0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NVBjkMFwtj4/VR64XLTxREI/AAAAAAAABHM/m0umGVLhOOY/s1600/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79"/>
            <a:ext cx="9158990" cy="686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64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5cCDqAGhcP8/VR64XtGLC9I/AAAAAAAABHc/XsRSmUZO3ts/s1600/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29010" cy="684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2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F4C0740E-4823-4BAE-9025-262FF33E5176}"/>
              </a:ext>
            </a:extLst>
          </p:cNvPr>
          <p:cNvSpPr>
            <a:spLocks noGrp="1"/>
          </p:cNvSpPr>
          <p:nvPr>
            <p:ph idx="1"/>
          </p:nvPr>
        </p:nvSpPr>
        <p:spPr>
          <a:xfrm>
            <a:off x="0" y="0"/>
            <a:ext cx="12192000" cy="6858000"/>
          </a:xfrm>
        </p:spPr>
        <p:txBody>
          <a:bodyPr>
            <a:normAutofit fontScale="62500" lnSpcReduction="20000"/>
          </a:bodyPr>
          <a:lstStyle/>
          <a:p>
            <a:r>
              <a:rPr lang="el-GR" dirty="0"/>
              <a:t>37. Ποιες είναι οι κύριες μορφολογικές τάσεις της ελληνικής γλυπτικής του 19ου αιώνα και ποια τα χαρακτηριστικά τους;</a:t>
            </a:r>
          </a:p>
          <a:p>
            <a:r>
              <a:rPr lang="el-GR" dirty="0"/>
              <a:t> </a:t>
            </a:r>
          </a:p>
          <a:p>
            <a:r>
              <a:rPr lang="el-GR" dirty="0"/>
              <a:t>Μετά την Ελληνική Επανάσταση και την ίδρυση του ελληνικού κράτους στις αρχές του 19</a:t>
            </a:r>
            <a:r>
              <a:rPr lang="el-GR" baseline="30000" dirty="0"/>
              <a:t>ου</a:t>
            </a:r>
            <a:r>
              <a:rPr lang="el-GR" dirty="0"/>
              <a:t> αι., η γλυπτική αρχίζει βαθμιαία να ανακτά την αυτονομία και την προηγούμενη δυναμικότητά της. Από τη στιγμή της </a:t>
            </a:r>
            <a:r>
              <a:rPr lang="el-GR" b="1" dirty="0"/>
              <a:t>δημιουργίας του ελεύθερου ελληνικού κράτους η τέχνη της γλυπτικής συνδέθηκε με την ελληνική ιστορία και τον ελληνικό πολιτισμό</a:t>
            </a:r>
            <a:r>
              <a:rPr lang="el-GR" dirty="0"/>
              <a:t>. Με τον τρόπο αυτό πραγματοποιήθηκε η </a:t>
            </a:r>
            <a:r>
              <a:rPr lang="el-GR" b="1" dirty="0"/>
              <a:t>σύνδεση του ένδοξου παρελθόντος με το παρόν, καθώς και της σύγχρονης ζωής με την παράδοση</a:t>
            </a:r>
            <a:r>
              <a:rPr lang="el-GR" dirty="0"/>
              <a:t>. Το 1837 ιδρύθηκε το Σχολείον των Τεχνών, όπου η γλυπτική άρχισε να διδάσκεται συστηματικά από το 1847, χρονιά που διορίστηκε καθηγητής ο Βαυαρός γλύπτης Κρίστιαν </a:t>
            </a:r>
            <a:r>
              <a:rPr lang="el-GR" dirty="0" err="1"/>
              <a:t>Ζίγκελ</a:t>
            </a:r>
            <a:r>
              <a:rPr lang="el-GR" dirty="0"/>
              <a:t> (</a:t>
            </a:r>
            <a:r>
              <a:rPr lang="en-US" dirty="0"/>
              <a:t>Christian Siegel</a:t>
            </a:r>
            <a:r>
              <a:rPr lang="el-GR" dirty="0"/>
              <a:t>) (1808-1883). Ο </a:t>
            </a:r>
            <a:r>
              <a:rPr lang="el-GR" dirty="0" err="1"/>
              <a:t>Ζίγκελ</a:t>
            </a:r>
            <a:r>
              <a:rPr lang="el-GR" dirty="0"/>
              <a:t> έφερε στην Ελλάδα το κλασικιστικό πνεύμα που είχε ήδη επικρατήσει στην Ευρώπη από τα μέσα του 18ου αιώνα.</a:t>
            </a:r>
          </a:p>
          <a:p>
            <a:r>
              <a:rPr lang="el-GR" dirty="0"/>
              <a:t>Ο νεοκλασικισμός χαρακτηριζόταν από την επιστροφή στην αρχαία ελληνική και τη ρωμαϊκή τέχνη, με την αναβίωση κλασικών μοτίβων και θεμάτων. Οι Έλληνες γλύπτες πολύ γρήγορα εξοικειώθηκαν με την τεχνική και τα εκφραστικά μέσα της τέχνης την περίοδο του κλασικισμού. Οι αρχές του κλασικισμού ήταν κυρίαρχες στη βασιλική Ακαδημία του Μονάχου. Όλοι οι Έλληνες καλλιτέχνες που σπούδασαν στην Ακαδημία αυτή επηρεάστηκαν από τον κλασικισμό. Η βασική αρχή που ακολουθούνταν αφορούσε μια τέχνη που ως «μίμηση της φύσης» είχε τις βάσεις της στην τέχνη της Αναγέννησης και που εφαρμοζόταν περισσότερο στη γλυπτική παρά στη ζωγραφικής της περιόδου.</a:t>
            </a:r>
          </a:p>
          <a:p>
            <a:r>
              <a:rPr lang="el-GR" dirty="0"/>
              <a:t>Βασικά χαρακτηριστικά της νεοελληνικής γλυπτικής του 19</a:t>
            </a:r>
            <a:r>
              <a:rPr lang="el-GR" baseline="30000" dirty="0"/>
              <a:t>ου</a:t>
            </a:r>
            <a:r>
              <a:rPr lang="el-GR" dirty="0"/>
              <a:t> αι. ήταν:</a:t>
            </a:r>
          </a:p>
          <a:p>
            <a:pPr lvl="0"/>
            <a:r>
              <a:rPr lang="el-GR" dirty="0"/>
              <a:t>Κλασικιστική έκφραση και αρμονία</a:t>
            </a:r>
          </a:p>
          <a:p>
            <a:pPr lvl="0"/>
            <a:r>
              <a:rPr lang="el-GR" dirty="0"/>
              <a:t>Λείες και λαμπερές επιφάνειες</a:t>
            </a:r>
          </a:p>
          <a:p>
            <a:pPr lvl="0"/>
            <a:r>
              <a:rPr lang="el-GR" dirty="0"/>
              <a:t>Ο τρισδιάστατος χαρακτήρας των γλυπτών</a:t>
            </a:r>
          </a:p>
          <a:p>
            <a:pPr lvl="0"/>
            <a:r>
              <a:rPr lang="el-GR" dirty="0"/>
              <a:t>Η τάση για εξιδανίκευση και ωραιοποίηση</a:t>
            </a:r>
          </a:p>
          <a:p>
            <a:pPr lvl="0"/>
            <a:r>
              <a:rPr lang="el-GR" dirty="0"/>
              <a:t>Ο ανθρωποκεντρικός χαρακτήρας τω γλυπτών</a:t>
            </a:r>
          </a:p>
          <a:p>
            <a:pPr lvl="0"/>
            <a:r>
              <a:rPr lang="el-GR" dirty="0"/>
              <a:t>Η έλλειψη της κίνησης και του πάθους που ήταν κυρίαρχα στοιχεία στα γλυπτά της περιόδου του Ρομαντισμού και του Ρεαλισμού.</a:t>
            </a:r>
          </a:p>
          <a:p>
            <a:pPr lvl="0"/>
            <a:r>
              <a:rPr lang="el-GR"/>
              <a:t> Γλυπτά εποχής κυρίως ανδριάντες, προτομές, ταφικά μνημεία, επιτύμβιες στήλες, σταυροί και διακοσμήσεις εκκλησιών κ.ά.</a:t>
            </a:r>
          </a:p>
          <a:p>
            <a:endParaRPr lang="el-GR" dirty="0"/>
          </a:p>
        </p:txBody>
      </p:sp>
    </p:spTree>
    <p:extLst>
      <p:ext uri="{BB962C8B-B14F-4D97-AF65-F5344CB8AC3E}">
        <p14:creationId xmlns:p14="http://schemas.microsoft.com/office/powerpoint/2010/main" val="245453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9AC69AD-A4F8-439F-AD08-5292BDE92B09}"/>
              </a:ext>
            </a:extLst>
          </p:cNvPr>
          <p:cNvSpPr>
            <a:spLocks noGrp="1"/>
          </p:cNvSpPr>
          <p:nvPr>
            <p:ph idx="1"/>
          </p:nvPr>
        </p:nvSpPr>
        <p:spPr>
          <a:xfrm>
            <a:off x="0" y="0"/>
            <a:ext cx="12192000" cy="6745574"/>
          </a:xfrm>
        </p:spPr>
        <p:txBody>
          <a:bodyPr/>
          <a:lstStyle/>
          <a:p>
            <a:pPr algn="just"/>
            <a:r>
              <a:rPr lang="el-GR" dirty="0"/>
              <a:t>Η θεματογραφία του περιλαμβάνει κυρίως </a:t>
            </a:r>
            <a:r>
              <a:rPr lang="el-GR" b="1" dirty="0"/>
              <a:t>ανδριάντες και προτομές</a:t>
            </a:r>
            <a:r>
              <a:rPr lang="el-GR" dirty="0"/>
              <a:t>, καθώς και θέματα από τη </a:t>
            </a:r>
            <a:r>
              <a:rPr lang="el-GR" b="1" dirty="0"/>
              <a:t>μυθολογία</a:t>
            </a:r>
            <a:r>
              <a:rPr lang="el-GR" dirty="0"/>
              <a:t>, η οποία ήταν τόσο αγαπητή στην </a:t>
            </a:r>
            <a:r>
              <a:rPr lang="el-GR" dirty="0" err="1"/>
              <a:t>αγγλοκρατούμενη</a:t>
            </a:r>
            <a:r>
              <a:rPr lang="el-GR" dirty="0"/>
              <a:t> κερκυραϊκή κοινωνία της εποχής. </a:t>
            </a:r>
          </a:p>
          <a:p>
            <a:pPr algn="just"/>
            <a:r>
              <a:rPr lang="el-GR" dirty="0"/>
              <a:t>Εκτός από τη γλυπτική ασχολήθηκε και με τη διδασκαλία σχεδίου και πλαστικής. Για την προσφορά του στην τέχνη έλαβε παράσημο από την Αρμοστεία του νησιού. </a:t>
            </a:r>
          </a:p>
          <a:p>
            <a:pPr algn="just"/>
            <a:r>
              <a:rPr lang="el-GR" dirty="0"/>
              <a:t>Πέθανε στην Κέρκυρα το 1837 εξαιτίας των σοβαρών προβλημάτων που είχαν προκαλέσει στον οργανισμό του οι συνεχείς χυτεύσεις.</a:t>
            </a:r>
          </a:p>
          <a:p>
            <a:endParaRPr lang="el-GR" dirty="0"/>
          </a:p>
        </p:txBody>
      </p:sp>
    </p:spTree>
    <p:extLst>
      <p:ext uri="{BB962C8B-B14F-4D97-AF65-F5344CB8AC3E}">
        <p14:creationId xmlns:p14="http://schemas.microsoft.com/office/powerpoint/2010/main" val="407030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90746" y="479685"/>
            <a:ext cx="7101254" cy="6378315"/>
          </a:xfrm>
        </p:spPr>
        <p:txBody>
          <a:bodyPr>
            <a:normAutofit/>
          </a:bodyPr>
          <a:lstStyle/>
          <a:p>
            <a:pPr algn="just"/>
            <a:r>
              <a:rPr lang="el-GR" dirty="0" err="1"/>
              <a:t>Προσαλέντης</a:t>
            </a:r>
            <a:r>
              <a:rPr lang="el-GR" dirty="0"/>
              <a:t>, Πλάτωνας, 1815 (Εθνική Γλυπτοθήκη). θεωρείται το πρώτο χρονολογημένο γλυπτό της σύγχρονης Ελλάδας</a:t>
            </a:r>
          </a:p>
        </p:txBody>
      </p:sp>
      <p:pic>
        <p:nvPicPr>
          <p:cNvPr id="1026" name="Picture 2" descr="Πλάτ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907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7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4991725"/>
            <a:ext cx="12118363" cy="1866276"/>
          </a:xfrm>
        </p:spPr>
        <p:txBody>
          <a:bodyPr>
            <a:noAutofit/>
          </a:bodyPr>
          <a:lstStyle/>
          <a:p>
            <a:pPr algn="just"/>
            <a:r>
              <a:rPr lang="el-GR" sz="3600" dirty="0" err="1"/>
              <a:t>Προσαλέντης</a:t>
            </a:r>
            <a:r>
              <a:rPr lang="el-GR" sz="3600" dirty="0"/>
              <a:t>, Ανδριάντας </a:t>
            </a:r>
            <a:r>
              <a:rPr lang="el-GR" sz="3600" dirty="0" err="1"/>
              <a:t>Μαίτλαντ</a:t>
            </a:r>
            <a:r>
              <a:rPr lang="el-GR" sz="3600" dirty="0"/>
              <a:t>, Κέρκυρα, 1821-1822. Είναι ο πρώτος που </a:t>
            </a:r>
            <a:r>
              <a:rPr lang="el-GR" sz="3600" dirty="0" err="1"/>
              <a:t>χυτεύθηκε</a:t>
            </a:r>
            <a:r>
              <a:rPr lang="el-GR" sz="3600" dirty="0"/>
              <a:t> σε χαλκό, κάνοντας τον </a:t>
            </a:r>
            <a:r>
              <a:rPr lang="el-GR" sz="3600" dirty="0" err="1"/>
              <a:t>Προσαλέντη</a:t>
            </a:r>
            <a:r>
              <a:rPr lang="el-GR" sz="3600" dirty="0"/>
              <a:t> τον πρώτο νεοέλληνα γλύπτη που φιλοτέχνησε χάλκινα γλυπτά. </a:t>
            </a:r>
          </a:p>
        </p:txBody>
      </p:sp>
      <p:pic>
        <p:nvPicPr>
          <p:cNvPr id="2050" name="Picture 2" descr="Image result for ανδριάντας μαίτλαντ Προσαλέν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8363" cy="47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6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7206" y="3822492"/>
            <a:ext cx="7934794" cy="2248525"/>
          </a:xfrm>
        </p:spPr>
        <p:txBody>
          <a:bodyPr>
            <a:normAutofit fontScale="90000"/>
          </a:bodyPr>
          <a:lstStyle/>
          <a:p>
            <a:r>
              <a:rPr lang="el-GR" dirty="0" err="1"/>
              <a:t>Προσαλέντης</a:t>
            </a:r>
            <a:r>
              <a:rPr lang="el-GR" dirty="0"/>
              <a:t>, Κεφαλληνία και Ιθάκη (εκμαγείο από το βάθρο της προτομής του βασιλιά της Αγγλίας Γεωργίου Δ΄ στην Κέρκυρα), 1826 </a:t>
            </a:r>
            <a:br>
              <a:rPr lang="el-GR" dirty="0"/>
            </a:br>
            <a:r>
              <a:rPr lang="el-GR" dirty="0"/>
              <a:t>(Εθνική Γλυπτοθήκη)</a:t>
            </a:r>
          </a:p>
        </p:txBody>
      </p:sp>
      <p:pic>
        <p:nvPicPr>
          <p:cNvPr id="3074" name="Picture 2" descr="http://www.nationalgallery.gr/assets/artworks/MaxSize/65631_1000_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8478"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2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8B285178-CA5F-4C34-B991-FF272825B959}"/>
              </a:ext>
            </a:extLst>
          </p:cNvPr>
          <p:cNvSpPr>
            <a:spLocks noGrp="1"/>
          </p:cNvSpPr>
          <p:nvPr>
            <p:ph idx="1"/>
          </p:nvPr>
        </p:nvSpPr>
        <p:spPr>
          <a:xfrm>
            <a:off x="0" y="0"/>
            <a:ext cx="12192000" cy="6858000"/>
          </a:xfrm>
        </p:spPr>
        <p:txBody>
          <a:bodyPr/>
          <a:lstStyle/>
          <a:p>
            <a:r>
              <a:rPr lang="el-GR" b="1" dirty="0"/>
              <a:t>Ιωάννης-Βαπτιστής </a:t>
            </a:r>
            <a:r>
              <a:rPr lang="el-GR" b="1" dirty="0" err="1"/>
              <a:t>Καλοσγούρος</a:t>
            </a:r>
            <a:r>
              <a:rPr lang="el-GR" b="1" dirty="0"/>
              <a:t> ( 1794-1878)</a:t>
            </a:r>
            <a:endParaRPr lang="el-GR" dirty="0"/>
          </a:p>
          <a:p>
            <a:r>
              <a:rPr lang="el-GR" dirty="0"/>
              <a:t> </a:t>
            </a:r>
          </a:p>
          <a:p>
            <a:pPr algn="just"/>
            <a:r>
              <a:rPr lang="el-GR" dirty="0"/>
              <a:t>Γεννήθηκε στην Κέρκυρα. Το 1815 γράφτηκε στην Καλλιτεχνική Σχολή του </a:t>
            </a:r>
            <a:r>
              <a:rPr lang="el-GR" dirty="0" err="1"/>
              <a:t>Προσαλέντη</a:t>
            </a:r>
            <a:r>
              <a:rPr lang="el-GR" dirty="0"/>
              <a:t>. Σπούδασε εκεί δύο χρόνια. Μετά το πέρας των σπουδών του πήγε στη Βενετία και συνέχισε τις σπουδές του στην Ακαδημία Καλών Τεχνών. </a:t>
            </a:r>
          </a:p>
          <a:p>
            <a:pPr algn="just"/>
            <a:r>
              <a:rPr lang="el-GR" dirty="0"/>
              <a:t>Όταν το 1820 επέστρεψε στην Ελλάδα, οι Άγγλοι του ανέθεσαν να ιδρύσει στην Ιθάκη Σχολή Καλών Τεχνών, στα πρότυπα της αντίστοιχης του </a:t>
            </a:r>
            <a:r>
              <a:rPr lang="el-GR" dirty="0" err="1"/>
              <a:t>Προσαλέντη</a:t>
            </a:r>
            <a:r>
              <a:rPr lang="el-GR" dirty="0"/>
              <a:t> στην Κέρκυρα. Η Σχολή αυτή άρχισε να λειτουργεί το 1824. Η θεματογραφία του περιλαμβάνει </a:t>
            </a:r>
            <a:r>
              <a:rPr lang="el-GR" b="1" dirty="0"/>
              <a:t>προτομές και ανάγλυφα</a:t>
            </a:r>
            <a:r>
              <a:rPr lang="el-GR" dirty="0"/>
              <a:t>, ενώ η τεχνοτροπία του είναι προσκολλημένη στα κλασικιστικά πρότυπα, όπως και του δασκάλου του Παύλου </a:t>
            </a:r>
            <a:r>
              <a:rPr lang="el-GR" dirty="0" err="1"/>
              <a:t>Προσαλέντη</a:t>
            </a:r>
            <a:r>
              <a:rPr lang="el-GR" dirty="0"/>
              <a:t>.</a:t>
            </a:r>
          </a:p>
          <a:p>
            <a:endParaRPr lang="el-GR" dirty="0"/>
          </a:p>
        </p:txBody>
      </p:sp>
    </p:spTree>
    <p:extLst>
      <p:ext uri="{BB962C8B-B14F-4D97-AF65-F5344CB8AC3E}">
        <p14:creationId xmlns:p14="http://schemas.microsoft.com/office/powerpoint/2010/main" val="35218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76734" y="5696262"/>
            <a:ext cx="6377066" cy="866229"/>
          </a:xfrm>
        </p:spPr>
        <p:txBody>
          <a:bodyPr>
            <a:normAutofit fontScale="90000"/>
          </a:bodyPr>
          <a:lstStyle/>
          <a:p>
            <a:r>
              <a:rPr lang="el-GR" dirty="0" err="1"/>
              <a:t>Καλοσγούρος</a:t>
            </a:r>
            <a:r>
              <a:rPr lang="el-GR" dirty="0"/>
              <a:t>,  Φρειδερίκος </a:t>
            </a:r>
            <a:r>
              <a:rPr lang="el-GR" dirty="0" err="1"/>
              <a:t>Γκίλφορντ</a:t>
            </a:r>
            <a:r>
              <a:rPr lang="el-GR" dirty="0"/>
              <a:t>, 1827 (Εθνική Γλυπτοθήκη)</a:t>
            </a:r>
          </a:p>
        </p:txBody>
      </p:sp>
      <p:pic>
        <p:nvPicPr>
          <p:cNvPr id="4098" name="Picture 2" descr="Φρειδερίκος Γκίλφορν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749"/>
            <a:ext cx="4976734" cy="673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2115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2923</TotalTime>
  <Words>717</Words>
  <Application>Microsoft Office PowerPoint</Application>
  <PresentationFormat>Προσαρμογή</PresentationFormat>
  <Paragraphs>57</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ΝΕΟΕΛΛΗΝΙΚΗ ΓΛΥΠΤΙΚΗ  Η Κερκυραϊκή Σχολή   </vt:lpstr>
      <vt:lpstr>Παρουσίαση του PowerPoint</vt:lpstr>
      <vt:lpstr>Παρουσίαση του PowerPoint</vt:lpstr>
      <vt:lpstr>Παρουσίαση του PowerPoint</vt:lpstr>
      <vt:lpstr>Προσαλέντης, Πλάτωνας, 1815 (Εθνική Γλυπτοθήκη). θεωρείται το πρώτο χρονολογημένο γλυπτό της σύγχρονης Ελλάδας</vt:lpstr>
      <vt:lpstr>Προσαλέντης, Ανδριάντας Μαίτλαντ, Κέρκυρα, 1821-1822. Είναι ο πρώτος που χυτεύθηκε σε χαλκό, κάνοντας τον Προσαλέντη τον πρώτο νεοέλληνα γλύπτη που φιλοτέχνησε χάλκινα γλυπτά. </vt:lpstr>
      <vt:lpstr>Προσαλέντης, Κεφαλληνία και Ιθάκη (εκμαγείο από το βάθρο της προτομής του βασιλιά της Αγγλίας Γεωργίου Δ΄ στην Κέρκυρα), 1826  (Εθνική Γλυπτοθήκη)</vt:lpstr>
      <vt:lpstr>Παρουσίαση του PowerPoint</vt:lpstr>
      <vt:lpstr>Καλοσγούρος,  Φρειδερίκος Γκίλφορντ, 1827 (Εθνική Γλυπτοθήκη)</vt:lpstr>
      <vt:lpstr>Παρουσίαση του PowerPoint</vt:lpstr>
      <vt:lpstr>Γιακουμής Μαλακατές, Α΄ Νεκροταφείο Αθηνών</vt:lpstr>
      <vt:lpstr>Γιακουμής Μαλακατές, Τάφος οικογένειας Δημάκη</vt:lpstr>
      <vt:lpstr>Γιακουμής Μακλακατές, Τάφος Μαρίας Τσιλιάνη, 1875</vt:lpstr>
      <vt:lpstr>Παρουσίαση του PowerPoint</vt:lpstr>
      <vt:lpstr>Παρουσίαση του PowerPoint</vt:lpstr>
      <vt:lpstr>Ι. Κόσσος, Γ. Βρούτος, Αδαμάντιος Κοραής, Αθήνα - Προπύλαια Πανεπιστημίου Αθηνών)</vt:lpstr>
      <vt:lpstr>Ι. Κόσσος, Ανδριάντας Ευαγγελή Ζάππα(1864, Αθήνα - Ζάππειο Μέγαρο)</vt:lpstr>
      <vt:lpstr>Παρουσίαση του PowerPoint</vt:lpstr>
      <vt:lpstr>Λ. Φυτάλης, Ανδριάντας του Πατριάρχη Γρηγορίου Ε΄, (δεξιά της εισόδου του Πανεπιστημίου Αθηνών)</vt:lpstr>
      <vt:lpstr>Γ. Φυτάλης, Βοσκός με κατσικάκι, 1856 (Εθνική Πινακοθήκη)</vt:lpstr>
      <vt:lpstr>Παρουσίαση του PowerPoint</vt:lpstr>
      <vt:lpstr>Λ. Δρόσης, Πηνελόπη, 1873 (Εθνική Πινακοθήκη)</vt:lpstr>
      <vt:lpstr>Δρόσης, Πηνελόπη, 1864 (Εθνική Πινακοθήκη)</vt:lpstr>
      <vt:lpstr>Δρόσης, Γυναικεία μορφή, 1870 (Εθνική Πινακοθήκη)</vt:lpstr>
      <vt:lpstr>Δρόσης, Νεκρική μορφή, 1870 (Εθνική Πινακοθήκη)</vt:lpstr>
      <vt:lpstr>Δρόσης, Κουκουβάγια, 1870-1875  (Εθνική Πινακοθήκη)</vt:lpstr>
      <vt:lpstr>Δρόσης, Η γέννηση της Αθηνάς (πρόπλασμα αετώματος Ακαδημίας Αθηνών), 1868-1870 (Εθνική Πιακοθήκη)</vt:lpstr>
      <vt:lpstr>Δρόσης, Ειρήνη Μαυροκορδάτου, π. 1864 (Εθνική Πινακοθήκη)</vt:lpstr>
      <vt:lpstr>Δρόσης, Σωκράτης, Ακαδημία Αθηνών</vt:lpstr>
      <vt:lpstr>Δρόσης, Αθηνά, Ακαδημία Αθηνών</vt:lpstr>
      <vt:lpstr>Δρόσης, Ταφικό μνημείο Αλ. Υψηλάντη, 1870</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ΝΕΟΕΛΛΗΝΙΚΗ ΓΛΥΠΤΙΚΗ</dc:title>
  <dc:creator>1</dc:creator>
  <cp:lastModifiedBy>hp</cp:lastModifiedBy>
  <cp:revision>17</cp:revision>
  <dcterms:created xsi:type="dcterms:W3CDTF">2017-05-02T07:02:57Z</dcterms:created>
  <dcterms:modified xsi:type="dcterms:W3CDTF">2021-10-19T11:50:20Z</dcterms:modified>
</cp:coreProperties>
</file>