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0" r:id="rId2"/>
    <p:sldId id="368" r:id="rId3"/>
    <p:sldId id="369" r:id="rId4"/>
    <p:sldId id="370" r:id="rId5"/>
    <p:sldId id="301" r:id="rId6"/>
    <p:sldId id="302" r:id="rId7"/>
    <p:sldId id="303" r:id="rId8"/>
    <p:sldId id="304" r:id="rId9"/>
    <p:sldId id="305" r:id="rId10"/>
    <p:sldId id="306" r:id="rId11"/>
    <p:sldId id="307" r:id="rId12"/>
    <p:sldId id="308" r:id="rId13"/>
    <p:sldId id="309" r:id="rId14"/>
    <p:sldId id="310" r:id="rId15"/>
    <p:sldId id="311" r:id="rId16"/>
    <p:sldId id="312" r:id="rId17"/>
    <p:sldId id="313" r:id="rId18"/>
    <p:sldId id="314" r:id="rId19"/>
    <p:sldId id="315" r:id="rId20"/>
    <p:sldId id="316" r:id="rId21"/>
    <p:sldId id="317" r:id="rId22"/>
    <p:sldId id="318" r:id="rId23"/>
    <p:sldId id="319" r:id="rId24"/>
    <p:sldId id="320" r:id="rId25"/>
    <p:sldId id="321" r:id="rId26"/>
    <p:sldId id="322" r:id="rId27"/>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629" y="-7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a:t>Στυλ κύριου τίτλου</a:t>
            </a: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p:cNvSpPr>
            <a:spLocks noGrp="1"/>
          </p:cNvSpPr>
          <p:nvPr>
            <p:ph type="dt" sz="half" idx="10"/>
          </p:nvPr>
        </p:nvSpPr>
        <p:spPr/>
        <p:txBody>
          <a:bodyPr/>
          <a:lstStyle/>
          <a:p>
            <a:fld id="{8A2F0039-A690-42DF-B777-60B36AF7D7DF}" type="datetimeFigureOut">
              <a:rPr lang="el-GR" smtClean="0"/>
              <a:t>19/10/2021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BF8D257-E476-4BF1-9395-37EAC41BF184}" type="slidenum">
              <a:rPr lang="el-GR" smtClean="0"/>
              <a:t>‹#›</a:t>
            </a:fld>
            <a:endParaRPr lang="el-GR"/>
          </a:p>
        </p:txBody>
      </p:sp>
    </p:spTree>
    <p:extLst>
      <p:ext uri="{BB962C8B-B14F-4D97-AF65-F5344CB8AC3E}">
        <p14:creationId xmlns:p14="http://schemas.microsoft.com/office/powerpoint/2010/main" val="3272250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8A2F0039-A690-42DF-B777-60B36AF7D7DF}" type="datetimeFigureOut">
              <a:rPr lang="el-GR" smtClean="0"/>
              <a:t>19/10/2021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BF8D257-E476-4BF1-9395-37EAC41BF184}" type="slidenum">
              <a:rPr lang="el-GR" smtClean="0"/>
              <a:t>‹#›</a:t>
            </a:fld>
            <a:endParaRPr lang="el-GR"/>
          </a:p>
        </p:txBody>
      </p:sp>
    </p:spTree>
    <p:extLst>
      <p:ext uri="{BB962C8B-B14F-4D97-AF65-F5344CB8AC3E}">
        <p14:creationId xmlns:p14="http://schemas.microsoft.com/office/powerpoint/2010/main" val="28569519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8A2F0039-A690-42DF-B777-60B36AF7D7DF}" type="datetimeFigureOut">
              <a:rPr lang="el-GR" smtClean="0"/>
              <a:t>19/10/2021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BF8D257-E476-4BF1-9395-37EAC41BF184}" type="slidenum">
              <a:rPr lang="el-GR" smtClean="0"/>
              <a:t>‹#›</a:t>
            </a:fld>
            <a:endParaRPr lang="el-GR"/>
          </a:p>
        </p:txBody>
      </p:sp>
    </p:spTree>
    <p:extLst>
      <p:ext uri="{BB962C8B-B14F-4D97-AF65-F5344CB8AC3E}">
        <p14:creationId xmlns:p14="http://schemas.microsoft.com/office/powerpoint/2010/main" val="63124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8A2F0039-A690-42DF-B777-60B36AF7D7DF}" type="datetimeFigureOut">
              <a:rPr lang="el-GR" smtClean="0"/>
              <a:t>19/10/2021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BF8D257-E476-4BF1-9395-37EAC41BF184}" type="slidenum">
              <a:rPr lang="el-GR" smtClean="0"/>
              <a:t>‹#›</a:t>
            </a:fld>
            <a:endParaRPr lang="el-GR"/>
          </a:p>
        </p:txBody>
      </p:sp>
    </p:spTree>
    <p:extLst>
      <p:ext uri="{BB962C8B-B14F-4D97-AF65-F5344CB8AC3E}">
        <p14:creationId xmlns:p14="http://schemas.microsoft.com/office/powerpoint/2010/main" val="38401409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a:t>Στυλ κύριου τίτλου</a:t>
            </a: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Θέση ημερομηνίας 3"/>
          <p:cNvSpPr>
            <a:spLocks noGrp="1"/>
          </p:cNvSpPr>
          <p:nvPr>
            <p:ph type="dt" sz="half" idx="10"/>
          </p:nvPr>
        </p:nvSpPr>
        <p:spPr/>
        <p:txBody>
          <a:bodyPr/>
          <a:lstStyle/>
          <a:p>
            <a:fld id="{8A2F0039-A690-42DF-B777-60B36AF7D7DF}" type="datetimeFigureOut">
              <a:rPr lang="el-GR" smtClean="0"/>
              <a:t>19/10/2021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BF8D257-E476-4BF1-9395-37EAC41BF184}" type="slidenum">
              <a:rPr lang="el-GR" smtClean="0"/>
              <a:t>‹#›</a:t>
            </a:fld>
            <a:endParaRPr lang="el-GR"/>
          </a:p>
        </p:txBody>
      </p:sp>
    </p:spTree>
    <p:extLst>
      <p:ext uri="{BB962C8B-B14F-4D97-AF65-F5344CB8AC3E}">
        <p14:creationId xmlns:p14="http://schemas.microsoft.com/office/powerpoint/2010/main" val="1957783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838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6172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8A2F0039-A690-42DF-B777-60B36AF7D7DF}" type="datetimeFigureOut">
              <a:rPr lang="el-GR" smtClean="0"/>
              <a:t>19/10/2021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2BF8D257-E476-4BF1-9395-37EAC41BF184}" type="slidenum">
              <a:rPr lang="el-GR" smtClean="0"/>
              <a:t>‹#›</a:t>
            </a:fld>
            <a:endParaRPr lang="el-GR"/>
          </a:p>
        </p:txBody>
      </p:sp>
    </p:spTree>
    <p:extLst>
      <p:ext uri="{BB962C8B-B14F-4D97-AF65-F5344CB8AC3E}">
        <p14:creationId xmlns:p14="http://schemas.microsoft.com/office/powerpoint/2010/main" val="922742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a:t>Στυλ κύριου τίτλου</a:t>
            </a: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8A2F0039-A690-42DF-B777-60B36AF7D7DF}" type="datetimeFigureOut">
              <a:rPr lang="el-GR" smtClean="0"/>
              <a:t>19/10/2021</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2BF8D257-E476-4BF1-9395-37EAC41BF184}" type="slidenum">
              <a:rPr lang="el-GR" smtClean="0"/>
              <a:t>‹#›</a:t>
            </a:fld>
            <a:endParaRPr lang="el-GR"/>
          </a:p>
        </p:txBody>
      </p:sp>
    </p:spTree>
    <p:extLst>
      <p:ext uri="{BB962C8B-B14F-4D97-AF65-F5344CB8AC3E}">
        <p14:creationId xmlns:p14="http://schemas.microsoft.com/office/powerpoint/2010/main" val="2194870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8A2F0039-A690-42DF-B777-60B36AF7D7DF}" type="datetimeFigureOut">
              <a:rPr lang="el-GR" smtClean="0"/>
              <a:t>19/10/2021</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2BF8D257-E476-4BF1-9395-37EAC41BF184}" type="slidenum">
              <a:rPr lang="el-GR" smtClean="0"/>
              <a:t>‹#›</a:t>
            </a:fld>
            <a:endParaRPr lang="el-GR"/>
          </a:p>
        </p:txBody>
      </p:sp>
    </p:spTree>
    <p:extLst>
      <p:ext uri="{BB962C8B-B14F-4D97-AF65-F5344CB8AC3E}">
        <p14:creationId xmlns:p14="http://schemas.microsoft.com/office/powerpoint/2010/main" val="2358478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8A2F0039-A690-42DF-B777-60B36AF7D7DF}" type="datetimeFigureOut">
              <a:rPr lang="el-GR" smtClean="0"/>
              <a:t>19/10/2021</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2BF8D257-E476-4BF1-9395-37EAC41BF184}" type="slidenum">
              <a:rPr lang="el-GR" smtClean="0"/>
              <a:t>‹#›</a:t>
            </a:fld>
            <a:endParaRPr lang="el-GR"/>
          </a:p>
        </p:txBody>
      </p:sp>
    </p:spTree>
    <p:extLst>
      <p:ext uri="{BB962C8B-B14F-4D97-AF65-F5344CB8AC3E}">
        <p14:creationId xmlns:p14="http://schemas.microsoft.com/office/powerpoint/2010/main" val="20682641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p:cNvSpPr>
            <a:spLocks noGrp="1"/>
          </p:cNvSpPr>
          <p:nvPr>
            <p:ph type="dt" sz="half" idx="10"/>
          </p:nvPr>
        </p:nvSpPr>
        <p:spPr/>
        <p:txBody>
          <a:bodyPr/>
          <a:lstStyle/>
          <a:p>
            <a:fld id="{8A2F0039-A690-42DF-B777-60B36AF7D7DF}" type="datetimeFigureOut">
              <a:rPr lang="el-GR" smtClean="0"/>
              <a:t>19/10/2021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2BF8D257-E476-4BF1-9395-37EAC41BF184}" type="slidenum">
              <a:rPr lang="el-GR" smtClean="0"/>
              <a:t>‹#›</a:t>
            </a:fld>
            <a:endParaRPr lang="el-GR"/>
          </a:p>
        </p:txBody>
      </p:sp>
    </p:spTree>
    <p:extLst>
      <p:ext uri="{BB962C8B-B14F-4D97-AF65-F5344CB8AC3E}">
        <p14:creationId xmlns:p14="http://schemas.microsoft.com/office/powerpoint/2010/main" val="3481100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p:cNvSpPr>
            <a:spLocks noGrp="1"/>
          </p:cNvSpPr>
          <p:nvPr>
            <p:ph type="dt" sz="half" idx="10"/>
          </p:nvPr>
        </p:nvSpPr>
        <p:spPr/>
        <p:txBody>
          <a:bodyPr/>
          <a:lstStyle/>
          <a:p>
            <a:fld id="{8A2F0039-A690-42DF-B777-60B36AF7D7DF}" type="datetimeFigureOut">
              <a:rPr lang="el-GR" smtClean="0"/>
              <a:t>19/10/2021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2BF8D257-E476-4BF1-9395-37EAC41BF184}" type="slidenum">
              <a:rPr lang="el-GR" smtClean="0"/>
              <a:t>‹#›</a:t>
            </a:fld>
            <a:endParaRPr lang="el-GR"/>
          </a:p>
        </p:txBody>
      </p:sp>
    </p:spTree>
    <p:extLst>
      <p:ext uri="{BB962C8B-B14F-4D97-AF65-F5344CB8AC3E}">
        <p14:creationId xmlns:p14="http://schemas.microsoft.com/office/powerpoint/2010/main" val="720078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2F0039-A690-42DF-B777-60B36AF7D7DF}" type="datetimeFigureOut">
              <a:rPr lang="el-GR" smtClean="0"/>
              <a:t>19/10/2021</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F8D257-E476-4BF1-9395-37EAC41BF184}" type="slidenum">
              <a:rPr lang="el-GR" smtClean="0"/>
              <a:t>‹#›</a:t>
            </a:fld>
            <a:endParaRPr lang="el-GR"/>
          </a:p>
        </p:txBody>
      </p:sp>
    </p:spTree>
    <p:extLst>
      <p:ext uri="{BB962C8B-B14F-4D97-AF65-F5344CB8AC3E}">
        <p14:creationId xmlns:p14="http://schemas.microsoft.com/office/powerpoint/2010/main" val="1573973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Η γενιά του ΄30 συνέχεια…</a:t>
            </a:r>
          </a:p>
        </p:txBody>
      </p:sp>
    </p:spTree>
    <p:extLst>
      <p:ext uri="{BB962C8B-B14F-4D97-AF65-F5344CB8AC3E}">
        <p14:creationId xmlns:p14="http://schemas.microsoft.com/office/powerpoint/2010/main" val="19485616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612628" y="5871850"/>
            <a:ext cx="7981013" cy="986150"/>
          </a:xfrm>
        </p:spPr>
        <p:txBody>
          <a:bodyPr>
            <a:normAutofit fontScale="90000"/>
          </a:bodyPr>
          <a:lstStyle/>
          <a:p>
            <a:r>
              <a:rPr lang="el-GR" dirty="0"/>
              <a:t>Μόραλης, Προσωπογραφία Μαρίας </a:t>
            </a:r>
            <a:r>
              <a:rPr lang="el-GR" dirty="0" err="1"/>
              <a:t>Ρουσέν</a:t>
            </a:r>
            <a:r>
              <a:rPr lang="el-GR" dirty="0"/>
              <a:t>, 1943 (Εθνική Πινακοθήκη)</a:t>
            </a:r>
          </a:p>
        </p:txBody>
      </p:sp>
      <p:pic>
        <p:nvPicPr>
          <p:cNvPr id="6146" name="Picture 2" descr="Προσωπογραφία Μαρίας Ρουσέν"/>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222885" cy="68126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515816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6160958"/>
            <a:ext cx="11353800" cy="506465"/>
          </a:xfrm>
        </p:spPr>
        <p:txBody>
          <a:bodyPr>
            <a:normAutofit fontScale="90000"/>
          </a:bodyPr>
          <a:lstStyle/>
          <a:p>
            <a:r>
              <a:rPr lang="el-GR" dirty="0"/>
              <a:t>Μόραλης, Γυμνό, 1939 (Εθνική Πινακοθήκη)</a:t>
            </a:r>
          </a:p>
        </p:txBody>
      </p:sp>
      <p:pic>
        <p:nvPicPr>
          <p:cNvPr id="7170" name="Picture 2" descr="Γυμνό"/>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1887200" cy="57355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81783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591908" y="5726243"/>
            <a:ext cx="6744997" cy="866228"/>
          </a:xfrm>
        </p:spPr>
        <p:txBody>
          <a:bodyPr>
            <a:normAutofit fontScale="90000"/>
          </a:bodyPr>
          <a:lstStyle/>
          <a:p>
            <a:r>
              <a:rPr lang="el-GR" dirty="0"/>
              <a:t>Μόραλης, Σύνθεση Α΄, 1949-1958 (Εθνική Πινακοθήκη)</a:t>
            </a:r>
          </a:p>
        </p:txBody>
      </p:sp>
      <p:pic>
        <p:nvPicPr>
          <p:cNvPr id="8194" name="Picture 2" descr="Σύνθεση Α"/>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591908"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135657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441874" y="6066722"/>
            <a:ext cx="6751820" cy="791278"/>
          </a:xfrm>
        </p:spPr>
        <p:txBody>
          <a:bodyPr>
            <a:normAutofit fontScale="90000"/>
          </a:bodyPr>
          <a:lstStyle/>
          <a:p>
            <a:r>
              <a:rPr lang="el-GR" dirty="0"/>
              <a:t>Μόραλης, Έγκυος γυναίκα, 1948 (Εθνική Πινακοθήκη)</a:t>
            </a:r>
          </a:p>
        </p:txBody>
      </p:sp>
      <p:pic>
        <p:nvPicPr>
          <p:cNvPr id="9218" name="Picture 2" descr="http://www.nationalgallery.gr/assets/artworks/MaxSize/62878_1000_65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441874"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5756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179168" y="3867462"/>
            <a:ext cx="3012832" cy="2518347"/>
          </a:xfrm>
        </p:spPr>
        <p:txBody>
          <a:bodyPr>
            <a:normAutofit fontScale="90000"/>
          </a:bodyPr>
          <a:lstStyle/>
          <a:p>
            <a:r>
              <a:rPr lang="el-GR" dirty="0"/>
              <a:t>Μόραλης, Νεκρή Φύση, 1939 (Εθνική Πινακοθήκη)</a:t>
            </a:r>
          </a:p>
        </p:txBody>
      </p:sp>
      <p:pic>
        <p:nvPicPr>
          <p:cNvPr id="10242" name="Picture 2" descr="Νεκρή φύση"/>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79169"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98066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411915" y="5246557"/>
            <a:ext cx="4780085" cy="1300944"/>
          </a:xfrm>
        </p:spPr>
        <p:txBody>
          <a:bodyPr>
            <a:normAutofit fontScale="90000"/>
          </a:bodyPr>
          <a:lstStyle/>
          <a:p>
            <a:r>
              <a:rPr lang="el-GR" dirty="0"/>
              <a:t>Μόραλης, Επιτύμβιο, 1958 (Εθνική Πινακοθήκη)</a:t>
            </a:r>
          </a:p>
        </p:txBody>
      </p:sp>
      <p:pic>
        <p:nvPicPr>
          <p:cNvPr id="11266" name="Picture 2" descr="Επιτύμβιο"/>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7411915"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39131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955435" y="5336498"/>
            <a:ext cx="5411449" cy="1375894"/>
          </a:xfrm>
        </p:spPr>
        <p:txBody>
          <a:bodyPr>
            <a:normAutofit fontScale="90000"/>
          </a:bodyPr>
          <a:lstStyle/>
          <a:p>
            <a:r>
              <a:rPr lang="el-GR" dirty="0"/>
              <a:t>Μόραλης, Επιτύμβια Σύνθεση Α (Εθνική Πινακοθήκη)</a:t>
            </a:r>
          </a:p>
        </p:txBody>
      </p:sp>
      <p:pic>
        <p:nvPicPr>
          <p:cNvPr id="13314" name="Picture 2" descr="Επιτύμβια Σύνθεση Α"/>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831623"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93672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 y="6370819"/>
            <a:ext cx="11962151" cy="487181"/>
          </a:xfrm>
        </p:spPr>
        <p:txBody>
          <a:bodyPr>
            <a:normAutofit/>
          </a:bodyPr>
          <a:lstStyle/>
          <a:p>
            <a:r>
              <a:rPr lang="el-GR" sz="2000" dirty="0"/>
              <a:t>Μόραλης, Ζωγραφική σύνθεση-σχόλιο για τη συλλογή Ποιήματα του Γιώργου Σεφέρη</a:t>
            </a:r>
            <a:r>
              <a:rPr lang="el-GR" sz="2000" i="1" dirty="0"/>
              <a:t>, 1965 (Εθνική Πινακοθήκη)</a:t>
            </a:r>
            <a:endParaRPr lang="el-GR" sz="2000" dirty="0"/>
          </a:p>
        </p:txBody>
      </p:sp>
      <p:pic>
        <p:nvPicPr>
          <p:cNvPr id="15362" name="Picture 2" descr="Ζωγραφική σύνθεση-σχόλιο για τη συλλογή Ποιήματα του Γιώργου Σεφέρη (εκδόσεις Ίκαρος, 196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88970" cy="64746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62882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6261594"/>
            <a:ext cx="11353800" cy="596406"/>
          </a:xfrm>
        </p:spPr>
        <p:txBody>
          <a:bodyPr>
            <a:normAutofit fontScale="90000"/>
          </a:bodyPr>
          <a:lstStyle/>
          <a:p>
            <a:r>
              <a:rPr lang="el-GR" dirty="0"/>
              <a:t>Μόραλης, Διάλογος, 1974 (Εθνική Πινακοθήκη)</a:t>
            </a:r>
          </a:p>
        </p:txBody>
      </p:sp>
      <p:pic>
        <p:nvPicPr>
          <p:cNvPr id="12290" name="Picture 2" descr="Διάλογος"/>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10352181" cy="60560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05904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919202" y="4976734"/>
            <a:ext cx="4272798" cy="1693888"/>
          </a:xfrm>
        </p:spPr>
        <p:txBody>
          <a:bodyPr>
            <a:normAutofit fontScale="90000"/>
          </a:bodyPr>
          <a:lstStyle/>
          <a:p>
            <a:r>
              <a:rPr lang="el-GR" dirty="0"/>
              <a:t>Μόραλης, Ερωτικό, 1982 (Εθνική Πινακοθήκη)</a:t>
            </a:r>
          </a:p>
        </p:txBody>
      </p:sp>
      <p:pic>
        <p:nvPicPr>
          <p:cNvPr id="14338" name="Picture 2" descr="Ερωτικό"/>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7919203" cy="68633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2470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περιεχομένου 3">
            <a:extLst>
              <a:ext uri="{FF2B5EF4-FFF2-40B4-BE49-F238E27FC236}">
                <a16:creationId xmlns:a16="http://schemas.microsoft.com/office/drawing/2014/main" xmlns="" id="{5495AE2F-C75A-4FE1-9A95-BB683673F9F6}"/>
              </a:ext>
            </a:extLst>
          </p:cNvPr>
          <p:cNvSpPr>
            <a:spLocks noGrp="1"/>
          </p:cNvSpPr>
          <p:nvPr>
            <p:ph idx="1"/>
          </p:nvPr>
        </p:nvSpPr>
        <p:spPr>
          <a:xfrm>
            <a:off x="0" y="0"/>
            <a:ext cx="12192000" cy="6858000"/>
          </a:xfrm>
        </p:spPr>
        <p:txBody>
          <a:bodyPr/>
          <a:lstStyle/>
          <a:p>
            <a:r>
              <a:rPr lang="el-GR" b="1" dirty="0"/>
              <a:t>Γιάννης Μόραλης (1916-2009)</a:t>
            </a:r>
            <a:endParaRPr lang="el-GR" dirty="0"/>
          </a:p>
          <a:p>
            <a:r>
              <a:rPr lang="el-GR" dirty="0"/>
              <a:t> </a:t>
            </a:r>
          </a:p>
          <a:p>
            <a:pPr algn="just"/>
            <a:r>
              <a:rPr lang="el-GR" dirty="0"/>
              <a:t>Γεννήθηκε στην Άρτα. Με την οικογένειά του μετακόμισε το 1922 στην Πρέβεζα, όπου ο πατέρας του υπηρετούσε ως γυμνασιάρχης. Το 1927 η οικογένεια μετακομίζει στην Αθήνα. Ο Μόραλης έχει ήδη αποφασίσει ότι θέλει να ασχοληθεί με τη ζωγραφική και αρχίζει να παρακολουθεί στην πρωτεύουσα το «Κυριακάτικο μάθημα» στη Σχολή Καλών Τεχνών. Έδωσε εξετάσεις και πέρασε στη ΣΚΤ, όπου γνώρισε τον Γιάννη Τσαρούχη. Είναι ανάμεσα στους σπουδαστές τους οποίους επιλέγει ο Παρθένης για να παρακολουθήσουν το εργαστήριό του, το οποίο εγκατέλειψε δύο μήνες αργότερα εξαιτίας της αυστηρότητας του Παρθένη. Από τη Σχολή Καλών Τεχνών αποφοίτησε το 1936. Κέρδισε υποτροφία για την Ιταλία. Ενώ αργότερα εγκαταστάθηκε στο Παρίσι όπου και εργάστηκε. Με την έναρξη του πολέμου (1940) αναγκάζεται να αφήσει το Παρίσι και να επιστρέψει στην Ελλάδα. </a:t>
            </a:r>
          </a:p>
          <a:p>
            <a:endParaRPr lang="el-GR" dirty="0"/>
          </a:p>
        </p:txBody>
      </p:sp>
    </p:spTree>
    <p:extLst>
      <p:ext uri="{BB962C8B-B14F-4D97-AF65-F5344CB8AC3E}">
        <p14:creationId xmlns:p14="http://schemas.microsoft.com/office/powerpoint/2010/main" val="23994609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79502" y="5276537"/>
            <a:ext cx="3552668" cy="1255973"/>
          </a:xfrm>
        </p:spPr>
        <p:txBody>
          <a:bodyPr>
            <a:normAutofit fontScale="90000"/>
          </a:bodyPr>
          <a:lstStyle/>
          <a:p>
            <a:r>
              <a:rPr lang="el-GR" dirty="0"/>
              <a:t>Μόραλης, Ερωτικό, 1983</a:t>
            </a:r>
          </a:p>
        </p:txBody>
      </p:sp>
      <p:pic>
        <p:nvPicPr>
          <p:cNvPr id="21506" name="Picture 2" descr="http://2.bp.blogspot.com/-uGeuNfwa-34/VhDn0ZpHeTI/AAAAAAAAaos/kzV-zY8rJvQ/s320/%25CE%259C%25CF%258C%25CF%2581%25CE%25B1%25CE%25BB%25CE%25B7%25CF%2582%252C1983%252C%25CE%2595%25CF%2581%25CF%2589%25CF%2584%25CE%25B9%25CE%25BA%25CF%258C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8109396" cy="67155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15346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087794" y="5666282"/>
            <a:ext cx="4430898" cy="881219"/>
          </a:xfrm>
        </p:spPr>
        <p:txBody>
          <a:bodyPr>
            <a:normAutofit fontScale="90000"/>
          </a:bodyPr>
          <a:lstStyle/>
          <a:p>
            <a:r>
              <a:rPr lang="el-GR" dirty="0"/>
              <a:t>Μόραλης, Ερωτικό, 1990</a:t>
            </a:r>
          </a:p>
        </p:txBody>
      </p:sp>
      <p:pic>
        <p:nvPicPr>
          <p:cNvPr id="22530" name="Picture 2" descr="http://4.bp.blogspot.com/-CZX41DHClZw/VhDn7WbuW8I/AAAAAAAAaqI/ifMqjDJIDTc/s320/%25CE%259C%25CF%258C%25CF%2581%25CE%25B1%25CE%25BB%25CE%25B7%25CF%2582%252C1990%252C%25CE%2595%25CF%2581%25CF%2589%25CF%2584%25CE%25B9%25CE%25BA%25CF%258C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922902"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62906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46951" y="5486400"/>
            <a:ext cx="7545049" cy="881219"/>
          </a:xfrm>
        </p:spPr>
        <p:txBody>
          <a:bodyPr>
            <a:normAutofit fontScale="90000"/>
          </a:bodyPr>
          <a:lstStyle/>
          <a:p>
            <a:r>
              <a:rPr lang="el-GR" dirty="0"/>
              <a:t>Μόραλης, Κορίτσι που λύνει το σανδάλι του, 1973 </a:t>
            </a:r>
          </a:p>
        </p:txBody>
      </p:sp>
      <p:pic>
        <p:nvPicPr>
          <p:cNvPr id="16388" name="Picture 4" descr="http://1.bp.blogspot.com/-NSsXHAg8uys/VhDnvg6C9VI/AAAAAAAAank/-4ZMOOUhZ9o/s320/%25CE%259C%25CF%258C%25CF%2581%25CE%25B1%25CE%25BB%25CE%25B7%25CF%2582%252C1973%252C%25CE%259A%25CE%25BF%25CF%2581%25CE%25AF%25CF%2584%25CF%2583%25CE%25B9%2B%25CF%2580%25CE%25BF%25CF%2585%2B%25CE%25B4%25CE%25AD%25CE%25BD%25CE%25B5%25CE%25B9%2B%25CF%2584%25CE%25BF%2B%25CF%2583%25CE%25B1%25CE%25BD%25CE%25B4%25CE%25AC%25CE%25BB%25CE%25B9%2B%25CF%2584%25CE%25BF%25CF%2585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4646952" cy="68212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010529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786203" y="5366479"/>
            <a:ext cx="5627557" cy="1121062"/>
          </a:xfrm>
        </p:spPr>
        <p:txBody>
          <a:bodyPr>
            <a:normAutofit fontScale="90000"/>
          </a:bodyPr>
          <a:lstStyle/>
          <a:p>
            <a:r>
              <a:rPr lang="el-GR" dirty="0"/>
              <a:t>Μόραλης, Το κορίτσι που ζωγραφίζει, 1971</a:t>
            </a:r>
          </a:p>
        </p:txBody>
      </p:sp>
      <p:pic>
        <p:nvPicPr>
          <p:cNvPr id="17410" name="Picture 2" descr="http://1.bp.blogspot.com/-mmCHpJ9LH6g/VhDnulfXZ0I/AAAAAAAAanU/k7PdBQ8XMMw/s320/%25CE%259C%25CF%258C%25CF%2581%25CE%25B1%25CE%25BB%25CE%25B7%25CF%2582%252C1971%252C%25CE%25A4%25CE%25BF%2B%25CE%25BA%25CE%25BF%25CF%2581%25CE%25AF%25CF%2584%25CF%2583%25CE%25B9%2B%25CF%2580%25CE%25BF%25CF%2585%2B%25CE%25B6%25CF%2589%25CE%25B3%25CF%2581%25CE%25B1%25CF%2586%25CE%25AF%25CE%25B6%25CE%25B5%25CE%25B9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5590816" cy="6700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06812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389932" y="5711252"/>
            <a:ext cx="4963868" cy="1031121"/>
          </a:xfrm>
        </p:spPr>
        <p:txBody>
          <a:bodyPr>
            <a:normAutofit fontScale="90000"/>
          </a:bodyPr>
          <a:lstStyle/>
          <a:p>
            <a:r>
              <a:rPr lang="el-GR" dirty="0"/>
              <a:t>Μόραλης, Νέα Γυναίκα, 1972</a:t>
            </a:r>
          </a:p>
        </p:txBody>
      </p:sp>
      <p:pic>
        <p:nvPicPr>
          <p:cNvPr id="18434" name="Picture 2" descr="http://1.bp.blogspot.com/-6meZp2AyNMg/VhDnvCZOXdI/AAAAAAAAang/Q715N25MkJ8/s320/%25CE%259C%25CF%258C%25CF%2581%25CE%25B1%25CE%25BB%25CE%25B7%25CF%2582%252C1972%252C%25CE%259D%25CE%25AD%25CE%25B1%2B%25CE%25B3%25CF%2585%25CE%25BD%25CE%25B1%25CE%25AF%25CE%25BA%25CE%25B1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6389932" cy="70753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65850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235908" y="5366479"/>
            <a:ext cx="5117892" cy="1151042"/>
          </a:xfrm>
        </p:spPr>
        <p:txBody>
          <a:bodyPr>
            <a:normAutofit fontScale="90000"/>
          </a:bodyPr>
          <a:lstStyle/>
          <a:p>
            <a:r>
              <a:rPr lang="el-GR" dirty="0"/>
              <a:t>Μόραλης, Πανσέληνος, 1977</a:t>
            </a:r>
          </a:p>
        </p:txBody>
      </p:sp>
      <p:pic>
        <p:nvPicPr>
          <p:cNvPr id="19458" name="Picture 2" descr="http://1.bp.blogspot.com/-rFwk7sao8Kk/VhDnyKVgRvI/AAAAAAAAaoQ/09Z9411xxpw/s320/%25CE%259C%25CF%258C%25CF%2581%25CE%25B1%25CE%25BB%25CE%25B7%25CF%2582%252C1977%252C%25CE%25A0%25CE%25B1%25CE%25BD%25CF%2583%25CE%25AD%25CE%25BB%25CE%25B7%25CE%25BD%25CE%25BF%25CF%2582%2B%25CE%259C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43"/>
            <a:ext cx="6235908" cy="6857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11443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696262" y="5666282"/>
            <a:ext cx="6355830" cy="821258"/>
          </a:xfrm>
        </p:spPr>
        <p:txBody>
          <a:bodyPr>
            <a:normAutofit fontScale="90000"/>
          </a:bodyPr>
          <a:lstStyle/>
          <a:p>
            <a:r>
              <a:rPr lang="el-GR" dirty="0"/>
              <a:t>Μόραλης, Συνάντηση, 1977</a:t>
            </a:r>
          </a:p>
        </p:txBody>
      </p:sp>
      <p:pic>
        <p:nvPicPr>
          <p:cNvPr id="20482" name="Picture 2" descr="http://1.bp.blogspot.com/-apeWbKx_WH4/VhDnzbYL4rI/AAAAAAAAaoc/5Wh9Lbwt1Jg/s320/%25CE%259C%25CF%258C%25CF%2581%25CE%25B1%25CE%25BB%25CE%25B7%25CF%2582%252C1977%252C%25CE%25A3%25CF%2585%25CE%25BD%25CE%25AC%25CE%25BD%25CF%2584%25CE%25B7%25CF%2583%25CE%25B7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5696262" cy="67262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96530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9E20965E-C95C-4516-BDC8-0C4EC5D76C5B}"/>
              </a:ext>
            </a:extLst>
          </p:cNvPr>
          <p:cNvSpPr>
            <a:spLocks noGrp="1"/>
          </p:cNvSpPr>
          <p:nvPr>
            <p:ph idx="1"/>
          </p:nvPr>
        </p:nvSpPr>
        <p:spPr>
          <a:xfrm>
            <a:off x="0" y="0"/>
            <a:ext cx="12192000" cy="6858000"/>
          </a:xfrm>
        </p:spPr>
        <p:txBody>
          <a:bodyPr/>
          <a:lstStyle/>
          <a:p>
            <a:pPr algn="just"/>
            <a:r>
              <a:rPr lang="el-GR" dirty="0"/>
              <a:t>Τα χρόνια της Κατοχής ο Μόραλης ζωγραφίζει πορτρέτα, κυρίως, κατά παραγγελία, προκειμένου να εξασφαλίσει κάποιο εισόδημα. Δεν σταματάει όμως να ασχολείται και με τη χαρακτική. Το 1947 εκλέγεται καθηγητής στη Σχολή Καλών Τεχνών. Άρχισε να διδάσκει στη Σχολή τον Φεβρουάριο του 1948 έως και τον Αύγουστο του 1983, για 35 συνεχόμενα χρόνια δηλαδή. Η διδασκαλία και το έργο του είχε καθοριστική σημασία για την πορεία και την εξέλιξη της νεότερης ελληνικής ζωγραφικής του 20ού αι. </a:t>
            </a:r>
          </a:p>
          <a:p>
            <a:pPr algn="just"/>
            <a:r>
              <a:rPr lang="el-GR" dirty="0"/>
              <a:t>Το 1949 ιδρύεται η ομάδα «Αρμός» στην οποία συμμετέχουν ο Νίκος Χατζηκυριάκος-Γκίκας (πρόεδρος), ο Γιάννης Τσαρούχης και ο Γιάννης Μόραλης (αντιπρόεδροι), η </a:t>
            </a:r>
            <a:r>
              <a:rPr lang="el-GR" dirty="0" err="1"/>
              <a:t>Λιλή</a:t>
            </a:r>
            <a:r>
              <a:rPr lang="el-GR" dirty="0"/>
              <a:t> </a:t>
            </a:r>
            <a:r>
              <a:rPr lang="el-GR" dirty="0" err="1"/>
              <a:t>Αρλιώτη</a:t>
            </a:r>
            <a:r>
              <a:rPr lang="el-GR" dirty="0"/>
              <a:t> (γραμματέας), ο Νίκος Νικολάου (ταμίας) και πολλοί άλλοι διανοούμενοι και καλλιτέχνες. Συμμετέχει με έργα του στις εκθέσεις της ομάδας. Συνεργάστηκε με το Θέατρο Τέχνης του Κάρολου Κουν, καθώς και με το Εθνικό Θέατρο για τα οποία σχεδίασε σκηνικά και κοστούμια.</a:t>
            </a:r>
          </a:p>
          <a:p>
            <a:pPr algn="just"/>
            <a:endParaRPr lang="el-GR" dirty="0"/>
          </a:p>
        </p:txBody>
      </p:sp>
    </p:spTree>
    <p:extLst>
      <p:ext uri="{BB962C8B-B14F-4D97-AF65-F5344CB8AC3E}">
        <p14:creationId xmlns:p14="http://schemas.microsoft.com/office/powerpoint/2010/main" val="37064326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C0AFDBFC-49BB-4B91-AEE0-912001235CC2}"/>
              </a:ext>
            </a:extLst>
          </p:cNvPr>
          <p:cNvSpPr>
            <a:spLocks noGrp="1"/>
          </p:cNvSpPr>
          <p:nvPr>
            <p:ph idx="1"/>
          </p:nvPr>
        </p:nvSpPr>
        <p:spPr>
          <a:xfrm>
            <a:off x="0" y="104931"/>
            <a:ext cx="12192000" cy="6858000"/>
          </a:xfrm>
        </p:spPr>
        <p:txBody>
          <a:bodyPr>
            <a:normAutofit/>
          </a:bodyPr>
          <a:lstStyle/>
          <a:p>
            <a:pPr algn="just"/>
            <a:r>
              <a:rPr lang="el-GR" dirty="0"/>
              <a:t>Στο έργο του Μόραλη κυρίαρχες είναι οι γυναικείες νεανικές μορφές. Στα πρώιμα έργα του είναι εμφανείς οι επιρροές από τα αιγυπτιακά </a:t>
            </a:r>
            <a:r>
              <a:rPr lang="el-GR" dirty="0" err="1"/>
              <a:t>φαγιούμ</a:t>
            </a:r>
            <a:r>
              <a:rPr lang="el-GR" dirty="0"/>
              <a:t>, την Αναγέννηση, αλλά και το </a:t>
            </a:r>
            <a:r>
              <a:rPr lang="el-GR" dirty="0" err="1"/>
              <a:t>Φωβιστή</a:t>
            </a:r>
            <a:r>
              <a:rPr lang="el-GR" dirty="0"/>
              <a:t> Αντρέ </a:t>
            </a:r>
            <a:r>
              <a:rPr lang="el-GR" dirty="0" err="1"/>
              <a:t>Ντεραίν</a:t>
            </a:r>
            <a:r>
              <a:rPr lang="el-GR" dirty="0"/>
              <a:t>. Αργότερα επηρεάζεται από την αρχαιοελληνική τέχνη και ιδιαίτερα από τις επιτύμβιες στήλες. Από το 1970 στρέφεται στην αφαίρεση ακολουθώντας τις τάσεις της ευρωπαϊκής και αμερικανικής ζωγραφικής. </a:t>
            </a:r>
          </a:p>
          <a:p>
            <a:endParaRPr lang="el-GR" dirty="0"/>
          </a:p>
        </p:txBody>
      </p:sp>
    </p:spTree>
    <p:extLst>
      <p:ext uri="{BB962C8B-B14F-4D97-AF65-F5344CB8AC3E}">
        <p14:creationId xmlns:p14="http://schemas.microsoft.com/office/powerpoint/2010/main" val="9001877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6175947"/>
            <a:ext cx="11962000" cy="551435"/>
          </a:xfrm>
        </p:spPr>
        <p:txBody>
          <a:bodyPr>
            <a:normAutofit fontScale="90000"/>
          </a:bodyPr>
          <a:lstStyle/>
          <a:p>
            <a:r>
              <a:rPr lang="el-GR" dirty="0"/>
              <a:t>Μόραλης, Τοπίο της Αθήνας, 1936 (Εθνική Πινακοθήκη)</a:t>
            </a:r>
          </a:p>
        </p:txBody>
      </p:sp>
      <p:pic>
        <p:nvPicPr>
          <p:cNvPr id="1026" name="Picture 2" descr="Τοπίο της Αθήνας"/>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1962000" cy="59510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04796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91921" y="5832114"/>
            <a:ext cx="6886731" cy="956170"/>
          </a:xfrm>
        </p:spPr>
        <p:txBody>
          <a:bodyPr>
            <a:normAutofit fontScale="90000"/>
          </a:bodyPr>
          <a:lstStyle/>
          <a:p>
            <a:r>
              <a:rPr lang="el-GR" dirty="0"/>
              <a:t>Μόραλης, Δύο φίλες, 1946 (Εθνική Πινακοθήκη)</a:t>
            </a:r>
          </a:p>
        </p:txBody>
      </p:sp>
      <p:pic>
        <p:nvPicPr>
          <p:cNvPr id="2050" name="Picture 2" descr="Δύο φίλες"/>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575" y="-1"/>
            <a:ext cx="4438494" cy="67882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914327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378985" y="5819383"/>
            <a:ext cx="6974815" cy="866229"/>
          </a:xfrm>
        </p:spPr>
        <p:txBody>
          <a:bodyPr>
            <a:normAutofit fontScale="90000"/>
          </a:bodyPr>
          <a:lstStyle/>
          <a:p>
            <a:r>
              <a:rPr lang="el-GR" dirty="0"/>
              <a:t>Μόραλης, Μορφή, 1951 (Εθνική Πινακοθήκη)</a:t>
            </a:r>
          </a:p>
        </p:txBody>
      </p:sp>
      <p:pic>
        <p:nvPicPr>
          <p:cNvPr id="3074" name="Picture 2" descr="Μορφή"/>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337" y="-1"/>
            <a:ext cx="4345648" cy="66856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75300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932485" y="5771213"/>
            <a:ext cx="6242154" cy="881219"/>
          </a:xfrm>
        </p:spPr>
        <p:txBody>
          <a:bodyPr>
            <a:normAutofit fontScale="90000"/>
          </a:bodyPr>
          <a:lstStyle/>
          <a:p>
            <a:r>
              <a:rPr lang="el-GR" dirty="0"/>
              <a:t>Μόραλης, Κορίτσια, Άρτα, 1940 (Εθνική Πινακοθήκη)</a:t>
            </a:r>
          </a:p>
        </p:txBody>
      </p:sp>
      <p:pic>
        <p:nvPicPr>
          <p:cNvPr id="4098" name="Picture 2" descr="Κορίτσια, Άρτα"/>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932485"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13677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292680" y="5879345"/>
            <a:ext cx="5897380" cy="866229"/>
          </a:xfrm>
        </p:spPr>
        <p:txBody>
          <a:bodyPr>
            <a:normAutofit fontScale="90000"/>
          </a:bodyPr>
          <a:lstStyle/>
          <a:p>
            <a:r>
              <a:rPr lang="el-GR" dirty="0"/>
              <a:t>Μόραλης, Μορφή, 1951 (Εθνική Πινακοθήκη)</a:t>
            </a:r>
          </a:p>
        </p:txBody>
      </p:sp>
      <p:pic>
        <p:nvPicPr>
          <p:cNvPr id="5122" name="Picture 2" descr="Μορφή"/>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5292681" cy="67455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38295124"/>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TotalTime>
  <Words>434</Words>
  <Application>Microsoft Office PowerPoint</Application>
  <PresentationFormat>Προσαρμογή</PresentationFormat>
  <Paragraphs>29</Paragraphs>
  <Slides>26</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26</vt:i4>
      </vt:variant>
    </vt:vector>
  </HeadingPairs>
  <TitlesOfParts>
    <vt:vector size="27" baseType="lpstr">
      <vt:lpstr>Θέμα του Office</vt:lpstr>
      <vt:lpstr>Η γενιά του ΄30 συνέχεια…</vt:lpstr>
      <vt:lpstr>Παρουσίαση του PowerPoint</vt:lpstr>
      <vt:lpstr>Παρουσίαση του PowerPoint</vt:lpstr>
      <vt:lpstr>Παρουσίαση του PowerPoint</vt:lpstr>
      <vt:lpstr>Μόραλης, Τοπίο της Αθήνας, 1936 (Εθνική Πινακοθήκη)</vt:lpstr>
      <vt:lpstr>Μόραλης, Δύο φίλες, 1946 (Εθνική Πινακοθήκη)</vt:lpstr>
      <vt:lpstr>Μόραλης, Μορφή, 1951 (Εθνική Πινακοθήκη)</vt:lpstr>
      <vt:lpstr>Μόραλης, Κορίτσια, Άρτα, 1940 (Εθνική Πινακοθήκη)</vt:lpstr>
      <vt:lpstr>Μόραλης, Μορφή, 1951 (Εθνική Πινακοθήκη)</vt:lpstr>
      <vt:lpstr>Μόραλης, Προσωπογραφία Μαρίας Ρουσέν, 1943 (Εθνική Πινακοθήκη)</vt:lpstr>
      <vt:lpstr>Μόραλης, Γυμνό, 1939 (Εθνική Πινακοθήκη)</vt:lpstr>
      <vt:lpstr>Μόραλης, Σύνθεση Α΄, 1949-1958 (Εθνική Πινακοθήκη)</vt:lpstr>
      <vt:lpstr>Μόραλης, Έγκυος γυναίκα, 1948 (Εθνική Πινακοθήκη)</vt:lpstr>
      <vt:lpstr>Μόραλης, Νεκρή Φύση, 1939 (Εθνική Πινακοθήκη)</vt:lpstr>
      <vt:lpstr>Μόραλης, Επιτύμβιο, 1958 (Εθνική Πινακοθήκη)</vt:lpstr>
      <vt:lpstr>Μόραλης, Επιτύμβια Σύνθεση Α (Εθνική Πινακοθήκη)</vt:lpstr>
      <vt:lpstr>Μόραλης, Ζωγραφική σύνθεση-σχόλιο για τη συλλογή Ποιήματα του Γιώργου Σεφέρη, 1965 (Εθνική Πινακοθήκη)</vt:lpstr>
      <vt:lpstr>Μόραλης, Διάλογος, 1974 (Εθνική Πινακοθήκη)</vt:lpstr>
      <vt:lpstr>Μόραλης, Ερωτικό, 1982 (Εθνική Πινακοθήκη)</vt:lpstr>
      <vt:lpstr>Μόραλης, Ερωτικό, 1983</vt:lpstr>
      <vt:lpstr>Μόραλης, Ερωτικό, 1990</vt:lpstr>
      <vt:lpstr>Μόραλης, Κορίτσι που λύνει το σανδάλι του, 1973 </vt:lpstr>
      <vt:lpstr>Μόραλης, Το κορίτσι που ζωγραφίζει, 1971</vt:lpstr>
      <vt:lpstr>Μόραλης, Νέα Γυναίκα, 1972</vt:lpstr>
      <vt:lpstr>Μόραλης, Πανσέληνος, 1977</vt:lpstr>
      <vt:lpstr>Μόραλης, Συνάντηση, 1977</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ΓΙΑΝΝΗΣ ΜΟΡΑΛΗΣ</dc:title>
  <dc:creator>1</dc:creator>
  <cp:lastModifiedBy>hp</cp:lastModifiedBy>
  <cp:revision>6</cp:revision>
  <dcterms:created xsi:type="dcterms:W3CDTF">2017-04-24T11:39:05Z</dcterms:created>
  <dcterms:modified xsi:type="dcterms:W3CDTF">2021-10-19T11:46:44Z</dcterms:modified>
</cp:coreProperties>
</file>