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5"/>
  </p:notesMasterIdLst>
  <p:handoutMasterIdLst>
    <p:handoutMasterId r:id="rId16"/>
  </p:handoutMasterIdLst>
  <p:sldIdLst>
    <p:sldId id="258" r:id="rId2"/>
    <p:sldId id="265" r:id="rId3"/>
    <p:sldId id="257" r:id="rId4"/>
    <p:sldId id="259" r:id="rId5"/>
    <p:sldId id="260" r:id="rId6"/>
    <p:sldId id="261" r:id="rId7"/>
    <p:sldId id="262" r:id="rId8"/>
    <p:sldId id="263" r:id="rId9"/>
    <p:sldId id="264"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Καλως ορίσατε" id="{E75E278A-FF0E-49A4-B170-79828D63BBAD}">
          <p14:sldIdLst>
            <p14:sldId id="258"/>
            <p14:sldId id="265"/>
          </p14:sldIdLst>
        </p14:section>
        <p14:section name="Σχεδίαση, Μεταμόρφωση, Σχολιασμός, Συνεργασία, Πείτε μου" id="{B9B51309-D148-4332-87C2-07BE32FBCA3B}">
          <p14:sldIdLst/>
        </p14:section>
        <p14:section name="Μάθετε περισσότερα" id="{2CC34DB2-6590-42C0-AD4B-A04C6060184E}">
          <p14:sldIdLst>
            <p14:sldId id="257"/>
            <p14:sldId id="259"/>
            <p14:sldId id="260"/>
            <p14:sldId id="261"/>
            <p14:sldId id="262"/>
            <p14:sldId id="263"/>
            <p14:sldId id="264"/>
            <p14:sldId id="266"/>
            <p14:sldId id="267"/>
            <p14:sldId id="268"/>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Α"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41" autoAdjust="0"/>
  </p:normalViewPr>
  <p:slideViewPr>
    <p:cSldViewPr snapToGrid="0">
      <p:cViewPr varScale="1">
        <p:scale>
          <a:sx n="108" d="100"/>
          <a:sy n="108" d="100"/>
        </p:scale>
        <p:origin x="65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330972-3CDE-45CD-9C28-B819520E743D}" type="datetime1">
              <a:rPr lang="el-GR" smtClean="0"/>
              <a:t>9/12/2025</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l-GR" smtClean="0"/>
              <a:t>‹#›</a:t>
            </a:fld>
            <a:endParaRPr lang="el-G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AFAFFA7-AA85-4C23-8D66-066A796F30C7}" type="datetime1">
              <a:rPr lang="el-GR" noProof="0" smtClean="0"/>
              <a:t>9/12/2025</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l-GR" noProof="0" smtClean="0"/>
              <a:t>‹#›</a:t>
            </a:fld>
            <a:endParaRPr lang="el-G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a:xfrm>
            <a:off x="2692397" y="5037663"/>
            <a:ext cx="5214635" cy="279400"/>
          </a:xfrm>
        </p:spPr>
        <p:txBody>
          <a:bodyPr/>
          <a:lstStyle/>
          <a:p>
            <a:pPr rtl="0"/>
            <a:endParaRPr lang="el-GR" noProof="0"/>
          </a:p>
        </p:txBody>
      </p:sp>
      <p:sp>
        <p:nvSpPr>
          <p:cNvPr id="6" name="Slide Number Placeholder 5"/>
          <p:cNvSpPr>
            <a:spLocks noGrp="1"/>
          </p:cNvSpPr>
          <p:nvPr>
            <p:ph type="sldNum" sz="quarter" idx="12"/>
          </p:nvPr>
        </p:nvSpPr>
        <p:spPr>
          <a:xfrm>
            <a:off x="8956900" y="5037663"/>
            <a:ext cx="551167" cy="279400"/>
          </a:xfrm>
        </p:spPr>
        <p:txBody>
          <a:bodyPr/>
          <a:lstStyle/>
          <a:p>
            <a:pPr rtl="0"/>
            <a:fld id="{9860EDB8-5305-433F-BE41-D7A86D811DB3}" type="slidenum">
              <a:rPr lang="el-GR" noProof="0" smtClean="0"/>
              <a:pPr/>
              <a:t>‹#›</a:t>
            </a:fld>
            <a:endParaRPr lang="el-GR" noProof="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8784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6" name="Footer Placeholder 5"/>
          <p:cNvSpPr>
            <a:spLocks noGrp="1"/>
          </p:cNvSpPr>
          <p:nvPr>
            <p:ph type="ftr" sz="quarter" idx="11"/>
          </p:nvPr>
        </p:nvSpPr>
        <p:spPr/>
        <p:txBody>
          <a:bodyPr/>
          <a:lstStyle/>
          <a:p>
            <a:pPr rtl="0"/>
            <a:endParaRPr lang="el-GR" noProof="0"/>
          </a:p>
        </p:txBody>
      </p:sp>
      <p:sp>
        <p:nvSpPr>
          <p:cNvPr id="7" name="Slide Number Placeholder 6"/>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8813912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284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7785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0659693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3789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8769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643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2458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Κεφαλίδα ενότητας">
    <p:spTree>
      <p:nvGrpSpPr>
        <p:cNvPr id="1" name=""/>
        <p:cNvGrpSpPr/>
        <p:nvPr/>
      </p:nvGrpSpPr>
      <p:grpSpPr>
        <a:xfrm>
          <a:off x="0" y="0"/>
          <a:ext cx="0" cy="0"/>
          <a:chOff x="0" y="0"/>
          <a:chExt cx="0" cy="0"/>
        </a:xfrm>
      </p:grpSpPr>
      <p:sp>
        <p:nvSpPr>
          <p:cNvPr id="9" name="Ορθογώνιο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10" name="Ορθογώνιο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2" name="Τίτλος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el-GR" noProof="0"/>
              <a:t>Κάντε κλικ για να επεξεργαστείτε το Στυλ κύριου τίτλου</a:t>
            </a:r>
          </a:p>
        </p:txBody>
      </p:sp>
      <p:sp>
        <p:nvSpPr>
          <p:cNvPr id="7" name="Θέση περιεχομένου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l-GR" noProof="0"/>
              <a:t>Στυλ υποδείγματος κειμένου</a:t>
            </a:r>
          </a:p>
          <a:p>
            <a:pPr marL="0" lvl="1" indent="0" rtl="0">
              <a:lnSpc>
                <a:spcPct val="150000"/>
              </a:lnSpc>
              <a:spcBef>
                <a:spcPts val="1000"/>
              </a:spcBef>
              <a:spcAft>
                <a:spcPts val="1200"/>
              </a:spcAft>
              <a:buNone/>
            </a:pPr>
            <a:r>
              <a:rPr lang="el-GR" noProof="0"/>
              <a:t>Δεύτερου επιπέδου</a:t>
            </a:r>
          </a:p>
          <a:p>
            <a:pPr marL="0" lvl="2" indent="0" rtl="0">
              <a:lnSpc>
                <a:spcPct val="150000"/>
              </a:lnSpc>
              <a:spcBef>
                <a:spcPts val="1000"/>
              </a:spcBef>
              <a:spcAft>
                <a:spcPts val="1200"/>
              </a:spcAft>
              <a:buNone/>
            </a:pPr>
            <a:r>
              <a:rPr lang="el-GR" noProof="0"/>
              <a:t>Τρίτου επιπέδου</a:t>
            </a:r>
          </a:p>
          <a:p>
            <a:pPr marL="0" lvl="3" indent="0" rtl="0">
              <a:lnSpc>
                <a:spcPct val="150000"/>
              </a:lnSpc>
              <a:spcBef>
                <a:spcPts val="1000"/>
              </a:spcBef>
              <a:spcAft>
                <a:spcPts val="1200"/>
              </a:spcAft>
              <a:buNone/>
            </a:pPr>
            <a:r>
              <a:rPr lang="el-GR" noProof="0"/>
              <a:t>Τέταρτου επιπέδου</a:t>
            </a:r>
          </a:p>
          <a:p>
            <a:pPr marL="0" lvl="4" indent="0" rtl="0">
              <a:lnSpc>
                <a:spcPct val="150000"/>
              </a:lnSpc>
              <a:spcBef>
                <a:spcPts val="1000"/>
              </a:spcBef>
              <a:spcAft>
                <a:spcPts val="1200"/>
              </a:spcAft>
              <a:buNone/>
            </a:pPr>
            <a:r>
              <a:rPr lang="el-GR" noProof="0"/>
              <a:t>Πέμπτου επιπέδου</a:t>
            </a:r>
          </a:p>
        </p:txBody>
      </p:sp>
    </p:spTree>
    <p:extLst>
      <p:ext uri="{BB962C8B-B14F-4D97-AF65-F5344CB8AC3E}">
        <p14:creationId xmlns:p14="http://schemas.microsoft.com/office/powerpoint/2010/main" val="13356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668108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11"/>
          </p:nvPr>
        </p:nvSpPr>
        <p:spPr/>
        <p:txBody>
          <a:bodyPr/>
          <a:lstStyle/>
          <a:p>
            <a:pPr rtl="0"/>
            <a:endParaRPr lang="el-GR" noProof="0"/>
          </a:p>
        </p:txBody>
      </p:sp>
      <p:sp>
        <p:nvSpPr>
          <p:cNvPr id="6" name="Slide Number Placeholder 5"/>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9370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6" name="Footer Placeholder 5"/>
          <p:cNvSpPr>
            <a:spLocks noGrp="1"/>
          </p:cNvSpPr>
          <p:nvPr>
            <p:ph type="ftr" sz="quarter" idx="11"/>
          </p:nvPr>
        </p:nvSpPr>
        <p:spPr/>
        <p:txBody>
          <a:bodyPr/>
          <a:lstStyle/>
          <a:p>
            <a:pPr rtl="0"/>
            <a:endParaRPr lang="el-GR" noProof="0"/>
          </a:p>
        </p:txBody>
      </p:sp>
      <p:sp>
        <p:nvSpPr>
          <p:cNvPr id="7" name="Slide Number Placeholder 6"/>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6737581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8" name="Footer Placeholder 7"/>
          <p:cNvSpPr>
            <a:spLocks noGrp="1"/>
          </p:cNvSpPr>
          <p:nvPr>
            <p:ph type="ftr" sz="quarter" idx="11"/>
          </p:nvPr>
        </p:nvSpPr>
        <p:spPr/>
        <p:txBody>
          <a:bodyPr/>
          <a:lstStyle/>
          <a:p>
            <a:pPr rtl="0"/>
            <a:endParaRPr lang="el-GR" noProof="0"/>
          </a:p>
        </p:txBody>
      </p:sp>
      <p:sp>
        <p:nvSpPr>
          <p:cNvPr id="9" name="Slide Number Placeholder 8"/>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2830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4" name="Footer Placeholder 3"/>
          <p:cNvSpPr>
            <a:spLocks noGrp="1"/>
          </p:cNvSpPr>
          <p:nvPr>
            <p:ph type="ftr" sz="quarter" idx="11"/>
          </p:nvPr>
        </p:nvSpPr>
        <p:spPr/>
        <p:txBody>
          <a:bodyPr/>
          <a:lstStyle/>
          <a:p>
            <a:pPr rtl="0"/>
            <a:endParaRPr lang="el-GR" noProof="0"/>
          </a:p>
        </p:txBody>
      </p:sp>
      <p:sp>
        <p:nvSpPr>
          <p:cNvPr id="5" name="Slide Number Placeholder 4"/>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1898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3" name="Footer Placeholder 2"/>
          <p:cNvSpPr>
            <a:spLocks noGrp="1"/>
          </p:cNvSpPr>
          <p:nvPr>
            <p:ph type="ftr" sz="quarter" idx="11"/>
          </p:nvPr>
        </p:nvSpPr>
        <p:spPr/>
        <p:txBody>
          <a:bodyPr/>
          <a:lstStyle/>
          <a:p>
            <a:pPr rtl="0"/>
            <a:endParaRPr lang="el-GR" noProof="0"/>
          </a:p>
        </p:txBody>
      </p:sp>
      <p:sp>
        <p:nvSpPr>
          <p:cNvPr id="4" name="Slide Number Placeholder 3"/>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51089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6" name="Footer Placeholder 5"/>
          <p:cNvSpPr>
            <a:spLocks noGrp="1"/>
          </p:cNvSpPr>
          <p:nvPr>
            <p:ph type="ftr" sz="quarter" idx="11"/>
          </p:nvPr>
        </p:nvSpPr>
        <p:spPr/>
        <p:txBody>
          <a:bodyPr/>
          <a:lstStyle/>
          <a:p>
            <a:pPr rtl="0"/>
            <a:endParaRPr lang="el-GR" noProof="0"/>
          </a:p>
        </p:txBody>
      </p:sp>
      <p:sp>
        <p:nvSpPr>
          <p:cNvPr id="7" name="Slide Number Placeholder 6"/>
          <p:cNvSpPr>
            <a:spLocks noGrp="1"/>
          </p:cNvSpPr>
          <p:nvPr>
            <p:ph type="sldNum" sz="quarter" idx="12"/>
          </p:nvPr>
        </p:nvSpPr>
        <p:spPr/>
        <p:txBody>
          <a:bodyPr/>
          <a:lstStyle/>
          <a:p>
            <a:pPr rtl="0"/>
            <a:fld id="{9860EDB8-5305-433F-BE41-D7A86D811DB3}" type="slidenum">
              <a:rPr lang="el-GR" noProof="0" smtClean="0"/>
              <a:pPr/>
              <a:t>‹#›</a:t>
            </a:fld>
            <a:endParaRPr lang="el-GR" noProof="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209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644AEA0E-9AD1-47A0-8A6C-B647B226A8DF}" type="datetime1">
              <a:rPr lang="el-GR" noProof="0" smtClean="0"/>
              <a:t>9/12/2025</a:t>
            </a:fld>
            <a:endParaRPr lang="el-GR" noProof="0"/>
          </a:p>
        </p:txBody>
      </p:sp>
      <p:sp>
        <p:nvSpPr>
          <p:cNvPr id="6" name="Footer Placeholder 5"/>
          <p:cNvSpPr>
            <a:spLocks noGrp="1"/>
          </p:cNvSpPr>
          <p:nvPr>
            <p:ph type="ftr" sz="quarter" idx="11"/>
          </p:nvPr>
        </p:nvSpPr>
        <p:spPr/>
        <p:txBody>
          <a:bodyPr/>
          <a:lstStyle/>
          <a:p>
            <a:pPr rtl="0"/>
            <a:endParaRPr lang="el-GR" noProof="0"/>
          </a:p>
        </p:txBody>
      </p:sp>
      <p:sp>
        <p:nvSpPr>
          <p:cNvPr id="7" name="Slide Number Placeholder 6"/>
          <p:cNvSpPr>
            <a:spLocks noGrp="1"/>
          </p:cNvSpPr>
          <p:nvPr>
            <p:ph type="sldNum" sz="quarter" idx="12"/>
          </p:nvPr>
        </p:nvSpPr>
        <p:spPr/>
        <p:txBody>
          <a:body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11430497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44AEA0E-9AD1-47A0-8A6C-B647B226A8DF}" type="datetime1">
              <a:rPr lang="el-GR" noProof="0" smtClean="0"/>
              <a:t>9/12/2025</a:t>
            </a:fld>
            <a:endParaRPr lang="el-GR" noProof="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l-GR" noProof="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860EDB8-5305-433F-BE41-D7A86D811DB3}" type="slidenum">
              <a:rPr lang="el-GR" noProof="0" smtClean="0"/>
              <a:pPr/>
              <a:t>‹#›</a:t>
            </a:fld>
            <a:endParaRPr lang="el-GR" noProof="0"/>
          </a:p>
        </p:txBody>
      </p:sp>
      <p:sp>
        <p:nvSpPr>
          <p:cNvPr id="12" name="Ορθογώνιο 11">
            <a:extLst>
              <a:ext uri="{FF2B5EF4-FFF2-40B4-BE49-F238E27FC236}">
                <a16:creationId xmlns:a16="http://schemas.microsoft.com/office/drawing/2014/main" id="{D775BAEA-475F-C331-DAB3-BCCA300C9B0F}"/>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l-GR" sz="1800" noProof="0"/>
          </a:p>
        </p:txBody>
      </p:sp>
      <p:cxnSp>
        <p:nvCxnSpPr>
          <p:cNvPr id="13" name="Ευθεία γραμμή σύνδεσης 12">
            <a:extLst>
              <a:ext uri="{FF2B5EF4-FFF2-40B4-BE49-F238E27FC236}">
                <a16:creationId xmlns:a16="http://schemas.microsoft.com/office/drawing/2014/main" id="{90B9A39C-C67C-6D5D-D447-7EBD3A4C97F5}"/>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9511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663"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64A7FD-D92A-5708-6E1D-CF14FB861EF2}"/>
              </a:ext>
            </a:extLst>
          </p:cNvPr>
          <p:cNvSpPr>
            <a:spLocks noGrp="1"/>
          </p:cNvSpPr>
          <p:nvPr>
            <p:ph type="ctrTitle"/>
          </p:nvPr>
        </p:nvSpPr>
        <p:spPr/>
        <p:txBody>
          <a:bodyPr/>
          <a:lstStyle/>
          <a:p>
            <a:r>
              <a:rPr lang="en-US" dirty="0"/>
              <a:t>Friedrich Schiller (</a:t>
            </a:r>
            <a:r>
              <a:rPr lang="el-GR"/>
              <a:t>Φρίντριχ Σίλερ)</a:t>
            </a:r>
            <a:endParaRPr lang="el-GR" dirty="0"/>
          </a:p>
        </p:txBody>
      </p:sp>
      <p:sp>
        <p:nvSpPr>
          <p:cNvPr id="3" name="Υπότιτλος 2">
            <a:extLst>
              <a:ext uri="{FF2B5EF4-FFF2-40B4-BE49-F238E27FC236}">
                <a16:creationId xmlns:a16="http://schemas.microsoft.com/office/drawing/2014/main" id="{D6D5B0A5-AC5E-4C70-0AE4-AC0D0876E864}"/>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52733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AEC08A-FF6F-F85E-38DB-4A1A26567B5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800502-5945-AEE5-244F-01DC3308A19D}"/>
              </a:ext>
            </a:extLst>
          </p:cNvPr>
          <p:cNvSpPr>
            <a:spLocks noGrp="1"/>
          </p:cNvSpPr>
          <p:nvPr>
            <p:ph idx="1"/>
          </p:nvPr>
        </p:nvSpPr>
        <p:spPr/>
        <p:txBody>
          <a:bodyPr>
            <a:normAutofit fontScale="62500" lnSpcReduction="20000"/>
          </a:bodyPr>
          <a:lstStyle/>
          <a:p>
            <a:endParaRPr lang="el-GR" dirty="0"/>
          </a:p>
          <a:p>
            <a:r>
              <a:rPr lang="el-GR" dirty="0"/>
              <a:t>Ο Γουλιέλμος </a:t>
            </a:r>
            <a:r>
              <a:rPr lang="el-GR" dirty="0" err="1"/>
              <a:t>Τέλλος</a:t>
            </a:r>
            <a:r>
              <a:rPr lang="el-GR" dirty="0"/>
              <a:t> δείχνει στον </a:t>
            </a:r>
            <a:r>
              <a:rPr lang="el-GR" dirty="0" err="1"/>
              <a:t>Γκέσλερ</a:t>
            </a:r>
            <a:r>
              <a:rPr lang="el-GR" dirty="0"/>
              <a:t> το βέλος με το οποίο θα τον σκότωνε.</a:t>
            </a:r>
          </a:p>
          <a:p>
            <a:r>
              <a:rPr lang="el-GR" dirty="0"/>
              <a:t>Οι θεατές είναι τρομοκρατημένοι. Ο </a:t>
            </a:r>
            <a:r>
              <a:rPr lang="el-GR" dirty="0" err="1"/>
              <a:t>Τέλλος</a:t>
            </a:r>
            <a:r>
              <a:rPr lang="el-GR" dirty="0"/>
              <a:t> πέφτει στα γόνατα εκλιπαρώντας τον </a:t>
            </a:r>
            <a:r>
              <a:rPr lang="el-GR" dirty="0" err="1"/>
              <a:t>Γκέσλερ</a:t>
            </a:r>
            <a:r>
              <a:rPr lang="el-GR" dirty="0"/>
              <a:t> να αποσύρει τη βάρβαρη διαταγή, αλλά ο κυβερνήτης γελώντας επιμένει. Ο γιος του τον ενθαρρύνει: «Ρίξε, πατέρα! Μη φοβάσαι. Υπόσχομαι να μείνω ακίνητος». Ο </a:t>
            </a:r>
            <a:r>
              <a:rPr lang="el-GR" dirty="0" err="1"/>
              <a:t>Τέλλος</a:t>
            </a:r>
            <a:r>
              <a:rPr lang="el-GR" dirty="0"/>
              <a:t> αφαιρεί δύο βέλη από τη φαρέτρα του, βάζει το ένα στη ζώνη του, και με το άλλο στοχεύει. Το αγόρι παραμένει σώο και τρέχει στον πατέρα του, κλαίγοντας. Ο </a:t>
            </a:r>
            <a:r>
              <a:rPr lang="el-GR" dirty="0" err="1"/>
              <a:t>Τέλλος</a:t>
            </a:r>
            <a:r>
              <a:rPr lang="el-GR" dirty="0"/>
              <a:t> πέφτει στα γόνατα και αγκαλιάζει τον γιο του, αλλά ο </a:t>
            </a:r>
            <a:r>
              <a:rPr lang="el-GR" dirty="0" err="1"/>
              <a:t>Γκέσλερ</a:t>
            </a:r>
            <a:r>
              <a:rPr lang="el-GR" dirty="0"/>
              <a:t> δεν έχει τελειώσει μαζί του. «Σε είδα να τοποθετείς ένα δεύτερο βέλος στη ζώνη σου... για ποιο λόγο;» ρωτάει και παίρνει την απάντηση: «Αν το πρώτο βέλος είχε χτυπήσει το παιδί μου, το δεύτερο θα πέρναγε από την καρδιά σου».</a:t>
            </a:r>
          </a:p>
          <a:p>
            <a:endParaRPr lang="el-GR" dirty="0"/>
          </a:p>
          <a:p>
            <a:r>
              <a:rPr lang="el-GR" dirty="0"/>
              <a:t>Για αυτή την απάντηση που εξέλαβε ως απειλή, ο </a:t>
            </a:r>
            <a:r>
              <a:rPr lang="el-GR" dirty="0" err="1"/>
              <a:t>Γκέσλερ</a:t>
            </a:r>
            <a:r>
              <a:rPr lang="el-GR" dirty="0"/>
              <a:t> διατάζει να τον δέσουν και να τον οδηγήσουν στη φυλακή στο </a:t>
            </a:r>
            <a:r>
              <a:rPr lang="el-GR" dirty="0" err="1"/>
              <a:t>Κύσναχτ</a:t>
            </a:r>
            <a:r>
              <a:rPr lang="el-GR" dirty="0"/>
              <a:t>, βόρεια της λίμνης της </a:t>
            </a:r>
            <a:r>
              <a:rPr lang="el-GR" dirty="0" err="1"/>
              <a:t>Λουκέρνης</a:t>
            </a:r>
            <a:r>
              <a:rPr lang="el-GR" dirty="0"/>
              <a:t>. Αλλά, διασχίζοντας τη λίμνη, έρχεται μια μεγάλη καταιγίδα που αποδεικνύεται σωτήρια για τον τοξοβόλο. Δεδομένου ότι είναι ο μόνος ικανός να περάσει τη βάρκα μέσα από τη θύελλα, οι φρουροί τον ελευθερώνουν από τα δεσμά και ο </a:t>
            </a:r>
            <a:r>
              <a:rPr lang="el-GR" dirty="0" err="1"/>
              <a:t>Τέλλος</a:t>
            </a:r>
            <a:r>
              <a:rPr lang="el-GR" dirty="0"/>
              <a:t> οδηγεί σε μια όχθη, πετάγεται στη στεριά και σπρώχνει τη βάρκα των φρουρών πίσω στα κύματα. Τώρα, λέει σε έναν ψαρά, σχεδιάζει «μια πράξη που όλοι θα μιλούν γι' αυτήν!»</a:t>
            </a:r>
          </a:p>
          <a:p>
            <a:endParaRPr lang="el-GR" dirty="0"/>
          </a:p>
        </p:txBody>
      </p:sp>
    </p:spTree>
    <p:extLst>
      <p:ext uri="{BB962C8B-B14F-4D97-AF65-F5344CB8AC3E}">
        <p14:creationId xmlns:p14="http://schemas.microsoft.com/office/powerpoint/2010/main" val="145706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B832A5-0892-D9F3-6071-DC86DFF9532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77A75D8-879D-FEC9-18DD-EC47929E01F8}"/>
              </a:ext>
            </a:extLst>
          </p:cNvPr>
          <p:cNvSpPr>
            <a:spLocks noGrp="1"/>
          </p:cNvSpPr>
          <p:nvPr>
            <p:ph idx="1"/>
          </p:nvPr>
        </p:nvSpPr>
        <p:spPr/>
        <p:txBody>
          <a:bodyPr>
            <a:normAutofit fontScale="55000" lnSpcReduction="20000"/>
          </a:bodyPr>
          <a:lstStyle/>
          <a:p>
            <a:endParaRPr lang="el-GR" dirty="0"/>
          </a:p>
          <a:p>
            <a:r>
              <a:rPr lang="el-GR" dirty="0"/>
              <a:t>Εν τω μεταξύ, η Μπέρτα έχει συλληφθεί από τους άνδρες του </a:t>
            </a:r>
            <a:r>
              <a:rPr lang="el-GR" dirty="0" err="1"/>
              <a:t>Γκέσλερ</a:t>
            </a:r>
            <a:r>
              <a:rPr lang="el-GR" dirty="0"/>
              <a:t>. Ο </a:t>
            </a:r>
            <a:r>
              <a:rPr lang="el-GR" dirty="0" err="1"/>
              <a:t>Ούλριχ</a:t>
            </a:r>
            <a:r>
              <a:rPr lang="el-GR" dirty="0"/>
              <a:t>, ο οποίος νωρίτερα είχε καταδικάσει τον </a:t>
            </a:r>
            <a:r>
              <a:rPr lang="el-GR" dirty="0" err="1"/>
              <a:t>Γκέσλερ</a:t>
            </a:r>
            <a:r>
              <a:rPr lang="el-GR" dirty="0"/>
              <a:t> για τη δοκιμασία του </a:t>
            </a:r>
            <a:r>
              <a:rPr lang="el-GR" dirty="0" err="1"/>
              <a:t>Τέλλου</a:t>
            </a:r>
            <a:r>
              <a:rPr lang="el-GR" dirty="0"/>
              <a:t> και είχε δηλώσει ότι το να σιωπά περισσότερο θα ήταν προδοσία προς τη χώρα του, έχει πάει ολοκληρωτικά στο πλευρό του λαού. Αλλά όταν επιστρέφει, ο βαρόνος του </a:t>
            </a:r>
            <a:r>
              <a:rPr lang="el-GR" dirty="0" err="1"/>
              <a:t>Ατινγκχάουζεν</a:t>
            </a:r>
            <a:r>
              <a:rPr lang="el-GR" dirty="0"/>
              <a:t> δεν ζει πια. Ο θείος του πέθανε ανάμεσα στους υπηρέτες και φίλους δηλώνοντας ότι τα προνόμια των ευγενών τελειώνουν και τα τελευταία του λόγια ήταν «Να είστε ενωμένοι!»</a:t>
            </a:r>
          </a:p>
          <a:p>
            <a:endParaRPr lang="el-GR" dirty="0"/>
          </a:p>
          <a:p>
            <a:endParaRPr lang="el-GR" dirty="0"/>
          </a:p>
          <a:p>
            <a:r>
              <a:rPr lang="el-GR" dirty="0"/>
              <a:t>Ο Γουλιέλμος </a:t>
            </a:r>
            <a:r>
              <a:rPr lang="el-GR" dirty="0" err="1"/>
              <a:t>Τέλλος</a:t>
            </a:r>
            <a:r>
              <a:rPr lang="el-GR" dirty="0"/>
              <a:t> ξεφεύγει από τους φρουρούς του, Γιόχαν Πέτερ Κραφτ,1796</a:t>
            </a:r>
          </a:p>
          <a:p>
            <a:r>
              <a:rPr lang="el-GR" dirty="0"/>
              <a:t>Ο </a:t>
            </a:r>
            <a:r>
              <a:rPr lang="el-GR" dirty="0" err="1"/>
              <a:t>Ούλριχ</a:t>
            </a:r>
            <a:r>
              <a:rPr lang="el-GR" dirty="0"/>
              <a:t> συσπειρώνει τους αγρότες και ανακηρύσσεται αρχηγός τους. Τους καθοδηγεί να οπλιστούν και να περιμένουν το σήμα της εξέγερσης κατά του τυράννου. Ένας άνδρας, ωστόσο, είναι κρυμμένος στην κορυφή ενός λόφου με θέα τον δρόμο. Ο </a:t>
            </a:r>
            <a:r>
              <a:rPr lang="el-GR" dirty="0" err="1"/>
              <a:t>Τέλλος</a:t>
            </a:r>
            <a:r>
              <a:rPr lang="el-GR" dirty="0"/>
              <a:t>, με τη βαλλίστρα του έτοιμη, περιμένει τον </a:t>
            </a:r>
            <a:r>
              <a:rPr lang="el-GR" dirty="0" err="1"/>
              <a:t>Γκέσλερ</a:t>
            </a:r>
            <a:r>
              <a:rPr lang="el-GR" dirty="0"/>
              <a:t> που θα περάσει από κάτω. Ο </a:t>
            </a:r>
            <a:r>
              <a:rPr lang="el-GR" dirty="0" err="1"/>
              <a:t>Γκέσλερ</a:t>
            </a:r>
            <a:r>
              <a:rPr lang="el-GR" dirty="0"/>
              <a:t> εμφανίζεται με τη συνοδεία του και εμποδίζεται από μια χωρική με τα επτά παιδιά της που στέκεται απελπισμένη και θαρραλέα στο δρόμο του με τα πεινασμένα παιδιά της και ζητά την απελευθέρωση του άδικα φυλακισμένου συζύγου της.</a:t>
            </a:r>
          </a:p>
          <a:p>
            <a:endParaRPr lang="el-GR" dirty="0"/>
          </a:p>
        </p:txBody>
      </p:sp>
    </p:spTree>
    <p:extLst>
      <p:ext uri="{BB962C8B-B14F-4D97-AF65-F5344CB8AC3E}">
        <p14:creationId xmlns:p14="http://schemas.microsoft.com/office/powerpoint/2010/main" val="198434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9747FC-BE4A-FBDF-A9DD-DACFF343E23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AEA3352-E6C3-457B-C224-E457D9AA178D}"/>
              </a:ext>
            </a:extLst>
          </p:cNvPr>
          <p:cNvSpPr>
            <a:spLocks noGrp="1"/>
          </p:cNvSpPr>
          <p:nvPr>
            <p:ph idx="1"/>
          </p:nvPr>
        </p:nvSpPr>
        <p:spPr/>
        <p:txBody>
          <a:bodyPr>
            <a:normAutofit fontScale="70000" lnSpcReduction="20000"/>
          </a:bodyPr>
          <a:lstStyle/>
          <a:p>
            <a:r>
              <a:rPr lang="el-GR" dirty="0"/>
              <a:t>Ο </a:t>
            </a:r>
            <a:r>
              <a:rPr lang="el-GR" dirty="0" err="1"/>
              <a:t>Γκέσλερ</a:t>
            </a:r>
            <a:r>
              <a:rPr lang="el-GR" dirty="0"/>
              <a:t> της φωνάζει να απομακρυνθεί ή θα τη σκοτώσει. Η γυναίκα ρίχνεται μαζί με τα παιδιά της μπροστά στα άλογα, φωνάζοντας: «Πολύ καλά, τότε σκότωσέ μας». Ο </a:t>
            </a:r>
            <a:r>
              <a:rPr lang="el-GR" dirty="0" err="1"/>
              <a:t>Γκέσλερ</a:t>
            </a:r>
            <a:r>
              <a:rPr lang="el-GR" dirty="0"/>
              <a:t> αναφωνεί: «Ήμουν πολύ ήπιος ηγεμόνας..... Από εδώ και πέρα, πρέπει να αλλάξω. Θα διακηρύξω νέο νόμο σε όλη τη χώρα. Θα....» Η πρόταση δεν τελειώνει ποτέ, ένα βέλος διαπερνά το σώμα του. Κρατώντας το στήθος του, ο </a:t>
            </a:r>
            <a:r>
              <a:rPr lang="el-GR" dirty="0" err="1"/>
              <a:t>Γκέσλερ</a:t>
            </a:r>
            <a:r>
              <a:rPr lang="el-GR" dirty="0"/>
              <a:t> φωνάζει: «Είναι έργο του Γουλιέλμου </a:t>
            </a:r>
            <a:r>
              <a:rPr lang="el-GR" dirty="0" err="1"/>
              <a:t>Τέλλου</a:t>
            </a:r>
            <a:r>
              <a:rPr lang="el-GR" dirty="0"/>
              <a:t>!... Ω Κύριε, ελέησε την ψυχή μου!». Η χωρική ζητωκραυγάζει: «Νεκρός, νεκρός! ....Κοιτάξτε, παιδιά! Έτσι πεθαίνει ένας τύραννος!»</a:t>
            </a:r>
          </a:p>
          <a:p>
            <a:endParaRPr lang="el-GR" dirty="0"/>
          </a:p>
          <a:p>
            <a:r>
              <a:rPr lang="el-GR" dirty="0"/>
              <a:t>Η είδηση του θανάτου του </a:t>
            </a:r>
            <a:r>
              <a:rPr lang="el-GR" dirty="0" err="1"/>
              <a:t>Γκέσλερ</a:t>
            </a:r>
            <a:r>
              <a:rPr lang="el-GR" dirty="0"/>
              <a:t> έδωσε το σήμα της εξέγερσης και τα ξημερώματα αγρότες και εργάτες γκρεμίζουν τις φυλακές. Σε ένα κελί βρίσκουν τη Μπέρτα και τη σώζουν από τη φωτιά. Οι απελευθερωμένοι αγρότες, με τον </a:t>
            </a:r>
            <a:r>
              <a:rPr lang="el-GR" dirty="0" err="1"/>
              <a:t>Ούλριχ</a:t>
            </a:r>
            <a:r>
              <a:rPr lang="el-GR" dirty="0"/>
              <a:t> και τη Μπέρτα ανάμεσά τους, συνωστίζονται τώρα στο σπίτι του </a:t>
            </a:r>
            <a:r>
              <a:rPr lang="el-GR" dirty="0" err="1"/>
              <a:t>Τέλλου</a:t>
            </a:r>
            <a:r>
              <a:rPr lang="el-GR" dirty="0"/>
              <a:t> ζητωκραυγάζοντας: «Ζήτω ο Γουλιέλμος </a:t>
            </a:r>
            <a:r>
              <a:rPr lang="el-GR" dirty="0" err="1"/>
              <a:t>Τέλλος</a:t>
            </a:r>
            <a:r>
              <a:rPr lang="el-GR" dirty="0"/>
              <a:t>, η ασπίδα και ο σωτήρας μας!» Η Μπέρτα, χαιρετώντας τους αγρότες, ζητά να γίνει δεκτή στην Ένωση της Ελευθερίας τους. Το αίτημά της ικανοποιείται και δίνοντας το χέρι της στον </a:t>
            </a:r>
            <a:r>
              <a:rPr lang="el-GR" dirty="0" err="1"/>
              <a:t>Ούλριχ</a:t>
            </a:r>
            <a:r>
              <a:rPr lang="el-GR" dirty="0"/>
              <a:t>, μαζί διακηρύσσουν την απελευθέρωση των δουλοπαροίκων τους.</a:t>
            </a:r>
          </a:p>
          <a:p>
            <a:endParaRPr lang="el-GR" dirty="0"/>
          </a:p>
        </p:txBody>
      </p:sp>
    </p:spTree>
    <p:extLst>
      <p:ext uri="{BB962C8B-B14F-4D97-AF65-F5344CB8AC3E}">
        <p14:creationId xmlns:p14="http://schemas.microsoft.com/office/powerpoint/2010/main" val="423702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F04156-00F1-DEE3-9B02-A4F3096C2A2A}"/>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EC455FFF-513B-4830-4384-8EA644C40B67}"/>
              </a:ext>
            </a:extLst>
          </p:cNvPr>
          <p:cNvSpPr>
            <a:spLocks noGrp="1"/>
          </p:cNvSpPr>
          <p:nvPr>
            <p:ph idx="1"/>
          </p:nvPr>
        </p:nvSpPr>
        <p:spPr/>
        <p:txBody>
          <a:bodyPr>
            <a:normAutofit lnSpcReduction="10000"/>
          </a:bodyPr>
          <a:lstStyle/>
          <a:p>
            <a:r>
              <a:rPr lang="el-GR" dirty="0"/>
              <a:t>Σύντομα έρχεται η είδηση ότι ο δούκας της Αυστρίας Αλβέρτος δολοφονήθηκε από τον ανιψιό του Ιωάννη που του είχε στερήσει την κληρονομιά του. Μια μέρα, ένας μοναχός εμφανίζεται στο σπίτι του </a:t>
            </a:r>
            <a:r>
              <a:rPr lang="el-GR" dirty="0" err="1"/>
              <a:t>Τέλλου</a:t>
            </a:r>
            <a:r>
              <a:rPr lang="el-GR" dirty="0"/>
              <a:t>, αλλά αυτός τον αναγνωρίζει ως τον Ιωάννη μεταμφιεσμένο, που έχει ξεφύγει από τους διώκτες του. Ο Ιωάννης, γνωρίζοντας ότι ο </a:t>
            </a:r>
            <a:r>
              <a:rPr lang="el-GR" dirty="0" err="1"/>
              <a:t>Τέλλος</a:t>
            </a:r>
            <a:r>
              <a:rPr lang="el-GR" dirty="0"/>
              <a:t> σκότωσε τον </a:t>
            </a:r>
            <a:r>
              <a:rPr lang="el-GR" dirty="0" err="1"/>
              <a:t>Γκέσλερ</a:t>
            </a:r>
            <a:r>
              <a:rPr lang="el-GR" dirty="0"/>
              <a:t>, περιμένει επιδοκιμασία από τον τοξότη, ο οποίος, αντ' αυτού, καταγγέλλει το έγκλημα του Ιωάννη. Παρόλα αυτά, τον βοηθά να τραπεί σε φυγή, δείχνοντάς του τον δρόμο μέσω των </a:t>
            </a:r>
            <a:r>
              <a:rPr lang="el-GR" dirty="0" err="1"/>
              <a:t>Άλπεων</a:t>
            </a:r>
            <a:r>
              <a:rPr lang="el-GR" dirty="0"/>
              <a:t> προς την Ιταλία, να πάει στον Πάπα για να εξιλεωθεί για το έγκλημά του</a:t>
            </a:r>
          </a:p>
        </p:txBody>
      </p:sp>
    </p:spTree>
    <p:extLst>
      <p:ext uri="{BB962C8B-B14F-4D97-AF65-F5344CB8AC3E}">
        <p14:creationId xmlns:p14="http://schemas.microsoft.com/office/powerpoint/2010/main" val="28047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656765-6352-0806-ECBA-EA5F0505D187}"/>
              </a:ext>
            </a:extLst>
          </p:cNvPr>
          <p:cNvSpPr>
            <a:spLocks noGrp="1"/>
          </p:cNvSpPr>
          <p:nvPr>
            <p:ph type="title"/>
          </p:nvPr>
        </p:nvSpPr>
        <p:spPr/>
        <p:txBody>
          <a:bodyPr/>
          <a:lstStyle/>
          <a:p>
            <a:r>
              <a:rPr lang="el-GR" dirty="0"/>
              <a:t>Σίλερ </a:t>
            </a:r>
          </a:p>
        </p:txBody>
      </p:sp>
      <p:sp>
        <p:nvSpPr>
          <p:cNvPr id="3" name="Θέση περιεχομένου 2">
            <a:extLst>
              <a:ext uri="{FF2B5EF4-FFF2-40B4-BE49-F238E27FC236}">
                <a16:creationId xmlns:a16="http://schemas.microsoft.com/office/drawing/2014/main" id="{C67118B1-9977-C261-AD4E-F01A217AAF6A}"/>
              </a:ext>
            </a:extLst>
          </p:cNvPr>
          <p:cNvSpPr>
            <a:spLocks noGrp="1"/>
          </p:cNvSpPr>
          <p:nvPr>
            <p:ph idx="1"/>
          </p:nvPr>
        </p:nvSpPr>
        <p:spPr/>
        <p:txBody>
          <a:bodyPr>
            <a:normAutofit fontScale="92500"/>
          </a:bodyPr>
          <a:lstStyle/>
          <a:p>
            <a:r>
              <a:rPr lang="el-GR" dirty="0"/>
              <a:t>Ο Σίλερ θεωρείται πρόδρομος του ρομαντικού κινήματος. Το πρώτο του θεατρικό έργο, Οι ληστές, που το έγραψε πολύ νέος, αποτελεί ορόσημο στην ιστορία του θεάτρου, αν και είχε ατέλειες που παραδέχτηκε αργότερα και ο ίδιος. Μετουσιώνοντας τον ενθουσιασμό των είκοσι χρόνων του, ο Σίλερ κατόρθωσε να δώσει στον κόσμο της εποχής του τα πρώτα μηνύματα του νέου κινήματος Θύελλα και ορμή, πρόδρομο του ρομαντισμού, που κήρυττε το πάθος για τη δικαιοσύνη και την ελευθερία, για την τιμωρία των ενόχων, για τη ζωή, την ελπίδα, για το αύριο του ανθρώπου. Με το έργο του Οι ληστές προβάλλει ακριβώς αυτά τα ιδανικά. Ιδανικά της πάλης του ανθρώπου ενάντια στην άδικη κοινωνία.</a:t>
            </a:r>
          </a:p>
        </p:txBody>
      </p:sp>
    </p:spTree>
    <p:extLst>
      <p:ext uri="{BB962C8B-B14F-4D97-AF65-F5344CB8AC3E}">
        <p14:creationId xmlns:p14="http://schemas.microsoft.com/office/powerpoint/2010/main" val="93864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BE3976-EDC5-D5F3-D9BD-A71D4BCAE28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3B5EA14-C8C5-E7EE-455B-07E111CF8984}"/>
              </a:ext>
            </a:extLst>
          </p:cNvPr>
          <p:cNvSpPr>
            <a:spLocks noGrp="1"/>
          </p:cNvSpPr>
          <p:nvPr>
            <p:ph idx="1"/>
          </p:nvPr>
        </p:nvSpPr>
        <p:spPr/>
        <p:txBody>
          <a:bodyPr/>
          <a:lstStyle/>
          <a:p>
            <a:r>
              <a:rPr lang="el-GR" dirty="0"/>
              <a:t>Το 1783-1787 γράφει δύο έργα: «Η συνωμοσία του </a:t>
            </a:r>
            <a:r>
              <a:rPr lang="el-GR" dirty="0" err="1"/>
              <a:t>Φιέσκο</a:t>
            </a:r>
            <a:r>
              <a:rPr lang="el-GR" dirty="0"/>
              <a:t> στη Γένοβα» και το «Ραδιουργία και Έρως», έργα με τα οποία ο </a:t>
            </a:r>
            <a:r>
              <a:rPr lang="el-GR" dirty="0" err="1"/>
              <a:t>Σίλλερ</a:t>
            </a:r>
            <a:r>
              <a:rPr lang="el-GR" dirty="0"/>
              <a:t> επιτίθεται στους αυλικούς, που με τις ραδιουργίες τους δημιουργούν την εγκληματική ζωή του κόσμου. Ο συγγραφέας αρχίζει πια να διαγράφει με άνεση τους χαρακτήρες και η ανάλυσή του γίνεται βαθύτερη. Το Δον Κάρλος (1787) είναι το τελευταίο έργο της πρώιμης περιόδου.</a:t>
            </a:r>
          </a:p>
        </p:txBody>
      </p:sp>
    </p:spTree>
    <p:extLst>
      <p:ext uri="{BB962C8B-B14F-4D97-AF65-F5344CB8AC3E}">
        <p14:creationId xmlns:p14="http://schemas.microsoft.com/office/powerpoint/2010/main" val="304195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61C008-F6DE-B3B9-D2E1-CDD5B19386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715980-21B6-2999-B507-BB927385EC8B}"/>
              </a:ext>
            </a:extLst>
          </p:cNvPr>
          <p:cNvSpPr>
            <a:spLocks noGrp="1"/>
          </p:cNvSpPr>
          <p:nvPr>
            <p:ph idx="1"/>
          </p:nvPr>
        </p:nvSpPr>
        <p:spPr/>
        <p:txBody>
          <a:bodyPr>
            <a:normAutofit fontScale="92500"/>
          </a:bodyPr>
          <a:lstStyle/>
          <a:p>
            <a:endParaRPr lang="el-GR" dirty="0"/>
          </a:p>
          <a:p>
            <a:r>
              <a:rPr lang="el-GR" dirty="0"/>
              <a:t>Ο Σίλερ απαγγέλλει στη θερινή κατοικία της Άννας Αμαλίας του </a:t>
            </a:r>
            <a:r>
              <a:rPr lang="el-GR" dirty="0" err="1"/>
              <a:t>Μπράουνσβαϊγκ-Βόλφενμπυτελ</a:t>
            </a:r>
            <a:r>
              <a:rPr lang="el-GR" dirty="0"/>
              <a:t>. Μεταξύ των ακροατών στο αριστερό άκρο κάθεται ο Χέρντερ, στο κέντρο ο Βίλαντ. Ο </a:t>
            </a:r>
            <a:r>
              <a:rPr lang="el-GR" dirty="0" err="1"/>
              <a:t>Γκαίτε</a:t>
            </a:r>
            <a:r>
              <a:rPr lang="el-GR" dirty="0"/>
              <a:t> στέκεται στα δεξιά. Πίνακας του </a:t>
            </a:r>
            <a:r>
              <a:rPr lang="el-GR" dirty="0" err="1"/>
              <a:t>Τέομπαλντ</a:t>
            </a:r>
            <a:r>
              <a:rPr lang="el-GR" dirty="0"/>
              <a:t> φον </a:t>
            </a:r>
            <a:r>
              <a:rPr lang="el-GR" dirty="0" err="1"/>
              <a:t>Ερ</a:t>
            </a:r>
            <a:r>
              <a:rPr lang="el-GR" dirty="0"/>
              <a:t>, 1860.</a:t>
            </a:r>
          </a:p>
          <a:p>
            <a:r>
              <a:rPr lang="el-GR" dirty="0"/>
              <a:t>Από το 1799 έως το 1805, την περίοδο του κλασικισμού της Βαϊμάρης, έγραψε με υψηλό καλλιτεχνικό επίπεδο και αυστηρή τήρηση των κλασικών προτύπων την τριλογία </a:t>
            </a:r>
            <a:r>
              <a:rPr lang="el-GR" dirty="0" err="1"/>
              <a:t>Βάλλενσταϊν</a:t>
            </a:r>
            <a:r>
              <a:rPr lang="el-GR" dirty="0"/>
              <a:t> και τις τραγωδίες, Μαρία </a:t>
            </a:r>
            <a:r>
              <a:rPr lang="el-GR" dirty="0" err="1"/>
              <a:t>Στούαρτ</a:t>
            </a:r>
            <a:r>
              <a:rPr lang="el-GR" dirty="0"/>
              <a:t>, Η Παρθένος της Ορλεάνης και Γουλιέλμος </a:t>
            </a:r>
            <a:r>
              <a:rPr lang="el-GR" dirty="0" err="1"/>
              <a:t>Τέλλος</a:t>
            </a:r>
            <a:r>
              <a:rPr lang="el-GR" dirty="0"/>
              <a:t>.</a:t>
            </a:r>
          </a:p>
          <a:p>
            <a:endParaRPr lang="el-GR" dirty="0"/>
          </a:p>
        </p:txBody>
      </p:sp>
    </p:spTree>
    <p:extLst>
      <p:ext uri="{BB962C8B-B14F-4D97-AF65-F5344CB8AC3E}">
        <p14:creationId xmlns:p14="http://schemas.microsoft.com/office/powerpoint/2010/main" val="12823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C6A64-B5F8-4141-F7E5-3FB2E94C193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519D4C-1554-5AB5-1286-1BDD635FAFD5}"/>
              </a:ext>
            </a:extLst>
          </p:cNvPr>
          <p:cNvSpPr>
            <a:spLocks noGrp="1"/>
          </p:cNvSpPr>
          <p:nvPr>
            <p:ph idx="1"/>
          </p:nvPr>
        </p:nvSpPr>
        <p:spPr/>
        <p:txBody>
          <a:bodyPr>
            <a:normAutofit fontScale="77500" lnSpcReduction="20000"/>
          </a:bodyPr>
          <a:lstStyle/>
          <a:p>
            <a:r>
              <a:rPr lang="el-GR" dirty="0"/>
              <a:t>Στα έργα του δείχνει μια εξαιρετική επιδεξιότητα στη σκηνική δομή. Είναι κάτοχος των δραματικών εξάρσεων. Μέσα σ' αυτά ακούμε τα επίκαιρα μηνύματα και διδάγματα του Σαίξπηρ.</a:t>
            </a:r>
          </a:p>
          <a:p>
            <a:endParaRPr lang="el-GR" dirty="0"/>
          </a:p>
          <a:p>
            <a:r>
              <a:rPr lang="el-GR" dirty="0"/>
              <a:t>Ο Σίλερ μελέτησε τη φιλοσοφία του </a:t>
            </a:r>
            <a:r>
              <a:rPr lang="el-GR" dirty="0" err="1"/>
              <a:t>Ιμμάνουελ</a:t>
            </a:r>
            <a:r>
              <a:rPr lang="el-GR" dirty="0"/>
              <a:t> </a:t>
            </a:r>
            <a:r>
              <a:rPr lang="el-GR" dirty="0" err="1"/>
              <a:t>Καντ</a:t>
            </a:r>
            <a:r>
              <a:rPr lang="el-GR" dirty="0"/>
              <a:t> και επηρεάστηκε από τον μεγάλο Γερμανό φιλόσοφο.[19][20]</a:t>
            </a:r>
          </a:p>
          <a:p>
            <a:endParaRPr lang="el-GR" dirty="0"/>
          </a:p>
          <a:p>
            <a:r>
              <a:rPr lang="el-GR" dirty="0"/>
              <a:t>Η φιλία του Σίλερ με τον Γιόχαν Βόλφγκανγκ φον </a:t>
            </a:r>
            <a:r>
              <a:rPr lang="el-GR" dirty="0" err="1"/>
              <a:t>Γκαίτε</a:t>
            </a:r>
            <a:r>
              <a:rPr lang="el-GR" dirty="0"/>
              <a:t> είχε μεγάλη επίδραση πάνω του. Ο </a:t>
            </a:r>
            <a:r>
              <a:rPr lang="el-GR" dirty="0" err="1"/>
              <a:t>Γκαίτε</a:t>
            </a:r>
            <a:r>
              <a:rPr lang="el-GR" dirty="0"/>
              <a:t> στάθηκε γι' αυτόν όχι μόνο ένας άριστος φίλος, μα και ανεκτίμητος σύμβουλος, ένας ένθερμος σύντροφος, που τον ενθάρρυνε στις κρίσιμες στιγμές. Μαζί με τον </a:t>
            </a:r>
            <a:r>
              <a:rPr lang="el-GR" dirty="0" err="1"/>
              <a:t>Γκαίτε</a:t>
            </a:r>
            <a:r>
              <a:rPr lang="el-GR" dirty="0"/>
              <a:t>, το 1799, ήταν οι υπεύθυνοι των παραστάσεων του Αυλικού Θεάτρου της Βαϊμάρης.</a:t>
            </a:r>
          </a:p>
          <a:p>
            <a:endParaRPr lang="el-GR" dirty="0"/>
          </a:p>
        </p:txBody>
      </p:sp>
    </p:spTree>
    <p:extLst>
      <p:ext uri="{BB962C8B-B14F-4D97-AF65-F5344CB8AC3E}">
        <p14:creationId xmlns:p14="http://schemas.microsoft.com/office/powerpoint/2010/main" val="56285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DB524-5293-07F8-2A33-A9BC2670E5E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8C9A0E7-8093-DAB4-117C-E97B055C46CE}"/>
              </a:ext>
            </a:extLst>
          </p:cNvPr>
          <p:cNvSpPr>
            <a:spLocks noGrp="1"/>
          </p:cNvSpPr>
          <p:nvPr>
            <p:ph idx="1"/>
          </p:nvPr>
        </p:nvSpPr>
        <p:spPr/>
        <p:txBody>
          <a:bodyPr>
            <a:normAutofit fontScale="92500" lnSpcReduction="20000"/>
          </a:bodyPr>
          <a:lstStyle/>
          <a:p>
            <a:r>
              <a:rPr lang="el-GR" dirty="0"/>
              <a:t>Ο Σίλερ πέθανε το 1805 σε ηλικία 45 ετών. Τα θεατρικά έργα του μεταφράστηκαν και παίζονται έως την εποχή μας, και στην Ελλάδα σε πολλά θέατρα.[21]</a:t>
            </a:r>
          </a:p>
          <a:p>
            <a:endParaRPr lang="el-GR" dirty="0"/>
          </a:p>
          <a:p>
            <a:r>
              <a:rPr lang="el-GR" dirty="0"/>
              <a:t>Ο Σίλερ άφησε ένα τεράστιο πνευματικό έργο. Δώδεκα θεατρικά έργα (ανάμεσά τους και το ημιτελές Δημήτριος ή Ο Ματωμένος Γάμος στη Μόσχα), τα οποία παίζονται στα μεγάλα θέατρα του κόσμου, εδώ και διακόσια χρόνια και είναι πάντα επίκαιρα. Δώδεκα ποιητικές συλλογές, οι οποίες μεταφράζονται έκτοτε στις περισσότερες γλώσσες του κόσμου. Βιβλία ιστορίας, φιλοσοφίας, δοκίμια, μεταφράσεις και εκτός από τον «Ύμνο στη Χαρά», που μελοποίησε ο </a:t>
            </a:r>
            <a:r>
              <a:rPr lang="el-GR" dirty="0" err="1"/>
              <a:t>Μπετόβεν</a:t>
            </a:r>
            <a:r>
              <a:rPr lang="el-GR" dirty="0"/>
              <a:t>, ποιήματα και μπαλάντες του έχουν μελοποιήσει επίσης ο </a:t>
            </a:r>
            <a:r>
              <a:rPr lang="el-GR" dirty="0" err="1"/>
              <a:t>Μπραμς</a:t>
            </a:r>
            <a:r>
              <a:rPr lang="el-GR" dirty="0"/>
              <a:t>, ο Σούμπερτ, ο </a:t>
            </a:r>
            <a:r>
              <a:rPr lang="el-GR" dirty="0" err="1"/>
              <a:t>Βέρντι</a:t>
            </a:r>
            <a:r>
              <a:rPr lang="el-GR" dirty="0"/>
              <a:t>, ο </a:t>
            </a:r>
            <a:r>
              <a:rPr lang="el-GR" dirty="0" err="1"/>
              <a:t>Ντονιτσέτι</a:t>
            </a:r>
            <a:r>
              <a:rPr lang="el-GR" dirty="0"/>
              <a:t> και ο </a:t>
            </a:r>
            <a:r>
              <a:rPr lang="el-GR" dirty="0" err="1"/>
              <a:t>Ροσίνι</a:t>
            </a:r>
            <a:endParaRPr lang="el-GR" dirty="0"/>
          </a:p>
          <a:p>
            <a:endParaRPr lang="el-GR" dirty="0"/>
          </a:p>
        </p:txBody>
      </p:sp>
    </p:spTree>
    <p:extLst>
      <p:ext uri="{BB962C8B-B14F-4D97-AF65-F5344CB8AC3E}">
        <p14:creationId xmlns:p14="http://schemas.microsoft.com/office/powerpoint/2010/main" val="408491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1F517-D848-A48B-41C0-539EE7E7337C}"/>
              </a:ext>
            </a:extLst>
          </p:cNvPr>
          <p:cNvSpPr>
            <a:spLocks noGrp="1"/>
          </p:cNvSpPr>
          <p:nvPr>
            <p:ph type="title"/>
          </p:nvPr>
        </p:nvSpPr>
        <p:spPr/>
        <p:txBody>
          <a:bodyPr>
            <a:normAutofit fontScale="90000"/>
          </a:bodyPr>
          <a:lstStyle/>
          <a:p>
            <a:r>
              <a:rPr lang="el-GR" dirty="0"/>
              <a:t>Γουλιέλμος </a:t>
            </a:r>
            <a:r>
              <a:rPr lang="el-GR" dirty="0" err="1"/>
              <a:t>Τέλλος</a:t>
            </a:r>
            <a:r>
              <a:rPr lang="el-GR" dirty="0"/>
              <a:t> (γερμανικά: </a:t>
            </a:r>
            <a:r>
              <a:rPr lang="el-GR" dirty="0" err="1"/>
              <a:t>Wilhelm</a:t>
            </a:r>
            <a:r>
              <a:rPr lang="el-GR" dirty="0"/>
              <a:t> </a:t>
            </a:r>
            <a:r>
              <a:rPr lang="el-GR" dirty="0" err="1"/>
              <a:t>Tell</a:t>
            </a:r>
            <a:r>
              <a:rPr lang="el-GR" dirty="0"/>
              <a:t> ‎‎) </a:t>
            </a:r>
          </a:p>
        </p:txBody>
      </p:sp>
      <p:sp>
        <p:nvSpPr>
          <p:cNvPr id="3" name="Θέση περιεχομένου 2">
            <a:extLst>
              <a:ext uri="{FF2B5EF4-FFF2-40B4-BE49-F238E27FC236}">
                <a16:creationId xmlns:a16="http://schemas.microsoft.com/office/drawing/2014/main" id="{D1980497-0AA1-BCC9-4075-8C0C4CD23A87}"/>
              </a:ext>
            </a:extLst>
          </p:cNvPr>
          <p:cNvSpPr>
            <a:spLocks noGrp="1"/>
          </p:cNvSpPr>
          <p:nvPr>
            <p:ph idx="1"/>
          </p:nvPr>
        </p:nvSpPr>
        <p:spPr/>
        <p:txBody>
          <a:bodyPr>
            <a:normAutofit fontScale="62500" lnSpcReduction="20000"/>
          </a:bodyPr>
          <a:lstStyle/>
          <a:p>
            <a:r>
              <a:rPr lang="el-GR" dirty="0"/>
              <a:t>Γουλιέλμος </a:t>
            </a:r>
            <a:r>
              <a:rPr lang="el-GR" dirty="0" err="1"/>
              <a:t>Τέλλος</a:t>
            </a:r>
            <a:r>
              <a:rPr lang="el-GR" dirty="0"/>
              <a:t> (γερμανικά: </a:t>
            </a:r>
            <a:r>
              <a:rPr lang="el-GR" dirty="0" err="1"/>
              <a:t>Wilhelm</a:t>
            </a:r>
            <a:r>
              <a:rPr lang="el-GR" dirty="0"/>
              <a:t> </a:t>
            </a:r>
            <a:r>
              <a:rPr lang="el-GR" dirty="0" err="1"/>
              <a:t>Tell</a:t>
            </a:r>
            <a:r>
              <a:rPr lang="el-GR" dirty="0"/>
              <a:t> ‎‎) είναι ο τίτλος κλασικού θεατρικού έργου του Φρίντριχ Σίλερ σε πέντε πράξεις που γράφτηκε το 1803-1804 και ανέβηκε για πρώτη φορά τον Μάρτιο του 1804 στη Βαϊμάρη σε σκηνοθεσία του </a:t>
            </a:r>
            <a:r>
              <a:rPr lang="el-GR" dirty="0" err="1"/>
              <a:t>Γκαίτε</a:t>
            </a:r>
            <a:r>
              <a:rPr lang="el-GR" dirty="0"/>
              <a:t>. Είναι το τελευταίο ολοκληρωμένο έργο του Σίλερ. Αφηγείται την ιστορία του θρυλικού Ελβετού λαϊκού ήρωα του τέλους του 13ου και αρχών του 14ου αιώνα Γουλιέλμου </a:t>
            </a:r>
            <a:r>
              <a:rPr lang="el-GR" dirty="0" err="1"/>
              <a:t>Τέλλου</a:t>
            </a:r>
            <a:r>
              <a:rPr lang="el-GR" dirty="0"/>
              <a:t> που πολέμησε για την ανεξαρτησία της χώρας του από την Αγία Ρωμαϊκή Αυτοκρατορία. Τα θέματα που προβάλλονται είναι η ανθρώπινη αξιοπρέπεια, ο πόθος για την ελευθερία, ο πατριωτισμός και ο αγώνας του λαού ενάντια σε ξένη κυριαρχία.[1]</a:t>
            </a:r>
          </a:p>
          <a:p>
            <a:endParaRPr lang="el-GR" dirty="0"/>
          </a:p>
          <a:p>
            <a:r>
              <a:rPr lang="el-GR" dirty="0"/>
              <a:t>Στο έργο συνδυάζονται τρεις ιστορίες που συνδέονται μεταξύ τους: Η εστίαση είναι στον θρύλο του Γουλιέλμου </a:t>
            </a:r>
            <a:r>
              <a:rPr lang="el-GR" dirty="0" err="1"/>
              <a:t>Τέλλου</a:t>
            </a:r>
            <a:r>
              <a:rPr lang="el-GR" dirty="0"/>
              <a:t> με αποκορύφωμα τη δολοφονία του τυράννου </a:t>
            </a:r>
            <a:r>
              <a:rPr lang="el-GR" dirty="0" err="1"/>
              <a:t>Γκέσλερ</a:t>
            </a:r>
            <a:r>
              <a:rPr lang="el-GR" dirty="0"/>
              <a:t>, τοποτηρητή των Αψβούργων, ως πράξη αντίστασης. Το ιστορικό υπόβαθρο απεικονίζει τον αγώνα για την απελευθέρωση της Ελβετίας από την αυστριακή κυριαρχία που οδήγησε στη δημιουργία της Παλαιάς Ελβετικής Συνομοσπονδίας. Η τρίτη πλοκή είναι η ιστορία αγάπης ενός ζευγαριού αριστοκρατών, που συσπειρώνονται με τους αγρότες και στο τέλος παραχωρούν ελευθερία στους δουλοπάροικούς τους.</a:t>
            </a:r>
          </a:p>
          <a:p>
            <a:endParaRPr lang="el-GR" dirty="0"/>
          </a:p>
          <a:p>
            <a:r>
              <a:rPr lang="el-GR" dirty="0"/>
              <a:t>Η γαλλική μετάφραση του έργου αποτέλεσε τη βάση της ομώνυμης όπερας (1829) του Ιταλού συνθέτη </a:t>
            </a:r>
            <a:r>
              <a:rPr lang="el-GR" dirty="0" err="1"/>
              <a:t>Τζοακίνο</a:t>
            </a:r>
            <a:r>
              <a:rPr lang="el-GR" dirty="0"/>
              <a:t> </a:t>
            </a:r>
            <a:r>
              <a:rPr lang="el-GR" dirty="0" err="1"/>
              <a:t>Ροσσίνι</a:t>
            </a:r>
            <a:r>
              <a:rPr lang="el-GR" dirty="0"/>
              <a:t>.</a:t>
            </a:r>
          </a:p>
          <a:p>
            <a:endParaRPr lang="el-GR" dirty="0"/>
          </a:p>
        </p:txBody>
      </p:sp>
    </p:spTree>
    <p:extLst>
      <p:ext uri="{BB962C8B-B14F-4D97-AF65-F5344CB8AC3E}">
        <p14:creationId xmlns:p14="http://schemas.microsoft.com/office/powerpoint/2010/main" val="20505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A3BD4D-E8DC-62E3-3233-25CDFE921E6B}"/>
              </a:ext>
            </a:extLst>
          </p:cNvPr>
          <p:cNvSpPr>
            <a:spLocks noGrp="1"/>
          </p:cNvSpPr>
          <p:nvPr>
            <p:ph type="title"/>
          </p:nvPr>
        </p:nvSpPr>
        <p:spPr/>
        <p:txBody>
          <a:bodyPr>
            <a:normAutofit fontScale="90000"/>
          </a:bodyPr>
          <a:lstStyle/>
          <a:p>
            <a:r>
              <a:rPr lang="el-GR" dirty="0"/>
              <a:t>Ιστορικό υπόβαθρο</a:t>
            </a:r>
            <a:br>
              <a:rPr lang="el-GR" dirty="0"/>
            </a:br>
            <a:endParaRPr lang="el-GR" dirty="0"/>
          </a:p>
        </p:txBody>
      </p:sp>
      <p:sp>
        <p:nvSpPr>
          <p:cNvPr id="3" name="Θέση περιεχομένου 2">
            <a:extLst>
              <a:ext uri="{FF2B5EF4-FFF2-40B4-BE49-F238E27FC236}">
                <a16:creationId xmlns:a16="http://schemas.microsoft.com/office/drawing/2014/main" id="{291AC95F-6F61-2F09-ACD1-34466B011852}"/>
              </a:ext>
            </a:extLst>
          </p:cNvPr>
          <p:cNvSpPr>
            <a:spLocks noGrp="1"/>
          </p:cNvSpPr>
          <p:nvPr>
            <p:ph idx="1"/>
          </p:nvPr>
        </p:nvSpPr>
        <p:spPr/>
        <p:txBody>
          <a:bodyPr>
            <a:normAutofit fontScale="62500" lnSpcReduction="20000"/>
          </a:bodyPr>
          <a:lstStyle/>
          <a:p>
            <a:r>
              <a:rPr lang="el-GR" dirty="0"/>
              <a:t>Το θεατρικό έργο του Σίλερ αναφέρεται συχνά ως επαναστατικό δράμα. Στην πραγματικότητα, ο συγγραφέας φαίνεται να το σχεδίασε ως αντιπρόταση στη Γαλλική Επανάσταση του 1789, το κάλεσμα της οποίας για ελευθερία, ισότητα και αδελφοσύνη αρχικά υποστήριξε ολόψυχα αλλά στη συνέχεια τρομοκρατήθηκε από τις φρικαλεότητες των επαναστατών στην περίοδο της Τρομοκρατίας. Οι (άκρως εξιδανικευμένοι) Ελβετοί στο έργο προσεγγίζουν την απελευθέρωσή τους πολύ πιο συνετά. Το γεγονός ότι η αριστοκρατία και ο λαός συσπειρώθηκαν και επικράτησαν με επιτυχία εναντίον των Αψβούργων δείχνει το όνειρο του Σίλερ για μια ιδανική επανάσταση.[2]</a:t>
            </a:r>
          </a:p>
          <a:p>
            <a:r>
              <a:rPr lang="el-GR" dirty="0"/>
              <a:t>Η ιστορική συγκυρία την εποχή της συγγραφής ήταν οι Ναπολεόντειοι πόλεμοι και η εξάπλωση της κυριαρχίας του Ναπολέοντα στην Ευρώπη. Η Ελβετία είχε πλέον κατακλυστεί από τα γαλλικά στρατεύματα, ο Ναπολέοντας, με τη βοήθεια Ελβετών υποστηρικτών, είχε δημιουργήσει την Ελβετική Δημοκρατία (1798-1803/1815) προκαλώντας αντίσταση από διάφορες ελβετικές ομάδες. Ο Σίλερ έγραψε το έργο μεταξύ 1803 και 1804 και φυσικά παρακολουθούσε τις εξελίξεις. Η Αγία Ρωμαϊκή Αυτοκρατορία είχε επίσης περιέλθει όλο και περισσότερο υπό την επιρροή του Ναπολέοντα ήδη από το 1800, τα γαλλικά στρατεύματα είχαν προχωρήσει μέχρι το Μόναχο, το 1801 προσαρτήθηκαν στη Γαλλία περιοχές της αυτοκρατορίας στην αριστερή όχθη του Ρήνου και έκτοτε, η δύναμη του Ναπολέοντα συνέχισε να αυξάνεται. Από αυτή την άποψη, στο πλαίσιο των γεγονότων της εποχής, το έργο μπορεί επίσης να γίνει κατανοητό ως μια ελάχιστα συγκαλυμμένη έκκληση προς τους Ελβετούς και τους Γερμανούς να απαλλαγούν από την ξένη κυριαρχία.</a:t>
            </a:r>
          </a:p>
          <a:p>
            <a:endParaRPr lang="el-GR" dirty="0"/>
          </a:p>
        </p:txBody>
      </p:sp>
    </p:spTree>
    <p:extLst>
      <p:ext uri="{BB962C8B-B14F-4D97-AF65-F5344CB8AC3E}">
        <p14:creationId xmlns:p14="http://schemas.microsoft.com/office/powerpoint/2010/main" val="32355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9E1831-07BB-53F0-61F4-FE33FB1F9FAE}"/>
              </a:ext>
            </a:extLst>
          </p:cNvPr>
          <p:cNvSpPr>
            <a:spLocks noGrp="1"/>
          </p:cNvSpPr>
          <p:nvPr>
            <p:ph type="title"/>
          </p:nvPr>
        </p:nvSpPr>
        <p:spPr/>
        <p:txBody>
          <a:bodyPr>
            <a:normAutofit fontScale="90000"/>
          </a:bodyPr>
          <a:lstStyle/>
          <a:p>
            <a:r>
              <a:rPr lang="el-GR" dirty="0"/>
              <a:t>Υπόθεση</a:t>
            </a:r>
            <a:br>
              <a:rPr lang="el-GR" dirty="0"/>
            </a:br>
            <a:endParaRPr lang="el-GR" dirty="0"/>
          </a:p>
        </p:txBody>
      </p:sp>
      <p:sp>
        <p:nvSpPr>
          <p:cNvPr id="3" name="Θέση περιεχομένου 2">
            <a:extLst>
              <a:ext uri="{FF2B5EF4-FFF2-40B4-BE49-F238E27FC236}">
                <a16:creationId xmlns:a16="http://schemas.microsoft.com/office/drawing/2014/main" id="{78290C2C-4762-7351-3E57-91FE2E99791A}"/>
              </a:ext>
            </a:extLst>
          </p:cNvPr>
          <p:cNvSpPr>
            <a:spLocks noGrp="1"/>
          </p:cNvSpPr>
          <p:nvPr>
            <p:ph idx="1"/>
          </p:nvPr>
        </p:nvSpPr>
        <p:spPr/>
        <p:txBody>
          <a:bodyPr>
            <a:normAutofit fontScale="32500" lnSpcReduction="20000"/>
          </a:bodyPr>
          <a:lstStyle/>
          <a:p>
            <a:endParaRPr lang="el-GR" dirty="0"/>
          </a:p>
          <a:p>
            <a:r>
              <a:rPr lang="el-GR" dirty="0"/>
              <a:t>Ο Γουλιέλμος </a:t>
            </a:r>
            <a:r>
              <a:rPr lang="el-GR" dirty="0" err="1"/>
              <a:t>Τέλλος</a:t>
            </a:r>
            <a:r>
              <a:rPr lang="el-GR" dirty="0"/>
              <a:t>, χαρακτικό του 1859</a:t>
            </a:r>
          </a:p>
          <a:p>
            <a:r>
              <a:rPr lang="el-GR" dirty="0"/>
              <a:t>Η μοιραία έχθρα του τοποτηρητή των ελβετικών </a:t>
            </a:r>
            <a:r>
              <a:rPr lang="el-GR" dirty="0" err="1"/>
              <a:t>καντονίων</a:t>
            </a:r>
            <a:r>
              <a:rPr lang="el-GR" dirty="0"/>
              <a:t> </a:t>
            </a:r>
            <a:r>
              <a:rPr lang="el-GR" dirty="0" err="1"/>
              <a:t>τυρανικού</a:t>
            </a:r>
            <a:r>
              <a:rPr lang="el-GR" dirty="0"/>
              <a:t> Άλμπρεχτ </a:t>
            </a:r>
            <a:r>
              <a:rPr lang="el-GR" dirty="0" err="1"/>
              <a:t>Γκέσλερ</a:t>
            </a:r>
            <a:r>
              <a:rPr lang="el-GR" dirty="0"/>
              <a:t> και του τοξοβόλου Γουλιέλμου </a:t>
            </a:r>
            <a:r>
              <a:rPr lang="el-GR" dirty="0" err="1"/>
              <a:t>Τέλλου</a:t>
            </a:r>
            <a:r>
              <a:rPr lang="el-GR" dirty="0"/>
              <a:t> ξεκινά κατά τη διάρκεια μιας σφοδρής καταιγίδας στη λίμνη της </a:t>
            </a:r>
            <a:r>
              <a:rPr lang="el-GR" dirty="0" err="1"/>
              <a:t>Λουκέρνης</a:t>
            </a:r>
            <a:r>
              <a:rPr lang="el-GR" dirty="0"/>
              <a:t>, όταν ο ήρωας βοηθάει - με κίνδυνο της ζωής του - έναν χωρικό να διασχίσει τη λίμνη, ο χωρικός καταδιώκονταν από τους ιππείς του κυβερνήτη επειδή σκότωσε έναν Αυστριακό άρχοντα που προσπαθούσε να βιάσει τη γυναίκα του.</a:t>
            </a:r>
          </a:p>
          <a:p>
            <a:endParaRPr lang="el-GR" dirty="0"/>
          </a:p>
          <a:p>
            <a:r>
              <a:rPr lang="el-GR" dirty="0"/>
              <a:t>Τη γνώμη του για τον αιμοδιψή </a:t>
            </a:r>
            <a:r>
              <a:rPr lang="el-GR" dirty="0" err="1"/>
              <a:t>Γκέσλερ</a:t>
            </a:r>
            <a:r>
              <a:rPr lang="el-GR" dirty="0"/>
              <a:t> συμμερίζονται όλο και περισσότεροι, καθώς ο καταπιεστής γεμίζει τις παλιές φυλακές, χτίζει μια τεράστια νέα φυλακή στο </a:t>
            </a:r>
            <a:r>
              <a:rPr lang="el-GR" dirty="0" err="1"/>
              <a:t>Άλτντορφ</a:t>
            </a:r>
            <a:r>
              <a:rPr lang="el-GR" dirty="0"/>
              <a:t> για περισσότερα θύματα και βάζει το καπέλο του σε έναν στύλο μπροστά της, διατάζοντας ότι όλοι όσοι περνούν πρέπει να υποκλίνονται διαφορετικά θα εκτελούνταν. Η δημόσια οργή </a:t>
            </a:r>
            <a:r>
              <a:rPr lang="el-GR" dirty="0" err="1"/>
              <a:t>πυροδοτείται</a:t>
            </a:r>
            <a:r>
              <a:rPr lang="el-GR" dirty="0"/>
              <a:t> όταν ο </a:t>
            </a:r>
            <a:r>
              <a:rPr lang="el-GR" dirty="0" err="1"/>
              <a:t>Γκέσλερ</a:t>
            </a:r>
            <a:r>
              <a:rPr lang="el-GR" dirty="0"/>
              <a:t> τυφλώνει έναν ηλικιωμένο άνδρα για ασήμαντο παράπτωμα. Ομάδες εξεγερμένων συγκροτούνται και δίνουν ιερό όρκο στο ξέφωτο του </a:t>
            </a:r>
            <a:r>
              <a:rPr lang="el-GR" dirty="0" err="1"/>
              <a:t>Ρούτλι</a:t>
            </a:r>
            <a:r>
              <a:rPr lang="el-GR" dirty="0"/>
              <a:t> αλλά ο </a:t>
            </a:r>
            <a:r>
              <a:rPr lang="el-GR" dirty="0" err="1"/>
              <a:t>Τέλλος</a:t>
            </a:r>
            <a:r>
              <a:rPr lang="el-GR" dirty="0"/>
              <a:t> απέχει από τις συγκεντρώσεις τους, υπόσχεται όμως τη βοήθειά του όταν χρειαστεί.[3]</a:t>
            </a:r>
          </a:p>
          <a:p>
            <a:endParaRPr lang="el-GR" dirty="0"/>
          </a:p>
          <a:p>
            <a:r>
              <a:rPr lang="el-GR" dirty="0"/>
              <a:t>Φίλος των αγροτών είναι ο τοπικός φεουδάρχης ηλικιωμένος βαρόνος του </a:t>
            </a:r>
            <a:r>
              <a:rPr lang="el-GR" dirty="0" err="1"/>
              <a:t>Άτινγκχαουζεν</a:t>
            </a:r>
            <a:r>
              <a:rPr lang="el-GR" dirty="0"/>
              <a:t>, αλλά ο ανιψιός και διάδοχός του </a:t>
            </a:r>
            <a:r>
              <a:rPr lang="el-GR" dirty="0" err="1"/>
              <a:t>Ούλριχ</a:t>
            </a:r>
            <a:r>
              <a:rPr lang="el-GR" dirty="0"/>
              <a:t> φον </a:t>
            </a:r>
            <a:r>
              <a:rPr lang="el-GR" dirty="0" err="1"/>
              <a:t>Ρούντενζ</a:t>
            </a:r>
            <a:r>
              <a:rPr lang="el-GR" dirty="0"/>
              <a:t>, γοητευμένος από το μεγαλείο της αυλής του </a:t>
            </a:r>
            <a:r>
              <a:rPr lang="el-GR" dirty="0" err="1"/>
              <a:t>Γκέσλερ</a:t>
            </a:r>
            <a:r>
              <a:rPr lang="el-GR" dirty="0"/>
              <a:t> και τον έρωτα για την Αυστριακή Μπέρτα φον </a:t>
            </a:r>
            <a:r>
              <a:rPr lang="el-GR" dirty="0" err="1"/>
              <a:t>Μπρούνεκ</a:t>
            </a:r>
            <a:r>
              <a:rPr lang="el-GR" dirty="0"/>
              <a:t>, έχει συμμαχήσει με τον τύραννο. Ο βαρόνος προειδοποιεί τον </a:t>
            </a:r>
            <a:r>
              <a:rPr lang="el-GR" dirty="0" err="1"/>
              <a:t>Ούλριχ</a:t>
            </a:r>
            <a:r>
              <a:rPr lang="el-GR" dirty="0"/>
              <a:t> ότι η Μπέρτα χρησιμοποιείται μόνο για να τον στρατολογήσει και ότι οι φιλελεύθεροι θα επικρατήσουν στο τέλος, αλλά ο νεαρός πηγαίνει να ενωθεί με τον </a:t>
            </a:r>
            <a:r>
              <a:rPr lang="el-GR" dirty="0" err="1"/>
              <a:t>Γκέσλερ</a:t>
            </a:r>
            <a:r>
              <a:rPr lang="el-GR" dirty="0"/>
              <a:t>. Ενώ κυνηγούν μαζί, ωστόσο, η Μπέρτα αποκαλύπτει ότι είναι με την πλευρά των αγροτών και θα ανταποκριθεί στον έρωτά του μόνο αν συμμετάσχει στον αγώνα τους κατά του </a:t>
            </a:r>
            <a:r>
              <a:rPr lang="el-GR" dirty="0" err="1"/>
              <a:t>Γκέσλερ</a:t>
            </a:r>
            <a:r>
              <a:rPr lang="el-GR" dirty="0"/>
              <a:t>.</a:t>
            </a:r>
          </a:p>
          <a:p>
            <a:endParaRPr lang="el-GR" dirty="0"/>
          </a:p>
          <a:p>
            <a:endParaRPr lang="el-GR" dirty="0"/>
          </a:p>
          <a:p>
            <a:r>
              <a:rPr lang="el-GR" dirty="0"/>
              <a:t>Η σκηνή του μήλου όπως απεικονίζεται στην </a:t>
            </a:r>
            <a:r>
              <a:rPr lang="el-GR" dirty="0" err="1"/>
              <a:t>Cosmographia</a:t>
            </a:r>
            <a:r>
              <a:rPr lang="el-GR" dirty="0"/>
              <a:t> του </a:t>
            </a:r>
            <a:r>
              <a:rPr lang="el-GR" dirty="0" err="1"/>
              <a:t>Σεμπάστιαν</a:t>
            </a:r>
            <a:r>
              <a:rPr lang="el-GR" dirty="0"/>
              <a:t> </a:t>
            </a:r>
            <a:r>
              <a:rPr lang="el-GR" dirty="0" err="1"/>
              <a:t>Μύνστερ</a:t>
            </a:r>
            <a:r>
              <a:rPr lang="el-GR" dirty="0"/>
              <a:t> (έκδοση 1554).</a:t>
            </a:r>
          </a:p>
          <a:p>
            <a:r>
              <a:rPr lang="el-GR" dirty="0"/>
              <a:t>Ο </a:t>
            </a:r>
            <a:r>
              <a:rPr lang="el-GR" dirty="0" err="1"/>
              <a:t>Τέλλος</a:t>
            </a:r>
            <a:r>
              <a:rPr lang="el-GR" dirty="0"/>
              <a:t> ετοιμάζεται να κάνει μια επίσκεψη στον πεθερό του, αρχηγό της εξέγερσης, και η σύζυγός του, φοβούμενη ότι ο κυβερνήτης τον θεωρεί πλέον εχθρό, του ζητά μάταια να αναβάλει το ταξίδι για αργότερα. Ο </a:t>
            </a:r>
            <a:r>
              <a:rPr lang="el-GR" dirty="0" err="1"/>
              <a:t>Τέλλος</a:t>
            </a:r>
            <a:r>
              <a:rPr lang="el-GR" dirty="0"/>
              <a:t> επιμένει ότι δεν έχει τίποτε να φοβηθεί και ξεκινάει με τη βαλλίστρα του, συνοδευόμενος από τον γιο του Βάλτερ. Περνώντας από τη φυλακή, ο </a:t>
            </a:r>
            <a:r>
              <a:rPr lang="el-GR" dirty="0" err="1"/>
              <a:t>Τέλλος</a:t>
            </a:r>
            <a:r>
              <a:rPr lang="el-GR" dirty="0"/>
              <a:t> δεν υποκλίνεται στο καπέλο του κυβερνήτη και συλλαμβάνεται. Αρκετοί κάτοικοι της περιοχής τον υπερασπίζονται, όταν εμφανίζεται ο </a:t>
            </a:r>
            <a:r>
              <a:rPr lang="el-GR" dirty="0" err="1"/>
              <a:t>Γκέσλερ</a:t>
            </a:r>
            <a:r>
              <a:rPr lang="el-GR" dirty="0"/>
              <a:t> και απαιτεί εξηγήσεις. Ο </a:t>
            </a:r>
            <a:r>
              <a:rPr lang="el-GR" dirty="0" err="1"/>
              <a:t>Τέλλος</a:t>
            </a:r>
            <a:r>
              <a:rPr lang="el-GR" dirty="0"/>
              <a:t> δηλώνει ότι δεν υποκλίθηκε από παράβλεψη και ο κυβερνήτης του λέει ότι άκουσε πως είναι ικανότατος τοξότης. Ο μικρός Βάλτερ καυχιέται για τις ικανότητες του πατέρα του λέγοντας ότι μπορεί να χτυπήσει ένα μήλο από μεγάλη απόσταση. Τότε, ο </a:t>
            </a:r>
            <a:r>
              <a:rPr lang="el-GR" dirty="0" err="1"/>
              <a:t>Γκέσλερ</a:t>
            </a:r>
            <a:r>
              <a:rPr lang="el-GR" dirty="0"/>
              <a:t> του ζητά να το αποδείξει: να πετύχει με το βέλος του ένα μήλο τοποθετημένο πάνω στο κεφάλι του γιου του, αλλιώς θα τον εκτελούσε.</a:t>
            </a:r>
          </a:p>
          <a:p>
            <a:endParaRPr lang="el-GR" dirty="0"/>
          </a:p>
          <a:p>
            <a:endParaRPr lang="el-GR" dirty="0"/>
          </a:p>
        </p:txBody>
      </p:sp>
    </p:spTree>
    <p:extLst>
      <p:ext uri="{BB962C8B-B14F-4D97-AF65-F5344CB8AC3E}">
        <p14:creationId xmlns:p14="http://schemas.microsoft.com/office/powerpoint/2010/main" val="3132804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TotalTime>
  <Words>2292</Words>
  <Application>Microsoft Office PowerPoint</Application>
  <PresentationFormat>Ευρεία οθόνη</PresentationFormat>
  <Paragraphs>51</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Calibri</vt:lpstr>
      <vt:lpstr>Garamond</vt:lpstr>
      <vt:lpstr>Οργανικό</vt:lpstr>
      <vt:lpstr>Friedrich Schiller (Φρίντριχ Σίλερ)</vt:lpstr>
      <vt:lpstr>Σίλερ </vt:lpstr>
      <vt:lpstr>Παρουσίαση του PowerPoint</vt:lpstr>
      <vt:lpstr>Παρουσίαση του PowerPoint</vt:lpstr>
      <vt:lpstr>Παρουσίαση του PowerPoint</vt:lpstr>
      <vt:lpstr>Παρουσίαση του PowerPoint</vt:lpstr>
      <vt:lpstr>Γουλιέλμος Τέλλος (γερμανικά: Wilhelm Tell ‎‎) </vt:lpstr>
      <vt:lpstr>Ιστορικό υπόβαθρο </vt:lpstr>
      <vt:lpstr>Υπόθεση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Γεωργία Καρούντζου</dc:creator>
  <cp:keywords/>
  <cp:lastModifiedBy>Γεωργία Καρούντζου</cp:lastModifiedBy>
  <cp:revision>2</cp:revision>
  <dcterms:created xsi:type="dcterms:W3CDTF">2025-11-04T11:45:57Z</dcterms:created>
  <dcterms:modified xsi:type="dcterms:W3CDTF">2025-12-09T09:44:22Z</dcterms:modified>
  <cp:version/>
</cp:coreProperties>
</file>