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5" r:id="rId10"/>
    <p:sldId id="266" r:id="rId11"/>
    <p:sldId id="268" r:id="rId12"/>
    <p:sldId id="269" r:id="rId13"/>
    <p:sldId id="271" r:id="rId14"/>
    <p:sldId id="272" r:id="rId15"/>
    <p:sldId id="273" r:id="rId16"/>
    <p:sldId id="274" r:id="rId17"/>
    <p:sldId id="275" r:id="rId18"/>
    <p:sldId id="276" r:id="rId19"/>
    <p:sldId id="277" r:id="rId20"/>
    <p:sldId id="278" r:id="rId21"/>
    <p:sldId id="279" r:id="rId22"/>
    <p:sldId id="280" r:id="rId23"/>
    <p:sldId id="281" r:id="rId24"/>
    <p:sldId id="282" r:id="rId25"/>
    <p:sldId id="283" r:id="rId26"/>
    <p:sldId id="284" r:id="rId27"/>
    <p:sldId id="285" r:id="rId28"/>
    <p:sldId id="286" r:id="rId29"/>
    <p:sldId id="287" r:id="rId30"/>
    <p:sldId id="288" r:id="rId31"/>
    <p:sldId id="289" r:id="rId32"/>
    <p:sldId id="291" r:id="rId33"/>
    <p:sldId id="292" r:id="rId34"/>
    <p:sldId id="296" r:id="rId35"/>
    <p:sldId id="297" r:id="rId36"/>
    <p:sldId id="298" r:id="rId37"/>
    <p:sldId id="299" r:id="rId38"/>
    <p:sldId id="293" r:id="rId39"/>
    <p:sldId id="294" r:id="rId40"/>
    <p:sldId id="295" r:id="rId4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3D6901E-5531-2C46-AF53-65B4BF4C8504}" v="22" dt="2024-01-02T20:14:21.60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6411"/>
    <p:restoredTop sz="95840"/>
  </p:normalViewPr>
  <p:slideViewPr>
    <p:cSldViewPr snapToGrid="0" snapToObjects="1">
      <p:cViewPr varScale="1">
        <p:scale>
          <a:sx n="78" d="100"/>
          <a:sy n="78" d="100"/>
        </p:scale>
        <p:origin x="176" y="9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47" Type="http://schemas.microsoft.com/office/2015/10/relationships/revisionInfo" Target="revisionInfo.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microsoft.com/office/2016/11/relationships/changesInfo" Target="changesInfos/changesInfo1.xml"/><Relationship Id="rId20" Type="http://schemas.openxmlformats.org/officeDocument/2006/relationships/slide" Target="slides/slide19.xml"/><Relationship Id="rId41" Type="http://schemas.openxmlformats.org/officeDocument/2006/relationships/slide" Target="slides/slide4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LEFTHERIOS GAZETAS" userId="b807ffcc-a93d-4aa6-ad39-f436a5e4fbfd" providerId="ADAL" clId="{D3D6901E-5531-2C46-AF53-65B4BF4C8504}"/>
    <pc:docChg chg="custSel addSld modSld">
      <pc:chgData name="ELEFTHERIOS GAZETAS" userId="b807ffcc-a93d-4aa6-ad39-f436a5e4fbfd" providerId="ADAL" clId="{D3D6901E-5531-2C46-AF53-65B4BF4C8504}" dt="2024-01-02T20:14:21.605" v="152" actId="1076"/>
      <pc:docMkLst>
        <pc:docMk/>
      </pc:docMkLst>
      <pc:sldChg chg="addSp modSp new mod setBg">
        <pc:chgData name="ELEFTHERIOS GAZETAS" userId="b807ffcc-a93d-4aa6-ad39-f436a5e4fbfd" providerId="ADAL" clId="{D3D6901E-5531-2C46-AF53-65B4BF4C8504}" dt="2024-01-02T20:02:07.363" v="48" actId="26606"/>
        <pc:sldMkLst>
          <pc:docMk/>
          <pc:sldMk cId="2592627603" sldId="296"/>
        </pc:sldMkLst>
        <pc:spChg chg="mod">
          <ac:chgData name="ELEFTHERIOS GAZETAS" userId="b807ffcc-a93d-4aa6-ad39-f436a5e4fbfd" providerId="ADAL" clId="{D3D6901E-5531-2C46-AF53-65B4BF4C8504}" dt="2024-01-02T20:02:07.363" v="48" actId="26606"/>
          <ac:spMkLst>
            <pc:docMk/>
            <pc:sldMk cId="2592627603" sldId="296"/>
            <ac:spMk id="2" creationId="{5F98D8E2-B4EA-DD4C-A41C-4D24213ACAFC}"/>
          </ac:spMkLst>
        </pc:spChg>
        <pc:spChg chg="mod ord">
          <ac:chgData name="ELEFTHERIOS GAZETAS" userId="b807ffcc-a93d-4aa6-ad39-f436a5e4fbfd" providerId="ADAL" clId="{D3D6901E-5531-2C46-AF53-65B4BF4C8504}" dt="2024-01-02T20:02:07.363" v="48" actId="26606"/>
          <ac:spMkLst>
            <pc:docMk/>
            <pc:sldMk cId="2592627603" sldId="296"/>
            <ac:spMk id="3" creationId="{624D5670-2170-EF47-A6C6-C6632C362555}"/>
          </ac:spMkLst>
        </pc:spChg>
        <pc:spChg chg="add">
          <ac:chgData name="ELEFTHERIOS GAZETAS" userId="b807ffcc-a93d-4aa6-ad39-f436a5e4fbfd" providerId="ADAL" clId="{D3D6901E-5531-2C46-AF53-65B4BF4C8504}" dt="2024-01-02T20:02:07.363" v="48" actId="26606"/>
          <ac:spMkLst>
            <pc:docMk/>
            <pc:sldMk cId="2592627603" sldId="296"/>
            <ac:spMk id="1031" creationId="{A67E2D8A-19BE-48A0-889C-CCAC02348C99}"/>
          </ac:spMkLst>
        </pc:spChg>
        <pc:picChg chg="add mod">
          <ac:chgData name="ELEFTHERIOS GAZETAS" userId="b807ffcc-a93d-4aa6-ad39-f436a5e4fbfd" providerId="ADAL" clId="{D3D6901E-5531-2C46-AF53-65B4BF4C8504}" dt="2024-01-02T20:02:07.363" v="48" actId="26606"/>
          <ac:picMkLst>
            <pc:docMk/>
            <pc:sldMk cId="2592627603" sldId="296"/>
            <ac:picMk id="1026" creationId="{6F0A4841-450F-BF4C-BC85-313D43E29A2F}"/>
          </ac:picMkLst>
        </pc:picChg>
      </pc:sldChg>
      <pc:sldChg chg="addSp delSp modSp new mod setBg">
        <pc:chgData name="ELEFTHERIOS GAZETAS" userId="b807ffcc-a93d-4aa6-ad39-f436a5e4fbfd" providerId="ADAL" clId="{D3D6901E-5531-2C46-AF53-65B4BF4C8504}" dt="2024-01-02T20:08:43.495" v="109" actId="26606"/>
        <pc:sldMkLst>
          <pc:docMk/>
          <pc:sldMk cId="740195279" sldId="297"/>
        </pc:sldMkLst>
        <pc:spChg chg="mod">
          <ac:chgData name="ELEFTHERIOS GAZETAS" userId="b807ffcc-a93d-4aa6-ad39-f436a5e4fbfd" providerId="ADAL" clId="{D3D6901E-5531-2C46-AF53-65B4BF4C8504}" dt="2024-01-02T20:08:43.495" v="109" actId="26606"/>
          <ac:spMkLst>
            <pc:docMk/>
            <pc:sldMk cId="740195279" sldId="297"/>
            <ac:spMk id="2" creationId="{815418E0-606D-7644-82F8-255BB274D665}"/>
          </ac:spMkLst>
        </pc:spChg>
        <pc:spChg chg="mod ord">
          <ac:chgData name="ELEFTHERIOS GAZETAS" userId="b807ffcc-a93d-4aa6-ad39-f436a5e4fbfd" providerId="ADAL" clId="{D3D6901E-5531-2C46-AF53-65B4BF4C8504}" dt="2024-01-02T20:08:43.495" v="109" actId="26606"/>
          <ac:spMkLst>
            <pc:docMk/>
            <pc:sldMk cId="740195279" sldId="297"/>
            <ac:spMk id="3" creationId="{698A4DCF-C164-F64A-9B40-92FC55A08AA0}"/>
          </ac:spMkLst>
        </pc:spChg>
        <pc:spChg chg="add mod">
          <ac:chgData name="ELEFTHERIOS GAZETAS" userId="b807ffcc-a93d-4aa6-ad39-f436a5e4fbfd" providerId="ADAL" clId="{D3D6901E-5531-2C46-AF53-65B4BF4C8504}" dt="2024-01-02T20:08:43.495" v="109" actId="26606"/>
          <ac:spMkLst>
            <pc:docMk/>
            <pc:sldMk cId="740195279" sldId="297"/>
            <ac:spMk id="4" creationId="{441FAA85-117E-4E48-BA91-20563DDF348F}"/>
          </ac:spMkLst>
        </pc:spChg>
        <pc:spChg chg="add">
          <ac:chgData name="ELEFTHERIOS GAZETAS" userId="b807ffcc-a93d-4aa6-ad39-f436a5e4fbfd" providerId="ADAL" clId="{D3D6901E-5531-2C46-AF53-65B4BF4C8504}" dt="2024-01-02T20:08:43.495" v="109" actId="26606"/>
          <ac:spMkLst>
            <pc:docMk/>
            <pc:sldMk cId="740195279" sldId="297"/>
            <ac:spMk id="2058" creationId="{A67E2D8A-19BE-48A0-889C-CCAC02348C99}"/>
          </ac:spMkLst>
        </pc:spChg>
        <pc:picChg chg="add del mod">
          <ac:chgData name="ELEFTHERIOS GAZETAS" userId="b807ffcc-a93d-4aa6-ad39-f436a5e4fbfd" providerId="ADAL" clId="{D3D6901E-5531-2C46-AF53-65B4BF4C8504}" dt="2024-01-02T20:08:36.753" v="108" actId="478"/>
          <ac:picMkLst>
            <pc:docMk/>
            <pc:sldMk cId="740195279" sldId="297"/>
            <ac:picMk id="2050" creationId="{8B40EAFB-0626-3B43-9614-2418D637ADED}"/>
          </ac:picMkLst>
        </pc:picChg>
        <pc:picChg chg="add">
          <ac:chgData name="ELEFTHERIOS GAZETAS" userId="b807ffcc-a93d-4aa6-ad39-f436a5e4fbfd" providerId="ADAL" clId="{D3D6901E-5531-2C46-AF53-65B4BF4C8504}" dt="2024-01-02T20:08:21.989" v="105"/>
          <ac:picMkLst>
            <pc:docMk/>
            <pc:sldMk cId="740195279" sldId="297"/>
            <ac:picMk id="2052" creationId="{920894C2-9A68-EF4B-9FDE-716F46E9F4DD}"/>
          </ac:picMkLst>
        </pc:picChg>
        <pc:picChg chg="add mod ord">
          <ac:chgData name="ELEFTHERIOS GAZETAS" userId="b807ffcc-a93d-4aa6-ad39-f436a5e4fbfd" providerId="ADAL" clId="{D3D6901E-5531-2C46-AF53-65B4BF4C8504}" dt="2024-01-02T20:08:43.495" v="109" actId="26606"/>
          <ac:picMkLst>
            <pc:docMk/>
            <pc:sldMk cId="740195279" sldId="297"/>
            <ac:picMk id="2053" creationId="{97F0E9D6-D3DD-8B43-A97F-AEFAEA74ED56}"/>
          </ac:picMkLst>
        </pc:picChg>
      </pc:sldChg>
      <pc:sldChg chg="addSp modSp new mod setBg">
        <pc:chgData name="ELEFTHERIOS GAZETAS" userId="b807ffcc-a93d-4aa6-ad39-f436a5e4fbfd" providerId="ADAL" clId="{D3D6901E-5531-2C46-AF53-65B4BF4C8504}" dt="2024-01-02T20:08:33.410" v="107" actId="26606"/>
        <pc:sldMkLst>
          <pc:docMk/>
          <pc:sldMk cId="1642360587" sldId="298"/>
        </pc:sldMkLst>
        <pc:spChg chg="mod">
          <ac:chgData name="ELEFTHERIOS GAZETAS" userId="b807ffcc-a93d-4aa6-ad39-f436a5e4fbfd" providerId="ADAL" clId="{D3D6901E-5531-2C46-AF53-65B4BF4C8504}" dt="2024-01-02T20:08:33.410" v="107" actId="26606"/>
          <ac:spMkLst>
            <pc:docMk/>
            <pc:sldMk cId="1642360587" sldId="298"/>
            <ac:spMk id="2" creationId="{D71213D6-D270-7E4C-8123-68D21BD41F0A}"/>
          </ac:spMkLst>
        </pc:spChg>
        <pc:spChg chg="mod ord">
          <ac:chgData name="ELEFTHERIOS GAZETAS" userId="b807ffcc-a93d-4aa6-ad39-f436a5e4fbfd" providerId="ADAL" clId="{D3D6901E-5531-2C46-AF53-65B4BF4C8504}" dt="2024-01-02T20:08:33.410" v="107" actId="26606"/>
          <ac:spMkLst>
            <pc:docMk/>
            <pc:sldMk cId="1642360587" sldId="298"/>
            <ac:spMk id="3" creationId="{647F05D7-7D35-504F-9B82-A9873EEF8577}"/>
          </ac:spMkLst>
        </pc:spChg>
        <pc:spChg chg="add">
          <ac:chgData name="ELEFTHERIOS GAZETAS" userId="b807ffcc-a93d-4aa6-ad39-f436a5e4fbfd" providerId="ADAL" clId="{D3D6901E-5531-2C46-AF53-65B4BF4C8504}" dt="2024-01-02T20:08:33.410" v="107" actId="26606"/>
          <ac:spMkLst>
            <pc:docMk/>
            <pc:sldMk cId="1642360587" sldId="298"/>
            <ac:spMk id="9" creationId="{6B205BC3-0B06-4EA6-9066-1A0BEC22C804}"/>
          </ac:spMkLst>
        </pc:spChg>
        <pc:picChg chg="add mod">
          <ac:chgData name="ELEFTHERIOS GAZETAS" userId="b807ffcc-a93d-4aa6-ad39-f436a5e4fbfd" providerId="ADAL" clId="{D3D6901E-5531-2C46-AF53-65B4BF4C8504}" dt="2024-01-02T20:08:33.410" v="107" actId="26606"/>
          <ac:picMkLst>
            <pc:docMk/>
            <pc:sldMk cId="1642360587" sldId="298"/>
            <ac:picMk id="4" creationId="{920C4B5A-9A17-3C40-89ED-58044CF515D3}"/>
          </ac:picMkLst>
        </pc:picChg>
      </pc:sldChg>
      <pc:sldChg chg="addSp delSp modSp new mod">
        <pc:chgData name="ELEFTHERIOS GAZETAS" userId="b807ffcc-a93d-4aa6-ad39-f436a5e4fbfd" providerId="ADAL" clId="{D3D6901E-5531-2C46-AF53-65B4BF4C8504}" dt="2024-01-02T20:14:21.605" v="152" actId="1076"/>
        <pc:sldMkLst>
          <pc:docMk/>
          <pc:sldMk cId="3217902785" sldId="299"/>
        </pc:sldMkLst>
        <pc:spChg chg="mod">
          <ac:chgData name="ELEFTHERIOS GAZETAS" userId="b807ffcc-a93d-4aa6-ad39-f436a5e4fbfd" providerId="ADAL" clId="{D3D6901E-5531-2C46-AF53-65B4BF4C8504}" dt="2024-01-02T20:09:00.956" v="135" actId="20577"/>
          <ac:spMkLst>
            <pc:docMk/>
            <pc:sldMk cId="3217902785" sldId="299"/>
            <ac:spMk id="2" creationId="{F3AC2BB7-3870-B84E-9CA1-CCDA9A2CABAC}"/>
          </ac:spMkLst>
        </pc:spChg>
        <pc:spChg chg="mod">
          <ac:chgData name="ELEFTHERIOS GAZETAS" userId="b807ffcc-a93d-4aa6-ad39-f436a5e4fbfd" providerId="ADAL" clId="{D3D6901E-5531-2C46-AF53-65B4BF4C8504}" dt="2024-01-02T20:14:18.504" v="151" actId="1076"/>
          <ac:spMkLst>
            <pc:docMk/>
            <pc:sldMk cId="3217902785" sldId="299"/>
            <ac:spMk id="3" creationId="{4962A088-0348-9745-ABBB-A28AF66CF2F3}"/>
          </ac:spMkLst>
        </pc:spChg>
        <pc:spChg chg="add del mod">
          <ac:chgData name="ELEFTHERIOS GAZETAS" userId="b807ffcc-a93d-4aa6-ad39-f436a5e4fbfd" providerId="ADAL" clId="{D3D6901E-5531-2C46-AF53-65B4BF4C8504}" dt="2024-01-02T20:10:11.319" v="140" actId="478"/>
          <ac:spMkLst>
            <pc:docMk/>
            <pc:sldMk cId="3217902785" sldId="299"/>
            <ac:spMk id="4" creationId="{61CBE72A-82F4-2543-8D4D-0D74E499B775}"/>
          </ac:spMkLst>
        </pc:spChg>
        <pc:spChg chg="add del mod">
          <ac:chgData name="ELEFTHERIOS GAZETAS" userId="b807ffcc-a93d-4aa6-ad39-f436a5e4fbfd" providerId="ADAL" clId="{D3D6901E-5531-2C46-AF53-65B4BF4C8504}" dt="2024-01-02T20:11:11.539" v="144" actId="478"/>
          <ac:spMkLst>
            <pc:docMk/>
            <pc:sldMk cId="3217902785" sldId="299"/>
            <ac:spMk id="5" creationId="{E8C9AA17-7F04-9043-9ABC-8C2CB207EFB7}"/>
          </ac:spMkLst>
        </pc:spChg>
        <pc:picChg chg="add del mod">
          <ac:chgData name="ELEFTHERIOS GAZETAS" userId="b807ffcc-a93d-4aa6-ad39-f436a5e4fbfd" providerId="ADAL" clId="{D3D6901E-5531-2C46-AF53-65B4BF4C8504}" dt="2024-01-02T20:10:11.319" v="140" actId="478"/>
          <ac:picMkLst>
            <pc:docMk/>
            <pc:sldMk cId="3217902785" sldId="299"/>
            <ac:picMk id="4098" creationId="{B04797CF-D807-694F-9DD8-7614072DC7C7}"/>
          </ac:picMkLst>
        </pc:picChg>
        <pc:picChg chg="add del mod">
          <ac:chgData name="ELEFTHERIOS GAZETAS" userId="b807ffcc-a93d-4aa6-ad39-f436a5e4fbfd" providerId="ADAL" clId="{D3D6901E-5531-2C46-AF53-65B4BF4C8504}" dt="2024-01-02T20:10:11.319" v="140" actId="478"/>
          <ac:picMkLst>
            <pc:docMk/>
            <pc:sldMk cId="3217902785" sldId="299"/>
            <ac:picMk id="4099" creationId="{9833E737-C089-DD45-8E89-58642CAFEB82}"/>
          </ac:picMkLst>
        </pc:picChg>
        <pc:picChg chg="add del mod">
          <ac:chgData name="ELEFTHERIOS GAZETAS" userId="b807ffcc-a93d-4aa6-ad39-f436a5e4fbfd" providerId="ADAL" clId="{D3D6901E-5531-2C46-AF53-65B4BF4C8504}" dt="2024-01-02T20:10:11.319" v="140" actId="478"/>
          <ac:picMkLst>
            <pc:docMk/>
            <pc:sldMk cId="3217902785" sldId="299"/>
            <ac:picMk id="4100" creationId="{E6AE8155-4DB3-264D-8E99-36A0AEE6A993}"/>
          </ac:picMkLst>
        </pc:picChg>
        <pc:picChg chg="add del mod">
          <ac:chgData name="ELEFTHERIOS GAZETAS" userId="b807ffcc-a93d-4aa6-ad39-f436a5e4fbfd" providerId="ADAL" clId="{D3D6901E-5531-2C46-AF53-65B4BF4C8504}" dt="2024-01-02T20:11:11.539" v="144" actId="478"/>
          <ac:picMkLst>
            <pc:docMk/>
            <pc:sldMk cId="3217902785" sldId="299"/>
            <ac:picMk id="4102" creationId="{23F7CA63-887E-884B-AC15-6FF5F9CC4935}"/>
          </ac:picMkLst>
        </pc:picChg>
        <pc:picChg chg="add del mod">
          <ac:chgData name="ELEFTHERIOS GAZETAS" userId="b807ffcc-a93d-4aa6-ad39-f436a5e4fbfd" providerId="ADAL" clId="{D3D6901E-5531-2C46-AF53-65B4BF4C8504}" dt="2024-01-02T20:11:11.539" v="144" actId="478"/>
          <ac:picMkLst>
            <pc:docMk/>
            <pc:sldMk cId="3217902785" sldId="299"/>
            <ac:picMk id="4103" creationId="{72D4FA32-1DE7-984E-A0A5-BFB061EA64AE}"/>
          </ac:picMkLst>
        </pc:picChg>
        <pc:picChg chg="add del mod">
          <ac:chgData name="ELEFTHERIOS GAZETAS" userId="b807ffcc-a93d-4aa6-ad39-f436a5e4fbfd" providerId="ADAL" clId="{D3D6901E-5531-2C46-AF53-65B4BF4C8504}" dt="2024-01-02T20:11:11.539" v="144" actId="478"/>
          <ac:picMkLst>
            <pc:docMk/>
            <pc:sldMk cId="3217902785" sldId="299"/>
            <ac:picMk id="4104" creationId="{EB239A2B-ECFD-D34E-945E-CC54F97D38D8}"/>
          </ac:picMkLst>
        </pc:picChg>
        <pc:picChg chg="add del">
          <ac:chgData name="ELEFTHERIOS GAZETAS" userId="b807ffcc-a93d-4aa6-ad39-f436a5e4fbfd" providerId="ADAL" clId="{D3D6901E-5531-2C46-AF53-65B4BF4C8504}" dt="2024-01-02T20:13:56.685" v="146" actId="478"/>
          <ac:picMkLst>
            <pc:docMk/>
            <pc:sldMk cId="3217902785" sldId="299"/>
            <ac:picMk id="4106" creationId="{B0B5C613-A7CC-1345-8526-A7CB3F996528}"/>
          </ac:picMkLst>
        </pc:picChg>
        <pc:picChg chg="add mod">
          <ac:chgData name="ELEFTHERIOS GAZETAS" userId="b807ffcc-a93d-4aa6-ad39-f436a5e4fbfd" providerId="ADAL" clId="{D3D6901E-5531-2C46-AF53-65B4BF4C8504}" dt="2024-01-02T20:14:21.605" v="152" actId="1076"/>
          <ac:picMkLst>
            <pc:docMk/>
            <pc:sldMk cId="3217902785" sldId="299"/>
            <ac:picMk id="4108" creationId="{1D0B7889-DAC1-9746-BEE5-7BC7C4E458DF}"/>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a:pPr/>
              <a:t>1/2/24</a:t>
            </a:fld>
            <a:endParaRPr lang="en-US"/>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a:pPr/>
              <a:t>‹#›</a:t>
            </a:fld>
            <a:endParaRPr lang="en-US"/>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a:t>1/2/24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E57DC2-970A-4B3E-BB1C-7A09969E49DF}" type="slidenum">
              <a:rPr lang="en-US"/>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a:t>1/2/24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E57DC2-970A-4B3E-BB1C-7A09969E49DF}" type="slidenum">
              <a:rPr lang="en-US"/>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a:t>1/2/24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E57DC2-970A-4B3E-BB1C-7A09969E49DF}" type="slidenum">
              <a:rPr lang="en-US"/>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a:pPr/>
              <a:t>1/2/24</a:t>
            </a:fld>
            <a:endParaRPr lang="en-US"/>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a:pPr/>
              <a:t>‹#›</a:t>
            </a:fld>
            <a:endParaRPr lang="en-US"/>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a:t>1/2/24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9E57DC2-970A-4B3E-BB1C-7A09969E49DF}" type="slidenum">
              <a:rPr lang="en-US"/>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a:t>1/2/24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9E57DC2-970A-4B3E-BB1C-7A09969E49DF}" type="slidenum">
              <a:rPr lang="en-US"/>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a:t>1/2/24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9E57DC2-970A-4B3E-BB1C-7A09969E49DF}" type="slidenum">
              <a:rPr lang="en-US"/>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a:t>1/2/24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9E57DC2-970A-4B3E-BB1C-7A09969E49DF}" type="slidenum">
              <a:rPr lang="en-US"/>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a:pPr/>
              <a:t>1/2/24</a:t>
            </a:fld>
            <a:endParaRPr lang="en-US"/>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a:pPr/>
              <a:t>‹#›</a:t>
            </a:fld>
            <a:endParaRPr lang="en-US"/>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a:pPr/>
              <a:t>1/2/24</a:t>
            </a:fld>
            <a:endParaRPr lang="en-US"/>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a:pPr/>
              <a:t>‹#›</a:t>
            </a:fld>
            <a:endParaRPr lang="en-US"/>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a:pPr/>
              <a:t>1/2/24</a:t>
            </a:fld>
            <a:endParaRPr lang="en-US"/>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a:pPr/>
              <a:t>‹#›</a:t>
            </a:fld>
            <a:endParaRPr lang="en-US"/>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google.com/url?sa=i&amp;url=https%3A%2F%2Fwww.kataklish.gr%2Fwound&amp;psig=AOvVaw104HJNYxnsox_0TS3X6WCS&amp;ust=1704312460391000&amp;source=images&amp;cd=vfe&amp;opi=89978449&amp;ved=0CBEQjRxqFwoTCOj7wOnAv4MDFQAAAAAdAAAAABAD" TargetMode="Externa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hyperlink" Target="https://www.google.com/url?sa=i&amp;url=https%3A%2F%2Fwww.kataklish.gr%2Fwound&amp;psig=AOvVaw104HJNYxnsox_0TS3X6WCS&amp;ust=1704312460391000&amp;source=images&amp;cd=vfe&amp;opi=89978449&amp;ved=0CAUQjB1qFwoTCOj7wOnAv4MDFQAAAAAdAAAAABAD" TargetMode="External"/></Relationships>
</file>

<file path=ppt/slides/_rels/slide3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3BC5211-1E18-6043-80B3-199EF76FDA3A}"/>
              </a:ext>
            </a:extLst>
          </p:cNvPr>
          <p:cNvSpPr>
            <a:spLocks noGrp="1"/>
          </p:cNvSpPr>
          <p:nvPr>
            <p:ph type="ctrTitle"/>
          </p:nvPr>
        </p:nvSpPr>
        <p:spPr>
          <a:xfrm>
            <a:off x="1921494" y="1609651"/>
            <a:ext cx="8349012" cy="1292070"/>
          </a:xfrm>
        </p:spPr>
        <p:txBody>
          <a:bodyPr/>
          <a:lstStyle/>
          <a:p>
            <a:r>
              <a:rPr lang="el-GR" dirty="0"/>
              <a:t>ΔΙΑΛΕΞΗ 5</a:t>
            </a:r>
          </a:p>
        </p:txBody>
      </p:sp>
      <p:sp>
        <p:nvSpPr>
          <p:cNvPr id="3" name="Υπότιτλος 2">
            <a:extLst>
              <a:ext uri="{FF2B5EF4-FFF2-40B4-BE49-F238E27FC236}">
                <a16:creationId xmlns:a16="http://schemas.microsoft.com/office/drawing/2014/main" id="{D9B88C03-E6B5-4B4F-8F20-1417FDB8C153}"/>
              </a:ext>
            </a:extLst>
          </p:cNvPr>
          <p:cNvSpPr>
            <a:spLocks noGrp="1"/>
          </p:cNvSpPr>
          <p:nvPr>
            <p:ph type="subTitle" idx="1"/>
          </p:nvPr>
        </p:nvSpPr>
        <p:spPr>
          <a:xfrm>
            <a:off x="2570214" y="3154680"/>
            <a:ext cx="7051572" cy="2377440"/>
          </a:xfrm>
        </p:spPr>
        <p:txBody>
          <a:bodyPr>
            <a:normAutofit fontScale="85000" lnSpcReduction="20000"/>
          </a:bodyPr>
          <a:lstStyle/>
          <a:p>
            <a:r>
              <a:rPr lang="el-GR" dirty="0"/>
              <a:t>ΣΧΟΛΗ: Δ. ΙΕΚ ΑΡΓΟΥΣ / Δ. ΙΕΚ ΝΑΥΠΛΙΟΥ​</a:t>
            </a:r>
          </a:p>
          <a:p>
            <a:endParaRPr lang="el-GR" dirty="0"/>
          </a:p>
          <a:p>
            <a:r>
              <a:rPr lang="el-GR" dirty="0"/>
              <a:t>ΤΜΗΜΑ: ΒΟΗΘΟΣ ΝΟΣΗΛΕΥΤΙΚΗΣ ΓΕΝΙΚΗΣ ΝΟΣΗΛΕΙΑΣ ​</a:t>
            </a:r>
          </a:p>
          <a:p>
            <a:endParaRPr lang="el-GR" dirty="0"/>
          </a:p>
          <a:p>
            <a:r>
              <a:rPr lang="el-GR" dirty="0"/>
              <a:t>ΚΑΘΗΓΗΤΡΙΑ: ΑΘΑΝΑΣΟΥΛΑ ΙΩΑΝΝΑ-ΕΥΑΓΓΕΛΙΑ   Π.Ε </a:t>
            </a:r>
            <a:r>
              <a:rPr lang="en" dirty="0"/>
              <a:t>MSC </a:t>
            </a:r>
            <a:r>
              <a:rPr lang="el-GR" dirty="0"/>
              <a:t>ΝΟΣΗΛΕΥΤΡΙΑ​</a:t>
            </a:r>
          </a:p>
          <a:p>
            <a:endParaRPr lang="el-GR" dirty="0"/>
          </a:p>
          <a:p>
            <a:r>
              <a:rPr lang="el-GR" dirty="0"/>
              <a:t> ΣΧΟΛΙΚΟ ΕΤΟΣ: 2023-2024 / </a:t>
            </a:r>
            <a:r>
              <a:rPr lang="el-GR" dirty="0" err="1"/>
              <a:t>α΄εξαμηνο</a:t>
            </a:r>
            <a:endParaRPr lang="el-GR"/>
          </a:p>
          <a:p>
            <a:endParaRPr lang="el-GR"/>
          </a:p>
        </p:txBody>
      </p:sp>
    </p:spTree>
    <p:extLst>
      <p:ext uri="{BB962C8B-B14F-4D97-AF65-F5344CB8AC3E}">
        <p14:creationId xmlns:p14="http://schemas.microsoft.com/office/powerpoint/2010/main" val="32362516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35C8F5F-2AD2-E542-870E-55880786DC5C}"/>
              </a:ext>
            </a:extLst>
          </p:cNvPr>
          <p:cNvSpPr>
            <a:spLocks noGrp="1"/>
          </p:cNvSpPr>
          <p:nvPr>
            <p:ph type="title"/>
          </p:nvPr>
        </p:nvSpPr>
        <p:spPr/>
        <p:txBody>
          <a:bodyPr/>
          <a:lstStyle/>
          <a:p>
            <a:r>
              <a:rPr lang="el-GR" b="1"/>
              <a:t>ΑΚΑΘΑΡΤΟΣ ΙΜΑΤΙΣΜΟΣ</a:t>
            </a:r>
          </a:p>
        </p:txBody>
      </p:sp>
      <p:sp>
        <p:nvSpPr>
          <p:cNvPr id="3" name="Θέση περιεχομένου 2">
            <a:extLst>
              <a:ext uri="{FF2B5EF4-FFF2-40B4-BE49-F238E27FC236}">
                <a16:creationId xmlns:a16="http://schemas.microsoft.com/office/drawing/2014/main" id="{E8FF6A8F-3EFA-E04A-8612-E4A8C4281E03}"/>
              </a:ext>
            </a:extLst>
          </p:cNvPr>
          <p:cNvSpPr>
            <a:spLocks noGrp="1"/>
          </p:cNvSpPr>
          <p:nvPr>
            <p:ph idx="1"/>
          </p:nvPr>
        </p:nvSpPr>
        <p:spPr/>
        <p:txBody>
          <a:bodyPr/>
          <a:lstStyle/>
          <a:p>
            <a:r>
              <a:rPr lang="el-GR"/>
              <a:t>Ακάθαρτος ιματισμός είναι ο ιματισμός που έχει χρησιμοποιηθεί έστω και μια φορά σε ασθενή (ή σε προσωπικό)</a:t>
            </a:r>
          </a:p>
          <a:p>
            <a:r>
              <a:rPr lang="el-GR"/>
              <a:t>χωρίς εμφανή σημεία λοίμωξης</a:t>
            </a:r>
          </a:p>
          <a:p>
            <a:r>
              <a:rPr lang="el-GR"/>
              <a:t>με λοίμωξη χαμηλής μεταδοτικότητας</a:t>
            </a:r>
          </a:p>
          <a:p>
            <a:r>
              <a:rPr lang="el-GR"/>
              <a:t> με λοίμωξη έναντι της οποίας η πλειονότητα του πληθυσμού είναι ανοσοποιημένη  ιλαρά́, ανεμευλογιά κ.λ.π.).</a:t>
            </a:r>
          </a:p>
        </p:txBody>
      </p:sp>
    </p:spTree>
    <p:extLst>
      <p:ext uri="{BB962C8B-B14F-4D97-AF65-F5344CB8AC3E}">
        <p14:creationId xmlns:p14="http://schemas.microsoft.com/office/powerpoint/2010/main" val="4475715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1212E4E-3CC0-BA47-AB18-8F6E78A99F6E}"/>
              </a:ext>
            </a:extLst>
          </p:cNvPr>
          <p:cNvSpPr>
            <a:spLocks noGrp="1"/>
          </p:cNvSpPr>
          <p:nvPr>
            <p:ph type="title"/>
          </p:nvPr>
        </p:nvSpPr>
        <p:spPr/>
        <p:txBody>
          <a:bodyPr/>
          <a:lstStyle/>
          <a:p>
            <a:r>
              <a:rPr lang="el-GR" b="1"/>
              <a:t>ΜΟΛΥΣΜΕΝΟΣ ΙΜΑΤΙΣΜΟΣ</a:t>
            </a:r>
          </a:p>
        </p:txBody>
      </p:sp>
      <p:sp>
        <p:nvSpPr>
          <p:cNvPr id="3" name="Θέση περιεχομένου 2">
            <a:extLst>
              <a:ext uri="{FF2B5EF4-FFF2-40B4-BE49-F238E27FC236}">
                <a16:creationId xmlns:a16="http://schemas.microsoft.com/office/drawing/2014/main" id="{A5D0A096-3556-0444-A295-775A819E067B}"/>
              </a:ext>
            </a:extLst>
          </p:cNvPr>
          <p:cNvSpPr>
            <a:spLocks noGrp="1"/>
          </p:cNvSpPr>
          <p:nvPr>
            <p:ph idx="1"/>
          </p:nvPr>
        </p:nvSpPr>
        <p:spPr/>
        <p:txBody>
          <a:bodyPr/>
          <a:lstStyle/>
          <a:p>
            <a:pPr>
              <a:lnSpc>
                <a:spcPct val="150000"/>
              </a:lnSpc>
              <a:buFont typeface="Wingdings" pitchFamily="2" charset="2"/>
              <a:buChar char="Ø"/>
            </a:pPr>
            <a:r>
              <a:rPr lang="el-GR"/>
              <a:t>ο ιματισμός που είναι εμποτισμένος με αίμα ή με άλλα βιολογικά υγρά του σώματος</a:t>
            </a:r>
          </a:p>
          <a:p>
            <a:pPr>
              <a:lnSpc>
                <a:spcPct val="150000"/>
              </a:lnSpc>
              <a:buFont typeface="Wingdings" pitchFamily="2" charset="2"/>
              <a:buChar char="Ø"/>
            </a:pPr>
            <a:r>
              <a:rPr lang="el-GR"/>
              <a:t>ο ιματισμός που προέρχεται από ασθενείς με λοίμωξη τέτοια που να αποτελεί</a:t>
            </a:r>
          </a:p>
          <a:p>
            <a:pPr>
              <a:lnSpc>
                <a:spcPct val="150000"/>
              </a:lnSpc>
              <a:buFont typeface="Wingdings" pitchFamily="2" charset="2"/>
              <a:buChar char="Ø"/>
            </a:pPr>
            <a:r>
              <a:rPr lang="el-GR"/>
              <a:t>δυνητικό παράγοντα κινδύνου για το προσωπικό και τους υπολοίπους ασθενείς.</a:t>
            </a:r>
          </a:p>
        </p:txBody>
      </p:sp>
    </p:spTree>
    <p:extLst>
      <p:ext uri="{BB962C8B-B14F-4D97-AF65-F5344CB8AC3E}">
        <p14:creationId xmlns:p14="http://schemas.microsoft.com/office/powerpoint/2010/main" val="18136294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7D8B82E-7F23-A54D-8C0E-0961CD6984B4}"/>
              </a:ext>
            </a:extLst>
          </p:cNvPr>
          <p:cNvSpPr>
            <a:spLocks noGrp="1"/>
          </p:cNvSpPr>
          <p:nvPr>
            <p:ph type="title"/>
          </p:nvPr>
        </p:nvSpPr>
        <p:spPr/>
        <p:txBody>
          <a:bodyPr/>
          <a:lstStyle/>
          <a:p>
            <a:r>
              <a:rPr lang="el-GR" b="1"/>
              <a:t>ΚΑΘΑΡΟΣ ΙΜΑΤΙΣΜΟΣ</a:t>
            </a:r>
          </a:p>
        </p:txBody>
      </p:sp>
      <p:sp>
        <p:nvSpPr>
          <p:cNvPr id="3" name="Θέση περιεχομένου 2">
            <a:extLst>
              <a:ext uri="{FF2B5EF4-FFF2-40B4-BE49-F238E27FC236}">
                <a16:creationId xmlns:a16="http://schemas.microsoft.com/office/drawing/2014/main" id="{B450B7C1-E3B2-AE4C-8800-8BC12BBDD81A}"/>
              </a:ext>
            </a:extLst>
          </p:cNvPr>
          <p:cNvSpPr>
            <a:spLocks noGrp="1"/>
          </p:cNvSpPr>
          <p:nvPr>
            <p:ph idx="1"/>
          </p:nvPr>
        </p:nvSpPr>
        <p:spPr>
          <a:xfrm>
            <a:off x="1371600" y="2686050"/>
            <a:ext cx="10134600" cy="1485900"/>
          </a:xfrm>
        </p:spPr>
        <p:txBody>
          <a:bodyPr>
            <a:noAutofit/>
          </a:bodyPr>
          <a:lstStyle/>
          <a:p>
            <a:pPr marL="0" indent="0">
              <a:buNone/>
            </a:pPr>
            <a:r>
              <a:rPr lang="el-GR" sz="2400"/>
              <a:t> Καθαρός Ιματισμός είναι ο ιματισμός ο οποίος έχει υποστεί τη διαδικασία της πλύσης (πλύσιμο, στέγνωμα, σιδέρωμα) και δε φέρει κανένα ίχνος προηγούμενης χρήσης.</a:t>
            </a:r>
          </a:p>
        </p:txBody>
      </p:sp>
    </p:spTree>
    <p:extLst>
      <p:ext uri="{BB962C8B-B14F-4D97-AF65-F5344CB8AC3E}">
        <p14:creationId xmlns:p14="http://schemas.microsoft.com/office/powerpoint/2010/main" val="20709664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EAF4FBF-CC62-0B40-BA90-4B060AB21253}"/>
              </a:ext>
            </a:extLst>
          </p:cNvPr>
          <p:cNvSpPr>
            <a:spLocks noGrp="1"/>
          </p:cNvSpPr>
          <p:nvPr>
            <p:ph type="title"/>
          </p:nvPr>
        </p:nvSpPr>
        <p:spPr/>
        <p:txBody>
          <a:bodyPr/>
          <a:lstStyle/>
          <a:p>
            <a:r>
              <a:rPr lang="el-GR" b="1"/>
              <a:t>ΑΠΟΣΤΕΙΡΩΜΕΝΟΣ ΙΜΑΤΙΣΜΟΣ</a:t>
            </a:r>
          </a:p>
        </p:txBody>
      </p:sp>
      <p:sp>
        <p:nvSpPr>
          <p:cNvPr id="3" name="Θέση περιεχομένου 2">
            <a:extLst>
              <a:ext uri="{FF2B5EF4-FFF2-40B4-BE49-F238E27FC236}">
                <a16:creationId xmlns:a16="http://schemas.microsoft.com/office/drawing/2014/main" id="{46E04FC6-24BE-624A-BDEB-3EEB973C0D49}"/>
              </a:ext>
            </a:extLst>
          </p:cNvPr>
          <p:cNvSpPr>
            <a:spLocks noGrp="1"/>
          </p:cNvSpPr>
          <p:nvPr>
            <p:ph idx="1"/>
          </p:nvPr>
        </p:nvSpPr>
        <p:spPr>
          <a:xfrm>
            <a:off x="1371600" y="2438400"/>
            <a:ext cx="9784080" cy="990600"/>
          </a:xfrm>
        </p:spPr>
        <p:txBody>
          <a:bodyPr/>
          <a:lstStyle/>
          <a:p>
            <a:pPr marL="0" indent="0">
              <a:buNone/>
            </a:pPr>
            <a:r>
              <a:rPr lang="el-GR"/>
              <a:t>Αποστειρωμένος Ιματισμός είναι ο ιματισμός που μετά από τη διαδικασία της πλύσης έχει υποστεί και αποστείρωση σε κλίβανο ατμού και είναι στείρος μικροβίων.</a:t>
            </a:r>
          </a:p>
        </p:txBody>
      </p:sp>
    </p:spTree>
    <p:extLst>
      <p:ext uri="{BB962C8B-B14F-4D97-AF65-F5344CB8AC3E}">
        <p14:creationId xmlns:p14="http://schemas.microsoft.com/office/powerpoint/2010/main" val="14514496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E29D5A0-983F-064A-B5D8-D2FBC7C8EC86}"/>
              </a:ext>
            </a:extLst>
          </p:cNvPr>
          <p:cNvSpPr>
            <a:spLocks noGrp="1"/>
          </p:cNvSpPr>
          <p:nvPr>
            <p:ph type="title"/>
          </p:nvPr>
        </p:nvSpPr>
        <p:spPr/>
        <p:txBody>
          <a:bodyPr>
            <a:normAutofit fontScale="90000"/>
          </a:bodyPr>
          <a:lstStyle/>
          <a:p>
            <a:r>
              <a:rPr lang="el-GR"/>
              <a:t>ΧΕΙΡΙΣΜΟΣ ΚΑΙ ΣΥΛΛΟΓΗ ΤΟΥ ΑΚΑΘΑΡΤΟΥ Ή ΜΟΛΥΣΜΕΝΟΥ ΙΜΑΤΙΣΜΟΥ ΣΤΑ ΤΜΗΜΑΤΑ</a:t>
            </a:r>
          </a:p>
        </p:txBody>
      </p:sp>
      <p:sp>
        <p:nvSpPr>
          <p:cNvPr id="3" name="Θέση περιεχομένου 2">
            <a:extLst>
              <a:ext uri="{FF2B5EF4-FFF2-40B4-BE49-F238E27FC236}">
                <a16:creationId xmlns:a16="http://schemas.microsoft.com/office/drawing/2014/main" id="{0955E18D-1C68-7D40-9576-EAE3248C238E}"/>
              </a:ext>
            </a:extLst>
          </p:cNvPr>
          <p:cNvSpPr>
            <a:spLocks noGrp="1"/>
          </p:cNvSpPr>
          <p:nvPr>
            <p:ph idx="1"/>
          </p:nvPr>
        </p:nvSpPr>
        <p:spPr>
          <a:xfrm>
            <a:off x="1371600" y="2407920"/>
            <a:ext cx="9601200" cy="3459480"/>
          </a:xfrm>
        </p:spPr>
        <p:txBody>
          <a:bodyPr>
            <a:normAutofit fontScale="85000" lnSpcReduction="20000"/>
          </a:bodyPr>
          <a:lstStyle/>
          <a:p>
            <a:pPr marL="0" indent="0">
              <a:buNone/>
            </a:pPr>
            <a:endParaRPr lang="el-GR"/>
          </a:p>
          <a:p>
            <a:r>
              <a:rPr lang="el-GR" sz="1800">
                <a:effectLst/>
                <a:latin typeface="TimesNewRomanPSMT"/>
              </a:rPr>
              <a:t>Ο ιματισμός του ασθενή (σεντόνια κ.λπ..) αλλάζεται:</a:t>
            </a:r>
            <a:br>
              <a:rPr lang="el-GR" sz="1800">
                <a:effectLst/>
                <a:latin typeface="TimesNewRomanPSMT"/>
              </a:rPr>
            </a:br>
            <a:r>
              <a:rPr lang="el-GR" sz="1800">
                <a:effectLst/>
                <a:latin typeface="Wingdings" pitchFamily="2" charset="2"/>
              </a:rPr>
              <a:t> </a:t>
            </a:r>
            <a:r>
              <a:rPr lang="el-GR" sz="1800">
                <a:effectLst/>
                <a:latin typeface="TimesNewRomanPSMT"/>
              </a:rPr>
              <a:t>όταν είναι εμφανώς λερωμένος</a:t>
            </a:r>
            <a:br>
              <a:rPr lang="el-GR" sz="1800">
                <a:effectLst/>
                <a:latin typeface="TimesNewRomanPSMT"/>
              </a:rPr>
            </a:br>
            <a:r>
              <a:rPr lang="el-GR" sz="1800">
                <a:effectLst/>
                <a:latin typeface="Wingdings" pitchFamily="2" charset="2"/>
              </a:rPr>
              <a:t> </a:t>
            </a:r>
            <a:r>
              <a:rPr lang="el-GR" sz="1800">
                <a:effectLst/>
                <a:latin typeface="TimesNewRomanPSMT"/>
              </a:rPr>
              <a:t>μια φορά́ την ημερά ή ανάλογα με τη βαρύτητα της κατάστασης του ασθενή, ούσες φορές απαιτείται</a:t>
            </a:r>
            <a:br>
              <a:rPr lang="el-GR" sz="1800">
                <a:effectLst/>
                <a:latin typeface="TimesNewRomanPSMT"/>
              </a:rPr>
            </a:br>
            <a:r>
              <a:rPr lang="el-GR" sz="1800">
                <a:effectLst/>
                <a:latin typeface="Wingdings" pitchFamily="2" charset="2"/>
              </a:rPr>
              <a:t> </a:t>
            </a:r>
            <a:r>
              <a:rPr lang="el-GR" sz="1800">
                <a:effectLst/>
                <a:latin typeface="TimesNewRomanPSMT"/>
              </a:rPr>
              <a:t>με την έξοδο του ασθενή́ από́ το νοσοκομείο </a:t>
            </a:r>
            <a:endParaRPr lang="el-GR"/>
          </a:p>
          <a:p>
            <a:r>
              <a:rPr lang="el-GR" sz="1800">
                <a:effectLst/>
                <a:latin typeface="TimesNewRomanPSMT"/>
              </a:rPr>
              <a:t>και αφού́ προηγηθεί ο καθαρισμός και η από- κύμανση της κλίνης </a:t>
            </a:r>
            <a:endParaRPr lang="el-GR"/>
          </a:p>
          <a:p>
            <a:r>
              <a:rPr lang="el-GR" sz="1800">
                <a:effectLst/>
                <a:latin typeface="TimesNewRomanPSMT"/>
              </a:rPr>
              <a:t>Ο ακάθαρτος ή μολυσμένος ιματισμός</a:t>
            </a:r>
            <a:br>
              <a:rPr lang="el-GR" sz="1800">
                <a:effectLst/>
                <a:latin typeface="TimesNewRomanPSMT"/>
              </a:rPr>
            </a:br>
            <a:r>
              <a:rPr lang="el-GR" sz="1800">
                <a:effectLst/>
                <a:latin typeface="TimesNewRomanPSMT"/>
              </a:rPr>
              <a:t>δε θα πρέπει να έρχεται σε επαφή́ με τον καθαρό ιματισμό που πρόκειται να στρωθεί στον ασθενή. </a:t>
            </a:r>
            <a:endParaRPr lang="el-GR"/>
          </a:p>
          <a:p>
            <a:r>
              <a:rPr lang="el-GR" sz="1800">
                <a:effectLst/>
                <a:latin typeface="TimesNewRomanPSMT"/>
              </a:rPr>
              <a:t>Ο ακάθαρτος ή μολυσμένος ιματισμός πρέπει να συλλέγεται με όσο το δυνατόν λιγότερες κινήσεις για να αποφεύγεται η διασπορά́ μικροβίων (δηλ. το σεντόνι να τυλίγεται ή</a:t>
            </a:r>
            <a:br>
              <a:rPr lang="el-GR" sz="1800">
                <a:effectLst/>
                <a:latin typeface="TimesNewRomanPSMT"/>
              </a:rPr>
            </a:br>
            <a:r>
              <a:rPr lang="el-GR" sz="1800">
                <a:effectLst/>
                <a:latin typeface="TimesNewRomanPSMT"/>
              </a:rPr>
              <a:t>να διπλώνεται, χωρίς να αναταράσσεται ή</a:t>
            </a:r>
            <a:br>
              <a:rPr lang="el-GR" sz="1800">
                <a:effectLst/>
                <a:latin typeface="TimesNewRomanPSMT"/>
              </a:rPr>
            </a:br>
            <a:r>
              <a:rPr lang="el-GR" sz="1800">
                <a:effectLst/>
                <a:latin typeface="TimesNewRomanPSMT"/>
              </a:rPr>
              <a:t>να τινάζεται και χωρίς να προκαλείται σκόνη).</a:t>
            </a:r>
            <a:endParaRPr lang="el-GR"/>
          </a:p>
          <a:p>
            <a:r>
              <a:rPr lang="el-GR" sz="1800">
                <a:effectLst/>
                <a:latin typeface="TimesNewRomanPSMT"/>
              </a:rPr>
              <a:t>Η αφαίρεση του ιματισμού από το κρεβάτι των ασθενών να γίνεται με τέτοιο τρόπο, που τα πιο ακάθαρτα σημεία του να καλύπτονται από τα πιο καθαρά. </a:t>
            </a:r>
            <a:endParaRPr lang="el-GR"/>
          </a:p>
          <a:p>
            <a:endParaRPr lang="el-GR"/>
          </a:p>
        </p:txBody>
      </p:sp>
    </p:spTree>
    <p:extLst>
      <p:ext uri="{BB962C8B-B14F-4D97-AF65-F5344CB8AC3E}">
        <p14:creationId xmlns:p14="http://schemas.microsoft.com/office/powerpoint/2010/main" val="19184702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D1D808CA-1A0C-494A-B26A-3614C1110F25}"/>
              </a:ext>
            </a:extLst>
          </p:cNvPr>
          <p:cNvSpPr>
            <a:spLocks noGrp="1"/>
          </p:cNvSpPr>
          <p:nvPr>
            <p:ph idx="1"/>
          </p:nvPr>
        </p:nvSpPr>
        <p:spPr>
          <a:xfrm>
            <a:off x="1295400" y="977900"/>
            <a:ext cx="10210800" cy="4991100"/>
          </a:xfrm>
        </p:spPr>
        <p:txBody>
          <a:bodyPr>
            <a:normAutofit fontScale="92500" lnSpcReduction="10000"/>
          </a:bodyPr>
          <a:lstStyle/>
          <a:p>
            <a:pPr>
              <a:lnSpc>
                <a:spcPct val="160000"/>
              </a:lnSpc>
              <a:buFont typeface="+mj-lt"/>
              <a:buAutoNum type="arabicPeriod" startAt="5"/>
            </a:pPr>
            <a:r>
              <a:rPr lang="el-GR" sz="1800">
                <a:effectLst/>
                <a:latin typeface="TimesNewRomanPSMT"/>
              </a:rPr>
              <a:t>Κατά τη συλλογή του ακάθαρτου ή μολυσμένου ιματισμού απαιτείται ιδιαίτερη προσοχή από το προσωπικό ώστε να μην αφήνονται μέσα στον ακάθαρτο ιματισμό αντικείμενα (όπως ψαλίδια, βελόνες, σύριγγες, τηλεκοντρόλ, αδιάβροχα ημισέντονα μιας χρήσεως κ.λ.π.) γιατί τα αντικείμενα αυτά είναι δυνατόν να τραυματίσουν το προσωπικό του πλυντηρίου που θα κάνει τη διαλογή ή να προκαλέσουν βλάβη στα πλυντήρια ή και στον ίδιο τον ιματισμό. </a:t>
            </a:r>
          </a:p>
          <a:p>
            <a:pPr>
              <a:lnSpc>
                <a:spcPct val="160000"/>
              </a:lnSpc>
              <a:buFont typeface="+mj-lt"/>
              <a:buAutoNum type="arabicPeriod" startAt="5"/>
            </a:pPr>
            <a:r>
              <a:rPr lang="el-GR" sz="1800">
                <a:effectLst/>
                <a:latin typeface="TimesNewRomanPSMT"/>
              </a:rPr>
              <a:t>Κατά τη συλλογή μολυσμένου ιματισμού πρέπει οπωσδήποτε να χρησιμοποιούνται από το προσωπικό τα απαραίτητα κατά περίπτωση ατομικά προστατευτικά μέσα (γάντια, μπλούζα, μάσκα). </a:t>
            </a:r>
          </a:p>
          <a:p>
            <a:pPr>
              <a:lnSpc>
                <a:spcPct val="160000"/>
              </a:lnSpc>
              <a:buFont typeface="+mj-lt"/>
              <a:buAutoNum type="arabicPeriod" startAt="5"/>
            </a:pPr>
            <a:r>
              <a:rPr lang="el-GR" sz="1800">
                <a:effectLst/>
                <a:latin typeface="TimesNewRomanPSMT"/>
              </a:rPr>
              <a:t>Ο ιματισμός δεν επιτρέπεται να απορρίπτεται στο πάτωμα και δεν πρέπει να τοποθετείται προσωρινά πάνω σε καρέκλες ή στο διπλανό κρεβάτι ή επάνω στον κάδο. </a:t>
            </a:r>
          </a:p>
          <a:p>
            <a:pPr>
              <a:lnSpc>
                <a:spcPct val="160000"/>
              </a:lnSpc>
              <a:buFont typeface="+mj-lt"/>
              <a:buAutoNum type="arabicPeriod" startAt="8"/>
            </a:pPr>
            <a:r>
              <a:rPr lang="el-GR" sz="1800">
                <a:effectLst/>
                <a:latin typeface="TimesNewRomanPSMT"/>
              </a:rPr>
              <a:t>Ο ακάθαρτος ή μολυσμένος ιματισμός τοποθετείται άμεσα σε κάδο με υφασμάτινο σάκο στο σημείο που γίνεται η διαχείρισή του (δηλ. στο θάλαμο του ασθενούς). </a:t>
            </a:r>
          </a:p>
          <a:p>
            <a:pPr>
              <a:buFont typeface="+mj-lt"/>
              <a:buAutoNum type="arabicPeriod" startAt="5"/>
            </a:pPr>
            <a:endParaRPr lang="el-GR" sz="1800">
              <a:effectLst/>
              <a:latin typeface="TimesNewRomanPSMT"/>
            </a:endParaRPr>
          </a:p>
          <a:p>
            <a:endParaRPr lang="el-GR"/>
          </a:p>
        </p:txBody>
      </p:sp>
    </p:spTree>
    <p:extLst>
      <p:ext uri="{BB962C8B-B14F-4D97-AF65-F5344CB8AC3E}">
        <p14:creationId xmlns:p14="http://schemas.microsoft.com/office/powerpoint/2010/main" val="8549150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94C7F5DB-64F6-3A49-9C14-D7E8500C3429}"/>
              </a:ext>
            </a:extLst>
          </p:cNvPr>
          <p:cNvSpPr>
            <a:spLocks noGrp="1"/>
          </p:cNvSpPr>
          <p:nvPr>
            <p:ph idx="1"/>
          </p:nvPr>
        </p:nvSpPr>
        <p:spPr>
          <a:xfrm>
            <a:off x="1143000" y="749300"/>
            <a:ext cx="9829800" cy="5118100"/>
          </a:xfrm>
        </p:spPr>
        <p:txBody>
          <a:bodyPr>
            <a:normAutofit fontScale="92500"/>
          </a:bodyPr>
          <a:lstStyle/>
          <a:p>
            <a:pPr marL="0" indent="0">
              <a:lnSpc>
                <a:spcPct val="150000"/>
              </a:lnSpc>
              <a:buNone/>
            </a:pPr>
            <a:r>
              <a:rPr lang="el-GR" sz="1800">
                <a:effectLst/>
                <a:latin typeface="TimesNewRomanPSMT"/>
              </a:rPr>
              <a:t>9. Ο κάδος να φέρει καπάκι το οποίο θα ανοίγει ποδοκίνητα. </a:t>
            </a:r>
          </a:p>
          <a:p>
            <a:pPr marL="0" indent="0">
              <a:lnSpc>
                <a:spcPct val="150000"/>
              </a:lnSpc>
              <a:buNone/>
            </a:pPr>
            <a:r>
              <a:rPr lang="el-GR" sz="1800">
                <a:effectLst/>
                <a:latin typeface="TimesNewRomanPSMT"/>
              </a:rPr>
              <a:t>10. Ο σάκος να γεμίζει μόνο κατά τα 3⁄4</a:t>
            </a:r>
            <a:br>
              <a:rPr lang="el-GR" sz="1800">
                <a:effectLst/>
                <a:latin typeface="TimesNewRomanPSMT"/>
              </a:rPr>
            </a:br>
            <a:r>
              <a:rPr lang="el-GR" sz="1800">
                <a:effectLst/>
                <a:latin typeface="TimesNewRomanPSMT"/>
              </a:rPr>
              <a:t>και να δένεται καλά πριν τη μεταφορά του. </a:t>
            </a:r>
            <a:endParaRPr lang="el-GR"/>
          </a:p>
          <a:p>
            <a:pPr marL="0" indent="0">
              <a:lnSpc>
                <a:spcPct val="150000"/>
              </a:lnSpc>
              <a:buNone/>
            </a:pPr>
            <a:r>
              <a:rPr lang="el-GR" sz="1800">
                <a:effectLst/>
                <a:latin typeface="TimesNewRomanPSMT"/>
              </a:rPr>
              <a:t>11. Ο σάκος συλλογής του ιματισμού πλένεται</a:t>
            </a:r>
            <a:br>
              <a:rPr lang="el-GR" sz="1800">
                <a:effectLst/>
                <a:latin typeface="TimesNewRomanPSMT"/>
              </a:rPr>
            </a:br>
            <a:r>
              <a:rPr lang="el-GR" sz="1800">
                <a:effectLst/>
                <a:latin typeface="TimesNewRomanPSMT"/>
              </a:rPr>
              <a:t>κάθε φορά που χρησιμοποιείται, μαζί με τον ιματισμό. </a:t>
            </a:r>
            <a:endParaRPr lang="el-GR"/>
          </a:p>
          <a:p>
            <a:pPr marL="0" indent="0">
              <a:lnSpc>
                <a:spcPct val="150000"/>
              </a:lnSpc>
              <a:buNone/>
            </a:pPr>
            <a:r>
              <a:rPr lang="el-GR" sz="1800">
                <a:effectLst/>
                <a:latin typeface="TimesNewRomanPSMT"/>
              </a:rPr>
              <a:t>12. Ο ιματισμός που έχει ρυπανθεί με μεγάλη ποσότητα αίματος ή άλλων βιολογικών υγρών (μολυσμένος) να τοποθετείται σε σάκο που</a:t>
            </a:r>
            <a:br>
              <a:rPr lang="el-GR" sz="1800">
                <a:effectLst/>
                <a:latin typeface="TimesNewRomanPSMT"/>
              </a:rPr>
            </a:br>
            <a:r>
              <a:rPr lang="el-GR" sz="1800">
                <a:effectLst/>
                <a:latin typeface="TimesNewRomanPSMT"/>
              </a:rPr>
              <a:t>να εμποδίζει τη διαρροή και να φέρει</a:t>
            </a:r>
            <a:br>
              <a:rPr lang="el-GR" sz="1800">
                <a:effectLst/>
                <a:latin typeface="TimesNewRomanPSMT"/>
              </a:rPr>
            </a:br>
            <a:r>
              <a:rPr lang="el-GR" sz="1800">
                <a:effectLst/>
                <a:latin typeface="TimesNewRomanPSMT"/>
              </a:rPr>
              <a:t>σήμανση (π.χ. ετικέτα, χρώμα κ.λ.π.) που να γίνεται αντιληπτό από όλους τους εργαζόμενους το περιεχόμενό του. Επίσης ο σάκος να έχει την ιδιότητα με τις πρώτες περιστροφές του πλυντηρίου να ανοίγει αυτόματα και να απελευθερώνει τον ιματισμό (ο σάκος μπαίνει στο πλυντήριο μαζί με τον ιματισμό). </a:t>
            </a:r>
            <a:endParaRPr lang="el-GR"/>
          </a:p>
          <a:p>
            <a:pPr marL="0" indent="0">
              <a:buNone/>
            </a:pPr>
            <a:endParaRPr lang="el-GR"/>
          </a:p>
        </p:txBody>
      </p:sp>
    </p:spTree>
    <p:extLst>
      <p:ext uri="{BB962C8B-B14F-4D97-AF65-F5344CB8AC3E}">
        <p14:creationId xmlns:p14="http://schemas.microsoft.com/office/powerpoint/2010/main" val="40795928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78374663-3B4B-FB47-BE0A-D2654FB56E6C}"/>
              </a:ext>
            </a:extLst>
          </p:cNvPr>
          <p:cNvSpPr>
            <a:spLocks noGrp="1"/>
          </p:cNvSpPr>
          <p:nvPr>
            <p:ph idx="1"/>
          </p:nvPr>
        </p:nvSpPr>
        <p:spPr>
          <a:xfrm>
            <a:off x="1295400" y="1066800"/>
            <a:ext cx="10058400" cy="4330700"/>
          </a:xfrm>
        </p:spPr>
        <p:txBody>
          <a:bodyPr/>
          <a:lstStyle/>
          <a:p>
            <a:pPr>
              <a:lnSpc>
                <a:spcPct val="150000"/>
              </a:lnSpc>
            </a:pPr>
            <a:r>
              <a:rPr lang="el-GR" sz="1800">
                <a:effectLst/>
                <a:latin typeface="TimesNewRomanPSMT"/>
              </a:rPr>
              <a:t>13. Για τη διαχείριση του ιματισμού που προέρχεται από ασθενή που πάσχει από λοιμώδες μεταδοτικό νόσημα</a:t>
            </a:r>
            <a:r>
              <a:rPr lang="el-GR" sz="1800">
                <a:latin typeface="TimesNewRomanPSMT"/>
              </a:rPr>
              <a:t> </a:t>
            </a:r>
            <a:r>
              <a:rPr lang="el-GR" sz="1800">
                <a:effectLst/>
                <a:latin typeface="TimesNewRomanPSMT"/>
              </a:rPr>
              <a:t>να εφαρμόζονται τα ακόλουθα: </a:t>
            </a:r>
            <a:br>
              <a:rPr lang="el-GR" sz="1800">
                <a:effectLst/>
                <a:latin typeface="TimesNewRomanPSMT"/>
              </a:rPr>
            </a:br>
            <a:r>
              <a:rPr lang="el-GR" sz="1800">
                <a:effectLst/>
                <a:latin typeface="TimesNewRomanPSMT"/>
              </a:rPr>
              <a:t> </a:t>
            </a:r>
            <a:r>
              <a:rPr lang="el-GR" sz="1800">
                <a:effectLst/>
                <a:latin typeface="Wingdings" pitchFamily="2" charset="2"/>
              </a:rPr>
              <a:t> </a:t>
            </a:r>
            <a:r>
              <a:rPr lang="el-GR" sz="1800">
                <a:effectLst/>
                <a:latin typeface="TimesNewRomanPSMT"/>
              </a:rPr>
              <a:t>Ο ιματισμός να απορρίπτεται σε κάδο με σάκο που υπάρχει μόνιμα στο μπάνιο του θαλάμου νοσηλείας του ασθενούς.</a:t>
            </a:r>
            <a:br>
              <a:rPr lang="el-GR" sz="1800">
                <a:effectLst/>
                <a:latin typeface="TimesNewRomanPSMT"/>
              </a:rPr>
            </a:br>
            <a:r>
              <a:rPr lang="el-GR" sz="1800">
                <a:effectLst/>
                <a:latin typeface="Wingdings" pitchFamily="2" charset="2"/>
              </a:rPr>
              <a:t> </a:t>
            </a:r>
            <a:r>
              <a:rPr lang="el-GR" sz="1800">
                <a:effectLst/>
                <a:latin typeface="TimesNewRomanPSMT"/>
              </a:rPr>
              <a:t>Ο σάκος να έχει την ιδιότητα με τις πρώτες περιστροφές του πλυντηρίου να ανοίγει αυτόματα και να απελευθερώνει τον ιματισμό (ο σάκος μπαίνει στο πλυντήριο μαζί με τον ιματισμό).</a:t>
            </a:r>
            <a:br>
              <a:rPr lang="el-GR" sz="1800">
                <a:effectLst/>
                <a:latin typeface="TimesNewRomanPSMT"/>
              </a:rPr>
            </a:br>
            <a:r>
              <a:rPr lang="el-GR" sz="1800">
                <a:effectLst/>
                <a:latin typeface="Wingdings" pitchFamily="2" charset="2"/>
              </a:rPr>
              <a:t> </a:t>
            </a:r>
            <a:r>
              <a:rPr lang="el-GR" sz="1800">
                <a:effectLst/>
                <a:latin typeface="TimesNewRomanPSMT"/>
              </a:rPr>
              <a:t>Σε περίπτωση που δεν υπάρχει τέτοιου είδους σάκος μπορεί να χρησιμοποιηθεί υδατοδιαλυτός. </a:t>
            </a:r>
            <a:endParaRPr lang="el-GR"/>
          </a:p>
          <a:p>
            <a:pPr marL="0" indent="0">
              <a:buNone/>
            </a:pPr>
            <a:endParaRPr lang="el-GR"/>
          </a:p>
        </p:txBody>
      </p:sp>
    </p:spTree>
    <p:extLst>
      <p:ext uri="{BB962C8B-B14F-4D97-AF65-F5344CB8AC3E}">
        <p14:creationId xmlns:p14="http://schemas.microsoft.com/office/powerpoint/2010/main" val="13295107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8DB553C-FEEC-0348-AF83-C9480CEAB623}"/>
              </a:ext>
            </a:extLst>
          </p:cNvPr>
          <p:cNvSpPr>
            <a:spLocks noGrp="1"/>
          </p:cNvSpPr>
          <p:nvPr>
            <p:ph type="title"/>
          </p:nvPr>
        </p:nvSpPr>
        <p:spPr/>
        <p:txBody>
          <a:bodyPr/>
          <a:lstStyle/>
          <a:p>
            <a:r>
              <a:rPr lang="el-GR" b="1"/>
              <a:t>ΙΑΤΡΙΚΗ ΕΞΕΤΑΣΗ</a:t>
            </a:r>
          </a:p>
        </p:txBody>
      </p:sp>
      <p:sp>
        <p:nvSpPr>
          <p:cNvPr id="3" name="Θέση περιεχομένου 2">
            <a:extLst>
              <a:ext uri="{FF2B5EF4-FFF2-40B4-BE49-F238E27FC236}">
                <a16:creationId xmlns:a16="http://schemas.microsoft.com/office/drawing/2014/main" id="{BA42687D-4CA3-B945-982F-B6E82B10021C}"/>
              </a:ext>
            </a:extLst>
          </p:cNvPr>
          <p:cNvSpPr>
            <a:spLocks noGrp="1"/>
          </p:cNvSpPr>
          <p:nvPr>
            <p:ph idx="1"/>
          </p:nvPr>
        </p:nvSpPr>
        <p:spPr/>
        <p:txBody>
          <a:bodyPr/>
          <a:lstStyle/>
          <a:p>
            <a:pPr marL="0" indent="0">
              <a:buNone/>
            </a:pPr>
            <a:r>
              <a:rPr lang="el-GR"/>
              <a:t>Γίνεται από τους γιατρούς με τη βοήθεια του νοσηλευτικού προσωπικού και έχει ως κύριο σκοπό τη σωστή διάγνωση της ασθένειας. Περιλαμβάνει:</a:t>
            </a:r>
          </a:p>
          <a:p>
            <a:pPr marL="0" indent="0">
              <a:buNone/>
            </a:pPr>
            <a:r>
              <a:rPr lang="el-GR"/>
              <a:t>1. Τη λήψη ιατρικού ιστορικού.</a:t>
            </a:r>
          </a:p>
          <a:p>
            <a:pPr marL="0" indent="0">
              <a:buNone/>
            </a:pPr>
            <a:r>
              <a:rPr lang="el-GR"/>
              <a:t>2. Την κλινική εξέταση (επισκόπηση, ψηλάφηση, επίκρουση, ακρόαση). </a:t>
            </a:r>
          </a:p>
          <a:p>
            <a:pPr marL="0" indent="0">
              <a:buNone/>
            </a:pPr>
            <a:r>
              <a:rPr lang="el-GR"/>
              <a:t>3. Τη λήψη ζωτικών σημείων.</a:t>
            </a:r>
          </a:p>
          <a:p>
            <a:pPr marL="0" indent="0">
              <a:buNone/>
            </a:pPr>
            <a:r>
              <a:rPr lang="el-GR"/>
              <a:t>4. Τις απαραίτητες εργαστηριακές εξετάσεις.</a:t>
            </a:r>
          </a:p>
          <a:p>
            <a:endParaRPr lang="el-GR"/>
          </a:p>
        </p:txBody>
      </p:sp>
    </p:spTree>
    <p:extLst>
      <p:ext uri="{BB962C8B-B14F-4D97-AF65-F5344CB8AC3E}">
        <p14:creationId xmlns:p14="http://schemas.microsoft.com/office/powerpoint/2010/main" val="40370889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8A3F57C-2ECA-9949-B4C1-8D902B33BE05}"/>
              </a:ext>
            </a:extLst>
          </p:cNvPr>
          <p:cNvSpPr>
            <a:spLocks noGrp="1"/>
          </p:cNvSpPr>
          <p:nvPr>
            <p:ph type="title"/>
          </p:nvPr>
        </p:nvSpPr>
        <p:spPr/>
        <p:txBody>
          <a:bodyPr/>
          <a:lstStyle/>
          <a:p>
            <a:r>
              <a:rPr lang="el-GR" b="1"/>
              <a:t>ΡΟΛΟΣ ΝΟΣΗΛΕΥΤΙΚΟΥ ΠΡΟΣΩΠΙΚΟΥ</a:t>
            </a:r>
          </a:p>
        </p:txBody>
      </p:sp>
      <p:sp>
        <p:nvSpPr>
          <p:cNvPr id="3" name="Θέση περιεχομένου 2">
            <a:extLst>
              <a:ext uri="{FF2B5EF4-FFF2-40B4-BE49-F238E27FC236}">
                <a16:creationId xmlns:a16="http://schemas.microsoft.com/office/drawing/2014/main" id="{C8872F2D-1F3B-B94F-88A2-564546B3BC89}"/>
              </a:ext>
            </a:extLst>
          </p:cNvPr>
          <p:cNvSpPr>
            <a:spLocks noGrp="1"/>
          </p:cNvSpPr>
          <p:nvPr>
            <p:ph idx="1"/>
          </p:nvPr>
        </p:nvSpPr>
        <p:spPr/>
        <p:txBody>
          <a:bodyPr>
            <a:normAutofit fontScale="92500" lnSpcReduction="20000"/>
          </a:bodyPr>
          <a:lstStyle/>
          <a:p>
            <a:pPr marL="0" indent="0">
              <a:buNone/>
            </a:pPr>
            <a:r>
              <a:rPr lang="el-GR" u="sng"/>
              <a:t>α. Ρόλος του νοσηλευτικού προσωπικού</a:t>
            </a:r>
          </a:p>
          <a:p>
            <a:pPr marL="0" indent="0">
              <a:buNone/>
            </a:pPr>
            <a:r>
              <a:rPr lang="el-GR"/>
              <a:t>Η παρουσία του νοσηλευτικού προσωπικού κατά την ιατρική εξέταση δεν έχει μόνο υποστηρικτικό ρόλο για τον άρρωστο, αλλά είναι ουσιαστικής σημασίας για την επιτυχή διεξαγωγή της. Αναλυτικότερα, στα καθήκοντα του νοσηλευτικού προσωπικού περιλαμβάνονται:</a:t>
            </a:r>
          </a:p>
          <a:p>
            <a:pPr marL="0" indent="0">
              <a:buNone/>
            </a:pPr>
            <a:r>
              <a:rPr lang="el-GR"/>
              <a:t>1. Η ενημέρωση του αρρώστου για την εξέταση, το σκοπό της, την προετοιμασία που απαιτείται και τη διαδικασία πραγματοποίησής της, ώστε να επιτευχθεί συνεργασία με τον ασθενή.</a:t>
            </a:r>
          </a:p>
          <a:p>
            <a:pPr marL="0" indent="0">
              <a:buNone/>
            </a:pPr>
            <a:r>
              <a:rPr lang="el-GR"/>
              <a:t>2. Η προετοιμασία των αντικειμένων και των οργάνων που θα χρησιμοποιηθούν.</a:t>
            </a:r>
          </a:p>
          <a:p>
            <a:pPr marL="0" indent="0">
              <a:buNone/>
            </a:pPr>
            <a:r>
              <a:rPr lang="el-GR"/>
              <a:t>3. Η προετοιμασία του ίδιου του ασθενούς με την τοποθέτησή του στην κατάλληλη θέση.</a:t>
            </a:r>
          </a:p>
          <a:p>
            <a:pPr marL="0" indent="0">
              <a:buNone/>
            </a:pPr>
            <a:r>
              <a:rPr lang="el-GR"/>
              <a:t>4. Η συλλογή δειγμάτων για εργαστηριακές εξετάσεις και η έγκαιρη αποστολή τους στο εργαστήριο.</a:t>
            </a:r>
          </a:p>
          <a:p>
            <a:endParaRPr lang="el-GR"/>
          </a:p>
        </p:txBody>
      </p:sp>
    </p:spTree>
    <p:extLst>
      <p:ext uri="{BB962C8B-B14F-4D97-AF65-F5344CB8AC3E}">
        <p14:creationId xmlns:p14="http://schemas.microsoft.com/office/powerpoint/2010/main" val="6056668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4A1B277-8F03-E94D-91E1-8D6D0ED07018}"/>
              </a:ext>
            </a:extLst>
          </p:cNvPr>
          <p:cNvSpPr>
            <a:spLocks noGrp="1"/>
          </p:cNvSpPr>
          <p:nvPr>
            <p:ph type="title"/>
          </p:nvPr>
        </p:nvSpPr>
        <p:spPr/>
        <p:txBody>
          <a:bodyPr>
            <a:normAutofit fontScale="90000"/>
          </a:bodyPr>
          <a:lstStyle/>
          <a:p>
            <a:r>
              <a:rPr lang="el-GR" b="1"/>
              <a:t>ΒΑΣΙΚΕΣ ΔΕΞΙΟΤΗΤΕΣ</a:t>
            </a:r>
            <a:br>
              <a:rPr lang="el-GR"/>
            </a:br>
            <a:br>
              <a:rPr lang="el-GR"/>
            </a:br>
            <a:r>
              <a:rPr lang="el-GR" sz="2800" u="sng"/>
              <a:t>ΒΑΣΙΚΕΣ ΑΡΧΕΣ ΝΟΣΗΛΕΙΑΣ:</a:t>
            </a:r>
            <a:endParaRPr lang="el-GR" u="sng"/>
          </a:p>
        </p:txBody>
      </p:sp>
      <p:sp>
        <p:nvSpPr>
          <p:cNvPr id="3" name="Θέση περιεχομένου 2">
            <a:extLst>
              <a:ext uri="{FF2B5EF4-FFF2-40B4-BE49-F238E27FC236}">
                <a16:creationId xmlns:a16="http://schemas.microsoft.com/office/drawing/2014/main" id="{1D6204D7-0D63-B84A-A864-AD963A5665D8}"/>
              </a:ext>
            </a:extLst>
          </p:cNvPr>
          <p:cNvSpPr>
            <a:spLocks noGrp="1"/>
          </p:cNvSpPr>
          <p:nvPr>
            <p:ph idx="1"/>
          </p:nvPr>
        </p:nvSpPr>
        <p:spPr/>
        <p:txBody>
          <a:bodyPr/>
          <a:lstStyle/>
          <a:p>
            <a:r>
              <a:rPr lang="el-GR"/>
              <a:t>Η φροντίδα όλων των υλικών και η διατήρηση καθαρού περιβάλλοντος συμβάλλουν στην καλύτερη προσαρμογή των ασθενών στο χώρο του νοσοκομείου. Οι βασικές αρχές νοσηλείας έχουν ανθρωποκεντρικό χαρακτήρα και είναι οι εξής:</a:t>
            </a:r>
          </a:p>
          <a:p>
            <a:pPr marL="457200" indent="-457200">
              <a:buAutoNum type="arabicParenR"/>
            </a:pPr>
            <a:r>
              <a:rPr lang="el-GR"/>
              <a:t>Διατήρηση της φυσιολογικής λειτουργίας του οργανισμού. Παραγωγή της υγείας.</a:t>
            </a:r>
          </a:p>
          <a:p>
            <a:pPr marL="457200" indent="-457200">
              <a:buAutoNum type="arabicParenR"/>
            </a:pPr>
            <a:r>
              <a:rPr lang="el-GR"/>
              <a:t>Σχεδιασμός, οργάνωση και προγραμματισμός νοσηλευτικής φροντίδας (νοσηλευτική διεργασία)</a:t>
            </a:r>
          </a:p>
          <a:p>
            <a:pPr marL="457200" indent="-457200">
              <a:buAutoNum type="arabicParenR"/>
            </a:pPr>
            <a:r>
              <a:rPr lang="el-GR"/>
              <a:t>Προστασία ασθενών από ενδονοσοκομειακές λοιμώξεις και ατυχήματα</a:t>
            </a:r>
          </a:p>
          <a:p>
            <a:pPr marL="457200" indent="-457200">
              <a:buAutoNum type="arabicParenR"/>
            </a:pPr>
            <a:r>
              <a:rPr lang="el-GR"/>
              <a:t>Σεβασμός στην προσωπικότητα και την ατομικότητα του κάθε ασθενή, με τη δημιουργία κλίματος εμπιστοσύνης και εχεμύθειας.</a:t>
            </a:r>
          </a:p>
          <a:p>
            <a:pPr marL="457200" indent="-457200">
              <a:buAutoNum type="arabicParenR"/>
            </a:pPr>
            <a:endParaRPr lang="el-GR"/>
          </a:p>
        </p:txBody>
      </p:sp>
    </p:spTree>
    <p:extLst>
      <p:ext uri="{BB962C8B-B14F-4D97-AF65-F5344CB8AC3E}">
        <p14:creationId xmlns:p14="http://schemas.microsoft.com/office/powerpoint/2010/main" val="14020981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D2F59E89-8049-C349-AF21-42B1665F1B56}"/>
              </a:ext>
            </a:extLst>
          </p:cNvPr>
          <p:cNvSpPr>
            <a:spLocks noGrp="1"/>
          </p:cNvSpPr>
          <p:nvPr>
            <p:ph idx="1"/>
          </p:nvPr>
        </p:nvSpPr>
        <p:spPr/>
        <p:txBody>
          <a:bodyPr>
            <a:normAutofit lnSpcReduction="10000"/>
          </a:bodyPr>
          <a:lstStyle/>
          <a:p>
            <a:pPr marL="0" indent="0">
              <a:buNone/>
            </a:pPr>
            <a:r>
              <a:rPr lang="el-GR"/>
              <a:t>Το νοσηλευτικό προσωπικό μπορεί να είναι συνεπές προς τα καθήκοντα αυτά, εφόσον έχει και τις απαραίτητες γνώσεις, τόσο για το σκοπό, τον τόπο, τον τρόπο και την προετοιμασία της εξέτασης, όσο και για τα κατάλληλα αντικείμενα και όργανα που θα χρησιμοποιηθούν.</a:t>
            </a:r>
          </a:p>
          <a:p>
            <a:pPr marL="0" indent="0">
              <a:buNone/>
            </a:pPr>
            <a:r>
              <a:rPr lang="el-GR"/>
              <a:t>Τα κυριότερα από αυτά είναι: θερμόμετρο, πιεσόμετρο (σφυγμομανόμετρο), στηθοσκόπιο και όργανα με τα οποία εξετάζονται εσωτερικές κοιλότητες του οργανισμού (ωτοσκόπιο, οφθαλμοσκόπιο, ρινοσκόπιο, λαρυγγοσκόπιο, βρογχοσκόπιο, κυστεοσκόπιο, ορθοσκόπιο, κολονοσκόπιο).</a:t>
            </a:r>
          </a:p>
          <a:p>
            <a:pPr marL="0" indent="0">
              <a:buNone/>
            </a:pPr>
            <a:r>
              <a:rPr lang="el-GR"/>
              <a:t>Απαραίτητη είναι, επίσης, η προετοιμασία ενός τροχήλατου νοσηλείας, στο οποίο θα βρίσκονται: οινόπνευμα, βαμβάκι, γάζες, λαβίδες, γλωσσοπίεστρα, παραμάνες, νεφροειδή, βαζελίνη, γάντια, αντισηπτικά, λευκοπλάστ, σύριγγες, φυσιολογικός ορός, σφυρί νευρολογικής εξέτασης.</a:t>
            </a:r>
          </a:p>
          <a:p>
            <a:endParaRPr lang="el-GR"/>
          </a:p>
          <a:p>
            <a:endParaRPr lang="el-GR"/>
          </a:p>
        </p:txBody>
      </p:sp>
    </p:spTree>
    <p:extLst>
      <p:ext uri="{BB962C8B-B14F-4D97-AF65-F5344CB8AC3E}">
        <p14:creationId xmlns:p14="http://schemas.microsoft.com/office/powerpoint/2010/main" val="32782109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AE73C8D-F8F1-2C48-B2CC-EB4E046CD9F2}"/>
              </a:ext>
            </a:extLst>
          </p:cNvPr>
          <p:cNvSpPr>
            <a:spLocks noGrp="1"/>
          </p:cNvSpPr>
          <p:nvPr>
            <p:ph type="title"/>
          </p:nvPr>
        </p:nvSpPr>
        <p:spPr/>
        <p:txBody>
          <a:bodyPr/>
          <a:lstStyle/>
          <a:p>
            <a:r>
              <a:rPr lang="el-GR" b="1"/>
              <a:t>ΒΑΣΙΚΕΣ ΘΕΣΕΙΣ ΑΡΡΩΣΤΟΥ ΚΑΤΆ ΤΗΝ ΙΑΤΡΙΚΗ ΕΞΕΤΑΣΗ</a:t>
            </a:r>
          </a:p>
        </p:txBody>
      </p:sp>
      <p:sp>
        <p:nvSpPr>
          <p:cNvPr id="3" name="Θέση περιεχομένου 2">
            <a:extLst>
              <a:ext uri="{FF2B5EF4-FFF2-40B4-BE49-F238E27FC236}">
                <a16:creationId xmlns:a16="http://schemas.microsoft.com/office/drawing/2014/main" id="{840F48BB-A5F6-4744-9030-A43D85F67AE0}"/>
              </a:ext>
            </a:extLst>
          </p:cNvPr>
          <p:cNvSpPr>
            <a:spLocks noGrp="1"/>
          </p:cNvSpPr>
          <p:nvPr>
            <p:ph idx="1"/>
          </p:nvPr>
        </p:nvSpPr>
        <p:spPr/>
        <p:txBody>
          <a:bodyPr>
            <a:normAutofit fontScale="85000" lnSpcReduction="20000"/>
          </a:bodyPr>
          <a:lstStyle/>
          <a:p>
            <a:pPr marL="0" indent="0">
              <a:buNone/>
            </a:pPr>
            <a:r>
              <a:rPr lang="el-GR" u="sng"/>
              <a:t>β. Βασικές θέσεις αρρώστου κατά την ιατρική εξέταση</a:t>
            </a:r>
          </a:p>
          <a:p>
            <a:pPr marL="0" indent="0">
              <a:buNone/>
            </a:pPr>
            <a:r>
              <a:rPr lang="el-GR"/>
              <a:t>1. Εξέταση στήθους – καρδιάς.</a:t>
            </a:r>
          </a:p>
          <a:p>
            <a:pPr marL="0" indent="0">
              <a:buNone/>
            </a:pPr>
            <a:r>
              <a:rPr lang="el-GR"/>
              <a:t>Ο άρρωστος τοποθετείται σε ύπτια θέση μ’ ένα μαξιλάρι και τα χέρια παράλληλα προς το σώμα του. Τα κλινοσκεπάσματα κατεβαίνουν μέχρι τη μέση και εκτίθεται το μέρος του σώματος που θα εξεταστεί. Το κεφάλι στρέφεται προς το αντίθετο μέρος του γιατρού.</a:t>
            </a:r>
          </a:p>
          <a:p>
            <a:pPr marL="0" indent="0">
              <a:buNone/>
            </a:pPr>
            <a:r>
              <a:rPr lang="el-GR"/>
              <a:t>2. Εξέταση πνευμόνων.</a:t>
            </a:r>
          </a:p>
          <a:p>
            <a:pPr marL="0" indent="0">
              <a:buNone/>
            </a:pPr>
            <a:r>
              <a:rPr lang="el-GR"/>
              <a:t>Ο άρρωστος τοποθετείται σε καθιστή θέση, στο ύψος των μηρών και τοποθετείται μαξιλάρι, όπου μπορεί να ακουμπά τα χέρια του. Ανασηκώνεται το νυχτικό του στο ύψος των ώμων, όπου και συγκρατείται. Αν ο άρρωστος αδυνατεί να μείνει καθιστός, η εξέταση γίνεται σε πλάγια κατακεκλιμένη θέση.</a:t>
            </a:r>
          </a:p>
          <a:p>
            <a:pPr marL="0" indent="0">
              <a:buNone/>
            </a:pPr>
            <a:r>
              <a:rPr lang="el-GR"/>
              <a:t>3. Εξέταση μαστών.</a:t>
            </a:r>
          </a:p>
          <a:p>
            <a:pPr marL="0" indent="0">
              <a:buNone/>
            </a:pPr>
            <a:r>
              <a:rPr lang="el-GR"/>
              <a:t>Η ασθενής τοποθετείται σε καθιστή θέση, αφαιρείται το νυχτικό, στρέφεται το κεφάλι προς το αντίθετο μέρος του γιατρού. Ακολουθούνται οι οδηγίες που δίνει ο γιατρός για την ολοκλήρωση της εξέτασης.</a:t>
            </a:r>
          </a:p>
          <a:p>
            <a:endParaRPr lang="el-GR"/>
          </a:p>
        </p:txBody>
      </p:sp>
    </p:spTree>
    <p:extLst>
      <p:ext uri="{BB962C8B-B14F-4D97-AF65-F5344CB8AC3E}">
        <p14:creationId xmlns:p14="http://schemas.microsoft.com/office/powerpoint/2010/main" val="7824294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5D3D6083-2F28-2749-B39B-8F329DB770ED}"/>
              </a:ext>
            </a:extLst>
          </p:cNvPr>
          <p:cNvSpPr>
            <a:spLocks noGrp="1"/>
          </p:cNvSpPr>
          <p:nvPr>
            <p:ph idx="1"/>
          </p:nvPr>
        </p:nvSpPr>
        <p:spPr>
          <a:xfrm>
            <a:off x="1257300" y="469900"/>
            <a:ext cx="11099800" cy="5346700"/>
          </a:xfrm>
        </p:spPr>
        <p:txBody>
          <a:bodyPr>
            <a:normAutofit lnSpcReduction="10000"/>
          </a:bodyPr>
          <a:lstStyle/>
          <a:p>
            <a:pPr marL="0" indent="0">
              <a:buNone/>
            </a:pPr>
            <a:r>
              <a:rPr lang="el-GR"/>
              <a:t>4. Εξέταση κοιλιάς.</a:t>
            </a:r>
          </a:p>
          <a:p>
            <a:pPr marL="0" indent="0">
              <a:buNone/>
            </a:pPr>
            <a:r>
              <a:rPr lang="el-GR"/>
              <a:t>Η θέση του ασθενούς είναι ύπτια με λυγισμένα τα γόνατα προς την κοιλιά. Αποκαλύπτεται μόνο η περιοχή της κοιλιάς.</a:t>
            </a:r>
          </a:p>
          <a:p>
            <a:pPr marL="0" indent="0">
              <a:buNone/>
            </a:pPr>
            <a:r>
              <a:rPr lang="el-GR"/>
              <a:t>5. Εξέταση κάτω άκρων.</a:t>
            </a:r>
          </a:p>
          <a:p>
            <a:pPr marL="0" indent="0">
              <a:buNone/>
            </a:pPr>
            <a:r>
              <a:rPr lang="el-GR"/>
              <a:t>Η θέση του ασθενούς είναι, επίσης, ύπτια. Εκθέτονται και τα δύο άκρα, για να γίνεται σύγκριση υγιούς και πάσχοντος, με τα σκεπάσματα να διπλώνονται προς τα πάνω, στο σημείο της μέσης.</a:t>
            </a:r>
          </a:p>
          <a:p>
            <a:pPr marL="0" indent="0">
              <a:buNone/>
            </a:pPr>
            <a:r>
              <a:rPr lang="el-GR"/>
              <a:t>6. Γυναικολογική εξέταση.</a:t>
            </a:r>
          </a:p>
          <a:p>
            <a:pPr marL="0" indent="0">
              <a:buNone/>
            </a:pPr>
            <a:r>
              <a:rPr lang="el-GR"/>
              <a:t>Τοποθετείται η ασθενής ύπτια με λυγισμένα τα γόνατα προς την κοιλιά σε απαγωγή μεταξύ τους και εκτίθεται από τη μέση και κάτω, ανασηκώνοντας το σεντόνι από κάτω προς τα πάνω. Χρειάζονται γάντια και βαζελίνη. Προηγουμένως απαιτείται η ασθενής να ουρήσει, να εκκενώσει το έντερο και να κάνει καθαριότητα στην περιοχή. Καλό είναι να τοποθετείται υποσέντονο μιας χρήσης στο κρεβάτι.</a:t>
            </a:r>
          </a:p>
          <a:p>
            <a:pPr marL="0" indent="0">
              <a:buNone/>
            </a:pPr>
            <a:r>
              <a:rPr lang="el-GR"/>
              <a:t>7. Δακτυλική εξέταση.</a:t>
            </a:r>
          </a:p>
          <a:p>
            <a:pPr marL="0" indent="0">
              <a:buNone/>
            </a:pPr>
            <a:r>
              <a:rPr lang="el-GR"/>
              <a:t>Ο ασθενής τοποθετείται σε πλάγια θέση με τα γόνατα λυγισμένα προς την κοιλιά, έτσι ώστε να εκτίθεται από τη μέση και κάτω, κυρίως στην περιοχή των γλουτών, χρησιμοποιώντας γάντια και βαζελίνη. Η δακτυλική εξέταση μπορεί να γίνει και σε γυναικολογική θέση.</a:t>
            </a:r>
          </a:p>
          <a:p>
            <a:endParaRPr lang="el-GR"/>
          </a:p>
        </p:txBody>
      </p:sp>
    </p:spTree>
    <p:extLst>
      <p:ext uri="{BB962C8B-B14F-4D97-AF65-F5344CB8AC3E}">
        <p14:creationId xmlns:p14="http://schemas.microsoft.com/office/powerpoint/2010/main" val="133309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A7DE5F4-3EFC-CA43-97C2-429E046C368C}"/>
              </a:ext>
            </a:extLst>
          </p:cNvPr>
          <p:cNvSpPr>
            <a:spLocks noGrp="1"/>
          </p:cNvSpPr>
          <p:nvPr>
            <p:ph type="title"/>
          </p:nvPr>
        </p:nvSpPr>
        <p:spPr/>
        <p:txBody>
          <a:bodyPr/>
          <a:lstStyle/>
          <a:p>
            <a:r>
              <a:rPr lang="el-GR" b="1"/>
              <a:t>ΠΡΟΣΩΠΙΚΗ ΥΓΙΕΙΝΗ ΚΑΙ ΚΑΘΑΡΙΟΤΗΤΑ</a:t>
            </a:r>
          </a:p>
        </p:txBody>
      </p:sp>
      <p:sp>
        <p:nvSpPr>
          <p:cNvPr id="3" name="Θέση περιεχομένου 2">
            <a:extLst>
              <a:ext uri="{FF2B5EF4-FFF2-40B4-BE49-F238E27FC236}">
                <a16:creationId xmlns:a16="http://schemas.microsoft.com/office/drawing/2014/main" id="{26D2E38D-2B44-0447-99CC-067E55EA0DCB}"/>
              </a:ext>
            </a:extLst>
          </p:cNvPr>
          <p:cNvSpPr>
            <a:spLocks noGrp="1"/>
          </p:cNvSpPr>
          <p:nvPr>
            <p:ph idx="1"/>
          </p:nvPr>
        </p:nvSpPr>
        <p:spPr/>
        <p:txBody>
          <a:bodyPr/>
          <a:lstStyle/>
          <a:p>
            <a:pPr marL="457200" indent="-457200">
              <a:buFont typeface="+mj-lt"/>
              <a:buAutoNum type="arabicPeriod"/>
            </a:pPr>
            <a:r>
              <a:rPr lang="el-GR" u="sng"/>
              <a:t>Η Προσωπική Υγιεινή στην τουαλέτα</a:t>
            </a:r>
          </a:p>
          <a:p>
            <a:pPr marL="0" indent="0">
              <a:buNone/>
            </a:pPr>
            <a:r>
              <a:rPr lang="el-GR"/>
              <a:t>Στην τουαλέτα πλύνε τα χέρια σου με σαπούνι για τουλάχιστον 20 με 30 δευτερόλεπτα και πάντα το σημείο ανάμεσα στα δάχτυλα σου και στο επάνω μέρος του χεριού. Όσο και να βιάζεσαι, σε καμία περίπτωση μην το παραλείψεις! Ξέπλυνε με χλιαρό νερό και στέγνωσε με καθαρή πετσέτα ή χάρτινη χειροπετσέτα. Αν δεν έχεις πρόσβαση σε τρεχούμενο νερό, χρησιμοποίησε ένα αντισηπτικό υγρό με τουλάχιστον 60% οινόπνευμα και άφησε το να στεγνώσει καλά. </a:t>
            </a:r>
          </a:p>
        </p:txBody>
      </p:sp>
    </p:spTree>
    <p:extLst>
      <p:ext uri="{BB962C8B-B14F-4D97-AF65-F5344CB8AC3E}">
        <p14:creationId xmlns:p14="http://schemas.microsoft.com/office/powerpoint/2010/main" val="108682689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F863774-4100-D143-9DCD-F3DF4875ADB5}"/>
              </a:ext>
            </a:extLst>
          </p:cNvPr>
          <p:cNvSpPr txBox="1"/>
          <p:nvPr/>
        </p:nvSpPr>
        <p:spPr>
          <a:xfrm>
            <a:off x="1201711" y="453852"/>
            <a:ext cx="9788577" cy="2862322"/>
          </a:xfrm>
          <a:prstGeom prst="rect">
            <a:avLst/>
          </a:prstGeom>
          <a:noFill/>
        </p:spPr>
        <p:txBody>
          <a:bodyPr wrap="square" rtlCol="0">
            <a:spAutoFit/>
          </a:bodyPr>
          <a:lstStyle/>
          <a:p>
            <a:r>
              <a:rPr lang="el-GR"/>
              <a:t>2.    </a:t>
            </a:r>
            <a:r>
              <a:rPr lang="el-GR" u="sng"/>
              <a:t>Η Προσωπική Υγιεινή του ντους  </a:t>
            </a:r>
          </a:p>
          <a:p>
            <a:endParaRPr lang="el-GR"/>
          </a:p>
          <a:p>
            <a:r>
              <a:rPr lang="el-GR"/>
              <a:t>Είναι καθαρά προσωπική η προτίμηση της συχνότητας που θέλεις να κάνεις ντους, όμως οι περισσότεροι άνθρωποι επωφελούνται στο έπακρο με ένα ζεστό ντους στο τέλος της ημέρας. Χρησιμοποίησε ένα αφρόλουτρο ή απλό σαπούνι και τρίψε το σώμα σου καλά με σφουγγάρι. Ιδανικά, διάλεξε ένα σαπούνι για καθαρισμό και απολέπιση, ώστε παράλληλα με την καθαριότητα, απαλλάξεις το δέρμα σου από τα νεκρά κυττάρα, τα βακτήρια και τη λιπαρότητα.</a:t>
            </a:r>
          </a:p>
          <a:p>
            <a:r>
              <a:rPr lang="el-GR"/>
              <a:t>Καλό είναι επίσης να λούζεσαι τουλάχιστον 2 φορές την εβδομάδα. Το λούσιμο με ένα κατάλληλο για τα μαλλιά σου σαμπουάν βοηθάει στον καθαρισμό των ατμοσφαιρικών ρύπων, αλλά και στην απομάκρυνση των καλλυντικών προϊόντων που ίσως έχεις χρησιμοποιήσει στη διάρκεια της ημέρας.</a:t>
            </a:r>
          </a:p>
        </p:txBody>
      </p:sp>
      <p:sp>
        <p:nvSpPr>
          <p:cNvPr id="3" name="TextBox 2">
            <a:extLst>
              <a:ext uri="{FF2B5EF4-FFF2-40B4-BE49-F238E27FC236}">
                <a16:creationId xmlns:a16="http://schemas.microsoft.com/office/drawing/2014/main" id="{F5A4CC62-CEC3-B549-A758-E8D4855E64BE}"/>
              </a:ext>
            </a:extLst>
          </p:cNvPr>
          <p:cNvSpPr txBox="1"/>
          <p:nvPr/>
        </p:nvSpPr>
        <p:spPr>
          <a:xfrm>
            <a:off x="1274164" y="3747540"/>
            <a:ext cx="9788577" cy="2031325"/>
          </a:xfrm>
          <a:prstGeom prst="rect">
            <a:avLst/>
          </a:prstGeom>
          <a:noFill/>
        </p:spPr>
        <p:txBody>
          <a:bodyPr wrap="square" rtlCol="0">
            <a:spAutoFit/>
          </a:bodyPr>
          <a:lstStyle/>
          <a:p>
            <a:r>
              <a:rPr lang="el-GR"/>
              <a:t>3.     </a:t>
            </a:r>
            <a:r>
              <a:rPr lang="el-GR" u="sng"/>
              <a:t>Η υγιεινή των νυχιών</a:t>
            </a:r>
          </a:p>
          <a:p>
            <a:endParaRPr lang="el-GR"/>
          </a:p>
          <a:p>
            <a:r>
              <a:rPr lang="el-GR"/>
              <a:t>Κόβε ή λίμαρε τα νύχια σου τακτικά για να τα διατηρείς φροντισμένα  και καθαρά. Μην ξεχνάς να βουρτσίζεις μέσα στα νύχια με ένα βουρτσάκι νυχιών για να απομακρύνεις βρωμιά και μικρόβια. Τόσο τα χέρια όσο και πόδια μπορούν να γίνουν σημεία “εισόδου” για μικρόβια καθώς έρχονται σε επαφή με κάθε λογής επιφάνεια. Αν έχεις την κακή συνήθεια να τρως τα νύχια σου, μέσα στους πολλούς λόγους που έχεις για να το σταματήσεις, πρόσθεσε και ότι εκτίθεσαι σοβαρά σε ιούς και βακτήρια</a:t>
            </a:r>
          </a:p>
        </p:txBody>
      </p:sp>
    </p:spTree>
    <p:extLst>
      <p:ext uri="{BB962C8B-B14F-4D97-AF65-F5344CB8AC3E}">
        <p14:creationId xmlns:p14="http://schemas.microsoft.com/office/powerpoint/2010/main" val="123074327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A0ADB33-7909-344B-89BE-12E3E994005E}"/>
              </a:ext>
            </a:extLst>
          </p:cNvPr>
          <p:cNvSpPr txBox="1"/>
          <p:nvPr/>
        </p:nvSpPr>
        <p:spPr>
          <a:xfrm>
            <a:off x="914399" y="344772"/>
            <a:ext cx="11052748" cy="2563319"/>
          </a:xfrm>
          <a:prstGeom prst="rect">
            <a:avLst/>
          </a:prstGeom>
          <a:noFill/>
        </p:spPr>
        <p:txBody>
          <a:bodyPr wrap="square" rtlCol="0">
            <a:spAutoFit/>
          </a:bodyPr>
          <a:lstStyle/>
          <a:p>
            <a:r>
              <a:rPr lang="el-GR"/>
              <a:t>4.      </a:t>
            </a:r>
            <a:r>
              <a:rPr lang="el-GR" u="sng"/>
              <a:t>Η Υγιεινή των δοντιών σου</a:t>
            </a:r>
          </a:p>
          <a:p>
            <a:endParaRPr lang="el-GR"/>
          </a:p>
          <a:p>
            <a:r>
              <a:rPr lang="el-GR"/>
              <a:t>Η σωστή υγιεινή των δοντιών είναι κάτι πολύ περισσότερο από μια ολόλευκη και “μαργαριταρένια” οδοντοστοιχία. Φρόντιζε τα δόντια σου καθημερινά πλένοντάς τα τουλάχιστον 2 φορές την ημέρα, κατά προτίμηση όταν ξυπνάς και πριν κοιμηθείς. Τώρα, αν μπορείς να τα βουρτσίζεις και ανάμεσα από τα γεύματα, ακόμη καλύτερα! Το να φροντίζεις καθημερινά τα δόντια σου σού χαρίζει υγιή ούλα και δόντια χωρίς τερηδόνα. Μην ξεχνάς να χρησιμοποιείς όσο πιο συχνά μπορείς οδοντικό νήμα και ένα αντιβακτηριδιακό στοματικό διάλυμα. Αυτά τα δυο βήματα είναι πολύ σημαντικά για την υγιεινή του στόματός σου και για την αντιμετώπιση των μικροβίων που αναπτύσσονται στις κοιλότητες των δοντιών.</a:t>
            </a:r>
          </a:p>
        </p:txBody>
      </p:sp>
      <p:sp>
        <p:nvSpPr>
          <p:cNvPr id="3" name="TextBox 2">
            <a:extLst>
              <a:ext uri="{FF2B5EF4-FFF2-40B4-BE49-F238E27FC236}">
                <a16:creationId xmlns:a16="http://schemas.microsoft.com/office/drawing/2014/main" id="{77D1D1A7-A786-5243-9C7A-6C247042C0E2}"/>
              </a:ext>
            </a:extLst>
          </p:cNvPr>
          <p:cNvSpPr txBox="1"/>
          <p:nvPr/>
        </p:nvSpPr>
        <p:spPr>
          <a:xfrm>
            <a:off x="1094282" y="3582649"/>
            <a:ext cx="10707973" cy="2308324"/>
          </a:xfrm>
          <a:prstGeom prst="rect">
            <a:avLst/>
          </a:prstGeom>
          <a:noFill/>
        </p:spPr>
        <p:txBody>
          <a:bodyPr wrap="square" rtlCol="0">
            <a:spAutoFit/>
          </a:bodyPr>
          <a:lstStyle/>
          <a:p>
            <a:r>
              <a:rPr lang="el-GR"/>
              <a:t>5.       </a:t>
            </a:r>
            <a:r>
              <a:rPr lang="en" u="sng"/>
              <a:t>H </a:t>
            </a:r>
            <a:r>
              <a:rPr lang="el-GR" u="sng"/>
              <a:t>προσωπική υγιεινή σου κατά τη διάρκεια της ασθένειας</a:t>
            </a:r>
          </a:p>
          <a:p>
            <a:endParaRPr lang="el-GR"/>
          </a:p>
          <a:p>
            <a:r>
              <a:rPr lang="el-GR"/>
              <a:t>Αν δεν νιώθεις καλά, ακολούθησε μερικά σημαντικά βήματα προκειμένου να μην διαδώσεις μικρόβια και ιούς στους άλλους.  Αυτά περιλαμβάνουν το να καλύπτεις το στόμα σου με το εσωτερικό του αγκώνα σου όταν βήχεις και τη μύτη σου όταν φταρνίζεσαι. Να σκουπίζεις με αντιβακτηριδιακά μαντηλάκια ή να ψεκάζεις ένα σπρέι τις επιφάνειες που έχεις αγγίξει και να μην μοιράζεσαι αντικείμενα ή ηλεκτρονικό εξοπλισμό με άλλους. Να πετάς στα σκουπίδια αμέσως τα χαρτομάντιλα που χρησιμοποίησες!  Όλα αυτά να τα κάνεις συνήθεια, πριν, κατά τη διάρκεια και μετά την πανδημία!</a:t>
            </a:r>
          </a:p>
        </p:txBody>
      </p:sp>
    </p:spTree>
    <p:extLst>
      <p:ext uri="{BB962C8B-B14F-4D97-AF65-F5344CB8AC3E}">
        <p14:creationId xmlns:p14="http://schemas.microsoft.com/office/powerpoint/2010/main" val="240339509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DB0480D-CFA7-6845-8B0B-9B164E55958E}"/>
              </a:ext>
            </a:extLst>
          </p:cNvPr>
          <p:cNvSpPr txBox="1"/>
          <p:nvPr/>
        </p:nvSpPr>
        <p:spPr>
          <a:xfrm>
            <a:off x="1244184" y="1305341"/>
            <a:ext cx="10328223" cy="4247317"/>
          </a:xfrm>
          <a:prstGeom prst="rect">
            <a:avLst/>
          </a:prstGeom>
          <a:noFill/>
        </p:spPr>
        <p:txBody>
          <a:bodyPr wrap="square" rtlCol="0">
            <a:spAutoFit/>
          </a:bodyPr>
          <a:lstStyle/>
          <a:p>
            <a:r>
              <a:rPr lang="el-GR"/>
              <a:t>6.       Η</a:t>
            </a:r>
            <a:r>
              <a:rPr lang="el-GR" u="sng"/>
              <a:t> Υγιεινή των χεριών σου  </a:t>
            </a:r>
          </a:p>
          <a:p>
            <a:endParaRPr lang="el-GR"/>
          </a:p>
          <a:p>
            <a:r>
              <a:rPr lang="el-GR"/>
              <a:t>Πολύς λόγος γίνεται για την υγιεινή και την καθαριότητα των χεριών μας τον τελευταίο καιρό λόγω της πανδημίας. Εμείς θα επαναλάβουμε όλα όσα ίσως γνωρίζεις γιατί φυσικά και η επανάληψη είναι η μητέρα κάθε μάθησης. Έχε υπόψη σου πως τα μικρόβια και οι ιοί μπορούν από τα χέρια να μεταδοθούν στον οργανισμό σου μέσα από το στόμα, τα μάτια, τη μύτη ή τα αυτιά σου. Γι’ αυτό να  πλένεις τα χέρια σου ή να χρησιμοποιείς ένα αντισηπτικό διάλυμα, πάντα:</a:t>
            </a:r>
          </a:p>
          <a:p>
            <a:pPr marL="742950" lvl="1" indent="-285750">
              <a:buFont typeface="Wingdings" pitchFamily="2" charset="2"/>
              <a:buChar char="ü"/>
            </a:pPr>
            <a:r>
              <a:rPr lang="el-GR"/>
              <a:t>Όταν προετοιμάζεις γεύματα</a:t>
            </a:r>
          </a:p>
          <a:p>
            <a:pPr marL="742950" lvl="1" indent="-285750">
              <a:buFont typeface="Wingdings" pitchFamily="2" charset="2"/>
              <a:buChar char="ü"/>
            </a:pPr>
            <a:r>
              <a:rPr lang="el-GR"/>
              <a:t>Πριν φας</a:t>
            </a:r>
          </a:p>
          <a:p>
            <a:pPr marL="742950" lvl="1" indent="-285750">
              <a:buFont typeface="Wingdings" pitchFamily="2" charset="2"/>
              <a:buChar char="ü"/>
            </a:pPr>
            <a:r>
              <a:rPr lang="el-GR"/>
              <a:t>Όταν βγάζεις έξω τα απορρίμματα του σπιτιού</a:t>
            </a:r>
          </a:p>
          <a:p>
            <a:pPr marL="742950" lvl="1" indent="-285750">
              <a:buFont typeface="Wingdings" pitchFamily="2" charset="2"/>
              <a:buChar char="ü"/>
            </a:pPr>
            <a:r>
              <a:rPr lang="el-GR"/>
              <a:t>Όταν φταρνίζεσαι</a:t>
            </a:r>
          </a:p>
          <a:p>
            <a:pPr marL="742950" lvl="1" indent="-285750">
              <a:buFont typeface="Wingdings" pitchFamily="2" charset="2"/>
              <a:buChar char="ü"/>
            </a:pPr>
            <a:r>
              <a:rPr lang="el-GR"/>
              <a:t>Όταν αγγίζεις χρήματα ή αντικείμενα σε κοινόχρηστους χώρους π.χ: στυλό</a:t>
            </a:r>
          </a:p>
          <a:p>
            <a:pPr marL="742950" lvl="1" indent="-285750">
              <a:buFont typeface="Wingdings" pitchFamily="2" charset="2"/>
              <a:buChar char="ü"/>
            </a:pPr>
            <a:r>
              <a:rPr lang="el-GR"/>
              <a:t>Όταν χρησιμοποιείς το ασανσέρ ή αγγίζεις πόμολα σε κοινόχρηστους χώρους</a:t>
            </a:r>
          </a:p>
          <a:p>
            <a:pPr marL="742950" lvl="1" indent="-285750">
              <a:buFont typeface="Wingdings" pitchFamily="2" charset="2"/>
              <a:buChar char="ü"/>
            </a:pPr>
            <a:r>
              <a:rPr lang="el-GR"/>
              <a:t>Μετά τη χρήση των Μέσων Μαζικής Μεταφοράς</a:t>
            </a:r>
          </a:p>
          <a:p>
            <a:pPr marL="742950" lvl="1" indent="-285750">
              <a:buFont typeface="Wingdings" pitchFamily="2" charset="2"/>
              <a:buChar char="ü"/>
            </a:pPr>
            <a:r>
              <a:rPr lang="el-GR"/>
              <a:t>Όταν ανταλλάσσεις χειραψίες (σε περίπτωση που το κάνεις ακόμα!)</a:t>
            </a:r>
          </a:p>
        </p:txBody>
      </p:sp>
    </p:spTree>
    <p:extLst>
      <p:ext uri="{BB962C8B-B14F-4D97-AF65-F5344CB8AC3E}">
        <p14:creationId xmlns:p14="http://schemas.microsoft.com/office/powerpoint/2010/main" val="147956609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3C3B842-2434-6144-A4F2-C6B525FF0A4E}"/>
              </a:ext>
            </a:extLst>
          </p:cNvPr>
          <p:cNvSpPr>
            <a:spLocks noGrp="1"/>
          </p:cNvSpPr>
          <p:nvPr>
            <p:ph type="title"/>
          </p:nvPr>
        </p:nvSpPr>
        <p:spPr/>
        <p:txBody>
          <a:bodyPr/>
          <a:lstStyle/>
          <a:p>
            <a:r>
              <a:rPr lang="el-GR"/>
              <a:t>ΦΡΟΝΤΙΔΑ ΑΣΘΕΝΗ ΚΑΤ’ ΟΙΚΟΝ</a:t>
            </a:r>
          </a:p>
        </p:txBody>
      </p:sp>
      <p:sp>
        <p:nvSpPr>
          <p:cNvPr id="3" name="Θέση περιεχομένου 2">
            <a:extLst>
              <a:ext uri="{FF2B5EF4-FFF2-40B4-BE49-F238E27FC236}">
                <a16:creationId xmlns:a16="http://schemas.microsoft.com/office/drawing/2014/main" id="{F20692E0-D35E-B34C-BDF6-4E6E8C02A084}"/>
              </a:ext>
            </a:extLst>
          </p:cNvPr>
          <p:cNvSpPr>
            <a:spLocks noGrp="1"/>
          </p:cNvSpPr>
          <p:nvPr>
            <p:ph idx="1"/>
          </p:nvPr>
        </p:nvSpPr>
        <p:spPr>
          <a:xfrm>
            <a:off x="899409" y="1678899"/>
            <a:ext cx="10897849" cy="5508885"/>
          </a:xfrm>
        </p:spPr>
        <p:txBody>
          <a:bodyPr>
            <a:normAutofit/>
          </a:bodyPr>
          <a:lstStyle/>
          <a:p>
            <a:pPr marL="0" indent="0">
              <a:buNone/>
            </a:pPr>
            <a:r>
              <a:rPr lang="el-GR"/>
              <a:t>Η καθημερινή φροντίδα κατ’ οίκον είναι στις μέρες μας όλο και πιο αναγκαία. Η αύξηση του μέσου όρου επιβίωσης δημιουργεί μία ομάδα 3ης και 4ης ηλικίας που αντιμετωπίζει σοβαρά προβλήματα στην καθημερινή αυτοεξυπηρέτηση. Σε αυτούς προστίθενται νεότεροι ασθενείς με κινητικά προβλήματα, χρόνια νοσήματα, τραυματίες ή εγχειρισμένοι ασθενείς που χρήζουν καθημερινής φροντίδας στο σπίτι. Η περιποίηση κατ’ οίκον επιφέρει μεγάλη ψυχική και σωματική κούραση ιδίως όταν πρέπει να εκτελείται σε καθημερινή βάση. επισκέψεις που περιλαμβάνουν:</a:t>
            </a:r>
          </a:p>
          <a:p>
            <a:pPr lvl="1">
              <a:buFont typeface="Wingdings" pitchFamily="2" charset="2"/>
              <a:buChar char="ü"/>
            </a:pPr>
            <a:r>
              <a:rPr lang="el-GR"/>
              <a:t>τοπική καθαριότητα και αλλαγή πάνας</a:t>
            </a:r>
          </a:p>
          <a:p>
            <a:pPr lvl="1">
              <a:buFont typeface="Wingdings" pitchFamily="2" charset="2"/>
              <a:buChar char="ü"/>
            </a:pPr>
            <a:r>
              <a:rPr lang="el-GR"/>
              <a:t>περιποίηση κατακλίσεων</a:t>
            </a:r>
          </a:p>
          <a:p>
            <a:pPr lvl="1">
              <a:buFont typeface="Wingdings" pitchFamily="2" charset="2"/>
              <a:buChar char="ü"/>
            </a:pPr>
            <a:r>
              <a:rPr lang="el-GR"/>
              <a:t>περιποίηση χειρουργικών τραυμάτων</a:t>
            </a:r>
          </a:p>
          <a:p>
            <a:pPr lvl="1">
              <a:buFont typeface="Wingdings" pitchFamily="2" charset="2"/>
              <a:buChar char="ü"/>
            </a:pPr>
            <a:r>
              <a:rPr lang="el-GR"/>
              <a:t>μέτρηση σακχάρου και ένεση ινσουλίνης</a:t>
            </a:r>
          </a:p>
          <a:p>
            <a:pPr lvl="1">
              <a:buFont typeface="Wingdings" pitchFamily="2" charset="2"/>
              <a:buChar char="ü"/>
            </a:pPr>
            <a:r>
              <a:rPr lang="el-GR"/>
              <a:t>αλλαγή ουροκαθετήρα</a:t>
            </a:r>
          </a:p>
          <a:p>
            <a:pPr lvl="1">
              <a:buFont typeface="Wingdings" pitchFamily="2" charset="2"/>
              <a:buChar char="ü"/>
            </a:pPr>
            <a:r>
              <a:rPr lang="el-GR"/>
              <a:t>υποκλυσμό</a:t>
            </a:r>
          </a:p>
          <a:p>
            <a:pPr lvl="1">
              <a:buFont typeface="Wingdings" pitchFamily="2" charset="2"/>
              <a:buChar char="ü"/>
            </a:pPr>
            <a:r>
              <a:rPr lang="el-GR"/>
              <a:t>μέτρηση ζωτικών σημείων</a:t>
            </a:r>
          </a:p>
          <a:p>
            <a:pPr lvl="1">
              <a:buFont typeface="Wingdings" pitchFamily="2" charset="2"/>
              <a:buChar char="ü"/>
            </a:pPr>
            <a:r>
              <a:rPr lang="el-GR"/>
              <a:t>χορήγηση φαρμάκων από το στόμα</a:t>
            </a:r>
          </a:p>
          <a:p>
            <a:pPr lvl="1">
              <a:buFont typeface="Wingdings" pitchFamily="2" charset="2"/>
              <a:buChar char="ü"/>
            </a:pPr>
            <a:r>
              <a:rPr lang="el-GR"/>
              <a:t>ένεση</a:t>
            </a:r>
          </a:p>
          <a:p>
            <a:pPr marL="0" indent="0">
              <a:buNone/>
            </a:pPr>
            <a:endParaRPr lang="el-GR"/>
          </a:p>
          <a:p>
            <a:pPr marL="0" indent="0">
              <a:buNone/>
            </a:pPr>
            <a:endParaRPr lang="el-GR"/>
          </a:p>
        </p:txBody>
      </p:sp>
    </p:spTree>
    <p:extLst>
      <p:ext uri="{BB962C8B-B14F-4D97-AF65-F5344CB8AC3E}">
        <p14:creationId xmlns:p14="http://schemas.microsoft.com/office/powerpoint/2010/main" val="300531801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362DFFC-4DCC-48EE-B781-94D04B95F1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76"/>
            <a:ext cx="5303520" cy="685762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Τίτλος 1">
            <a:extLst>
              <a:ext uri="{FF2B5EF4-FFF2-40B4-BE49-F238E27FC236}">
                <a16:creationId xmlns:a16="http://schemas.microsoft.com/office/drawing/2014/main" id="{1F8E6BCD-8B93-9F45-8819-02944BBBFF47}"/>
              </a:ext>
            </a:extLst>
          </p:cNvPr>
          <p:cNvSpPr>
            <a:spLocks noGrp="1"/>
          </p:cNvSpPr>
          <p:nvPr>
            <p:ph type="title"/>
          </p:nvPr>
        </p:nvSpPr>
        <p:spPr>
          <a:xfrm>
            <a:off x="640081" y="791570"/>
            <a:ext cx="4018839" cy="5262390"/>
          </a:xfrm>
        </p:spPr>
        <p:txBody>
          <a:bodyPr anchor="ctr">
            <a:normAutofit/>
          </a:bodyPr>
          <a:lstStyle/>
          <a:p>
            <a:pPr algn="r"/>
            <a:r>
              <a:rPr lang="el-GR" sz="5400">
                <a:solidFill>
                  <a:schemeClr val="bg2"/>
                </a:solidFill>
              </a:rPr>
              <a:t>ΕΠΟΥΛΩΣΗ ΤΡΑΥΜΑΤΩΝ</a:t>
            </a:r>
          </a:p>
        </p:txBody>
      </p:sp>
      <p:sp>
        <p:nvSpPr>
          <p:cNvPr id="10" name="Rectangle 9">
            <a:extLst>
              <a:ext uri="{FF2B5EF4-FFF2-40B4-BE49-F238E27FC236}">
                <a16:creationId xmlns:a16="http://schemas.microsoft.com/office/drawing/2014/main" id="{18B8B265-E68C-4B64-9238-781F0102C5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03520" y="376"/>
            <a:ext cx="228600"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Θέση περιεχομένου 2">
            <a:extLst>
              <a:ext uri="{FF2B5EF4-FFF2-40B4-BE49-F238E27FC236}">
                <a16:creationId xmlns:a16="http://schemas.microsoft.com/office/drawing/2014/main" id="{6185C9DE-76FC-454C-87C3-C0162EB1E419}"/>
              </a:ext>
            </a:extLst>
          </p:cNvPr>
          <p:cNvSpPr>
            <a:spLocks noGrp="1"/>
          </p:cNvSpPr>
          <p:nvPr>
            <p:ph idx="1"/>
          </p:nvPr>
        </p:nvSpPr>
        <p:spPr>
          <a:xfrm>
            <a:off x="6176720" y="791570"/>
            <a:ext cx="4892308" cy="5262390"/>
          </a:xfrm>
        </p:spPr>
        <p:txBody>
          <a:bodyPr anchor="ctr">
            <a:normAutofit/>
          </a:bodyPr>
          <a:lstStyle/>
          <a:p>
            <a:pPr marL="0" indent="0">
              <a:buNone/>
            </a:pPr>
            <a:r>
              <a:rPr lang="el-GR" sz="1800"/>
              <a:t> Η διαδικασία επούλωσης αποτελείται από πολλαπλά γεγονότα που συμπεριλαμβάνουν αλληλεπιδράσεις διαφόρων κυτταρικών και μοριακών συνιστωσών οι οποίες δρουν ταυτόχρονα με το κλείσιμο του τραύματος δημιουργώντας καινούριο ιστό. Η διαδικασία μπορεί να γίνει κατανοητή σαν μία σειρά βημάτων αλλά στην πραγματικότητα είναι συνεχής.</a:t>
            </a:r>
          </a:p>
        </p:txBody>
      </p:sp>
    </p:spTree>
    <p:extLst>
      <p:ext uri="{BB962C8B-B14F-4D97-AF65-F5344CB8AC3E}">
        <p14:creationId xmlns:p14="http://schemas.microsoft.com/office/powerpoint/2010/main" val="63953583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A97F59D-628C-4053-B41F-489D0045FD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useBgFill="1">
        <p:nvSpPr>
          <p:cNvPr id="9" name="Rectangle 8">
            <a:extLst>
              <a:ext uri="{FF2B5EF4-FFF2-40B4-BE49-F238E27FC236}">
                <a16:creationId xmlns:a16="http://schemas.microsoft.com/office/drawing/2014/main" id="{BA75F4A0-FEAF-4F1B-9C48-7688BF9D41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1">
            <a:schemeClr val="lt2"/>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F1EC79F3-0DE6-47BA-9C5C-039C54F4AC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rot="5400000" flipH="1">
            <a:off x="1730653" y="-921117"/>
            <a:ext cx="1756584" cy="4408488"/>
          </a:xfrm>
          <a:custGeom>
            <a:avLst/>
            <a:gdLst>
              <a:gd name="connsiteX0" fmla="*/ 1756584 w 1756584"/>
              <a:gd name="connsiteY0" fmla="*/ 4408488 h 4408488"/>
              <a:gd name="connsiteX1" fmla="*/ 1756584 w 1756584"/>
              <a:gd name="connsiteY1" fmla="*/ 0 h 4408488"/>
              <a:gd name="connsiteX2" fmla="*/ 1350810 w 1756584"/>
              <a:gd name="connsiteY2" fmla="*/ 0 h 4408488"/>
              <a:gd name="connsiteX3" fmla="*/ 1350810 w 1756584"/>
              <a:gd name="connsiteY3" fmla="*/ 4024068 h 4408488"/>
              <a:gd name="connsiteX4" fmla="*/ 0 w 1756584"/>
              <a:gd name="connsiteY4" fmla="*/ 4023445 h 4408488"/>
              <a:gd name="connsiteX5" fmla="*/ 0 w 1756584"/>
              <a:gd name="connsiteY5" fmla="*/ 4408488 h 4408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56584" h="4408488">
                <a:moveTo>
                  <a:pt x="1756584" y="4408488"/>
                </a:moveTo>
                <a:lnTo>
                  <a:pt x="1756584" y="0"/>
                </a:lnTo>
                <a:lnTo>
                  <a:pt x="1350810" y="0"/>
                </a:lnTo>
                <a:lnTo>
                  <a:pt x="1350810" y="4024068"/>
                </a:lnTo>
                <a:lnTo>
                  <a:pt x="0" y="4023445"/>
                </a:lnTo>
                <a:lnTo>
                  <a:pt x="0" y="4408488"/>
                </a:lnTo>
                <a:close/>
              </a:path>
            </a:pathLst>
          </a:custGeom>
          <a:solidFill>
            <a:schemeClr val="tx2"/>
          </a:solidFill>
          <a:ln w="0">
            <a:noFill/>
            <a:prstDash val="solid"/>
            <a:round/>
            <a:headEnd/>
            <a:tailEnd/>
          </a:ln>
        </p:spPr>
        <p:txBody>
          <a:bodyPr wrap="square">
            <a:noAutofit/>
          </a:bodyPr>
          <a:lstStyle/>
          <a:p>
            <a:endParaRPr lang="en-US"/>
          </a:p>
        </p:txBody>
      </p:sp>
      <p:sp>
        <p:nvSpPr>
          <p:cNvPr id="13" name="Freeform: Shape 12">
            <a:extLst>
              <a:ext uri="{FF2B5EF4-FFF2-40B4-BE49-F238E27FC236}">
                <a16:creationId xmlns:a16="http://schemas.microsoft.com/office/drawing/2014/main" id="{C86C2B07-2A41-4CB1-9C51-F037AF4176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rot="5400000" flipV="1">
            <a:off x="8673443" y="2182330"/>
            <a:ext cx="1755930" cy="4408488"/>
          </a:xfrm>
          <a:custGeom>
            <a:avLst/>
            <a:gdLst>
              <a:gd name="connsiteX0" fmla="*/ 0 w 1755930"/>
              <a:gd name="connsiteY0" fmla="*/ 4023420 h 4408488"/>
              <a:gd name="connsiteX1" fmla="*/ 1 w 1755930"/>
              <a:gd name="connsiteY1" fmla="*/ 4408488 h 4408488"/>
              <a:gd name="connsiteX2" fmla="*/ 1755930 w 1755930"/>
              <a:gd name="connsiteY2" fmla="*/ 4408488 h 4408488"/>
              <a:gd name="connsiteX3" fmla="*/ 1755930 w 1755930"/>
              <a:gd name="connsiteY3" fmla="*/ 0 h 4408488"/>
              <a:gd name="connsiteX4" fmla="*/ 1350156 w 1755930"/>
              <a:gd name="connsiteY4" fmla="*/ 0 h 4408488"/>
              <a:gd name="connsiteX5" fmla="*/ 1350156 w 1755930"/>
              <a:gd name="connsiteY5" fmla="*/ 4023628 h 4408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55930" h="4408488">
                <a:moveTo>
                  <a:pt x="0" y="4023420"/>
                </a:moveTo>
                <a:lnTo>
                  <a:pt x="1" y="4408488"/>
                </a:lnTo>
                <a:lnTo>
                  <a:pt x="1755930" y="4408488"/>
                </a:lnTo>
                <a:lnTo>
                  <a:pt x="1755930" y="0"/>
                </a:lnTo>
                <a:lnTo>
                  <a:pt x="1350156" y="0"/>
                </a:lnTo>
                <a:lnTo>
                  <a:pt x="1350156" y="4023628"/>
                </a:lnTo>
                <a:close/>
              </a:path>
            </a:pathLst>
          </a:custGeom>
          <a:solidFill>
            <a:schemeClr val="tx2"/>
          </a:solidFill>
          <a:ln w="0">
            <a:noFill/>
            <a:prstDash val="solid"/>
            <a:round/>
            <a:headEnd/>
            <a:tailEnd/>
          </a:ln>
        </p:spPr>
      </p:sp>
      <p:sp>
        <p:nvSpPr>
          <p:cNvPr id="10" name="TextBox 1">
            <a:extLst>
              <a:ext uri="{FF2B5EF4-FFF2-40B4-BE49-F238E27FC236}">
                <a16:creationId xmlns:a16="http://schemas.microsoft.com/office/drawing/2014/main" id="{3F639CC7-F01C-0844-ABAA-BDDA01C19AE8}"/>
              </a:ext>
            </a:extLst>
          </p:cNvPr>
          <p:cNvSpPr txBox="1"/>
          <p:nvPr/>
        </p:nvSpPr>
        <p:spPr>
          <a:xfrm>
            <a:off x="1219201" y="1123486"/>
            <a:ext cx="9639868" cy="3516753"/>
          </a:xfrm>
          <a:prstGeom prst="rect">
            <a:avLst/>
          </a:prstGeom>
        </p:spPr>
        <p:txBody>
          <a:bodyPr vert="horz" lIns="91440" tIns="45720" rIns="91440" bIns="45720" rtlCol="0" anchor="ctr">
            <a:normAutofit/>
          </a:bodyPr>
          <a:lstStyle/>
          <a:p>
            <a:pPr indent="-384048" defTabSz="914400">
              <a:lnSpc>
                <a:spcPct val="94000"/>
              </a:lnSpc>
              <a:spcAft>
                <a:spcPts val="200"/>
              </a:spcAft>
              <a:buFont typeface="Franklin Gothic Book" panose="020B0503020102020204" pitchFamily="34" charset="0"/>
            </a:pPr>
            <a:r>
              <a:rPr lang="en-US">
                <a:solidFill>
                  <a:schemeClr val="tx2"/>
                </a:solidFill>
              </a:rPr>
              <a:t> </a:t>
            </a:r>
            <a:r>
              <a:rPr lang="en-US" sz="2400" u="sng">
                <a:solidFill>
                  <a:schemeClr val="tx2"/>
                </a:solidFill>
              </a:rPr>
              <a:t>ΦΥΣΙΟΛΟΓΙΚΟΣ ΙΣΤΟΣ:</a:t>
            </a:r>
          </a:p>
          <a:p>
            <a:pPr marL="285750" indent="-384048" defTabSz="914400">
              <a:lnSpc>
                <a:spcPct val="94000"/>
              </a:lnSpc>
              <a:spcAft>
                <a:spcPts val="200"/>
              </a:spcAft>
              <a:buFont typeface="Franklin Gothic Book" panose="020B0503020102020204" pitchFamily="34" charset="0"/>
              <a:buChar char="•"/>
            </a:pPr>
            <a:r>
              <a:rPr lang="en-US" sz="2400">
                <a:solidFill>
                  <a:schemeClr val="tx2"/>
                </a:solidFill>
              </a:rPr>
              <a:t> Πολύ – κυτταρική.</a:t>
            </a:r>
          </a:p>
          <a:p>
            <a:pPr marL="285750" indent="-384048" defTabSz="914400">
              <a:lnSpc>
                <a:spcPct val="94000"/>
              </a:lnSpc>
              <a:spcAft>
                <a:spcPts val="200"/>
              </a:spcAft>
              <a:buFont typeface="Franklin Gothic Book" panose="020B0503020102020204" pitchFamily="34" charset="0"/>
              <a:buChar char="•"/>
            </a:pPr>
            <a:r>
              <a:rPr lang="en-US" sz="2400">
                <a:solidFill>
                  <a:schemeClr val="tx2"/>
                </a:solidFill>
              </a:rPr>
              <a:t> Τρισδιάστατες δομές.</a:t>
            </a:r>
          </a:p>
          <a:p>
            <a:pPr marL="285750" indent="-384048" defTabSz="914400">
              <a:lnSpc>
                <a:spcPct val="94000"/>
              </a:lnSpc>
              <a:spcAft>
                <a:spcPts val="200"/>
              </a:spcAft>
              <a:buFont typeface="Franklin Gothic Book" panose="020B0503020102020204" pitchFamily="34" charset="0"/>
              <a:buChar char="•"/>
            </a:pPr>
            <a:r>
              <a:rPr lang="en-US" sz="2400">
                <a:solidFill>
                  <a:schemeClr val="tx2"/>
                </a:solidFill>
              </a:rPr>
              <a:t> Εξωκυτταρικό δίκτυο.</a:t>
            </a:r>
          </a:p>
          <a:p>
            <a:pPr marL="285750" indent="-384048" defTabSz="914400">
              <a:lnSpc>
                <a:spcPct val="94000"/>
              </a:lnSpc>
              <a:spcAft>
                <a:spcPts val="200"/>
              </a:spcAft>
              <a:buFont typeface="Franklin Gothic Book" panose="020B0503020102020204" pitchFamily="34" charset="0"/>
              <a:buChar char="•"/>
            </a:pPr>
            <a:r>
              <a:rPr lang="en-US" sz="2400">
                <a:solidFill>
                  <a:schemeClr val="tx2"/>
                </a:solidFill>
              </a:rPr>
              <a:t> Πολύ – λειτουργικό.</a:t>
            </a:r>
          </a:p>
          <a:p>
            <a:pPr marL="285750" indent="-384048" defTabSz="914400">
              <a:lnSpc>
                <a:spcPct val="94000"/>
              </a:lnSpc>
              <a:spcAft>
                <a:spcPts val="200"/>
              </a:spcAft>
              <a:buFont typeface="Franklin Gothic Book" panose="020B0503020102020204" pitchFamily="34" charset="0"/>
              <a:buChar char="•"/>
            </a:pPr>
            <a:r>
              <a:rPr lang="en-US" sz="2400">
                <a:solidFill>
                  <a:schemeClr val="tx2"/>
                </a:solidFill>
              </a:rPr>
              <a:t> Προτρέπεται από το περιβάλλον. </a:t>
            </a:r>
          </a:p>
          <a:p>
            <a:pPr marL="285750" indent="-384048" defTabSz="914400">
              <a:lnSpc>
                <a:spcPct val="94000"/>
              </a:lnSpc>
              <a:spcAft>
                <a:spcPts val="200"/>
              </a:spcAft>
              <a:buFont typeface="Franklin Gothic Book" panose="020B0503020102020204" pitchFamily="34" charset="0"/>
              <a:buChar char="•"/>
            </a:pPr>
            <a:r>
              <a:rPr lang="en-US" sz="2400">
                <a:solidFill>
                  <a:schemeClr val="tx2"/>
                </a:solidFill>
              </a:rPr>
              <a:t> Αλληλεπιδρά με το περιβάλλον.</a:t>
            </a:r>
          </a:p>
        </p:txBody>
      </p:sp>
      <p:sp>
        <p:nvSpPr>
          <p:cNvPr id="15" name="Rectangle 14">
            <a:extLst>
              <a:ext uri="{FF2B5EF4-FFF2-40B4-BE49-F238E27FC236}">
                <a16:creationId xmlns:a16="http://schemas.microsoft.com/office/drawing/2014/main" id="{A3F67AAC-C977-4759-A5C8-6BC998F963D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6453386"/>
            <a:ext cx="12191998" cy="40461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solidFill>
                <a:schemeClr val="bg1"/>
              </a:solidFill>
            </a:endParaRPr>
          </a:p>
        </p:txBody>
      </p:sp>
    </p:spTree>
    <p:extLst>
      <p:ext uri="{BB962C8B-B14F-4D97-AF65-F5344CB8AC3E}">
        <p14:creationId xmlns:p14="http://schemas.microsoft.com/office/powerpoint/2010/main" val="8771879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7386566-38BC-314D-9AC4-09C12C4ACC30}"/>
              </a:ext>
            </a:extLst>
          </p:cNvPr>
          <p:cNvSpPr>
            <a:spLocks noGrp="1"/>
          </p:cNvSpPr>
          <p:nvPr>
            <p:ph type="title"/>
          </p:nvPr>
        </p:nvSpPr>
        <p:spPr/>
        <p:txBody>
          <a:bodyPr>
            <a:normAutofit/>
          </a:bodyPr>
          <a:lstStyle/>
          <a:p>
            <a:pPr algn="ctr"/>
            <a:r>
              <a:rPr lang="el-GR" b="1"/>
              <a:t>ΤΙ ΕΊΝΑΙ ΑΣΗΨΙΑ ΚΑΙ ΤΙ ΑΝΤΙΣΗΨΙΑ</a:t>
            </a:r>
          </a:p>
        </p:txBody>
      </p:sp>
      <p:sp>
        <p:nvSpPr>
          <p:cNvPr id="3" name="Θέση περιεχομένου 2">
            <a:extLst>
              <a:ext uri="{FF2B5EF4-FFF2-40B4-BE49-F238E27FC236}">
                <a16:creationId xmlns:a16="http://schemas.microsoft.com/office/drawing/2014/main" id="{65E0CE65-7D96-034F-862D-D187FC58E856}"/>
              </a:ext>
            </a:extLst>
          </p:cNvPr>
          <p:cNvSpPr>
            <a:spLocks noGrp="1"/>
          </p:cNvSpPr>
          <p:nvPr>
            <p:ph idx="1"/>
          </p:nvPr>
        </p:nvSpPr>
        <p:spPr/>
        <p:txBody>
          <a:bodyPr>
            <a:normAutofit/>
          </a:bodyPr>
          <a:lstStyle/>
          <a:p>
            <a:pPr>
              <a:buFont typeface="Wingdings" pitchFamily="2" charset="2"/>
              <a:buChar char="Ø"/>
            </a:pPr>
            <a:r>
              <a:rPr lang="el-GR" u="sng"/>
              <a:t>Ασηψία</a:t>
            </a:r>
            <a:r>
              <a:rPr lang="el-GR"/>
              <a:t> είναι η διαδικασία με την οποία επιτυγχάνεται η απουσία παθογόνων μικροοργανισμών από μια επιφάνεια ή ένα αντικείμενο. Η ασηψία επιτυγχάνεται με αποστείρωση</a:t>
            </a:r>
            <a:endParaRPr lang="en-US"/>
          </a:p>
          <a:p>
            <a:pPr>
              <a:buFont typeface="Wingdings" pitchFamily="2" charset="2"/>
              <a:buChar char="Ø"/>
            </a:pPr>
            <a:r>
              <a:rPr lang="el-GR"/>
              <a:t>Αντισηψία (</a:t>
            </a:r>
            <a:r>
              <a:rPr lang="en"/>
              <a:t>antisepsis): </a:t>
            </a:r>
            <a:r>
              <a:rPr lang="el-GR"/>
              <a:t>η καταστροφή των παθογόνων και δυνητικά παθογόνων μικροβίων που βρίσκονται μέσα ή πάνω σε ζώντες ιστούς (δέρμα, βλεννογόνοι, τραύμα), με κατάλληλα χημικά μέσα που ονομάζονται αντισηπτικά</a:t>
            </a:r>
          </a:p>
          <a:p>
            <a:pPr marL="0" indent="0">
              <a:buNone/>
            </a:pPr>
            <a:r>
              <a:rPr lang="en-US"/>
              <a:t>* </a:t>
            </a:r>
            <a:r>
              <a:rPr lang="el-GR"/>
              <a:t>Ένα αντικείμενο θεωρείται στείρο ή άσηπτο αν υποβλήθηκε σε αποστείρωση και έχει  συσκευαστεί με τέτοιο τρόπο, ώστε να μην έχει επιμολυνθεί, καθώς και οποιοδήποτε υλικό χωρίς μικρόβια.</a:t>
            </a:r>
          </a:p>
          <a:p>
            <a:pPr>
              <a:buFont typeface="Wingdings" pitchFamily="2" charset="2"/>
              <a:buChar char="Ø"/>
            </a:pPr>
            <a:endParaRPr lang="el-GR"/>
          </a:p>
          <a:p>
            <a:pPr>
              <a:buFont typeface="Wingdings" pitchFamily="2" charset="2"/>
              <a:buChar char="Ø"/>
            </a:pPr>
            <a:endParaRPr lang="el-GR"/>
          </a:p>
          <a:p>
            <a:pPr marL="0" indent="0">
              <a:buNone/>
            </a:pPr>
            <a:endParaRPr lang="el-GR"/>
          </a:p>
          <a:p>
            <a:pPr marL="0" indent="0">
              <a:buNone/>
            </a:pPr>
            <a:endParaRPr lang="el-GR"/>
          </a:p>
          <a:p>
            <a:pPr marL="0" indent="0">
              <a:buNone/>
            </a:pPr>
            <a:endParaRPr lang="el-GR"/>
          </a:p>
        </p:txBody>
      </p:sp>
    </p:spTree>
    <p:extLst>
      <p:ext uri="{BB962C8B-B14F-4D97-AF65-F5344CB8AC3E}">
        <p14:creationId xmlns:p14="http://schemas.microsoft.com/office/powerpoint/2010/main" val="81515982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A97F59D-628C-4053-B41F-489D0045FD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useBgFill="1">
        <p:nvSpPr>
          <p:cNvPr id="9" name="Rectangle 8">
            <a:extLst>
              <a:ext uri="{FF2B5EF4-FFF2-40B4-BE49-F238E27FC236}">
                <a16:creationId xmlns:a16="http://schemas.microsoft.com/office/drawing/2014/main" id="{BA75F4A0-FEAF-4F1B-9C48-7688BF9D41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1">
            <a:schemeClr val="lt2"/>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F1EC79F3-0DE6-47BA-9C5C-039C54F4AC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rot="5400000" flipH="1">
            <a:off x="1730653" y="-921117"/>
            <a:ext cx="1756584" cy="4408488"/>
          </a:xfrm>
          <a:custGeom>
            <a:avLst/>
            <a:gdLst>
              <a:gd name="connsiteX0" fmla="*/ 1756584 w 1756584"/>
              <a:gd name="connsiteY0" fmla="*/ 4408488 h 4408488"/>
              <a:gd name="connsiteX1" fmla="*/ 1756584 w 1756584"/>
              <a:gd name="connsiteY1" fmla="*/ 0 h 4408488"/>
              <a:gd name="connsiteX2" fmla="*/ 1350810 w 1756584"/>
              <a:gd name="connsiteY2" fmla="*/ 0 h 4408488"/>
              <a:gd name="connsiteX3" fmla="*/ 1350810 w 1756584"/>
              <a:gd name="connsiteY3" fmla="*/ 4024068 h 4408488"/>
              <a:gd name="connsiteX4" fmla="*/ 0 w 1756584"/>
              <a:gd name="connsiteY4" fmla="*/ 4023445 h 4408488"/>
              <a:gd name="connsiteX5" fmla="*/ 0 w 1756584"/>
              <a:gd name="connsiteY5" fmla="*/ 4408488 h 4408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56584" h="4408488">
                <a:moveTo>
                  <a:pt x="1756584" y="4408488"/>
                </a:moveTo>
                <a:lnTo>
                  <a:pt x="1756584" y="0"/>
                </a:lnTo>
                <a:lnTo>
                  <a:pt x="1350810" y="0"/>
                </a:lnTo>
                <a:lnTo>
                  <a:pt x="1350810" y="4024068"/>
                </a:lnTo>
                <a:lnTo>
                  <a:pt x="0" y="4023445"/>
                </a:lnTo>
                <a:lnTo>
                  <a:pt x="0" y="4408488"/>
                </a:lnTo>
                <a:close/>
              </a:path>
            </a:pathLst>
          </a:custGeom>
          <a:solidFill>
            <a:schemeClr val="tx2"/>
          </a:solidFill>
          <a:ln w="0">
            <a:noFill/>
            <a:prstDash val="solid"/>
            <a:round/>
            <a:headEnd/>
            <a:tailEnd/>
          </a:ln>
        </p:spPr>
        <p:txBody>
          <a:bodyPr wrap="square">
            <a:noAutofit/>
          </a:bodyPr>
          <a:lstStyle/>
          <a:p>
            <a:endParaRPr lang="en-US"/>
          </a:p>
        </p:txBody>
      </p:sp>
      <p:sp>
        <p:nvSpPr>
          <p:cNvPr id="13" name="Freeform: Shape 12">
            <a:extLst>
              <a:ext uri="{FF2B5EF4-FFF2-40B4-BE49-F238E27FC236}">
                <a16:creationId xmlns:a16="http://schemas.microsoft.com/office/drawing/2014/main" id="{C86C2B07-2A41-4CB1-9C51-F037AF4176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rot="5400000" flipV="1">
            <a:off x="8673443" y="2182330"/>
            <a:ext cx="1755930" cy="4408488"/>
          </a:xfrm>
          <a:custGeom>
            <a:avLst/>
            <a:gdLst>
              <a:gd name="connsiteX0" fmla="*/ 0 w 1755930"/>
              <a:gd name="connsiteY0" fmla="*/ 4023420 h 4408488"/>
              <a:gd name="connsiteX1" fmla="*/ 1 w 1755930"/>
              <a:gd name="connsiteY1" fmla="*/ 4408488 h 4408488"/>
              <a:gd name="connsiteX2" fmla="*/ 1755930 w 1755930"/>
              <a:gd name="connsiteY2" fmla="*/ 4408488 h 4408488"/>
              <a:gd name="connsiteX3" fmla="*/ 1755930 w 1755930"/>
              <a:gd name="connsiteY3" fmla="*/ 0 h 4408488"/>
              <a:gd name="connsiteX4" fmla="*/ 1350156 w 1755930"/>
              <a:gd name="connsiteY4" fmla="*/ 0 h 4408488"/>
              <a:gd name="connsiteX5" fmla="*/ 1350156 w 1755930"/>
              <a:gd name="connsiteY5" fmla="*/ 4023628 h 4408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55930" h="4408488">
                <a:moveTo>
                  <a:pt x="0" y="4023420"/>
                </a:moveTo>
                <a:lnTo>
                  <a:pt x="1" y="4408488"/>
                </a:lnTo>
                <a:lnTo>
                  <a:pt x="1755930" y="4408488"/>
                </a:lnTo>
                <a:lnTo>
                  <a:pt x="1755930" y="0"/>
                </a:lnTo>
                <a:lnTo>
                  <a:pt x="1350156" y="0"/>
                </a:lnTo>
                <a:lnTo>
                  <a:pt x="1350156" y="4023628"/>
                </a:lnTo>
                <a:close/>
              </a:path>
            </a:pathLst>
          </a:custGeom>
          <a:solidFill>
            <a:schemeClr val="tx2"/>
          </a:solidFill>
          <a:ln w="0">
            <a:noFill/>
            <a:prstDash val="solid"/>
            <a:round/>
            <a:headEnd/>
            <a:tailEnd/>
          </a:ln>
        </p:spPr>
      </p:sp>
      <p:sp>
        <p:nvSpPr>
          <p:cNvPr id="2" name="TextBox 1">
            <a:extLst>
              <a:ext uri="{FF2B5EF4-FFF2-40B4-BE49-F238E27FC236}">
                <a16:creationId xmlns:a16="http://schemas.microsoft.com/office/drawing/2014/main" id="{A670004D-2CEC-9D41-BB92-DD857C5454EF}"/>
              </a:ext>
            </a:extLst>
          </p:cNvPr>
          <p:cNvSpPr txBox="1"/>
          <p:nvPr/>
        </p:nvSpPr>
        <p:spPr>
          <a:xfrm>
            <a:off x="1219201" y="1123486"/>
            <a:ext cx="9639868" cy="3516753"/>
          </a:xfrm>
          <a:prstGeom prst="rect">
            <a:avLst/>
          </a:prstGeom>
        </p:spPr>
        <p:txBody>
          <a:bodyPr vert="horz" lIns="91440" tIns="45720" rIns="91440" bIns="45720" rtlCol="0" anchor="ctr">
            <a:noAutofit/>
          </a:bodyPr>
          <a:lstStyle/>
          <a:p>
            <a:pPr indent="-384048" defTabSz="914400">
              <a:lnSpc>
                <a:spcPct val="94000"/>
              </a:lnSpc>
              <a:spcAft>
                <a:spcPts val="200"/>
              </a:spcAft>
              <a:buFont typeface="Franklin Gothic Book" panose="020B0503020102020204" pitchFamily="34" charset="0"/>
            </a:pPr>
            <a:r>
              <a:rPr lang="en-US" sz="2300" u="sng">
                <a:solidFill>
                  <a:schemeClr val="tx2"/>
                </a:solidFill>
              </a:rPr>
              <a:t>ΤΡΑΥΜΑΤΙΣΜΟΣ ΙΣΤΩΝ</a:t>
            </a:r>
            <a:r>
              <a:rPr lang="en-US" sz="2300">
                <a:solidFill>
                  <a:schemeClr val="tx2"/>
                </a:solidFill>
              </a:rPr>
              <a:t>:</a:t>
            </a:r>
          </a:p>
          <a:p>
            <a:pPr indent="-384048" defTabSz="914400">
              <a:lnSpc>
                <a:spcPct val="94000"/>
              </a:lnSpc>
              <a:spcAft>
                <a:spcPts val="200"/>
              </a:spcAft>
              <a:buFont typeface="Franklin Gothic Book" panose="020B0503020102020204" pitchFamily="34" charset="0"/>
            </a:pPr>
            <a:r>
              <a:rPr lang="en-US" sz="2300">
                <a:solidFill>
                  <a:schemeClr val="tx2"/>
                </a:solidFill>
              </a:rPr>
              <a:t>Έχει σαν επακόλουθο μία ποικιλία κυτταρικών αποκρίσεων συμπεριλαμβανομένων:</a:t>
            </a:r>
          </a:p>
          <a:p>
            <a:pPr marL="285750" indent="-384048" defTabSz="914400">
              <a:lnSpc>
                <a:spcPct val="94000"/>
              </a:lnSpc>
              <a:spcAft>
                <a:spcPts val="200"/>
              </a:spcAft>
              <a:buFont typeface="Franklin Gothic Book" panose="020B0503020102020204" pitchFamily="34" charset="0"/>
              <a:buChar char="•"/>
            </a:pPr>
            <a:r>
              <a:rPr lang="en-US" sz="2300">
                <a:solidFill>
                  <a:schemeClr val="tx2"/>
                </a:solidFill>
              </a:rPr>
              <a:t> Νέκρωση από εξωτερικούς παράγοντες.</a:t>
            </a:r>
          </a:p>
          <a:p>
            <a:pPr marL="285750" indent="-384048" defTabSz="914400">
              <a:lnSpc>
                <a:spcPct val="94000"/>
              </a:lnSpc>
              <a:spcAft>
                <a:spcPts val="200"/>
              </a:spcAft>
              <a:buFont typeface="Franklin Gothic Book" panose="020B0503020102020204" pitchFamily="34" charset="0"/>
              <a:buChar char="•"/>
            </a:pPr>
            <a:r>
              <a:rPr lang="en-US" sz="2300">
                <a:solidFill>
                  <a:schemeClr val="tx2"/>
                </a:solidFill>
              </a:rPr>
              <a:t> Απόπτωση (κυτταρικός θάνατος).</a:t>
            </a:r>
          </a:p>
          <a:p>
            <a:pPr marL="285750" indent="-384048" defTabSz="914400">
              <a:lnSpc>
                <a:spcPct val="94000"/>
              </a:lnSpc>
              <a:spcAft>
                <a:spcPts val="200"/>
              </a:spcAft>
              <a:buFont typeface="Franklin Gothic Book" panose="020B0503020102020204" pitchFamily="34" charset="0"/>
              <a:buChar char="•"/>
            </a:pPr>
            <a:r>
              <a:rPr lang="en-US" sz="2300">
                <a:solidFill>
                  <a:schemeClr val="tx2"/>
                </a:solidFill>
              </a:rPr>
              <a:t> Ατροφία (μείωση στο μέγεθος/ λειτουργία).</a:t>
            </a:r>
          </a:p>
          <a:p>
            <a:pPr marL="285750" indent="-384048" defTabSz="914400">
              <a:lnSpc>
                <a:spcPct val="94000"/>
              </a:lnSpc>
              <a:spcAft>
                <a:spcPts val="200"/>
              </a:spcAft>
              <a:buFont typeface="Franklin Gothic Book" panose="020B0503020102020204" pitchFamily="34" charset="0"/>
              <a:buChar char="•"/>
            </a:pPr>
            <a:r>
              <a:rPr lang="en-US" sz="2300">
                <a:solidFill>
                  <a:schemeClr val="tx2"/>
                </a:solidFill>
              </a:rPr>
              <a:t> Υπερτροφία (αύξηση κυτταρικού μεγέθους).</a:t>
            </a:r>
          </a:p>
          <a:p>
            <a:pPr marL="285750" indent="-384048" defTabSz="914400">
              <a:lnSpc>
                <a:spcPct val="94000"/>
              </a:lnSpc>
              <a:spcAft>
                <a:spcPts val="200"/>
              </a:spcAft>
              <a:buFont typeface="Franklin Gothic Book" panose="020B0503020102020204" pitchFamily="34" charset="0"/>
              <a:buChar char="•"/>
            </a:pPr>
            <a:r>
              <a:rPr lang="en-US" sz="2300">
                <a:solidFill>
                  <a:schemeClr val="tx2"/>
                </a:solidFill>
              </a:rPr>
              <a:t> Υπερπλασία (αύξηση κυτταρικού αριθμού).</a:t>
            </a:r>
          </a:p>
          <a:p>
            <a:pPr marL="285750" indent="-384048" defTabSz="914400">
              <a:lnSpc>
                <a:spcPct val="94000"/>
              </a:lnSpc>
              <a:spcAft>
                <a:spcPts val="200"/>
              </a:spcAft>
              <a:buFont typeface="Franklin Gothic Book" panose="020B0503020102020204" pitchFamily="34" charset="0"/>
              <a:buChar char="•"/>
            </a:pPr>
            <a:r>
              <a:rPr lang="en-US" sz="2300">
                <a:solidFill>
                  <a:schemeClr val="tx2"/>
                </a:solidFill>
              </a:rPr>
              <a:t> Μεταπλασία (αλλαγή κυτταρικού τύπου).</a:t>
            </a:r>
          </a:p>
          <a:p>
            <a:pPr marL="285750" indent="-384048" defTabSz="914400">
              <a:lnSpc>
                <a:spcPct val="94000"/>
              </a:lnSpc>
              <a:spcAft>
                <a:spcPts val="200"/>
              </a:spcAft>
              <a:buFont typeface="Franklin Gothic Book" panose="020B0503020102020204" pitchFamily="34" charset="0"/>
              <a:buChar char="•"/>
            </a:pPr>
            <a:r>
              <a:rPr lang="en-US" sz="2300">
                <a:solidFill>
                  <a:schemeClr val="tx2"/>
                </a:solidFill>
              </a:rPr>
              <a:t> Αλλαγή στον φαινότυπο (αλλαγή στον τύπο και/ή στα πρωτεϊνικά χαρακτηριστικά ενός συγκεκριμένου κυτταρικού τύπου).</a:t>
            </a:r>
          </a:p>
        </p:txBody>
      </p:sp>
      <p:sp>
        <p:nvSpPr>
          <p:cNvPr id="15" name="Rectangle 14">
            <a:extLst>
              <a:ext uri="{FF2B5EF4-FFF2-40B4-BE49-F238E27FC236}">
                <a16:creationId xmlns:a16="http://schemas.microsoft.com/office/drawing/2014/main" id="{A3F67AAC-C977-4759-A5C8-6BC998F963D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6453386"/>
            <a:ext cx="12191998" cy="40461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solidFill>
                <a:schemeClr val="bg1"/>
              </a:solidFill>
            </a:endParaRPr>
          </a:p>
        </p:txBody>
      </p:sp>
    </p:spTree>
    <p:extLst>
      <p:ext uri="{BB962C8B-B14F-4D97-AF65-F5344CB8AC3E}">
        <p14:creationId xmlns:p14="http://schemas.microsoft.com/office/powerpoint/2010/main" val="348984793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A97F59D-628C-4053-B41F-489D0045FD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a:extLst>
              <a:ext uri="{FF2B5EF4-FFF2-40B4-BE49-F238E27FC236}">
                <a16:creationId xmlns:a16="http://schemas.microsoft.com/office/drawing/2014/main" id="{3362DFFC-4DCC-48EE-B781-94D04B95F1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76"/>
            <a:ext cx="5303520" cy="685762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a:extLst>
              <a:ext uri="{FF2B5EF4-FFF2-40B4-BE49-F238E27FC236}">
                <a16:creationId xmlns:a16="http://schemas.microsoft.com/office/drawing/2014/main" id="{18B8B265-E68C-4B64-9238-781F0102C5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03520" y="376"/>
            <a:ext cx="228600"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extBox 1">
            <a:extLst>
              <a:ext uri="{FF2B5EF4-FFF2-40B4-BE49-F238E27FC236}">
                <a16:creationId xmlns:a16="http://schemas.microsoft.com/office/drawing/2014/main" id="{5725BE1E-2F96-BF4F-8DDD-342FA1DE5F07}"/>
              </a:ext>
            </a:extLst>
          </p:cNvPr>
          <p:cNvSpPr txBox="1"/>
          <p:nvPr/>
        </p:nvSpPr>
        <p:spPr>
          <a:xfrm>
            <a:off x="6176720" y="791570"/>
            <a:ext cx="4892308" cy="5262390"/>
          </a:xfrm>
          <a:prstGeom prst="rect">
            <a:avLst/>
          </a:prstGeom>
        </p:spPr>
        <p:txBody>
          <a:bodyPr vert="horz" lIns="91440" tIns="45720" rIns="91440" bIns="45720" rtlCol="0" anchor="ctr">
            <a:normAutofit/>
          </a:bodyPr>
          <a:lstStyle/>
          <a:p>
            <a:pPr indent="-384048" defTabSz="914400">
              <a:lnSpc>
                <a:spcPct val="94000"/>
              </a:lnSpc>
              <a:spcAft>
                <a:spcPts val="200"/>
              </a:spcAft>
              <a:buFont typeface="Franklin Gothic Book" panose="020B0503020102020204" pitchFamily="34" charset="0"/>
            </a:pPr>
            <a:endParaRPr lang="en-US">
              <a:solidFill>
                <a:schemeClr val="tx2"/>
              </a:solidFill>
            </a:endParaRPr>
          </a:p>
          <a:p>
            <a:pPr indent="-384048" defTabSz="914400">
              <a:lnSpc>
                <a:spcPct val="94000"/>
              </a:lnSpc>
              <a:spcAft>
                <a:spcPts val="200"/>
              </a:spcAft>
              <a:buFont typeface="Franklin Gothic Book" panose="020B0503020102020204" pitchFamily="34" charset="0"/>
            </a:pPr>
            <a:r>
              <a:rPr lang="en-US" sz="2000">
                <a:solidFill>
                  <a:schemeClr val="tx2"/>
                </a:solidFill>
              </a:rPr>
              <a:t> Τα περισσότερα από αυτά που γνωρίζουμε προέρχονται από μελέτες σε δέρμα ζωικών ειδών.</a:t>
            </a:r>
          </a:p>
          <a:p>
            <a:pPr indent="-384048" defTabSz="914400">
              <a:lnSpc>
                <a:spcPct val="94000"/>
              </a:lnSpc>
              <a:spcAft>
                <a:spcPts val="200"/>
              </a:spcAft>
              <a:buFont typeface="Franklin Gothic Book" panose="020B0503020102020204" pitchFamily="34" charset="0"/>
            </a:pPr>
            <a:r>
              <a:rPr lang="en-US" sz="2000">
                <a:solidFill>
                  <a:schemeClr val="tx2"/>
                </a:solidFill>
              </a:rPr>
              <a:t> Γενικά, η επούλωση των τραυμάτων προχωρεί πιο αργά</a:t>
            </a:r>
          </a:p>
          <a:p>
            <a:pPr indent="-384048" defTabSz="914400">
              <a:lnSpc>
                <a:spcPct val="94000"/>
              </a:lnSpc>
              <a:spcAft>
                <a:spcPts val="200"/>
              </a:spcAft>
              <a:buFont typeface="Franklin Gothic Book" panose="020B0503020102020204" pitchFamily="34" charset="0"/>
            </a:pPr>
            <a:r>
              <a:rPr lang="en-US" sz="2000">
                <a:solidFill>
                  <a:schemeClr val="tx2"/>
                </a:solidFill>
              </a:rPr>
              <a:t>και με μεγαλύτερη πιθανότητα δημιουργίας ουλής σε προχωρημένες ηλικίες</a:t>
            </a:r>
            <a:r>
              <a:rPr lang="en-US">
                <a:solidFill>
                  <a:schemeClr val="tx2"/>
                </a:solidFill>
              </a:rPr>
              <a:t>.</a:t>
            </a:r>
          </a:p>
        </p:txBody>
      </p:sp>
    </p:spTree>
    <p:extLst>
      <p:ext uri="{BB962C8B-B14F-4D97-AF65-F5344CB8AC3E}">
        <p14:creationId xmlns:p14="http://schemas.microsoft.com/office/powerpoint/2010/main" val="26156603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A14902AA-4E7E-4D93-A756-AC2EF9AAF93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376"/>
            <a:ext cx="12191998"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0" name="Freeform 6">
            <a:extLst>
              <a:ext uri="{FF2B5EF4-FFF2-40B4-BE49-F238E27FC236}">
                <a16:creationId xmlns:a16="http://schemas.microsoft.com/office/drawing/2014/main" id="{AE0AE5A0-0098-4DC4-82DC-CCE4071B65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H="1" flipV="1">
            <a:off x="671285" y="626654"/>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accent1">
              <a:lumMod val="75000"/>
            </a:schemeClr>
          </a:solidFill>
          <a:ln w="0">
            <a:noFill/>
            <a:prstDash val="solid"/>
            <a:round/>
            <a:headEnd/>
            <a:tailEnd/>
          </a:ln>
        </p:spPr>
      </p:sp>
      <p:sp useBgFill="1">
        <p:nvSpPr>
          <p:cNvPr id="12" name="Rectangle 11">
            <a:extLst>
              <a:ext uri="{FF2B5EF4-FFF2-40B4-BE49-F238E27FC236}">
                <a16:creationId xmlns:a16="http://schemas.microsoft.com/office/drawing/2014/main" id="{B6D28670-6E3D-4F4B-AD22-EFA33BF3CA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76632" y="1010265"/>
            <a:ext cx="11115368" cy="5847734"/>
          </a:xfrm>
          <a:prstGeom prst="rect">
            <a:avLst/>
          </a:prstGeom>
          <a:ln>
            <a:noFill/>
          </a:ln>
        </p:spPr>
        <p:style>
          <a:lnRef idx="2">
            <a:schemeClr val="accent1">
              <a:shade val="50000"/>
            </a:schemeClr>
          </a:lnRef>
          <a:fillRef idx="1001">
            <a:schemeClr val="lt2"/>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E5E3F4B4-CE80-3044-B0A1-159C3242AB5F}"/>
              </a:ext>
            </a:extLst>
          </p:cNvPr>
          <p:cNvSpPr>
            <a:spLocks noGrp="1"/>
          </p:cNvSpPr>
          <p:nvPr>
            <p:ph type="title"/>
          </p:nvPr>
        </p:nvSpPr>
        <p:spPr>
          <a:xfrm>
            <a:off x="1371600" y="1281916"/>
            <a:ext cx="9601200" cy="1485900"/>
          </a:xfrm>
        </p:spPr>
        <p:txBody>
          <a:bodyPr>
            <a:normAutofit/>
          </a:bodyPr>
          <a:lstStyle/>
          <a:p>
            <a:r>
              <a:rPr lang="el-GR" b="1"/>
              <a:t>ΠΡΟΛΗΨΗ ΜΟΛΥΝΣΕΩΝ ΑΠΌ ΠΑΘΟΓΟΝΟΥΣ ΜΙΚΡΟΟΡΓΑΝΙΣΜΟΥΣ</a:t>
            </a:r>
          </a:p>
        </p:txBody>
      </p:sp>
      <p:sp>
        <p:nvSpPr>
          <p:cNvPr id="3" name="Θέση περιεχομένου 2">
            <a:extLst>
              <a:ext uri="{FF2B5EF4-FFF2-40B4-BE49-F238E27FC236}">
                <a16:creationId xmlns:a16="http://schemas.microsoft.com/office/drawing/2014/main" id="{C1EF39A1-5287-D447-B194-BD7D765471D2}"/>
              </a:ext>
            </a:extLst>
          </p:cNvPr>
          <p:cNvSpPr>
            <a:spLocks noGrp="1"/>
          </p:cNvSpPr>
          <p:nvPr>
            <p:ph idx="1"/>
          </p:nvPr>
        </p:nvSpPr>
        <p:spPr>
          <a:xfrm>
            <a:off x="1371600" y="2920620"/>
            <a:ext cx="9601200" cy="2946779"/>
          </a:xfrm>
        </p:spPr>
        <p:txBody>
          <a:bodyPr>
            <a:normAutofit/>
          </a:bodyPr>
          <a:lstStyle/>
          <a:p>
            <a:pPr marL="0" indent="0">
              <a:buNone/>
            </a:pPr>
            <a:r>
              <a:rPr lang="el-GR"/>
              <a:t>Η κατανόηση των μηχανισμών ανάπτυξης και πολλαπλασιασμού των μικροβίων αποτέλεσε για τον άνθρωπο ένα όπλο στην προσπάθεια του να προλαμβάνει τις μολύνσεις. Η υιοθέτηση και τήρηση κανόνων προσωπικής και δημόσιας υγιεινής αποτελούν αναγκαίες προϋποθέσεις για την αποφυγή μετάδοσης ασθενειών που οφείλονται σε παθογόνους μικροοργανισμούς</a:t>
            </a:r>
          </a:p>
        </p:txBody>
      </p:sp>
    </p:spTree>
    <p:extLst>
      <p:ext uri="{BB962C8B-B14F-4D97-AF65-F5344CB8AC3E}">
        <p14:creationId xmlns:p14="http://schemas.microsoft.com/office/powerpoint/2010/main" val="308902565"/>
      </p:ext>
    </p:extLst>
  </p:cSld>
  <p:clrMapOvr>
    <a:overrideClrMapping bg1="dk1" tx1="lt1" bg2="dk2" tx2="lt2" accent1="accent1" accent2="accent2" accent3="accent3" accent4="accent4" accent5="accent5" accent6="accent6" hlink="hlink" folHlink="folHlink"/>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4BB1650-B616-4EFB-9FB7-5D93104B5A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Θέση περιεχομένου 2">
            <a:extLst>
              <a:ext uri="{FF2B5EF4-FFF2-40B4-BE49-F238E27FC236}">
                <a16:creationId xmlns:a16="http://schemas.microsoft.com/office/drawing/2014/main" id="{145D8E9A-4713-F24A-A022-72A1FFA04567}"/>
              </a:ext>
            </a:extLst>
          </p:cNvPr>
          <p:cNvSpPr>
            <a:spLocks noGrp="1"/>
          </p:cNvSpPr>
          <p:nvPr>
            <p:ph idx="1"/>
          </p:nvPr>
        </p:nvSpPr>
        <p:spPr>
          <a:xfrm>
            <a:off x="1188720" y="1188720"/>
            <a:ext cx="5369029" cy="4480560"/>
          </a:xfrm>
        </p:spPr>
        <p:txBody>
          <a:bodyPr anchor="ctr">
            <a:normAutofit/>
          </a:bodyPr>
          <a:lstStyle/>
          <a:p>
            <a:pPr marL="0" indent="0">
              <a:buNone/>
            </a:pPr>
            <a:r>
              <a:rPr lang="el-GR"/>
              <a:t>Κατάκλιση ονομάζουμε την νέκρωση του δέρματος αλλά και των ιστών που βρίσκονται κάτω από αυτό, εξαιτίας της παρατεταμένης πίεσης που ασκείται σε αυτήν την περιοχή του σώματος. Η πίεση αυτή διακόπτει την ροή του αίματος προς τους ιστούς με αποτέλεσμα τον θάνατο των κυττάρων. Ο χρόνος που απαιτείται για να εμφανιστεί μια κατάκλιση δεν είναι μεγάλος. Συχνά αρκούν λιγότερες από 24 ώρες. Ιδιαίτερα αν ο ασθενής έχει και άλλα προβλήματα υγείας, όπως σακχαρώδη διαβήτη, συστηματική λοίμωξη ή υποθρεψία.</a:t>
            </a:r>
          </a:p>
        </p:txBody>
      </p:sp>
      <p:sp>
        <p:nvSpPr>
          <p:cNvPr id="10" name="Rectangle 9">
            <a:extLst>
              <a:ext uri="{FF2B5EF4-FFF2-40B4-BE49-F238E27FC236}">
                <a16:creationId xmlns:a16="http://schemas.microsoft.com/office/drawing/2014/main" id="{BB47C962-A905-4168-832D-BF622B381E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White">
          <a:xfrm>
            <a:off x="7527850" y="0"/>
            <a:ext cx="4664149"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6">
            <a:extLst>
              <a:ext uri="{FF2B5EF4-FFF2-40B4-BE49-F238E27FC236}">
                <a16:creationId xmlns:a16="http://schemas.microsoft.com/office/drawing/2014/main" id="{B0CAA55C-9F48-4F94-95AA-5635394974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H="1" flipV="1">
            <a:off x="7983434" y="640080"/>
            <a:ext cx="2296028" cy="3674981"/>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bg2"/>
          </a:solidFill>
          <a:ln w="0">
            <a:noFill/>
            <a:prstDash val="solid"/>
            <a:round/>
            <a:headEnd/>
            <a:tailEnd/>
          </a:ln>
        </p:spPr>
      </p:sp>
      <p:sp>
        <p:nvSpPr>
          <p:cNvPr id="2" name="Τίτλος 1">
            <a:extLst>
              <a:ext uri="{FF2B5EF4-FFF2-40B4-BE49-F238E27FC236}">
                <a16:creationId xmlns:a16="http://schemas.microsoft.com/office/drawing/2014/main" id="{3168346B-8BFE-4044-AA59-7CA7303A6E5B}"/>
              </a:ext>
            </a:extLst>
          </p:cNvPr>
          <p:cNvSpPr>
            <a:spLocks noGrp="1"/>
          </p:cNvSpPr>
          <p:nvPr>
            <p:ph type="title"/>
          </p:nvPr>
        </p:nvSpPr>
        <p:spPr>
          <a:xfrm>
            <a:off x="8523027" y="1252181"/>
            <a:ext cx="3132162" cy="4302457"/>
          </a:xfrm>
        </p:spPr>
        <p:txBody>
          <a:bodyPr>
            <a:normAutofit/>
          </a:bodyPr>
          <a:lstStyle/>
          <a:p>
            <a:r>
              <a:rPr lang="el-GR" sz="4000">
                <a:solidFill>
                  <a:schemeClr val="bg2"/>
                </a:solidFill>
              </a:rPr>
              <a:t>ΤΙ ΕΊΝΑΙ Η ΚΑΤΑΚΛΙΣΗ</a:t>
            </a:r>
          </a:p>
        </p:txBody>
      </p:sp>
    </p:spTree>
    <p:extLst>
      <p:ext uri="{BB962C8B-B14F-4D97-AF65-F5344CB8AC3E}">
        <p14:creationId xmlns:p14="http://schemas.microsoft.com/office/powerpoint/2010/main" val="164876962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F98D8E2-B4EA-DD4C-A41C-4D24213ACAFC}"/>
              </a:ext>
            </a:extLst>
          </p:cNvPr>
          <p:cNvSpPr>
            <a:spLocks noGrp="1"/>
          </p:cNvSpPr>
          <p:nvPr>
            <p:ph type="title"/>
          </p:nvPr>
        </p:nvSpPr>
        <p:spPr>
          <a:xfrm>
            <a:off x="6389914" y="685800"/>
            <a:ext cx="5127172" cy="1485900"/>
          </a:xfrm>
        </p:spPr>
        <p:txBody>
          <a:bodyPr>
            <a:normAutofit/>
          </a:bodyPr>
          <a:lstStyle/>
          <a:p>
            <a:r>
              <a:rPr lang="el-GR"/>
              <a:t>ΠΡΩΤΟ ΣΤΑΔΙΟ ΚΑΤΑΚΛΙΣΗΣ</a:t>
            </a:r>
          </a:p>
        </p:txBody>
      </p:sp>
      <p:sp>
        <p:nvSpPr>
          <p:cNvPr id="1031" name="Rectangle 1030">
            <a:extLst>
              <a:ext uri="{FF2B5EF4-FFF2-40B4-BE49-F238E27FC236}">
                <a16:creationId xmlns:a16="http://schemas.microsoft.com/office/drawing/2014/main" id="{A67E2D8A-19BE-48A0-889C-CCAC02348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1026" name="Picture 2" descr="Στάδια κατακλίσεων και έλκών | Vitaplast">
            <a:extLst>
              <a:ext uri="{FF2B5EF4-FFF2-40B4-BE49-F238E27FC236}">
                <a16:creationId xmlns:a16="http://schemas.microsoft.com/office/drawing/2014/main" id="{6F0A4841-450F-BF4C-BC85-313D43E29A2F}"/>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023562" y="1369706"/>
            <a:ext cx="5071256" cy="3798546"/>
          </a:xfrm>
          <a:prstGeom prst="rect">
            <a:avLst/>
          </a:prstGeom>
          <a:noFill/>
          <a:extLst>
            <a:ext uri="{909E8E84-426E-40DD-AFC4-6F175D3DCCD1}">
              <a14:hiddenFill xmlns:a14="http://schemas.microsoft.com/office/drawing/2010/main">
                <a:solidFill>
                  <a:srgbClr val="FFFFFF"/>
                </a:solidFill>
              </a14:hiddenFill>
            </a:ext>
          </a:extLst>
        </p:spPr>
      </p:pic>
      <p:sp>
        <p:nvSpPr>
          <p:cNvPr id="3" name="Θέση περιεχομένου 2">
            <a:extLst>
              <a:ext uri="{FF2B5EF4-FFF2-40B4-BE49-F238E27FC236}">
                <a16:creationId xmlns:a16="http://schemas.microsoft.com/office/drawing/2014/main" id="{624D5670-2170-EF47-A6C6-C6632C362555}"/>
              </a:ext>
            </a:extLst>
          </p:cNvPr>
          <p:cNvSpPr>
            <a:spLocks noGrp="1"/>
          </p:cNvSpPr>
          <p:nvPr>
            <p:ph idx="1"/>
          </p:nvPr>
        </p:nvSpPr>
        <p:spPr>
          <a:xfrm>
            <a:off x="6389914" y="2286000"/>
            <a:ext cx="5127172" cy="3581400"/>
          </a:xfrm>
        </p:spPr>
        <p:txBody>
          <a:bodyPr>
            <a:normAutofit/>
          </a:bodyPr>
          <a:lstStyle/>
          <a:p>
            <a:r>
              <a:rPr lang="el-GR" dirty="0"/>
              <a:t>Ερυθρότητα άνευ εντυπώματος σε ανέπαφο δέρμα. Αποχρωματισμένο δέρμα, θερμότητα, σκλήρυνση και οίδημα είναι δείκτες ειδικά σε άτομα με πιο σκούρο δέρμα.</a:t>
            </a:r>
          </a:p>
        </p:txBody>
      </p:sp>
    </p:spTree>
    <p:extLst>
      <p:ext uri="{BB962C8B-B14F-4D97-AF65-F5344CB8AC3E}">
        <p14:creationId xmlns:p14="http://schemas.microsoft.com/office/powerpoint/2010/main" val="259262760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15418E0-606D-7644-82F8-255BB274D665}"/>
              </a:ext>
            </a:extLst>
          </p:cNvPr>
          <p:cNvSpPr>
            <a:spLocks noGrp="1"/>
          </p:cNvSpPr>
          <p:nvPr>
            <p:ph type="title"/>
          </p:nvPr>
        </p:nvSpPr>
        <p:spPr>
          <a:xfrm>
            <a:off x="6389914" y="685800"/>
            <a:ext cx="5127172" cy="1485900"/>
          </a:xfrm>
        </p:spPr>
        <p:txBody>
          <a:bodyPr>
            <a:normAutofit/>
          </a:bodyPr>
          <a:lstStyle/>
          <a:p>
            <a:r>
              <a:rPr lang="el-GR" dirty="0"/>
              <a:t>ΔΕΥΤΕΡΟ ΣΤΑΔΙΟ ΚΑΤΑΚΛΙΣΗΣ</a:t>
            </a:r>
          </a:p>
        </p:txBody>
      </p:sp>
      <p:sp>
        <p:nvSpPr>
          <p:cNvPr id="2058" name="Rectangle 2057">
            <a:extLst>
              <a:ext uri="{FF2B5EF4-FFF2-40B4-BE49-F238E27FC236}">
                <a16:creationId xmlns:a16="http://schemas.microsoft.com/office/drawing/2014/main" id="{A67E2D8A-19BE-48A0-889C-CCAC02348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2053" name="Picture 5" descr="Στάδια κατακλίσεων και έλκών | Vitaplast">
            <a:hlinkClick r:id="rId2"/>
            <a:extLst>
              <a:ext uri="{FF2B5EF4-FFF2-40B4-BE49-F238E27FC236}">
                <a16:creationId xmlns:a16="http://schemas.microsoft.com/office/drawing/2014/main" id="{97F0E9D6-D3DD-8B43-A97F-AEFAEA74ED56}"/>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023562" y="1367258"/>
            <a:ext cx="5071256" cy="3803442"/>
          </a:xfrm>
          <a:prstGeom prst="rect">
            <a:avLst/>
          </a:prstGeom>
          <a:noFill/>
          <a:extLst>
            <a:ext uri="{909E8E84-426E-40DD-AFC4-6F175D3DCCD1}">
              <a14:hiddenFill xmlns:a14="http://schemas.microsoft.com/office/drawing/2010/main">
                <a:solidFill>
                  <a:srgbClr val="FFFFFF"/>
                </a:solidFill>
              </a14:hiddenFill>
            </a:ext>
          </a:extLst>
        </p:spPr>
      </p:pic>
      <p:sp>
        <p:nvSpPr>
          <p:cNvPr id="3" name="Θέση περιεχομένου 2">
            <a:extLst>
              <a:ext uri="{FF2B5EF4-FFF2-40B4-BE49-F238E27FC236}">
                <a16:creationId xmlns:a16="http://schemas.microsoft.com/office/drawing/2014/main" id="{698A4DCF-C164-F64A-9B40-92FC55A08AA0}"/>
              </a:ext>
            </a:extLst>
          </p:cNvPr>
          <p:cNvSpPr>
            <a:spLocks noGrp="1"/>
          </p:cNvSpPr>
          <p:nvPr>
            <p:ph idx="1"/>
          </p:nvPr>
        </p:nvSpPr>
        <p:spPr>
          <a:xfrm>
            <a:off x="6389914" y="2286000"/>
            <a:ext cx="5127172" cy="3581400"/>
          </a:xfrm>
        </p:spPr>
        <p:txBody>
          <a:bodyPr>
            <a:normAutofit/>
          </a:bodyPr>
          <a:lstStyle/>
          <a:p>
            <a:r>
              <a:rPr lang="el-GR" dirty="0"/>
              <a:t> Απώλεια μερικού πάχους δέρματος και αφορά την επιδερμίδα, το χόριο ή και τα δύο. Το έλκος είναι επιφανειακό και εμφανίζεται ως </a:t>
            </a:r>
            <a:r>
              <a:rPr lang="el-GR" dirty="0" err="1"/>
              <a:t>γδάρδιμο</a:t>
            </a:r>
            <a:r>
              <a:rPr lang="el-GR" dirty="0"/>
              <a:t> ή φλύκταινα.</a:t>
            </a:r>
          </a:p>
        </p:txBody>
      </p:sp>
      <p:sp>
        <p:nvSpPr>
          <p:cNvPr id="4" name="Rectangle 3">
            <a:extLst>
              <a:ext uri="{FF2B5EF4-FFF2-40B4-BE49-F238E27FC236}">
                <a16:creationId xmlns:a16="http://schemas.microsoft.com/office/drawing/2014/main" id="{441FAA85-117E-4E48-BA91-20563DDF348F}"/>
              </a:ext>
            </a:extLst>
          </p:cNvPr>
          <p:cNvSpPr>
            <a:spLocks noChangeArrowheads="1"/>
          </p:cNvSpPr>
          <p:nvPr/>
        </p:nvSpPr>
        <p:spPr bwMode="auto">
          <a:xfrm>
            <a:off x="0" y="-2669961"/>
            <a:ext cx="12192000" cy="5339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spcBef>
                <a:spcPct val="0"/>
              </a:spcBef>
              <a:spcAft>
                <a:spcPts val="600"/>
              </a:spcAft>
              <a:buClrTx/>
              <a:buSzTx/>
              <a:buFontTx/>
              <a:buNone/>
              <a:tabLst/>
            </a:pPr>
            <a:br>
              <a:rPr kumimoji="0" lang="el-GR" altLang="el-GR" sz="1800" b="0" i="0" u="none" strike="noStrike" cap="none" normalizeH="0" baseline="0" dirty="0">
                <a:ln>
                  <a:noFill/>
                </a:ln>
                <a:solidFill>
                  <a:srgbClr val="2962FF"/>
                </a:solidFill>
                <a:effectLst/>
                <a:latin typeface="Roboto" panose="02000000000000000000" pitchFamily="2" charset="0"/>
                <a:hlinkClick r:id="rId4"/>
              </a:rPr>
            </a:br>
            <a:r>
              <a:rPr kumimoji="0" lang="el-GR" altLang="el-GR" sz="1800" b="0" i="0" u="none" strike="noStrike" cap="none" normalizeH="0" baseline="0" dirty="0">
                <a:ln>
                  <a:noFill/>
                </a:ln>
                <a:solidFill>
                  <a:srgbClr val="2962FF"/>
                </a:solidFill>
                <a:effectLst/>
                <a:latin typeface="Roboto" panose="02000000000000000000" pitchFamily="2" charset="0"/>
                <a:hlinkClick r:id="rId4"/>
              </a:rPr>
              <a:t> </a:t>
            </a:r>
            <a:r>
              <a:rPr kumimoji="0" lang="el-GR" altLang="el-GR" sz="1800" b="0" i="0" u="none" strike="noStrike" cap="none" normalizeH="0" baseline="0" dirty="0">
                <a:ln>
                  <a:noFill/>
                </a:ln>
                <a:solidFill>
                  <a:srgbClr val="2962FF"/>
                </a:solidFill>
                <a:effectLst/>
                <a:latin typeface="Roboto" panose="02000000000000000000" pitchFamily="2" charset="0"/>
              </a:rPr>
              <a:t> </a:t>
            </a:r>
            <a:r>
              <a:rPr kumimoji="0" lang="el-GR" altLang="el-GR" sz="5100" b="0" i="0" u="none" strike="noStrike" cap="none" normalizeH="0" baseline="0" dirty="0">
                <a:ln>
                  <a:noFill/>
                </a:ln>
                <a:solidFill>
                  <a:srgbClr val="2962FF"/>
                </a:solidFill>
                <a:effectLst/>
                <a:latin typeface="Roboto" panose="02000000000000000000" pitchFamily="2" charset="0"/>
                <a:hlinkClick r:id="rId4"/>
              </a:rPr>
              <a:t>      </a:t>
            </a:r>
            <a:endParaRPr kumimoji="0" lang="el-GR" altLang="el-GR" sz="1800" b="0" i="0" u="none" strike="noStrike" cap="none" normalizeH="0" baseline="0" dirty="0">
              <a:ln>
                <a:noFill/>
              </a:ln>
              <a:solidFill>
                <a:srgbClr val="2962FF"/>
              </a:solidFill>
              <a:effectLst/>
              <a:latin typeface="Roboto" panose="02000000000000000000" pitchFamily="2" charset="0"/>
              <a:hlinkClick r:id="rId4"/>
            </a:endParaRPr>
          </a:p>
          <a:p>
            <a:pPr marL="0" marR="0" lvl="0" indent="0" algn="l" defTabSz="914400" rtl="0" eaLnBrk="0" fontAlgn="base" latinLnBrk="0" hangingPunct="0">
              <a:spcBef>
                <a:spcPct val="0"/>
              </a:spcBef>
              <a:spcAft>
                <a:spcPts val="600"/>
              </a:spcAft>
              <a:buClrTx/>
              <a:buSzTx/>
              <a:buFontTx/>
              <a:buNone/>
              <a:tabLst/>
            </a:pPr>
            <a:r>
              <a:rPr kumimoji="0" lang="el-GR" altLang="el-GR" sz="1000" b="0" i="0" u="none" strike="noStrike" cap="none" normalizeH="0" baseline="0" dirty="0">
                <a:ln>
                  <a:noFill/>
                </a:ln>
                <a:solidFill>
                  <a:srgbClr val="2962FF"/>
                </a:solidFill>
                <a:effectLst/>
                <a:latin typeface="Google Sans"/>
                <a:hlinkClick r:id="rId4"/>
              </a:rPr>
              <a:t>Επιθέματα κατακλίσεων</a:t>
            </a:r>
            <a:endParaRPr kumimoji="0" lang="el-GR" altLang="el-GR" sz="1000" b="0" i="0" u="none" strike="noStrike" cap="none" normalizeH="0" baseline="0" dirty="0">
              <a:ln>
                <a:noFill/>
              </a:ln>
              <a:solidFill>
                <a:srgbClr val="F1F3F4"/>
              </a:solidFill>
              <a:effectLst/>
              <a:latin typeface="Roboto" panose="02000000000000000000" pitchFamily="2" charset="0"/>
            </a:endParaRPr>
          </a:p>
          <a:p>
            <a:pPr marL="0" marR="0" lvl="0" indent="0" algn="l" defTabSz="914400" rtl="0" eaLnBrk="0" fontAlgn="base" latinLnBrk="0" hangingPunct="0">
              <a:spcBef>
                <a:spcPct val="0"/>
              </a:spcBef>
              <a:spcAft>
                <a:spcPts val="600"/>
              </a:spcAft>
              <a:buClrTx/>
              <a:buSzTx/>
              <a:buFontTx/>
              <a:buNone/>
              <a:tabLst/>
            </a:pPr>
            <a:r>
              <a:rPr kumimoji="0" lang="el-GR" altLang="el-GR" sz="1800" b="0" i="0" u="none" strike="noStrike" cap="none" normalizeH="0" baseline="0" dirty="0">
                <a:ln>
                  <a:noFill/>
                </a:ln>
                <a:solidFill>
                  <a:srgbClr val="2962FF"/>
                </a:solidFill>
                <a:effectLst/>
                <a:latin typeface="Roboto" panose="02000000000000000000" pitchFamily="2" charset="0"/>
              </a:rPr>
              <a:t>  </a:t>
            </a:r>
            <a:r>
              <a:rPr kumimoji="0" lang="el-GR" altLang="el-GR" sz="25200" b="0" i="0" u="none" strike="noStrike" cap="none" normalizeH="0" baseline="0" dirty="0">
                <a:ln>
                  <a:noFill/>
                </a:ln>
                <a:solidFill>
                  <a:srgbClr val="2962FF"/>
                </a:solidFill>
                <a:effectLst/>
                <a:latin typeface="Roboto" panose="02000000000000000000" pitchFamily="2" charset="0"/>
              </a:rPr>
              <a:t>       </a:t>
            </a:r>
            <a:endParaRPr kumimoji="0" lang="el-GR" altLang="el-GR" sz="1800" b="0" i="0" u="none" strike="noStrike" cap="none" normalizeH="0" baseline="0" dirty="0">
              <a:ln>
                <a:noFill/>
              </a:ln>
              <a:solidFill>
                <a:schemeClr val="tx1"/>
              </a:solidFill>
              <a:effectLst/>
              <a:latin typeface="Arial" panose="020B0604020202020204" pitchFamily="34" charset="0"/>
            </a:endParaRPr>
          </a:p>
        </p:txBody>
      </p:sp>
      <p:pic>
        <p:nvPicPr>
          <p:cNvPr id="2052" name="Picture 4">
            <a:hlinkClick r:id="rId4"/>
            <a:extLst>
              <a:ext uri="{FF2B5EF4-FFF2-40B4-BE49-F238E27FC236}">
                <a16:creationId xmlns:a16="http://schemas.microsoft.com/office/drawing/2014/main" id="{920894C2-9A68-EF4B-9FDE-716F46E9F4D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4300" y="-2247900"/>
            <a:ext cx="812800" cy="812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4019527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71213D6-D270-7E4C-8123-68D21BD41F0A}"/>
              </a:ext>
            </a:extLst>
          </p:cNvPr>
          <p:cNvSpPr>
            <a:spLocks noGrp="1"/>
          </p:cNvSpPr>
          <p:nvPr>
            <p:ph type="title"/>
          </p:nvPr>
        </p:nvSpPr>
        <p:spPr>
          <a:xfrm>
            <a:off x="4954181" y="685800"/>
            <a:ext cx="6562905" cy="1485900"/>
          </a:xfrm>
        </p:spPr>
        <p:txBody>
          <a:bodyPr>
            <a:normAutofit/>
          </a:bodyPr>
          <a:lstStyle/>
          <a:p>
            <a:r>
              <a:rPr lang="el-GR" dirty="0"/>
              <a:t>ΤΡΙΤΟ ΣΤΑΔΙΟ ΚΑΤΑΚΛΙΣΗΣ</a:t>
            </a:r>
          </a:p>
        </p:txBody>
      </p:sp>
      <p:sp>
        <p:nvSpPr>
          <p:cNvPr id="9" name="Rectangle 8">
            <a:extLst>
              <a:ext uri="{FF2B5EF4-FFF2-40B4-BE49-F238E27FC236}">
                <a16:creationId xmlns:a16="http://schemas.microsoft.com/office/drawing/2014/main" id="{6B205BC3-0B06-4EA6-9066-1A0BEC22C8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4" name="Picture 2" descr="Στάδια κατακλίσεων και έλκών | Vitaplast">
            <a:extLst>
              <a:ext uri="{FF2B5EF4-FFF2-40B4-BE49-F238E27FC236}">
                <a16:creationId xmlns:a16="http://schemas.microsoft.com/office/drawing/2014/main" id="{920C4B5A-9A17-3C40-89ED-58044CF515D3}"/>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8573" r="22035" b="-3"/>
          <a:stretch/>
        </p:blipFill>
        <p:spPr bwMode="auto">
          <a:xfrm>
            <a:off x="1023562" y="1318535"/>
            <a:ext cx="3613752" cy="3900889"/>
          </a:xfrm>
          <a:prstGeom prst="rect">
            <a:avLst/>
          </a:prstGeom>
          <a:noFill/>
          <a:extLst>
            <a:ext uri="{909E8E84-426E-40DD-AFC4-6F175D3DCCD1}">
              <a14:hiddenFill xmlns:a14="http://schemas.microsoft.com/office/drawing/2010/main">
                <a:solidFill>
                  <a:srgbClr val="FFFFFF"/>
                </a:solidFill>
              </a14:hiddenFill>
            </a:ext>
          </a:extLst>
        </p:spPr>
      </p:pic>
      <p:sp>
        <p:nvSpPr>
          <p:cNvPr id="3" name="Θέση περιεχομένου 2">
            <a:extLst>
              <a:ext uri="{FF2B5EF4-FFF2-40B4-BE49-F238E27FC236}">
                <a16:creationId xmlns:a16="http://schemas.microsoft.com/office/drawing/2014/main" id="{647F05D7-7D35-504F-9B82-A9873EEF8577}"/>
              </a:ext>
            </a:extLst>
          </p:cNvPr>
          <p:cNvSpPr>
            <a:spLocks noGrp="1"/>
          </p:cNvSpPr>
          <p:nvPr>
            <p:ph idx="1"/>
          </p:nvPr>
        </p:nvSpPr>
        <p:spPr>
          <a:xfrm>
            <a:off x="4954181" y="2286000"/>
            <a:ext cx="6562905" cy="3581400"/>
          </a:xfrm>
        </p:spPr>
        <p:txBody>
          <a:bodyPr>
            <a:normAutofit/>
          </a:bodyPr>
          <a:lstStyle/>
          <a:p>
            <a:r>
              <a:rPr lang="el-GR" dirty="0"/>
              <a:t>Απώλεια ολικού πάχους δέρματος, περιλαμβάνει καταστροφή και μερική νέκρωση των ιστών κάτω απο το δέρμα, χωρίς την εμφάνιση σπηλαίου.</a:t>
            </a:r>
          </a:p>
        </p:txBody>
      </p:sp>
    </p:spTree>
    <p:extLst>
      <p:ext uri="{BB962C8B-B14F-4D97-AF65-F5344CB8AC3E}">
        <p14:creationId xmlns:p14="http://schemas.microsoft.com/office/powerpoint/2010/main" val="164236058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3AC2BB7-3870-B84E-9CA1-CCDA9A2CABAC}"/>
              </a:ext>
            </a:extLst>
          </p:cNvPr>
          <p:cNvSpPr>
            <a:spLocks noGrp="1"/>
          </p:cNvSpPr>
          <p:nvPr>
            <p:ph type="title"/>
          </p:nvPr>
        </p:nvSpPr>
        <p:spPr/>
        <p:txBody>
          <a:bodyPr/>
          <a:lstStyle/>
          <a:p>
            <a:r>
              <a:rPr lang="el-GR" dirty="0"/>
              <a:t>ΤΕΤΑΡΤΟ ΣΤΑΔΙΟ ΚΑΤΑΚΛΙΣΗΣ</a:t>
            </a:r>
          </a:p>
        </p:txBody>
      </p:sp>
      <p:sp>
        <p:nvSpPr>
          <p:cNvPr id="3" name="Θέση περιεχομένου 2">
            <a:extLst>
              <a:ext uri="{FF2B5EF4-FFF2-40B4-BE49-F238E27FC236}">
                <a16:creationId xmlns:a16="http://schemas.microsoft.com/office/drawing/2014/main" id="{4962A088-0348-9745-ABBB-A28AF66CF2F3}"/>
              </a:ext>
            </a:extLst>
          </p:cNvPr>
          <p:cNvSpPr>
            <a:spLocks noGrp="1"/>
          </p:cNvSpPr>
          <p:nvPr>
            <p:ph idx="1"/>
          </p:nvPr>
        </p:nvSpPr>
        <p:spPr>
          <a:xfrm>
            <a:off x="6096000" y="3038929"/>
            <a:ext cx="5861957" cy="1785257"/>
          </a:xfrm>
        </p:spPr>
        <p:txBody>
          <a:bodyPr/>
          <a:lstStyle/>
          <a:p>
            <a:r>
              <a:rPr lang="el-GR" dirty="0"/>
              <a:t>Νέκρωση ιστών ή καταστροφή μυών και οστών, σχηματισμός σπηλαίου</a:t>
            </a:r>
          </a:p>
        </p:txBody>
      </p:sp>
      <p:pic>
        <p:nvPicPr>
          <p:cNvPr id="4108" name="Picture 12" descr="Στάδια κατακλίσεων και έλκών | Vitaplast">
            <a:extLst>
              <a:ext uri="{FF2B5EF4-FFF2-40B4-BE49-F238E27FC236}">
                <a16:creationId xmlns:a16="http://schemas.microsoft.com/office/drawing/2014/main" id="{1D0B7889-DAC1-9746-BEE5-7BC7C4E458D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71600" y="2387601"/>
            <a:ext cx="3048000" cy="22987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1790278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362DFFC-4DCC-48EE-B781-94D04B95F1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76"/>
            <a:ext cx="5303520" cy="685762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Τίτλος 1">
            <a:extLst>
              <a:ext uri="{FF2B5EF4-FFF2-40B4-BE49-F238E27FC236}">
                <a16:creationId xmlns:a16="http://schemas.microsoft.com/office/drawing/2014/main" id="{B4B1135D-4572-0E46-97C8-FA02FEE7E3DB}"/>
              </a:ext>
            </a:extLst>
          </p:cNvPr>
          <p:cNvSpPr>
            <a:spLocks noGrp="1"/>
          </p:cNvSpPr>
          <p:nvPr>
            <p:ph type="title"/>
          </p:nvPr>
        </p:nvSpPr>
        <p:spPr>
          <a:xfrm>
            <a:off x="640081" y="791570"/>
            <a:ext cx="4018839" cy="5262390"/>
          </a:xfrm>
        </p:spPr>
        <p:txBody>
          <a:bodyPr anchor="ctr">
            <a:normAutofit/>
          </a:bodyPr>
          <a:lstStyle/>
          <a:p>
            <a:pPr algn="r"/>
            <a:r>
              <a:rPr lang="el-GR" sz="5400" dirty="0">
                <a:solidFill>
                  <a:schemeClr val="bg2"/>
                </a:solidFill>
              </a:rPr>
              <a:t>ΠΕΡΙΠΟΙΗΣΗ ΚΑΤΑΚΛΙΣΗΣ ΚΑΙ ΘΕΡΑΠΕΙΑ</a:t>
            </a:r>
          </a:p>
        </p:txBody>
      </p:sp>
      <p:sp>
        <p:nvSpPr>
          <p:cNvPr id="10" name="Rectangle 9">
            <a:extLst>
              <a:ext uri="{FF2B5EF4-FFF2-40B4-BE49-F238E27FC236}">
                <a16:creationId xmlns:a16="http://schemas.microsoft.com/office/drawing/2014/main" id="{18B8B265-E68C-4B64-9238-781F0102C5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03520" y="376"/>
            <a:ext cx="228600"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Θέση περιεχομένου 2">
            <a:extLst>
              <a:ext uri="{FF2B5EF4-FFF2-40B4-BE49-F238E27FC236}">
                <a16:creationId xmlns:a16="http://schemas.microsoft.com/office/drawing/2014/main" id="{839AEE1C-A48E-834B-B399-A7360E8260AB}"/>
              </a:ext>
            </a:extLst>
          </p:cNvPr>
          <p:cNvSpPr>
            <a:spLocks noGrp="1"/>
          </p:cNvSpPr>
          <p:nvPr>
            <p:ph idx="1"/>
          </p:nvPr>
        </p:nvSpPr>
        <p:spPr>
          <a:xfrm>
            <a:off x="6176720" y="791570"/>
            <a:ext cx="4892308" cy="5262390"/>
          </a:xfrm>
        </p:spPr>
        <p:txBody>
          <a:bodyPr anchor="ctr">
            <a:noAutofit/>
          </a:bodyPr>
          <a:lstStyle/>
          <a:p>
            <a:pPr marL="0" indent="0">
              <a:buNone/>
            </a:pPr>
            <a:r>
              <a:rPr lang="el-GR" dirty="0"/>
              <a:t>Για τους ασθενείς με κατακλίσεις η θεραπεία στο σπίτι είναι απαραίτητη και συχνά σηκώνει το μεγαλύτερο βάρος της νοσηλείας τους. Έρχεται να συμπληρώσει την ιατρική φροντίδα και την φροντίδα της οικογένειας με την περιποίηση του ασθενούς, την καθαριότητα και την περιποίηση του δέρματος, τις αλλαγές θέσης και την κινητοποίηση, τις αλλαγές και την περιποίηση των κατακλίσεων, την φροντίδα της διατροφής, την εφαρμογή των ιατρικών οδηγιών και την έγκαιρη αναγνώριση κάθε προβλήματος ώστε να αντιμετωπίζεται το ταχύτερο δυνατόν. Η πρόληψη και η θεραπεία των κατακλίσεων έχει τεράστια σημασία όχι μόνο για την υγεία αλλά και για την ποιότητα ζωής του ασθενούς, </a:t>
            </a:r>
            <a:r>
              <a:rPr lang="el-GR" dirty="0" err="1"/>
              <a:t>γι</a:t>
            </a:r>
            <a:r>
              <a:rPr lang="el-GR" dirty="0"/>
              <a:t>΄ αυτό πρέπει να αποτελεί μέγιστη προτεραιότητα για όλους.</a:t>
            </a:r>
          </a:p>
        </p:txBody>
      </p:sp>
    </p:spTree>
    <p:extLst>
      <p:ext uri="{BB962C8B-B14F-4D97-AF65-F5344CB8AC3E}">
        <p14:creationId xmlns:p14="http://schemas.microsoft.com/office/powerpoint/2010/main" val="260208190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D3EF033-0AE0-634C-BE58-B4C97DD36B75}"/>
              </a:ext>
            </a:extLst>
          </p:cNvPr>
          <p:cNvSpPr>
            <a:spLocks noGrp="1"/>
          </p:cNvSpPr>
          <p:nvPr>
            <p:ph type="title"/>
          </p:nvPr>
        </p:nvSpPr>
        <p:spPr>
          <a:xfrm>
            <a:off x="1371600" y="247650"/>
            <a:ext cx="9601200" cy="1485900"/>
          </a:xfrm>
        </p:spPr>
        <p:txBody>
          <a:bodyPr/>
          <a:lstStyle/>
          <a:p>
            <a:pPr algn="ctr"/>
            <a:r>
              <a:rPr lang="el-GR" b="1"/>
              <a:t>ΟΡΘΗ ΧΟΗΓΗΣΗ ΦΑΡΜΑΚΩΝ</a:t>
            </a:r>
          </a:p>
        </p:txBody>
      </p:sp>
      <p:sp>
        <p:nvSpPr>
          <p:cNvPr id="3" name="Θέση περιεχομένου 2">
            <a:extLst>
              <a:ext uri="{FF2B5EF4-FFF2-40B4-BE49-F238E27FC236}">
                <a16:creationId xmlns:a16="http://schemas.microsoft.com/office/drawing/2014/main" id="{882BEDC1-BF3F-254E-B9BE-91109F4A60F3}"/>
              </a:ext>
            </a:extLst>
          </p:cNvPr>
          <p:cNvSpPr>
            <a:spLocks noGrp="1"/>
          </p:cNvSpPr>
          <p:nvPr>
            <p:ph idx="1"/>
          </p:nvPr>
        </p:nvSpPr>
        <p:spPr>
          <a:xfrm>
            <a:off x="839449" y="1049312"/>
            <a:ext cx="11352551" cy="5411450"/>
          </a:xfrm>
        </p:spPr>
        <p:txBody>
          <a:bodyPr>
            <a:normAutofit lnSpcReduction="10000"/>
          </a:bodyPr>
          <a:lstStyle/>
          <a:p>
            <a:pPr marL="0" indent="0">
              <a:buNone/>
            </a:pPr>
            <a:r>
              <a:rPr lang="el-GR"/>
              <a:t>Η ορθή και ασφαλής χορήγηση των φαρμάκων είναι βασικό νοσηλευτικό καθήκον, άρρηκτα συνδεδεμένο με την ασφάλεια του ασθενή.</a:t>
            </a:r>
          </a:p>
          <a:p>
            <a:pPr marL="0" indent="0">
              <a:buNone/>
            </a:pPr>
            <a:r>
              <a:rPr lang="el-GR"/>
              <a:t>Τα φάρμακα χορηγούνται από τους νοσηλευτές βάση γραπτής ιατρικής οδηγίας και σύμφωνα με το πλάνο φροντίδας, το οποίο οφείλει να γνωρίζει ο νοσηλευτής. Επίσης ο νοσηλευτής οφείλει να γνωρίζει τη θεραπευτική χρήση του φαρμάκου, την οδό χορήγησης, τη συνήθη δοσολογία και τυχών ανεπιθύμητες ενέργειες από τη χορήγησή του.</a:t>
            </a:r>
          </a:p>
          <a:p>
            <a:pPr marL="0" indent="0">
              <a:buNone/>
            </a:pPr>
            <a:r>
              <a:rPr lang="el-GR"/>
              <a:t>Το είδος και η δόση του φαρμάκου πρέπει να είναι σύμφωνα με την ιατρική οδηγία.</a:t>
            </a:r>
          </a:p>
          <a:p>
            <a:pPr marL="0" indent="0">
              <a:buNone/>
            </a:pPr>
            <a:r>
              <a:rPr lang="el-GR"/>
              <a:t>Επιβεβαιώστε ότι δεν υπάρχει γνωστό πρόβλημα αλλεργίας ή ευαισθησίας στο χορηγούμενο φάρμακο.</a:t>
            </a:r>
          </a:p>
          <a:p>
            <a:pPr marL="0" indent="0">
              <a:buNone/>
            </a:pPr>
            <a:r>
              <a:rPr lang="el-GR"/>
              <a:t>Εξασφαλίστε τα πέντε σημεία ορθής χορήγησης φαρμάκων: </a:t>
            </a:r>
          </a:p>
          <a:p>
            <a:pPr marL="0" indent="0">
              <a:buNone/>
            </a:pPr>
            <a:r>
              <a:rPr lang="el-GR"/>
              <a:t>α) το σωστό φάρμακο,</a:t>
            </a:r>
          </a:p>
          <a:p>
            <a:pPr marL="0" indent="0">
              <a:buNone/>
            </a:pPr>
            <a:r>
              <a:rPr lang="el-GR"/>
              <a:t>β) στο σωστό ασθενή,</a:t>
            </a:r>
          </a:p>
          <a:p>
            <a:pPr marL="0" indent="0">
              <a:buNone/>
            </a:pPr>
            <a:r>
              <a:rPr lang="el-GR"/>
              <a:t>γ) στη σωστή δόση,</a:t>
            </a:r>
          </a:p>
          <a:p>
            <a:pPr marL="0" indent="0">
              <a:buNone/>
            </a:pPr>
            <a:r>
              <a:rPr lang="el-GR"/>
              <a:t>δ) μέσω της σωστής οδού,</a:t>
            </a:r>
          </a:p>
          <a:p>
            <a:pPr marL="0" indent="0">
              <a:buNone/>
            </a:pPr>
            <a:r>
              <a:rPr lang="el-GR"/>
              <a:t>ε) τη σωστή ώρα</a:t>
            </a:r>
          </a:p>
        </p:txBody>
      </p:sp>
    </p:spTree>
    <p:extLst>
      <p:ext uri="{BB962C8B-B14F-4D97-AF65-F5344CB8AC3E}">
        <p14:creationId xmlns:p14="http://schemas.microsoft.com/office/powerpoint/2010/main" val="30247021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E89D74F-AF38-6D47-A141-EA76AD7FE118}"/>
              </a:ext>
            </a:extLst>
          </p:cNvPr>
          <p:cNvSpPr>
            <a:spLocks noGrp="1"/>
          </p:cNvSpPr>
          <p:nvPr>
            <p:ph type="title"/>
          </p:nvPr>
        </p:nvSpPr>
        <p:spPr>
          <a:xfrm>
            <a:off x="1357313" y="428625"/>
            <a:ext cx="3282695" cy="1485900"/>
          </a:xfrm>
        </p:spPr>
        <p:txBody>
          <a:bodyPr>
            <a:normAutofit/>
          </a:bodyPr>
          <a:lstStyle/>
          <a:p>
            <a:pPr algn="ctr"/>
            <a:r>
              <a:rPr lang="el-GR" sz="3400" b="1"/>
              <a:t>ΒΑΣΙΚΕΣ ΑΡΧΕΣ ΑΝΤΙΣΗΨΙΑΣ - ΑΣΗΨΙΑΣ</a:t>
            </a:r>
          </a:p>
        </p:txBody>
      </p:sp>
      <p:sp>
        <p:nvSpPr>
          <p:cNvPr id="3" name="Θέση περιεχομένου 2">
            <a:extLst>
              <a:ext uri="{FF2B5EF4-FFF2-40B4-BE49-F238E27FC236}">
                <a16:creationId xmlns:a16="http://schemas.microsoft.com/office/drawing/2014/main" id="{F8564F71-8C34-894A-8E32-554846F1DDB7}"/>
              </a:ext>
            </a:extLst>
          </p:cNvPr>
          <p:cNvSpPr>
            <a:spLocks noGrp="1"/>
          </p:cNvSpPr>
          <p:nvPr>
            <p:ph idx="1"/>
          </p:nvPr>
        </p:nvSpPr>
        <p:spPr>
          <a:xfrm>
            <a:off x="1171575" y="2285999"/>
            <a:ext cx="5100638" cy="4000501"/>
          </a:xfrm>
        </p:spPr>
        <p:txBody>
          <a:bodyPr>
            <a:normAutofit/>
          </a:bodyPr>
          <a:lstStyle/>
          <a:p>
            <a:r>
              <a:rPr lang="el-GR"/>
              <a:t>Διαδικασία που γίνεται αποκλειστικά υπό άσηπτες συνθήκες</a:t>
            </a:r>
          </a:p>
          <a:p>
            <a:endParaRPr lang="el-GR"/>
          </a:p>
          <a:p>
            <a:r>
              <a:rPr lang="el-GR"/>
              <a:t>Η βασική αρχή της ΑΤΜΕ (Άσηπτη Τεχνική Μη Επαφής) είναι ότι κατά τη χρήση υλικού και εξοπλισμού σε μια διαδικασία, τα αποστειρωμένα σημεία δεν έρχονται σε επαφή με τίποτα που δεν είναι αποστειρωμένο έτσι ώστε να αποφεύγεται η επιμόλυνση. </a:t>
            </a:r>
          </a:p>
          <a:p>
            <a:endParaRPr lang="el-GR" sz="1600"/>
          </a:p>
          <a:p>
            <a:endParaRPr lang="el-GR" sz="1600"/>
          </a:p>
        </p:txBody>
      </p:sp>
      <p:pic>
        <p:nvPicPr>
          <p:cNvPr id="1026" name="Picture 2" descr="Τα Προϊόντα μας - Αντισηψία-Απολύμανση - Alcofarm Medical">
            <a:extLst>
              <a:ext uri="{FF2B5EF4-FFF2-40B4-BE49-F238E27FC236}">
                <a16:creationId xmlns:a16="http://schemas.microsoft.com/office/drawing/2014/main" id="{C8E3D925-6438-DC4C-9E26-B0ACDB3BE5AD}"/>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038413" y="2063873"/>
            <a:ext cx="4938743" cy="35276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6180457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A97F59D-628C-4053-B41F-489D0045FD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a:extLst>
              <a:ext uri="{FF2B5EF4-FFF2-40B4-BE49-F238E27FC236}">
                <a16:creationId xmlns:a16="http://schemas.microsoft.com/office/drawing/2014/main" id="{A14902AA-4E7E-4D93-A756-AC2EF9AAF93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76"/>
            <a:ext cx="12191998"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1" name="Freeform 6">
            <a:extLst>
              <a:ext uri="{FF2B5EF4-FFF2-40B4-BE49-F238E27FC236}">
                <a16:creationId xmlns:a16="http://schemas.microsoft.com/office/drawing/2014/main" id="{AE0AE5A0-0098-4DC4-82DC-CCE4071B65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8299640" y="626654"/>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accent1">
              <a:lumMod val="75000"/>
            </a:schemeClr>
          </a:solidFill>
          <a:ln w="0">
            <a:noFill/>
            <a:prstDash val="solid"/>
            <a:round/>
            <a:headEnd/>
            <a:tailEnd/>
          </a:ln>
        </p:spPr>
      </p:sp>
      <p:sp useBgFill="1">
        <p:nvSpPr>
          <p:cNvPr id="13" name="Rectangle 12">
            <a:extLst>
              <a:ext uri="{FF2B5EF4-FFF2-40B4-BE49-F238E27FC236}">
                <a16:creationId xmlns:a16="http://schemas.microsoft.com/office/drawing/2014/main" id="{B6D28670-6E3D-4F4B-AD22-EFA33BF3CA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10266" y="1010266"/>
            <a:ext cx="10171466" cy="4857133"/>
          </a:xfrm>
          <a:prstGeom prst="rect">
            <a:avLst/>
          </a:prstGeom>
          <a:ln>
            <a:noFill/>
          </a:ln>
        </p:spPr>
        <p:style>
          <a:lnRef idx="2">
            <a:schemeClr val="accent1">
              <a:shade val="50000"/>
            </a:schemeClr>
          </a:lnRef>
          <a:fillRef idx="1001">
            <a:schemeClr val="lt2"/>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4CA6EF66-B916-AF44-B063-BB31D495CF42}"/>
              </a:ext>
            </a:extLst>
          </p:cNvPr>
          <p:cNvSpPr txBox="1"/>
          <p:nvPr/>
        </p:nvSpPr>
        <p:spPr>
          <a:xfrm>
            <a:off x="1184790" y="1009890"/>
            <a:ext cx="9996942" cy="4857133"/>
          </a:xfrm>
          <a:prstGeom prst="rect">
            <a:avLst/>
          </a:prstGeom>
        </p:spPr>
        <p:txBody>
          <a:bodyPr vert="horz" lIns="91440" tIns="45720" rIns="91440" bIns="45720" rtlCol="0">
            <a:normAutofit lnSpcReduction="10000"/>
          </a:bodyPr>
          <a:lstStyle/>
          <a:p>
            <a:pPr indent="-384048" defTabSz="914400">
              <a:lnSpc>
                <a:spcPct val="94000"/>
              </a:lnSpc>
              <a:spcAft>
                <a:spcPts val="200"/>
              </a:spcAft>
              <a:buFont typeface="Franklin Gothic Book" panose="020B0503020102020204" pitchFamily="34" charset="0"/>
            </a:pPr>
            <a:r>
              <a:rPr lang="en-US" sz="2000">
                <a:solidFill>
                  <a:schemeClr val="tx2"/>
                </a:solidFill>
              </a:rPr>
              <a:t>Ελέγξτε την ημερομηνία λήξης του σκευάσματος. Ετοιμάστε φάρμακα για έναν ασθενή κάθε φορά. Εφαρμόστε τους «τρεις ελέγχους»:</a:t>
            </a:r>
          </a:p>
          <a:p>
            <a:pPr indent="-384048" defTabSz="914400">
              <a:lnSpc>
                <a:spcPct val="94000"/>
              </a:lnSpc>
              <a:spcAft>
                <a:spcPts val="200"/>
              </a:spcAft>
              <a:buFont typeface="Franklin Gothic Book" panose="020B0503020102020204" pitchFamily="34" charset="0"/>
            </a:pPr>
            <a:r>
              <a:rPr lang="en-US" sz="2000">
                <a:solidFill>
                  <a:schemeClr val="tx2"/>
                </a:solidFill>
              </a:rPr>
              <a:t>1. Όταν λάβετε τη συσκευασία του φαρμάκου</a:t>
            </a:r>
          </a:p>
          <a:p>
            <a:pPr indent="-384048" defTabSz="914400">
              <a:lnSpc>
                <a:spcPct val="94000"/>
              </a:lnSpc>
              <a:spcAft>
                <a:spcPts val="200"/>
              </a:spcAft>
              <a:buFont typeface="Franklin Gothic Book" panose="020B0503020102020204" pitchFamily="34" charset="0"/>
            </a:pPr>
            <a:r>
              <a:rPr lang="en-US" sz="2000">
                <a:solidFill>
                  <a:schemeClr val="tx2"/>
                </a:solidFill>
              </a:rPr>
              <a:t>2. Μετά από τη σύγκριση με την κάρτα φαρμάκου</a:t>
            </a:r>
          </a:p>
          <a:p>
            <a:pPr indent="-384048" defTabSz="914400">
              <a:lnSpc>
                <a:spcPct val="94000"/>
              </a:lnSpc>
              <a:spcAft>
                <a:spcPts val="200"/>
              </a:spcAft>
              <a:buFont typeface="Franklin Gothic Book" panose="020B0503020102020204" pitchFamily="34" charset="0"/>
            </a:pPr>
            <a:r>
              <a:rPr lang="en-US" sz="2000">
                <a:solidFill>
                  <a:schemeClr val="tx2"/>
                </a:solidFill>
              </a:rPr>
              <a:t>3. Κατά την επανατοποθέτηση στο συρτάρι/ράφι, ή πριν από τη χορήγηση στον ασθενή</a:t>
            </a:r>
          </a:p>
          <a:p>
            <a:pPr indent="-384048" defTabSz="914400">
              <a:lnSpc>
                <a:spcPct val="94000"/>
              </a:lnSpc>
              <a:spcAft>
                <a:spcPts val="200"/>
              </a:spcAft>
              <a:buFont typeface="Franklin Gothic Book" panose="020B0503020102020204" pitchFamily="34" charset="0"/>
            </a:pPr>
            <a:r>
              <a:rPr lang="en-US" sz="2000">
                <a:solidFill>
                  <a:schemeClr val="tx2"/>
                </a:solidFill>
              </a:rPr>
              <a:t>Μεταφέρετε τα φάρμακα στο θάλαμο με το τροχήλατο νοσηλείας ή εναλλακτικά σε καθαρό νεφροειδές. Συγκεντρώστε τον απαραίτητο εξοπλισμό και κατόπιν ενημερώστε τον ασθενή για το είδος, τη δόση και το αποτέλεσμα του χορηγούμενου φαρμάκου. Δώστε προσοχή στην σωστή επικοινωνία-προσέγγιση του ασθενή.</a:t>
            </a:r>
          </a:p>
          <a:p>
            <a:pPr indent="-384048" defTabSz="914400">
              <a:lnSpc>
                <a:spcPct val="94000"/>
              </a:lnSpc>
              <a:spcAft>
                <a:spcPts val="200"/>
              </a:spcAft>
              <a:buFont typeface="Franklin Gothic Book" panose="020B0503020102020204" pitchFamily="34" charset="0"/>
            </a:pPr>
            <a:r>
              <a:rPr lang="en-US" sz="2000">
                <a:solidFill>
                  <a:schemeClr val="tx2"/>
                </a:solidFill>
              </a:rPr>
              <a:t>Χορηγείστε το φάρμακο πάντα κατόπιν εκτίμησης της γενικής κατάστασης του ασθενή (π.χ. η διγοξίνη δεν δίνεται εάν οι σφύξεις είναι λιγότερες από 60/min). Ελέγξτε την ανταπόκριση και την αντίδραση του ασθενή στο φάρμακο εντός εύλογου χρονικού διαστήματος.</a:t>
            </a:r>
          </a:p>
          <a:p>
            <a:pPr indent="-384048" defTabSz="914400">
              <a:lnSpc>
                <a:spcPct val="94000"/>
              </a:lnSpc>
              <a:spcAft>
                <a:spcPts val="200"/>
              </a:spcAft>
              <a:buFont typeface="Franklin Gothic Book" panose="020B0503020102020204" pitchFamily="34" charset="0"/>
            </a:pPr>
            <a:r>
              <a:rPr lang="en-US" sz="2000">
                <a:solidFill>
                  <a:schemeClr val="tx2"/>
                </a:solidFill>
              </a:rPr>
              <a:t>Ενημερώστε τον θεράποντα ιατρό και το νοσηλευτικό φάκελο εάν: </a:t>
            </a:r>
          </a:p>
          <a:p>
            <a:pPr indent="-384048" defTabSz="914400">
              <a:lnSpc>
                <a:spcPct val="94000"/>
              </a:lnSpc>
              <a:spcAft>
                <a:spcPts val="200"/>
              </a:spcAft>
              <a:buFont typeface="Franklin Gothic Book" panose="020B0503020102020204" pitchFamily="34" charset="0"/>
            </a:pPr>
            <a:r>
              <a:rPr lang="en-US" sz="2000">
                <a:solidFill>
                  <a:schemeClr val="tx2"/>
                </a:solidFill>
              </a:rPr>
              <a:t> Το φάρμακο δεν δοθεί ή ο ασθενής αρνηθεί να το πάρει </a:t>
            </a:r>
          </a:p>
          <a:p>
            <a:pPr indent="-384048" defTabSz="914400">
              <a:lnSpc>
                <a:spcPct val="94000"/>
              </a:lnSpc>
              <a:spcAft>
                <a:spcPts val="200"/>
              </a:spcAft>
              <a:buFont typeface="Franklin Gothic Book" panose="020B0503020102020204" pitchFamily="34" charset="0"/>
            </a:pPr>
            <a:r>
              <a:rPr lang="en-US" sz="2000">
                <a:solidFill>
                  <a:schemeClr val="tx2"/>
                </a:solidFill>
              </a:rPr>
              <a:t> Ο ασθενής εμφανίσει ανεπιθύμητες ενέργειες</a:t>
            </a:r>
          </a:p>
          <a:p>
            <a:pPr indent="-384048" defTabSz="914400">
              <a:lnSpc>
                <a:spcPct val="94000"/>
              </a:lnSpc>
              <a:spcAft>
                <a:spcPts val="200"/>
              </a:spcAft>
              <a:buFont typeface="Franklin Gothic Book" panose="020B0503020102020204" pitchFamily="34" charset="0"/>
            </a:pPr>
            <a:r>
              <a:rPr lang="en-US" sz="2000">
                <a:solidFill>
                  <a:schemeClr val="tx2"/>
                </a:solidFill>
              </a:rPr>
              <a:t> Ο ασθενής εμφανίσει κάποια αντίδραση στο φάρμακο</a:t>
            </a:r>
          </a:p>
          <a:p>
            <a:pPr indent="-384048" defTabSz="914400">
              <a:lnSpc>
                <a:spcPct val="94000"/>
              </a:lnSpc>
              <a:spcAft>
                <a:spcPts val="200"/>
              </a:spcAft>
              <a:buFont typeface="Franklin Gothic Book" panose="020B0503020102020204" pitchFamily="34" charset="0"/>
            </a:pPr>
            <a:endParaRPr lang="en-US" sz="1300">
              <a:solidFill>
                <a:schemeClr val="tx2"/>
              </a:solidFill>
            </a:endParaRPr>
          </a:p>
        </p:txBody>
      </p:sp>
    </p:spTree>
    <p:extLst>
      <p:ext uri="{BB962C8B-B14F-4D97-AF65-F5344CB8AC3E}">
        <p14:creationId xmlns:p14="http://schemas.microsoft.com/office/powerpoint/2010/main" val="3325905800"/>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32D46E2-34D8-5246-991B-7FB7903F16F2}"/>
              </a:ext>
            </a:extLst>
          </p:cNvPr>
          <p:cNvSpPr>
            <a:spLocks noGrp="1"/>
          </p:cNvSpPr>
          <p:nvPr>
            <p:ph type="title"/>
          </p:nvPr>
        </p:nvSpPr>
        <p:spPr/>
        <p:txBody>
          <a:bodyPr/>
          <a:lstStyle/>
          <a:p>
            <a:r>
              <a:rPr lang="el-GR" b="1"/>
              <a:t>ΑΠΟΛΥΜΑΝΣΗ</a:t>
            </a:r>
          </a:p>
        </p:txBody>
      </p:sp>
      <p:sp>
        <p:nvSpPr>
          <p:cNvPr id="3" name="Θέση περιεχομένου 2">
            <a:extLst>
              <a:ext uri="{FF2B5EF4-FFF2-40B4-BE49-F238E27FC236}">
                <a16:creationId xmlns:a16="http://schemas.microsoft.com/office/drawing/2014/main" id="{1D2C45DA-9EFB-E54A-BB8C-149590000487}"/>
              </a:ext>
            </a:extLst>
          </p:cNvPr>
          <p:cNvSpPr>
            <a:spLocks noGrp="1"/>
          </p:cNvSpPr>
          <p:nvPr>
            <p:ph idx="1"/>
          </p:nvPr>
        </p:nvSpPr>
        <p:spPr>
          <a:xfrm>
            <a:off x="985839" y="1771650"/>
            <a:ext cx="10315574" cy="4743450"/>
          </a:xfrm>
        </p:spPr>
        <p:txBody>
          <a:bodyPr>
            <a:normAutofit lnSpcReduction="10000"/>
          </a:bodyPr>
          <a:lstStyle/>
          <a:p>
            <a:pPr>
              <a:lnSpc>
                <a:spcPct val="150000"/>
              </a:lnSpc>
            </a:pPr>
            <a:r>
              <a:rPr lang="el-GR"/>
              <a:t>Απολύμανση: Η διαδικασία που απομακρύνει πολλούς ή όλους τους παθογόνους μικροοργανισμούς, με εξαίρεση τους σπόρους των βακτηρίων, από άψυχα αντικείμενα ή επιφάνειες</a:t>
            </a:r>
          </a:p>
          <a:p>
            <a:pPr>
              <a:lnSpc>
                <a:spcPct val="150000"/>
              </a:lnSpc>
            </a:pPr>
            <a:r>
              <a:rPr lang="el-GR"/>
              <a:t>η εξάλειψη ή μείωση ≥ 3 </a:t>
            </a:r>
            <a:r>
              <a:rPr lang="en"/>
              <a:t>log cfu (</a:t>
            </a:r>
            <a:r>
              <a:rPr lang="el-GR"/>
              <a:t>τουλάχιστον 1000 φορές) παθογόνων και δυνητικά παθογόνων  μικροοργανισμών από αντικείμενα ή επιφάνειες</a:t>
            </a:r>
          </a:p>
          <a:p>
            <a:pPr>
              <a:lnSpc>
                <a:spcPct val="150000"/>
              </a:lnSpc>
            </a:pPr>
            <a:r>
              <a:rPr lang="el-GR">
                <a:solidFill>
                  <a:srgbClr val="FF0000"/>
                </a:solidFill>
              </a:rPr>
              <a:t>Η απολύμανση δεν καταστρέφει τους σπόρους των μικροοργανισμών</a:t>
            </a:r>
            <a:endParaRPr lang="el-GR"/>
          </a:p>
          <a:p>
            <a:pPr>
              <a:lnSpc>
                <a:spcPct val="150000"/>
              </a:lnSpc>
            </a:pPr>
            <a:r>
              <a:rPr lang="el-GR"/>
              <a:t>Ικανοποιητικό όριο απολύμανσης η μείωση κατά</a:t>
            </a:r>
          </a:p>
          <a:p>
            <a:pPr>
              <a:lnSpc>
                <a:spcPct val="150000"/>
              </a:lnSpc>
              <a:buFont typeface="Wingdings" pitchFamily="2" charset="2"/>
              <a:buChar char="ü"/>
            </a:pPr>
            <a:r>
              <a:rPr lang="el-GR"/>
              <a:t>5 </a:t>
            </a:r>
            <a:r>
              <a:rPr lang="en"/>
              <a:t>log </a:t>
            </a:r>
            <a:r>
              <a:rPr lang="el-GR"/>
              <a:t>σε 5 </a:t>
            </a:r>
            <a:r>
              <a:rPr lang="en"/>
              <a:t>min </a:t>
            </a:r>
            <a:r>
              <a:rPr lang="el-GR"/>
              <a:t>για βακτήρια και</a:t>
            </a:r>
          </a:p>
          <a:p>
            <a:pPr>
              <a:lnSpc>
                <a:spcPct val="150000"/>
              </a:lnSpc>
              <a:buFont typeface="Wingdings" pitchFamily="2" charset="2"/>
              <a:buChar char="ü"/>
            </a:pPr>
            <a:r>
              <a:rPr lang="el-GR"/>
              <a:t>4 </a:t>
            </a:r>
            <a:r>
              <a:rPr lang="en"/>
              <a:t>log </a:t>
            </a:r>
            <a:r>
              <a:rPr lang="el-GR"/>
              <a:t>σε 5 </a:t>
            </a:r>
            <a:r>
              <a:rPr lang="en"/>
              <a:t>min </a:t>
            </a:r>
            <a:r>
              <a:rPr lang="el-GR"/>
              <a:t>για ιούς</a:t>
            </a:r>
          </a:p>
          <a:p>
            <a:endParaRPr lang="el-GR"/>
          </a:p>
          <a:p>
            <a:endParaRPr lang="el-GR"/>
          </a:p>
        </p:txBody>
      </p:sp>
    </p:spTree>
    <p:extLst>
      <p:ext uri="{BB962C8B-B14F-4D97-AF65-F5344CB8AC3E}">
        <p14:creationId xmlns:p14="http://schemas.microsoft.com/office/powerpoint/2010/main" val="15190615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B9E78CDD-6768-9647-9D69-6B341FFB9EF4}"/>
              </a:ext>
            </a:extLst>
          </p:cNvPr>
          <p:cNvSpPr>
            <a:spLocks noGrp="1"/>
          </p:cNvSpPr>
          <p:nvPr>
            <p:ph idx="1"/>
          </p:nvPr>
        </p:nvSpPr>
        <p:spPr>
          <a:xfrm>
            <a:off x="1057275" y="728663"/>
            <a:ext cx="10358438" cy="5343525"/>
          </a:xfrm>
        </p:spPr>
        <p:txBody>
          <a:bodyPr>
            <a:normAutofit/>
          </a:bodyPr>
          <a:lstStyle/>
          <a:p>
            <a:pPr>
              <a:lnSpc>
                <a:spcPct val="150000"/>
              </a:lnSpc>
            </a:pPr>
            <a:r>
              <a:rPr lang="el-GR"/>
              <a:t>Οι περιβαλλοντικές επιφάνειες αποτελούν ελάχιστο κίνδυνο μετάδοσης της νόσου και μπορούν με ασφάλεια να απολυμανθούν με λιγότερο αυστηρές μεθόδους από εκείνες που χρησιμοποιούνται για τον νοσοκομειακό εξοπλισμό</a:t>
            </a:r>
          </a:p>
          <a:p>
            <a:pPr>
              <a:lnSpc>
                <a:spcPct val="150000"/>
              </a:lnSpc>
            </a:pPr>
            <a:r>
              <a:rPr lang="el-GR"/>
              <a:t>Επιφάνειες νοσοκομειακού εξοπλισμού (πόμολα, χερούλια μηχανημάτων, μηχανήματα ακτινογραφιών)</a:t>
            </a:r>
          </a:p>
          <a:p>
            <a:pPr>
              <a:lnSpc>
                <a:spcPct val="150000"/>
              </a:lnSpc>
            </a:pPr>
            <a:r>
              <a:rPr lang="el-GR"/>
              <a:t>Επιφάνειες εσωτερικού χώρου (δάπεδα, τοίχοι, επιφάνειες τραπεζιών)</a:t>
            </a:r>
          </a:p>
          <a:p>
            <a:pPr>
              <a:lnSpc>
                <a:spcPct val="150000"/>
              </a:lnSpc>
            </a:pPr>
            <a:r>
              <a:rPr lang="el-GR"/>
              <a:t>Επιφάνειες με ελάχιστη επαφή με τα χέρια (πατώματα, δάπεδα)</a:t>
            </a:r>
          </a:p>
          <a:p>
            <a:pPr>
              <a:lnSpc>
                <a:spcPct val="150000"/>
              </a:lnSpc>
            </a:pPr>
            <a:r>
              <a:rPr lang="el-GR"/>
              <a:t>Επιφάνειες με συχνή επαφή με τα χέρια (πόμολα, τοίχοι γύρω από την τουαλέτα) </a:t>
            </a:r>
          </a:p>
          <a:p>
            <a:endParaRPr lang="el-GR"/>
          </a:p>
          <a:p>
            <a:endParaRPr lang="el-GR"/>
          </a:p>
        </p:txBody>
      </p:sp>
    </p:spTree>
    <p:extLst>
      <p:ext uri="{BB962C8B-B14F-4D97-AF65-F5344CB8AC3E}">
        <p14:creationId xmlns:p14="http://schemas.microsoft.com/office/powerpoint/2010/main" val="20631073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1812E7F-7F16-ED42-89E9-A5E7B6CB9D4C}"/>
              </a:ext>
            </a:extLst>
          </p:cNvPr>
          <p:cNvSpPr>
            <a:spLocks noGrp="1"/>
          </p:cNvSpPr>
          <p:nvPr>
            <p:ph type="title"/>
          </p:nvPr>
        </p:nvSpPr>
        <p:spPr>
          <a:xfrm>
            <a:off x="854439" y="176134"/>
            <a:ext cx="9601200" cy="1485900"/>
          </a:xfrm>
        </p:spPr>
        <p:txBody>
          <a:bodyPr/>
          <a:lstStyle/>
          <a:p>
            <a:r>
              <a:rPr lang="el-GR" b="1"/>
              <a:t>ΑΠΟΛΥΜΑΝΤΙΚΑ</a:t>
            </a:r>
          </a:p>
        </p:txBody>
      </p:sp>
      <p:sp>
        <p:nvSpPr>
          <p:cNvPr id="3" name="Θέση περιεχομένου 2">
            <a:extLst>
              <a:ext uri="{FF2B5EF4-FFF2-40B4-BE49-F238E27FC236}">
                <a16:creationId xmlns:a16="http://schemas.microsoft.com/office/drawing/2014/main" id="{13F6DCFC-45CC-4F4C-9D63-2AEFAC26B1D0}"/>
              </a:ext>
            </a:extLst>
          </p:cNvPr>
          <p:cNvSpPr>
            <a:spLocks noGrp="1"/>
          </p:cNvSpPr>
          <p:nvPr>
            <p:ph idx="1"/>
          </p:nvPr>
        </p:nvSpPr>
        <p:spPr>
          <a:xfrm>
            <a:off x="854439" y="959370"/>
            <a:ext cx="11047751" cy="5898630"/>
          </a:xfrm>
        </p:spPr>
        <p:txBody>
          <a:bodyPr>
            <a:normAutofit fontScale="92500" lnSpcReduction="10000"/>
          </a:bodyPr>
          <a:lstStyle/>
          <a:p>
            <a:r>
              <a:rPr kumimoji="0" lang="en-US" altLang="en-US" b="1" i="0" u="none" strike="noStrike" kern="1200" cap="none" spc="0" normalizeH="0" baseline="0" noProof="0">
                <a:ln>
                  <a:noFill/>
                </a:ln>
                <a:solidFill>
                  <a:schemeClr val="tx1">
                    <a:lumMod val="65000"/>
                    <a:lumOff val="35000"/>
                  </a:schemeClr>
                </a:solidFill>
                <a:effectLst/>
                <a:uLnTx/>
                <a:uFillTx/>
                <a:latin typeface="+mj-lt"/>
                <a:ea typeface="+mn-ea"/>
                <a:cs typeface="Times New Roman" panose="02020603050405020304" pitchFamily="18" charset="0"/>
              </a:rPr>
              <a:t>Αλδεΰδες</a:t>
            </a:r>
            <a:endParaRPr kumimoji="0" lang="en-US" altLang="en-US" b="0" i="0" u="none" strike="noStrike" kern="1200" cap="none" spc="0" normalizeH="0" baseline="0" noProof="0">
              <a:ln>
                <a:noFill/>
              </a:ln>
              <a:solidFill>
                <a:schemeClr val="tx1">
                  <a:lumMod val="65000"/>
                  <a:lumOff val="35000"/>
                </a:schemeClr>
              </a:solidFill>
              <a:effectLst/>
              <a:uLnTx/>
              <a:uFillTx/>
              <a:latin typeface="+mj-lt"/>
              <a:ea typeface="+mn-ea"/>
              <a:cs typeface="Times New Roman" panose="02020603050405020304" pitchFamily="18" charset="0"/>
            </a:endParaRPr>
          </a:p>
          <a:p>
            <a:r>
              <a:rPr kumimoji="0" lang="en-US" altLang="en-US" sz="2000" b="1" i="0" u="none" strike="noStrike" kern="1200" cap="none" spc="0" normalizeH="0" baseline="0" noProof="0">
                <a:ln>
                  <a:noFill/>
                </a:ln>
                <a:solidFill>
                  <a:schemeClr val="tx1">
                    <a:lumMod val="65000"/>
                    <a:lumOff val="35000"/>
                  </a:schemeClr>
                </a:solidFill>
                <a:effectLst/>
                <a:uLnTx/>
                <a:uFillTx/>
                <a:latin typeface="+mj-lt"/>
                <a:ea typeface="+mn-ea"/>
                <a:cs typeface="Times New Roman" panose="02020603050405020304" pitchFamily="18" charset="0"/>
              </a:rPr>
              <a:t>Γλουταραλδεΰδη</a:t>
            </a:r>
            <a:endParaRPr kumimoji="0" lang="el-GR" altLang="en-US" sz="2000" b="1" i="0" u="none" strike="noStrike" kern="1200" cap="none" spc="0" normalizeH="0" baseline="0" noProof="0">
              <a:ln>
                <a:noFill/>
              </a:ln>
              <a:solidFill>
                <a:schemeClr val="tx1">
                  <a:lumMod val="65000"/>
                  <a:lumOff val="35000"/>
                </a:schemeClr>
              </a:solidFill>
              <a:effectLst/>
              <a:uLnTx/>
              <a:uFillTx/>
              <a:latin typeface="+mj-lt"/>
              <a:ea typeface="+mn-ea"/>
              <a:cs typeface="Times New Roman" panose="02020603050405020304" pitchFamily="18" charset="0"/>
            </a:endParaRPr>
          </a:p>
          <a:p>
            <a:r>
              <a:rPr kumimoji="0" lang="en-US" altLang="en-US" sz="2000" b="1" i="0" u="none" strike="noStrike" kern="1200" cap="none" spc="0" normalizeH="0" baseline="0" noProof="0">
                <a:ln>
                  <a:noFill/>
                </a:ln>
                <a:solidFill>
                  <a:schemeClr val="tx1">
                    <a:lumMod val="65000"/>
                    <a:lumOff val="35000"/>
                  </a:schemeClr>
                </a:solidFill>
                <a:effectLst/>
                <a:uLnTx/>
                <a:uFillTx/>
                <a:latin typeface="+mj-lt"/>
                <a:ea typeface="+mn-ea"/>
                <a:cs typeface="Times New Roman" panose="02020603050405020304" pitchFamily="18" charset="0"/>
              </a:rPr>
              <a:t>Φορμαλδεΰδη:</a:t>
            </a:r>
            <a:endParaRPr kumimoji="0" lang="en-US" altLang="en-US" sz="2000" b="0" i="0" u="none" strike="noStrike" kern="1200" cap="none" spc="0" normalizeH="0" baseline="0" noProof="0">
              <a:ln>
                <a:noFill/>
              </a:ln>
              <a:solidFill>
                <a:schemeClr val="tx1">
                  <a:lumMod val="65000"/>
                  <a:lumOff val="35000"/>
                </a:schemeClr>
              </a:solidFill>
              <a:effectLst/>
              <a:uLnTx/>
              <a:uFillTx/>
              <a:latin typeface="+mj-lt"/>
              <a:ea typeface="+mn-ea"/>
              <a:cs typeface="Times New Roman" panose="02020603050405020304" pitchFamily="18" charset="0"/>
            </a:endParaRPr>
          </a:p>
          <a:p>
            <a:r>
              <a:rPr kumimoji="0" lang="en-US" altLang="en-US" sz="2000" b="1" i="0" u="none" strike="noStrike" kern="1200" cap="none" spc="0" normalizeH="0" baseline="0" noProof="0">
                <a:ln>
                  <a:noFill/>
                </a:ln>
                <a:solidFill>
                  <a:schemeClr val="tx1">
                    <a:lumMod val="65000"/>
                    <a:lumOff val="35000"/>
                  </a:schemeClr>
                </a:solidFill>
                <a:effectLst/>
                <a:uLnTx/>
                <a:uFillTx/>
                <a:latin typeface="+mj-lt"/>
                <a:ea typeface="+mn-ea"/>
                <a:cs typeface="Times New Roman" panose="02020603050405020304" pitchFamily="18" charset="0"/>
              </a:rPr>
              <a:t>Ορθοφθαλδεΰδη</a:t>
            </a:r>
            <a:endParaRPr lang="el-GR" altLang="en-US" b="1">
              <a:solidFill>
                <a:schemeClr val="tx1">
                  <a:lumMod val="65000"/>
                  <a:lumOff val="35000"/>
                </a:schemeClr>
              </a:solidFill>
              <a:latin typeface="+mj-lt"/>
              <a:cs typeface="Times New Roman" panose="02020603050405020304" pitchFamily="18" charset="0"/>
            </a:endParaRPr>
          </a:p>
          <a:p>
            <a:r>
              <a:rPr lang="el-GR" b="1">
                <a:solidFill>
                  <a:schemeClr val="tx1">
                    <a:lumMod val="65000"/>
                    <a:lumOff val="35000"/>
                  </a:schemeClr>
                </a:solidFill>
                <a:latin typeface="+mj-lt"/>
                <a:cs typeface="Times New Roman" panose="02020603050405020304" pitchFamily="18" charset="0"/>
              </a:rPr>
              <a:t>Αλογ</a:t>
            </a:r>
            <a:r>
              <a:rPr lang="en-US" b="1">
                <a:solidFill>
                  <a:schemeClr val="tx1">
                    <a:lumMod val="65000"/>
                    <a:lumOff val="35000"/>
                  </a:schemeClr>
                </a:solidFill>
                <a:latin typeface="+mj-lt"/>
                <a:cs typeface="Times New Roman" panose="02020603050405020304" pitchFamily="18" charset="0"/>
              </a:rPr>
              <a:t>ό</a:t>
            </a:r>
            <a:r>
              <a:rPr lang="el-GR" b="1">
                <a:solidFill>
                  <a:schemeClr val="tx1">
                    <a:lumMod val="65000"/>
                    <a:lumOff val="35000"/>
                  </a:schemeClr>
                </a:solidFill>
                <a:latin typeface="+mj-lt"/>
                <a:cs typeface="Times New Roman" panose="02020603050405020304" pitchFamily="18" charset="0"/>
              </a:rPr>
              <a:t>να</a:t>
            </a:r>
          </a:p>
          <a:p>
            <a:r>
              <a:rPr lang="el-GR" b="1">
                <a:solidFill>
                  <a:schemeClr val="tx1">
                    <a:lumMod val="65000"/>
                    <a:lumOff val="35000"/>
                  </a:schemeClr>
                </a:solidFill>
                <a:latin typeface="+mj-lt"/>
                <a:cs typeface="Times New Roman" panose="02020603050405020304" pitchFamily="18" charset="0"/>
              </a:rPr>
              <a:t>Χλωριούχα</a:t>
            </a:r>
          </a:p>
          <a:p>
            <a:r>
              <a:rPr lang="el-GR" b="1">
                <a:solidFill>
                  <a:schemeClr val="tx1">
                    <a:lumMod val="65000"/>
                    <a:lumOff val="35000"/>
                  </a:schemeClr>
                </a:solidFill>
                <a:latin typeface="+mj-lt"/>
                <a:cs typeface="Times New Roman" panose="02020603050405020304" pitchFamily="18" charset="0"/>
              </a:rPr>
              <a:t>Ιωδιούχα</a:t>
            </a:r>
          </a:p>
          <a:p>
            <a:r>
              <a:rPr lang="el-GR" b="1">
                <a:solidFill>
                  <a:schemeClr val="tx1">
                    <a:lumMod val="65000"/>
                    <a:lumOff val="35000"/>
                  </a:schemeClr>
                </a:solidFill>
                <a:latin typeface="+mj-lt"/>
                <a:cs typeface="Times New Roman" panose="02020603050405020304" pitchFamily="18" charset="0"/>
              </a:rPr>
              <a:t>Οξειδωτικοί παράγοντες</a:t>
            </a:r>
          </a:p>
          <a:p>
            <a:r>
              <a:rPr lang="el-GR" b="1">
                <a:solidFill>
                  <a:schemeClr val="tx1">
                    <a:lumMod val="65000"/>
                    <a:lumOff val="35000"/>
                  </a:schemeClr>
                </a:solidFill>
                <a:latin typeface="+mj-lt"/>
                <a:cs typeface="Times New Roman" panose="02020603050405020304" pitchFamily="18" charset="0"/>
              </a:rPr>
              <a:t>Υπεροξείδιο υδρογόνο </a:t>
            </a:r>
          </a:p>
          <a:p>
            <a:r>
              <a:rPr lang="el-GR" b="1">
                <a:solidFill>
                  <a:schemeClr val="tx1">
                    <a:lumMod val="65000"/>
                    <a:lumOff val="35000"/>
                  </a:schemeClr>
                </a:solidFill>
                <a:latin typeface="+mj-lt"/>
                <a:cs typeface="Times New Roman" panose="02020603050405020304" pitchFamily="18" charset="0"/>
              </a:rPr>
              <a:t>Υπεροξεικό </a:t>
            </a:r>
          </a:p>
          <a:p>
            <a:r>
              <a:rPr lang="el-GR" b="1">
                <a:solidFill>
                  <a:schemeClr val="tx1">
                    <a:lumMod val="65000"/>
                    <a:lumOff val="35000"/>
                  </a:schemeClr>
                </a:solidFill>
                <a:latin typeface="+mj-lt"/>
                <a:cs typeface="Times New Roman" panose="02020603050405020304" pitchFamily="18" charset="0"/>
              </a:rPr>
              <a:t>Αλκοόλες</a:t>
            </a:r>
          </a:p>
          <a:p>
            <a:r>
              <a:rPr lang="el-GR" b="1">
                <a:solidFill>
                  <a:schemeClr val="tx1">
                    <a:lumMod val="65000"/>
                    <a:lumOff val="35000"/>
                  </a:schemeClr>
                </a:solidFill>
                <a:latin typeface="+mj-lt"/>
                <a:cs typeface="Times New Roman" panose="02020603050405020304" pitchFamily="18" charset="0"/>
              </a:rPr>
              <a:t>Αιθυλική αλκοόλη</a:t>
            </a:r>
          </a:p>
          <a:p>
            <a:r>
              <a:rPr lang="el-GR" b="1">
                <a:solidFill>
                  <a:schemeClr val="tx1">
                    <a:lumMod val="65000"/>
                    <a:lumOff val="35000"/>
                  </a:schemeClr>
                </a:solidFill>
                <a:latin typeface="+mj-lt"/>
                <a:cs typeface="Times New Roman" panose="02020603050405020304" pitchFamily="18" charset="0"/>
              </a:rPr>
              <a:t>Ισοπροπυλική αλκοόλη</a:t>
            </a:r>
          </a:p>
          <a:p>
            <a:r>
              <a:rPr lang="el-GR" b="1">
                <a:solidFill>
                  <a:schemeClr val="tx1">
                    <a:lumMod val="65000"/>
                    <a:lumOff val="35000"/>
                  </a:schemeClr>
                </a:solidFill>
                <a:latin typeface="+mj-lt"/>
                <a:cs typeface="Times New Roman" panose="02020603050405020304" pitchFamily="18" charset="0"/>
              </a:rPr>
              <a:t>Οξείδιο αιθυλενίου</a:t>
            </a:r>
          </a:p>
          <a:p>
            <a:r>
              <a:rPr lang="el-GR" b="1">
                <a:solidFill>
                  <a:schemeClr val="tx1">
                    <a:lumMod val="65000"/>
                    <a:lumOff val="35000"/>
                  </a:schemeClr>
                </a:solidFill>
                <a:latin typeface="+mj-lt"/>
                <a:cs typeface="Times New Roman" panose="02020603050405020304" pitchFamily="18" charset="0"/>
              </a:rPr>
              <a:t>Τεταρτοταγή αμμωνιακά 0.1-2%</a:t>
            </a:r>
            <a:endParaRPr lang="el-GR"/>
          </a:p>
        </p:txBody>
      </p:sp>
    </p:spTree>
    <p:extLst>
      <p:ext uri="{BB962C8B-B14F-4D97-AF65-F5344CB8AC3E}">
        <p14:creationId xmlns:p14="http://schemas.microsoft.com/office/powerpoint/2010/main" val="41495125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6F02905-E463-CD4A-B07D-2C1164C3B4E3}"/>
              </a:ext>
            </a:extLst>
          </p:cNvPr>
          <p:cNvSpPr>
            <a:spLocks noGrp="1"/>
          </p:cNvSpPr>
          <p:nvPr>
            <p:ph type="title"/>
          </p:nvPr>
        </p:nvSpPr>
        <p:spPr/>
        <p:txBody>
          <a:bodyPr/>
          <a:lstStyle/>
          <a:p>
            <a:r>
              <a:rPr lang="el-GR" b="1"/>
              <a:t>ΑΠΟΣΤΕΙΡΩΣΗ</a:t>
            </a:r>
          </a:p>
        </p:txBody>
      </p:sp>
      <p:sp>
        <p:nvSpPr>
          <p:cNvPr id="3" name="Θέση περιεχομένου 2">
            <a:extLst>
              <a:ext uri="{FF2B5EF4-FFF2-40B4-BE49-F238E27FC236}">
                <a16:creationId xmlns:a16="http://schemas.microsoft.com/office/drawing/2014/main" id="{B5E5F105-F873-DE40-9E49-FB4ABD60BAFF}"/>
              </a:ext>
            </a:extLst>
          </p:cNvPr>
          <p:cNvSpPr>
            <a:spLocks noGrp="1"/>
          </p:cNvSpPr>
          <p:nvPr>
            <p:ph idx="1"/>
          </p:nvPr>
        </p:nvSpPr>
        <p:spPr>
          <a:xfrm>
            <a:off x="1219199" y="1813809"/>
            <a:ext cx="10173325" cy="4527029"/>
          </a:xfrm>
        </p:spPr>
        <p:txBody>
          <a:bodyPr>
            <a:normAutofit/>
          </a:bodyPr>
          <a:lstStyle/>
          <a:p>
            <a:r>
              <a:rPr lang="el-GR"/>
              <a:t>Η πλήρης εξάλειψη ή καταστροφή των μικροοργανισμών (βλαστικών μορφών) και των σπόρων τους. ο όρος είναι απόλυτος </a:t>
            </a:r>
          </a:p>
          <a:p>
            <a:endParaRPr lang="el-GR"/>
          </a:p>
          <a:p>
            <a:r>
              <a:rPr lang="el-GR"/>
              <a:t> εξασφαλίζει την καταστροφή των σπορογόνων βακτηρίων με εξαίρεση τα πρωτεϊνικά μολυσματικά μόρια (</a:t>
            </a:r>
            <a:r>
              <a:rPr lang="en"/>
              <a:t>prions) </a:t>
            </a:r>
            <a:r>
              <a:rPr lang="el-GR"/>
              <a:t>μολυσμένα αντικείμενα μιας χρήσης (σύριγγες, βελόνες, τρυβλία καλλιεργειών) πριν την απόρριψη και επαναχρησιμοποιούμενα αντικείμενα (γυάλινα σκεύη, λαβίδες, κ.ά)</a:t>
            </a:r>
          </a:p>
          <a:p>
            <a:endParaRPr lang="el-GR"/>
          </a:p>
          <a:p>
            <a:r>
              <a:rPr lang="el-GR"/>
              <a:t> Ικανοποιητική θεωρείται όταν στο μέσο του χρόνου ενός κανονικού κύκλου αποστείρωσης γίνεται μείωση &gt;6 </a:t>
            </a:r>
            <a:r>
              <a:rPr lang="en"/>
              <a:t>log cfu </a:t>
            </a:r>
            <a:r>
              <a:rPr lang="el-GR"/>
              <a:t>των πλέον ανθεκτικών σπόρων (</a:t>
            </a:r>
            <a:r>
              <a:rPr lang="en"/>
              <a:t>cfu= colony forming unit </a:t>
            </a:r>
            <a:r>
              <a:rPr lang="el-GR"/>
              <a:t>και είναι η μέτρηση για ζωντανά μικροβιακά κύτταρα).</a:t>
            </a:r>
          </a:p>
          <a:p>
            <a:endParaRPr lang="el-GR"/>
          </a:p>
          <a:p>
            <a:pPr marL="0" indent="0">
              <a:buNone/>
            </a:pPr>
            <a:endParaRPr lang="el-GR"/>
          </a:p>
        </p:txBody>
      </p:sp>
    </p:spTree>
    <p:extLst>
      <p:ext uri="{BB962C8B-B14F-4D97-AF65-F5344CB8AC3E}">
        <p14:creationId xmlns:p14="http://schemas.microsoft.com/office/powerpoint/2010/main" val="21347936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DA30278-8674-164E-AD50-CA6205B9E5ED}"/>
              </a:ext>
            </a:extLst>
          </p:cNvPr>
          <p:cNvSpPr>
            <a:spLocks noGrp="1"/>
          </p:cNvSpPr>
          <p:nvPr>
            <p:ph type="title"/>
          </p:nvPr>
        </p:nvSpPr>
        <p:spPr/>
        <p:txBody>
          <a:bodyPr/>
          <a:lstStyle/>
          <a:p>
            <a:r>
              <a:rPr lang="el-GR" b="1"/>
              <a:t>ΜΕΘΟΔΟΙ ΑΠΟΣΤΕΙΡΩΣΗΣ</a:t>
            </a:r>
          </a:p>
        </p:txBody>
      </p:sp>
      <p:sp>
        <p:nvSpPr>
          <p:cNvPr id="3" name="Θέση περιεχομένου 2">
            <a:extLst>
              <a:ext uri="{FF2B5EF4-FFF2-40B4-BE49-F238E27FC236}">
                <a16:creationId xmlns:a16="http://schemas.microsoft.com/office/drawing/2014/main" id="{0960ACD2-66B7-174A-8FD8-A3E0381D8C0B}"/>
              </a:ext>
            </a:extLst>
          </p:cNvPr>
          <p:cNvSpPr>
            <a:spLocks noGrp="1"/>
          </p:cNvSpPr>
          <p:nvPr>
            <p:ph sz="half" idx="1"/>
          </p:nvPr>
        </p:nvSpPr>
        <p:spPr/>
        <p:txBody>
          <a:bodyPr/>
          <a:lstStyle/>
          <a:p>
            <a:r>
              <a:rPr lang="el-GR" u="sng"/>
              <a:t>ΦΥΣΙΚΑ ΜΕΣΑ:</a:t>
            </a:r>
          </a:p>
          <a:p>
            <a:pPr marL="987552" lvl="1" indent="-457200">
              <a:buFont typeface="+mj-lt"/>
              <a:buAutoNum type="arabicParenR"/>
            </a:pPr>
            <a:r>
              <a:rPr lang="el-GR"/>
              <a:t>Θερμότητα</a:t>
            </a:r>
          </a:p>
          <a:p>
            <a:pPr marL="987552" lvl="1" indent="-457200">
              <a:buFont typeface="+mj-lt"/>
              <a:buAutoNum type="arabicParenR"/>
            </a:pPr>
            <a:r>
              <a:rPr lang="el-GR"/>
              <a:t>Ακτινοβολία</a:t>
            </a:r>
          </a:p>
          <a:p>
            <a:pPr marL="987552" lvl="1" indent="-457200">
              <a:buFont typeface="+mj-lt"/>
              <a:buAutoNum type="arabicParenR"/>
            </a:pPr>
            <a:r>
              <a:rPr lang="el-GR"/>
              <a:t>Διήθηση</a:t>
            </a:r>
          </a:p>
          <a:p>
            <a:pPr marL="987552" lvl="1" indent="-457200">
              <a:buFont typeface="+mj-lt"/>
              <a:buAutoNum type="arabicParenR"/>
            </a:pPr>
            <a:r>
              <a:rPr lang="el-GR"/>
              <a:t>Υπέρηχοι</a:t>
            </a:r>
          </a:p>
        </p:txBody>
      </p:sp>
      <p:sp>
        <p:nvSpPr>
          <p:cNvPr id="4" name="Θέση περιεχομένου 3">
            <a:extLst>
              <a:ext uri="{FF2B5EF4-FFF2-40B4-BE49-F238E27FC236}">
                <a16:creationId xmlns:a16="http://schemas.microsoft.com/office/drawing/2014/main" id="{A04ECE25-9A86-9049-A27B-52F330BF1D9B}"/>
              </a:ext>
            </a:extLst>
          </p:cNvPr>
          <p:cNvSpPr>
            <a:spLocks noGrp="1"/>
          </p:cNvSpPr>
          <p:nvPr>
            <p:ph sz="half" idx="2"/>
          </p:nvPr>
        </p:nvSpPr>
        <p:spPr/>
        <p:txBody>
          <a:bodyPr/>
          <a:lstStyle/>
          <a:p>
            <a:r>
              <a:rPr lang="el-GR" u="sng"/>
              <a:t>ΧΗΜΙΚΑ ΜΕΣΑ:</a:t>
            </a:r>
          </a:p>
          <a:p>
            <a:pPr marL="987552" lvl="1" indent="-457200">
              <a:buFont typeface="+mj-lt"/>
              <a:buAutoNum type="arabicParenR"/>
            </a:pPr>
            <a:r>
              <a:rPr lang="el-GR"/>
              <a:t>Αέρια</a:t>
            </a:r>
          </a:p>
          <a:p>
            <a:pPr marL="987552" lvl="1" indent="-457200">
              <a:buFont typeface="+mj-lt"/>
              <a:buAutoNum type="arabicParenR"/>
            </a:pPr>
            <a:r>
              <a:rPr lang="el-GR"/>
              <a:t>Υγρά</a:t>
            </a:r>
          </a:p>
        </p:txBody>
      </p:sp>
    </p:spTree>
    <p:extLst>
      <p:ext uri="{BB962C8B-B14F-4D97-AF65-F5344CB8AC3E}">
        <p14:creationId xmlns:p14="http://schemas.microsoft.com/office/powerpoint/2010/main" val="2559694779"/>
      </p:ext>
    </p:extLst>
  </p:cSld>
  <p:clrMapOvr>
    <a:masterClrMapping/>
  </p:clrMapOvr>
</p:sld>
</file>

<file path=ppt/theme/theme1.xml><?xml version="1.0" encoding="utf-8"?>
<a:theme xmlns:a="http://schemas.openxmlformats.org/drawingml/2006/main" name="Περικοπή">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Περικοπή</Template>
  <TotalTime>570</TotalTime>
  <Words>3625</Words>
  <Application>Microsoft Macintosh PowerPoint</Application>
  <PresentationFormat>Ευρεία οθόνη</PresentationFormat>
  <Paragraphs>227</Paragraphs>
  <Slides>40</Slides>
  <Notes>0</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40</vt:i4>
      </vt:variant>
    </vt:vector>
  </HeadingPairs>
  <TitlesOfParts>
    <vt:vector size="47" baseType="lpstr">
      <vt:lpstr>Arial</vt:lpstr>
      <vt:lpstr>Franklin Gothic Book</vt:lpstr>
      <vt:lpstr>Google Sans</vt:lpstr>
      <vt:lpstr>Roboto</vt:lpstr>
      <vt:lpstr>TimesNewRomanPSMT</vt:lpstr>
      <vt:lpstr>Wingdings</vt:lpstr>
      <vt:lpstr>Περικοπή</vt:lpstr>
      <vt:lpstr>ΔΙΑΛΕΞΗ 5</vt:lpstr>
      <vt:lpstr>ΒΑΣΙΚΕΣ ΔΕΞΙΟΤΗΤΕΣ  ΒΑΣΙΚΕΣ ΑΡΧΕΣ ΝΟΣΗΛΕΙΑΣ:</vt:lpstr>
      <vt:lpstr>ΤΙ ΕΊΝΑΙ ΑΣΗΨΙΑ ΚΑΙ ΤΙ ΑΝΤΙΣΗΨΙΑ</vt:lpstr>
      <vt:lpstr>ΒΑΣΙΚΕΣ ΑΡΧΕΣ ΑΝΤΙΣΗΨΙΑΣ - ΑΣΗΨΙΑΣ</vt:lpstr>
      <vt:lpstr>ΑΠΟΛΥΜΑΝΣΗ</vt:lpstr>
      <vt:lpstr>Παρουσίαση του PowerPoint</vt:lpstr>
      <vt:lpstr>ΑΠΟΛΥΜΑΝΤΙΚΑ</vt:lpstr>
      <vt:lpstr>ΑΠΟΣΤΕΙΡΩΣΗ</vt:lpstr>
      <vt:lpstr>ΜΕΘΟΔΟΙ ΑΠΟΣΤΕΙΡΩΣΗΣ</vt:lpstr>
      <vt:lpstr>ΑΚΑΘΑΡΤΟΣ ΙΜΑΤΙΣΜΟΣ</vt:lpstr>
      <vt:lpstr>ΜΟΛΥΣΜΕΝΟΣ ΙΜΑΤΙΣΜΟΣ</vt:lpstr>
      <vt:lpstr>ΚΑΘΑΡΟΣ ΙΜΑΤΙΣΜΟΣ</vt:lpstr>
      <vt:lpstr>ΑΠΟΣΤΕΙΡΩΜΕΝΟΣ ΙΜΑΤΙΣΜΟΣ</vt:lpstr>
      <vt:lpstr>ΧΕΙΡΙΣΜΟΣ ΚΑΙ ΣΥΛΛΟΓΗ ΤΟΥ ΑΚΑΘΑΡΤΟΥ Ή ΜΟΛΥΣΜΕΝΟΥ ΙΜΑΤΙΣΜΟΥ ΣΤΑ ΤΜΗΜΑΤΑ</vt:lpstr>
      <vt:lpstr>Παρουσίαση του PowerPoint</vt:lpstr>
      <vt:lpstr>Παρουσίαση του PowerPoint</vt:lpstr>
      <vt:lpstr>Παρουσίαση του PowerPoint</vt:lpstr>
      <vt:lpstr>ΙΑΤΡΙΚΗ ΕΞΕΤΑΣΗ</vt:lpstr>
      <vt:lpstr>ΡΟΛΟΣ ΝΟΣΗΛΕΥΤΙΚΟΥ ΠΡΟΣΩΠΙΚΟΥ</vt:lpstr>
      <vt:lpstr>Παρουσίαση του PowerPoint</vt:lpstr>
      <vt:lpstr>ΒΑΣΙΚΕΣ ΘΕΣΕΙΣ ΑΡΡΩΣΤΟΥ ΚΑΤΆ ΤΗΝ ΙΑΤΡΙΚΗ ΕΞΕΤΑΣΗ</vt:lpstr>
      <vt:lpstr>Παρουσίαση του PowerPoint</vt:lpstr>
      <vt:lpstr>ΠΡΟΣΩΠΙΚΗ ΥΓΙΕΙΝΗ ΚΑΙ ΚΑΘΑΡΙΟΤΗΤΑ</vt:lpstr>
      <vt:lpstr>Παρουσίαση του PowerPoint</vt:lpstr>
      <vt:lpstr>Παρουσίαση του PowerPoint</vt:lpstr>
      <vt:lpstr>Παρουσίαση του PowerPoint</vt:lpstr>
      <vt:lpstr>ΦΡΟΝΤΙΔΑ ΑΣΘΕΝΗ ΚΑΤ’ ΟΙΚΟΝ</vt:lpstr>
      <vt:lpstr>ΕΠΟΥΛΩΣΗ ΤΡΑΥΜΑΤΩΝ</vt:lpstr>
      <vt:lpstr>Παρουσίαση του PowerPoint</vt:lpstr>
      <vt:lpstr>Παρουσίαση του PowerPoint</vt:lpstr>
      <vt:lpstr>Παρουσίαση του PowerPoint</vt:lpstr>
      <vt:lpstr>ΠΡΟΛΗΨΗ ΜΟΛΥΝΣΕΩΝ ΑΠΌ ΠΑΘΟΓΟΝΟΥΣ ΜΙΚΡΟΟΡΓΑΝΙΣΜΟΥΣ</vt:lpstr>
      <vt:lpstr>ΤΙ ΕΊΝΑΙ Η ΚΑΤΑΚΛΙΣΗ</vt:lpstr>
      <vt:lpstr>ΠΡΩΤΟ ΣΤΑΔΙΟ ΚΑΤΑΚΛΙΣΗΣ</vt:lpstr>
      <vt:lpstr>ΔΕΥΤΕΡΟ ΣΤΑΔΙΟ ΚΑΤΑΚΛΙΣΗΣ</vt:lpstr>
      <vt:lpstr>ΤΡΙΤΟ ΣΤΑΔΙΟ ΚΑΤΑΚΛΙΣΗΣ</vt:lpstr>
      <vt:lpstr>ΤΕΤΑΡΤΟ ΣΤΑΔΙΟ ΚΑΤΑΚΛΙΣΗΣ</vt:lpstr>
      <vt:lpstr>ΠΕΡΙΠΟΙΗΣΗ ΚΑΤΑΚΛΙΣΗΣ ΚΑΙ ΘΕΡΑΠΕΙΑ</vt:lpstr>
      <vt:lpstr>ΟΡΘΗ ΧΟΗΓΗΣΗ ΦΑΡΜΑΚΩΝ</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ELEFTHERIOS GAZETAS</dc:creator>
  <cp:lastModifiedBy>ELEFTHERIOS GAZETAS</cp:lastModifiedBy>
  <cp:revision>3</cp:revision>
  <dcterms:created xsi:type="dcterms:W3CDTF">2023-11-13T19:49:19Z</dcterms:created>
  <dcterms:modified xsi:type="dcterms:W3CDTF">2024-01-02T20:14:26Z</dcterms:modified>
</cp:coreProperties>
</file>