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71" r:id="rId3"/>
    <p:sldId id="372" r:id="rId4"/>
    <p:sldId id="373" r:id="rId5"/>
    <p:sldId id="256" r:id="rId6"/>
    <p:sldId id="257" r:id="rId7"/>
    <p:sldId id="258" r:id="rId8"/>
    <p:sldId id="259" r:id="rId9"/>
    <p:sldId id="260" r:id="rId10"/>
    <p:sldId id="374" r:id="rId11"/>
    <p:sldId id="261" r:id="rId12"/>
    <p:sldId id="262" r:id="rId13"/>
    <p:sldId id="263" r:id="rId14"/>
    <p:sldId id="264" r:id="rId15"/>
    <p:sldId id="265" r:id="rId16"/>
    <p:sldId id="266" r:id="rId17"/>
    <p:sldId id="267" r:id="rId18"/>
    <p:sldId id="268" r:id="rId19"/>
    <p:sldId id="269" r:id="rId20"/>
    <p:sldId id="270" r:id="rId21"/>
    <p:sldId id="363" r:id="rId22"/>
    <p:sldId id="375" r:id="rId23"/>
    <p:sldId id="364" r:id="rId24"/>
    <p:sldId id="365" r:id="rId25"/>
    <p:sldId id="366" r:id="rId26"/>
    <p:sldId id="367" r:id="rId27"/>
    <p:sldId id="368" r:id="rId28"/>
    <p:sldId id="369" r:id="rId29"/>
    <p:sldId id="370" r:id="rId30"/>
    <p:sldId id="376" r:id="rId31"/>
    <p:sldId id="377" r:id="rId32"/>
    <p:sldId id="378" r:id="rId33"/>
    <p:sldId id="379" r:id="rId34"/>
    <p:sldId id="380" r:id="rId35"/>
    <p:sldId id="337" r:id="rId36"/>
    <p:sldId id="338" r:id="rId37"/>
    <p:sldId id="339" r:id="rId38"/>
    <p:sldId id="340" r:id="rId39"/>
    <p:sldId id="341" r:id="rId40"/>
    <p:sldId id="342" r:id="rId41"/>
    <p:sldId id="343" r:id="rId42"/>
    <p:sldId id="358"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81" r:id="rId58"/>
    <p:sldId id="382" r:id="rId59"/>
    <p:sldId id="383" r:id="rId60"/>
    <p:sldId id="384" r:id="rId61"/>
    <p:sldId id="385" r:id="rId62"/>
    <p:sldId id="386" r:id="rId63"/>
    <p:sldId id="294" r:id="rId64"/>
    <p:sldId id="302" r:id="rId65"/>
    <p:sldId id="295" r:id="rId66"/>
    <p:sldId id="296" r:id="rId67"/>
    <p:sldId id="297" r:id="rId68"/>
    <p:sldId id="298" r:id="rId69"/>
    <p:sldId id="299" r:id="rId70"/>
    <p:sldId id="300" r:id="rId71"/>
    <p:sldId id="301" r:id="rId72"/>
    <p:sldId id="303" r:id="rId73"/>
    <p:sldId id="304" r:id="rId74"/>
    <p:sldId id="387" r:id="rId75"/>
    <p:sldId id="388" r:id="rId76"/>
    <p:sldId id="389" r:id="rId77"/>
    <p:sldId id="271" r:id="rId78"/>
    <p:sldId id="319" r:id="rId79"/>
    <p:sldId id="320" r:id="rId80"/>
    <p:sldId id="321" r:id="rId81"/>
    <p:sldId id="272" r:id="rId82"/>
    <p:sldId id="324" r:id="rId83"/>
    <p:sldId id="322" r:id="rId84"/>
    <p:sldId id="323" r:id="rId85"/>
    <p:sldId id="325" r:id="rId86"/>
    <p:sldId id="273" r:id="rId87"/>
    <p:sldId id="274" r:id="rId88"/>
    <p:sldId id="275" r:id="rId89"/>
    <p:sldId id="276" r:id="rId90"/>
    <p:sldId id="277" r:id="rId91"/>
    <p:sldId id="278" r:id="rId92"/>
    <p:sldId id="279" r:id="rId93"/>
    <p:sldId id="390" r:id="rId94"/>
    <p:sldId id="391" r:id="rId95"/>
    <p:sldId id="280" r:id="rId96"/>
    <p:sldId id="281" r:id="rId97"/>
    <p:sldId id="282" r:id="rId98"/>
    <p:sldId id="283" r:id="rId99"/>
    <p:sldId id="284" r:id="rId100"/>
    <p:sldId id="285" r:id="rId101"/>
    <p:sldId id="286" r:id="rId102"/>
    <p:sldId id="287" r:id="rId103"/>
    <p:sldId id="288" r:id="rId104"/>
    <p:sldId id="289" r:id="rId105"/>
    <p:sldId id="290" r:id="rId10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94660"/>
  </p:normalViewPr>
  <p:slideViewPr>
    <p:cSldViewPr snapToGrid="0">
      <p:cViewPr varScale="1">
        <p:scale>
          <a:sx n="83" d="100"/>
          <a:sy n="83" d="100"/>
        </p:scale>
        <p:origin x="-67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486F08E8-5405-4DF4-B3F2-17EEECABA45E}"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212529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86F08E8-5405-4DF4-B3F2-17EEECABA45E}"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26935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86F08E8-5405-4DF4-B3F2-17EEECABA45E}"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409472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86F08E8-5405-4DF4-B3F2-17EEECABA45E}"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129524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486F08E8-5405-4DF4-B3F2-17EEECABA45E}"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103590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86F08E8-5405-4DF4-B3F2-17EEECABA45E}"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268651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86F08E8-5405-4DF4-B3F2-17EEECABA45E}" type="datetimeFigureOut">
              <a:rPr lang="el-GR" smtClean="0"/>
              <a:t>19/10/2021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194421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86F08E8-5405-4DF4-B3F2-17EEECABA45E}" type="datetimeFigureOut">
              <a:rPr lang="el-GR" smtClean="0"/>
              <a:t>19/10/2021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271371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86F08E8-5405-4DF4-B3F2-17EEECABA45E}" type="datetimeFigureOut">
              <a:rPr lang="el-GR" smtClean="0"/>
              <a:t>19/10/2021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412421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486F08E8-5405-4DF4-B3F2-17EEECABA45E}"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63313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486F08E8-5405-4DF4-B3F2-17EEECABA45E}"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76716DA-47D7-4FCC-AC24-C05CD6880373}" type="slidenum">
              <a:rPr lang="el-GR" smtClean="0"/>
              <a:t>‹#›</a:t>
            </a:fld>
            <a:endParaRPr lang="el-GR"/>
          </a:p>
        </p:txBody>
      </p:sp>
    </p:spTree>
    <p:extLst>
      <p:ext uri="{BB962C8B-B14F-4D97-AF65-F5344CB8AC3E}">
        <p14:creationId xmlns:p14="http://schemas.microsoft.com/office/powerpoint/2010/main" val="145184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F08E8-5405-4DF4-B3F2-17EEECABA45E}" type="datetimeFigureOut">
              <a:rPr lang="el-GR" smtClean="0"/>
              <a:t>19/10/2021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16DA-47D7-4FCC-AC24-C05CD6880373}" type="slidenum">
              <a:rPr lang="el-GR" smtClean="0"/>
              <a:t>‹#›</a:t>
            </a:fld>
            <a:endParaRPr lang="el-GR"/>
          </a:p>
        </p:txBody>
      </p:sp>
    </p:spTree>
    <p:extLst>
      <p:ext uri="{BB962C8B-B14F-4D97-AF65-F5344CB8AC3E}">
        <p14:creationId xmlns:p14="http://schemas.microsoft.com/office/powerpoint/2010/main" val="2628953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5400" dirty="0"/>
              <a:t>Λαϊκή ζωγραφική 19</a:t>
            </a:r>
            <a:r>
              <a:rPr lang="el-GR" sz="5400" baseline="30000" dirty="0"/>
              <a:t>ου</a:t>
            </a:r>
            <a:r>
              <a:rPr lang="el-GR" sz="5400" dirty="0"/>
              <a:t> αι.</a:t>
            </a:r>
          </a:p>
        </p:txBody>
      </p:sp>
    </p:spTree>
    <p:extLst>
      <p:ext uri="{BB962C8B-B14F-4D97-AF65-F5344CB8AC3E}">
        <p14:creationId xmlns:p14="http://schemas.microsoft.com/office/powerpoint/2010/main" val="211957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D1715B83-382C-4E73-99BB-20E93A0F26CE}"/>
              </a:ext>
            </a:extLst>
          </p:cNvPr>
          <p:cNvSpPr>
            <a:spLocks noGrp="1"/>
          </p:cNvSpPr>
          <p:nvPr>
            <p:ph idx="1"/>
          </p:nvPr>
        </p:nvSpPr>
        <p:spPr>
          <a:xfrm>
            <a:off x="0" y="0"/>
            <a:ext cx="12192000" cy="6858000"/>
          </a:xfrm>
        </p:spPr>
        <p:txBody>
          <a:bodyPr>
            <a:normAutofit fontScale="92500" lnSpcReduction="10000"/>
          </a:bodyPr>
          <a:lstStyle/>
          <a:p>
            <a:r>
              <a:rPr lang="el-GR" b="1" dirty="0"/>
              <a:t>Θεόφιλος Χατζημιχαήλ ή Κεφαλάς (π. 1870-1934)</a:t>
            </a:r>
            <a:endParaRPr lang="el-GR" dirty="0"/>
          </a:p>
          <a:p>
            <a:r>
              <a:rPr lang="el-GR" dirty="0"/>
              <a:t> </a:t>
            </a:r>
          </a:p>
          <a:p>
            <a:pPr algn="just"/>
            <a:r>
              <a:rPr lang="el-GR" dirty="0"/>
              <a:t>Γνωστός ως Θεόφιλος. Γεννήθηκε στη </a:t>
            </a:r>
            <a:r>
              <a:rPr lang="el-GR" dirty="0" err="1"/>
              <a:t>Βαρειά</a:t>
            </a:r>
            <a:r>
              <a:rPr lang="el-GR" dirty="0"/>
              <a:t> της Λέσβου. Το επώνυμο του τσαγκάρη πατέρα του ήταν Κεφαλάς (ή Κεφάλας) και της μητέρας του Χατζημιχαήλ, η οποία ήταν κόρη αγιογράφου. Υπέγραφε τα έργα του με το επώνυμο της μητέρας του. Από μικρός ήρθε σε επαφή με τη ζωγραφική κοντά στον παππού του. Είναι χαρακτηριστικό ότι οι συνομήλικοί του τον χλεύαζαν επειδή συνήθιζε να κυκλοφορεί με την παραδοσιακή φουστανέλα. Εργάστηκε για λίγο στο Ελληνικό Προξενείο της Σμύρνης και έπειτα εγκαταστάθηκε στο Βόλο, όπου ζωγράφισε πολλά σπίτια, αρχοντικά και μαγαζιά της πόλης. Τα περισσότερα χρόνια της ζωής του τα πέρασε στο Πήλιο. Προστάτης του ήταν ο γαιοκτήμονας Γιάννης Κοντός, το σπίτι του οποίου ζωγράφισε και σήμερα αποτελεί το Μουσείο Θεόφιλου. </a:t>
            </a:r>
          </a:p>
          <a:p>
            <a:pPr algn="just"/>
            <a:r>
              <a:rPr lang="el-GR" dirty="0"/>
              <a:t>Το 1927 επέστρεψε στη Μυτιλήνη, όπου συνέχιζε να ζωγραφίζει παρά τις κοροϊδίες του κόσμου και δίχως να πληρώνεται καλά, συνήθως λάμβανε ένα πιάτο φαγητό και λίγο κρασί. Εκεί τον συνάντησε ο καταξιωμένος κριτικός τέχνης και εκδότης Στρατής Ελευθεριάδης. Σε αυτόν οφείλεται η αναγνώριση της αξίας του έργου του Θεόφιλου και η διεθνής προβολή του. Τον Ιούνιο του 1961 πραγματοποιήθηκε έκθεση με έργα του στο Μουσείο του Λούβρου, με πρωτοβουλία του Ελευθεριάδη. Πέθανε το 1934 στη Μυτιλήνη, πιθανότατα από δηλητηρίαση.</a:t>
            </a:r>
          </a:p>
          <a:p>
            <a:endParaRPr lang="el-GR" dirty="0"/>
          </a:p>
        </p:txBody>
      </p:sp>
    </p:spTree>
    <p:extLst>
      <p:ext uri="{BB962C8B-B14F-4D97-AF65-F5344CB8AC3E}">
        <p14:creationId xmlns:p14="http://schemas.microsoft.com/office/powerpoint/2010/main" val="29591027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306564"/>
            <a:ext cx="12082072" cy="551436"/>
          </a:xfrm>
        </p:spPr>
        <p:txBody>
          <a:bodyPr>
            <a:normAutofit fontScale="90000"/>
          </a:bodyPr>
          <a:lstStyle/>
          <a:p>
            <a:r>
              <a:rPr lang="el-GR" dirty="0"/>
              <a:t>Τσαρούχης, Τοπίο Ολυμπίας,1934 (Εθνική Πινακοθήκη)</a:t>
            </a:r>
          </a:p>
        </p:txBody>
      </p:sp>
      <p:pic>
        <p:nvPicPr>
          <p:cNvPr id="37890" name="Picture 2" descr="Τοπίο Ολυμπί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23" y="0"/>
            <a:ext cx="9353862" cy="640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038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36696" y="5261547"/>
            <a:ext cx="6257144" cy="1136052"/>
          </a:xfrm>
        </p:spPr>
        <p:txBody>
          <a:bodyPr>
            <a:normAutofit fontScale="90000"/>
          </a:bodyPr>
          <a:lstStyle/>
          <a:p>
            <a:r>
              <a:rPr lang="el-GR" dirty="0"/>
              <a:t>Τσαρούχης, Ναύτης, 1950 (Εθνική Πινακοθήκη)</a:t>
            </a:r>
          </a:p>
        </p:txBody>
      </p:sp>
      <p:pic>
        <p:nvPicPr>
          <p:cNvPr id="38914" name="Picture 2" descr="Ναύ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66872" cy="696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729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130977"/>
            <a:ext cx="12426846" cy="727023"/>
          </a:xfrm>
        </p:spPr>
        <p:txBody>
          <a:bodyPr>
            <a:normAutofit fontScale="90000"/>
          </a:bodyPr>
          <a:lstStyle/>
          <a:p>
            <a:r>
              <a:rPr lang="el-GR" dirty="0"/>
              <a:t>Τσαρούχης, Μυτιλήνη τοπίο, π. 1965 (Εθνική Πινακοθήκη)</a:t>
            </a:r>
          </a:p>
        </p:txBody>
      </p:sp>
      <p:pic>
        <p:nvPicPr>
          <p:cNvPr id="39938" name="Picture 2" descr="Μυτιλήνη, τοπ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140"/>
            <a:ext cx="10640419" cy="601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7774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920" y="6175948"/>
            <a:ext cx="11767279" cy="416522"/>
          </a:xfrm>
        </p:spPr>
        <p:txBody>
          <a:bodyPr>
            <a:normAutofit fontScale="90000"/>
          </a:bodyPr>
          <a:lstStyle/>
          <a:p>
            <a:r>
              <a:rPr lang="el-GR" dirty="0"/>
              <a:t>Τσαρούχης, Οι τέσσερις εποχές, 1969 (Συλλογή Δοξιάδη)</a:t>
            </a:r>
          </a:p>
        </p:txBody>
      </p:sp>
      <p:pic>
        <p:nvPicPr>
          <p:cNvPr id="40964" name="Picture 4" descr="Image result for τσαρούχης τέσσερισ εποχέ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21" y="0"/>
            <a:ext cx="11302584" cy="594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364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85112" y="4272197"/>
            <a:ext cx="4032067" cy="1780629"/>
          </a:xfrm>
        </p:spPr>
        <p:txBody>
          <a:bodyPr>
            <a:normAutofit fontScale="90000"/>
          </a:bodyPr>
          <a:lstStyle/>
          <a:p>
            <a:r>
              <a:rPr lang="el-GR" dirty="0"/>
              <a:t>Τσαρούχης, Ναύτης καθιστός και γυμνό, 1948 (Ίδρυμα Γιάννη Τσαρούχη)</a:t>
            </a:r>
          </a:p>
        </p:txBody>
      </p:sp>
      <p:pic>
        <p:nvPicPr>
          <p:cNvPr id="41986" name="Picture 2" descr="Image result for τσαρούχ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851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651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160957"/>
            <a:ext cx="10694233" cy="521455"/>
          </a:xfrm>
        </p:spPr>
        <p:txBody>
          <a:bodyPr>
            <a:normAutofit fontScale="90000"/>
          </a:bodyPr>
          <a:lstStyle/>
          <a:p>
            <a:r>
              <a:rPr lang="el-GR" dirty="0"/>
              <a:t>Τσαρούχης, Φθινόπωρο, από τη σειρά Τέσσερις Εποχές,</a:t>
            </a:r>
          </a:p>
        </p:txBody>
      </p:sp>
      <p:pic>
        <p:nvPicPr>
          <p:cNvPr id="43010" name="Picture 2" descr="  318.500 ευρώ, ξεπερνώντας κατά πολύ την τιμή εκτίμησης (170.000 - 230.000 ευρώ), πουλήθηκε το «Φθινόπωρο» του Γιάννη Τσαρούχη, από τη σειρά «Τέσσερις εποχές»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68852" cy="585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6626" y="5381469"/>
            <a:ext cx="8010613" cy="686347"/>
          </a:xfrm>
        </p:spPr>
        <p:txBody>
          <a:bodyPr>
            <a:normAutofit fontScale="90000"/>
          </a:bodyPr>
          <a:lstStyle/>
          <a:p>
            <a:r>
              <a:rPr lang="el-GR" dirty="0"/>
              <a:t>Θεόφιλος, Ο Καπετάν Ανδρούτσος</a:t>
            </a:r>
          </a:p>
        </p:txBody>
      </p:sp>
      <p:pic>
        <p:nvPicPr>
          <p:cNvPr id="6146" name="Picture 2" descr="https://upload.wikimedia.org/wikipedia/commons/thumb/e/e4/%CE%9F_%CE%9A%CE%B1%CF%80%CE%B5%CF%84%CE%AC%CE%BD_%CE%91%CE%BD%CE%B4%CF%81%CE%BF%CF%8D%CF%84%CF%83%CE%BF%CF%82_%CF%84%CE%BF_1795._%CE%98%CE%B5%CF%8C%CF%86%CE%B9%CE%BB%CE%BF%CF%82..jpg/320px-%CE%9F_%CE%9A%CE%B1%CF%80%CE%B5%CF%84%CE%AC%CE%BD_%CE%91%CE%BD%CE%B4%CF%81%CE%BF%CF%8D%CF%84%CF%83%CE%BF%CF%82_%CF%84%CE%BF_1795._%CE%98%CE%B5%CF%8C%CF%86%CE%B9%CE%BB%CE%BF%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66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52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49706" y="5216577"/>
            <a:ext cx="5487396" cy="1151043"/>
          </a:xfrm>
        </p:spPr>
        <p:txBody>
          <a:bodyPr>
            <a:normAutofit fontScale="90000"/>
          </a:bodyPr>
          <a:lstStyle/>
          <a:p>
            <a:r>
              <a:rPr lang="el-GR" dirty="0"/>
              <a:t>Θεόφιλος, Ο Μέγας Αλέξανδρος</a:t>
            </a:r>
          </a:p>
        </p:txBody>
      </p:sp>
      <p:pic>
        <p:nvPicPr>
          <p:cNvPr id="7170" name="Picture 2" descr="https://upload.wikimedia.org/wikipedia/commons/6/67/Theophilos_Chatzimichail_-_Alexander_the_Great%2C_about_1900_-_Athens%2C_National_Historical_Mus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549707" cy="701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3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02374" y="5591331"/>
            <a:ext cx="7351426" cy="836249"/>
          </a:xfrm>
        </p:spPr>
        <p:txBody>
          <a:bodyPr>
            <a:normAutofit fontScale="90000"/>
          </a:bodyPr>
          <a:lstStyle/>
          <a:p>
            <a:r>
              <a:rPr lang="el-GR" dirty="0"/>
              <a:t>Θεόφιλος, </a:t>
            </a:r>
            <a:r>
              <a:rPr lang="el-GR" dirty="0" err="1"/>
              <a:t>Ερωτόκριτος</a:t>
            </a:r>
            <a:r>
              <a:rPr lang="el-GR" dirty="0"/>
              <a:t> και Αρετούσα </a:t>
            </a:r>
          </a:p>
        </p:txBody>
      </p:sp>
      <p:pic>
        <p:nvPicPr>
          <p:cNvPr id="8194" name="Picture 2" descr="https://upload.wikimedia.org/wikipedia/commons/5/56/Erotokritos_and_Aretho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2374" cy="679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29976" y="5006714"/>
            <a:ext cx="5673725" cy="1121062"/>
          </a:xfrm>
        </p:spPr>
        <p:txBody>
          <a:bodyPr>
            <a:normAutofit fontScale="90000"/>
          </a:bodyPr>
          <a:lstStyle/>
          <a:p>
            <a:r>
              <a:rPr lang="el-GR" dirty="0"/>
              <a:t>Θεόφιλος, Κολοκοτρώνης παρατηρώντας</a:t>
            </a:r>
          </a:p>
        </p:txBody>
      </p:sp>
      <p:pic>
        <p:nvPicPr>
          <p:cNvPr id="9218" name="Picture 2" descr="https://upload.wikimedia.org/wikipedia/commons/thumb/5/51/Theofilos_Lerni.jpg/800px-Theofilos_Ler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80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08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250078"/>
            <a:ext cx="11353800" cy="521455"/>
          </a:xfrm>
        </p:spPr>
        <p:txBody>
          <a:bodyPr>
            <a:normAutofit fontScale="90000"/>
          </a:bodyPr>
          <a:lstStyle/>
          <a:p>
            <a:r>
              <a:rPr lang="el-GR" dirty="0"/>
              <a:t>Θεόφιλος, Αυτοκράτορας Κωνσταντίνος Παλαιολόγος</a:t>
            </a:r>
          </a:p>
        </p:txBody>
      </p:sp>
      <p:pic>
        <p:nvPicPr>
          <p:cNvPr id="10242" name="Picture 2" descr="https://upload.wikimedia.org/wikipedia/commons/thumb/3/3e/Theofilos_Palaiologos.jpg/1024px-Theofilos_Palaio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38675" cy="625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96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86350" y="5186597"/>
            <a:ext cx="6267450" cy="1181022"/>
          </a:xfrm>
        </p:spPr>
        <p:txBody>
          <a:bodyPr>
            <a:normAutofit fontScale="90000"/>
          </a:bodyPr>
          <a:lstStyle/>
          <a:p>
            <a:r>
              <a:rPr lang="el-GR" dirty="0"/>
              <a:t>Θεόφιλος, Θησέας</a:t>
            </a:r>
            <a:br>
              <a:rPr lang="el-GR" dirty="0"/>
            </a:br>
            <a:endParaRPr lang="el-GR" dirty="0"/>
          </a:p>
        </p:txBody>
      </p:sp>
      <p:pic>
        <p:nvPicPr>
          <p:cNvPr id="11266" name="Picture 2" descr="https://upload.wikimedia.org/wikipedia/commons/e/e0/Theofilos_Thise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5086350" cy="675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77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086006"/>
            <a:ext cx="10724213" cy="596406"/>
          </a:xfrm>
        </p:spPr>
        <p:txBody>
          <a:bodyPr>
            <a:normAutofit fontScale="90000"/>
          </a:bodyPr>
          <a:lstStyle/>
          <a:p>
            <a:r>
              <a:rPr lang="el-GR" dirty="0"/>
              <a:t>Θεόφιλος, Αρτοποιείο</a:t>
            </a:r>
          </a:p>
        </p:txBody>
      </p:sp>
      <p:pic>
        <p:nvPicPr>
          <p:cNvPr id="12290" name="Picture 2" descr="https://upload.wikimedia.org/wikipedia/commons/2/2e/Theofilos_mega_artopoie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588267" cy="508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7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519" y="6235908"/>
            <a:ext cx="10649262" cy="491475"/>
          </a:xfrm>
        </p:spPr>
        <p:txBody>
          <a:bodyPr>
            <a:normAutofit fontScale="90000"/>
          </a:bodyPr>
          <a:lstStyle/>
          <a:p>
            <a:r>
              <a:rPr lang="el-GR" dirty="0"/>
              <a:t>Θεόφιλος, Ιχθυοπώλης</a:t>
            </a:r>
          </a:p>
        </p:txBody>
      </p:sp>
      <p:pic>
        <p:nvPicPr>
          <p:cNvPr id="13314" name="Picture 2" descr="https://upload.wikimedia.org/wikipedia/commons/5/5f/Theofilos_Fish_vend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570033" cy="608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06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72337" y="5426440"/>
            <a:ext cx="6791325" cy="1255973"/>
          </a:xfrm>
        </p:spPr>
        <p:txBody>
          <a:bodyPr/>
          <a:lstStyle/>
          <a:p>
            <a:r>
              <a:rPr lang="el-GR" dirty="0"/>
              <a:t>Θεόφιλος, Αθανάσιος Διάκος</a:t>
            </a:r>
          </a:p>
        </p:txBody>
      </p:sp>
      <p:pic>
        <p:nvPicPr>
          <p:cNvPr id="14338" name="Picture 2" descr="https://upload.wikimedia.org/wikipedia/commons/4/44/Theofilos_Athanasios_Diak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4562475" cy="675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66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48D01209-5DBF-4B6C-83DF-8804C3644EB7}"/>
              </a:ext>
            </a:extLst>
          </p:cNvPr>
          <p:cNvSpPr>
            <a:spLocks noGrp="1"/>
          </p:cNvSpPr>
          <p:nvPr>
            <p:ph idx="1"/>
          </p:nvPr>
        </p:nvSpPr>
        <p:spPr>
          <a:xfrm>
            <a:off x="0" y="0"/>
            <a:ext cx="12192000" cy="6858000"/>
          </a:xfrm>
        </p:spPr>
        <p:txBody>
          <a:bodyPr>
            <a:normAutofit fontScale="70000" lnSpcReduction="20000"/>
          </a:bodyPr>
          <a:lstStyle/>
          <a:p>
            <a:pPr algn="just"/>
            <a:r>
              <a:rPr lang="el-GR" b="1" dirty="0"/>
              <a:t>49. Ποια είναι τα βασικά χαρακτηριστικά της ελληνικής λαϊκής ζωγραφικής κατά τον 19ο αιώνα και ποιοι οι κύριοι εκπρόσωποί της;</a:t>
            </a:r>
          </a:p>
          <a:p>
            <a:pPr algn="just"/>
            <a:r>
              <a:rPr lang="el-GR" dirty="0"/>
              <a:t> </a:t>
            </a:r>
          </a:p>
          <a:p>
            <a:pPr marL="0" indent="0" algn="just">
              <a:buNone/>
            </a:pPr>
            <a:r>
              <a:rPr lang="el-GR" dirty="0"/>
              <a:t>Όταν γίνεται λόγος για την ελληνική λαϊκή ζωγραφική αναφερόμαστε σε μια τέχνη (18</a:t>
            </a:r>
            <a:r>
              <a:rPr lang="el-GR" baseline="30000" dirty="0"/>
              <a:t>ος</a:t>
            </a:r>
            <a:r>
              <a:rPr lang="el-GR" dirty="0"/>
              <a:t>-20</a:t>
            </a:r>
            <a:r>
              <a:rPr lang="el-GR" baseline="30000" dirty="0"/>
              <a:t>ος</a:t>
            </a:r>
            <a:r>
              <a:rPr lang="el-GR" dirty="0"/>
              <a:t> αι.) της οποίας τα βασικά χαρακτηριστικά είναι:</a:t>
            </a:r>
          </a:p>
          <a:p>
            <a:pPr marL="0" lvl="0" indent="0" algn="just">
              <a:buNone/>
            </a:pPr>
            <a:r>
              <a:rPr lang="en-US" dirty="0"/>
              <a:t>-</a:t>
            </a:r>
            <a:r>
              <a:rPr lang="el-GR" dirty="0"/>
              <a:t>Η ανεπιτήδευτη γνησιότητα των ζωγράφων και η έλλειψη ακαδημαϊκής εκπαίδευσης και γνώσης (αυτοδίδακτοι ζωγράφοι)</a:t>
            </a:r>
          </a:p>
          <a:p>
            <a:pPr marL="0" lvl="0" indent="0" algn="just">
              <a:buNone/>
            </a:pPr>
            <a:r>
              <a:rPr lang="en-US" dirty="0"/>
              <a:t>-</a:t>
            </a:r>
            <a:r>
              <a:rPr lang="el-GR" dirty="0"/>
              <a:t>Ο αυθορμητισμός της έκφρασης, η απελευθέρωση από περιορισμούς και η χρωματική αρμονία</a:t>
            </a:r>
          </a:p>
          <a:p>
            <a:pPr marL="0" lvl="0" indent="0" algn="just">
              <a:buNone/>
            </a:pPr>
            <a:r>
              <a:rPr lang="en-US" dirty="0"/>
              <a:t>-</a:t>
            </a:r>
            <a:r>
              <a:rPr lang="el-GR" dirty="0"/>
              <a:t>Η έκφραση της λαϊκής ψυχής και η χαρά της ζωής</a:t>
            </a:r>
          </a:p>
          <a:p>
            <a:pPr marL="0" lvl="0" indent="0" algn="just">
              <a:buNone/>
            </a:pPr>
            <a:r>
              <a:rPr lang="en-US" dirty="0"/>
              <a:t>-</a:t>
            </a:r>
            <a:r>
              <a:rPr lang="el-GR" dirty="0"/>
              <a:t>Η απλή και απαλλαγμένη από καινοτομίες χρήση των εκφραστικών στοιχείων: λιτό σχέδιο, με γρήγορες πινελιές και σχηματοποιημένο, προβλήματα στην ακρίβεια του σχεδίου, στη γνώση και στην απόδοση της προοπτικής, στην πολυπλοκότητα της σύνθεσης και την απόδοση των «υψηλών» νοημάτων</a:t>
            </a:r>
          </a:p>
          <a:p>
            <a:pPr marL="0" lvl="0" indent="0" algn="just">
              <a:buNone/>
            </a:pPr>
            <a:r>
              <a:rPr lang="en-US" dirty="0"/>
              <a:t>-</a:t>
            </a:r>
            <a:r>
              <a:rPr lang="el-GR" dirty="0"/>
              <a:t>Ο συνδυασμός της διακόσμηση με την πρακτική σκοπιμότητα των έργων που δημιουργούσαν οι λαϊκοί ζωγράφοι.</a:t>
            </a:r>
          </a:p>
          <a:p>
            <a:pPr marL="0" lvl="0" indent="0" algn="just">
              <a:buNone/>
            </a:pPr>
            <a:r>
              <a:rPr lang="en-US" dirty="0"/>
              <a:t>-</a:t>
            </a:r>
            <a:r>
              <a:rPr lang="el-GR" dirty="0"/>
              <a:t>Τα ζωηρά χρώματα με έντονες αντιθέσεις και διακοσμητική λεπτομέρεια, που συνήθως περιοριζόταν σε μοτίβα φυτών και ζώων.</a:t>
            </a:r>
          </a:p>
          <a:p>
            <a:pPr marL="0" indent="0" algn="just">
              <a:buNone/>
            </a:pPr>
            <a:endParaRPr lang="el-GR" dirty="0"/>
          </a:p>
          <a:p>
            <a:pPr marL="0" indent="0" algn="just">
              <a:buNone/>
            </a:pPr>
            <a:r>
              <a:rPr lang="el-GR" dirty="0"/>
              <a:t>Το επίθετο «λαϊκή» συνδέει άμεσα την τέχνη και τον καλλιτέχνη αυτή με την ελληνική παράδοση, τα ήθη και τα έθιμα του λαού. Τα θέματα που απεικονίζουν οι ζωγράφοι στον καμβά τους προέρχονται από τα καθημερινά βιώματα και τη συλλογική μνήμη του παρελθόντος (από μύθους και λαϊκούς θρύλους, την ιστορία και τη θρησκευτική παράδοση, τα ήθη και τα έθιμα, την ύπαιθρο και τους ανθρώπους της, θέματα από επαγγέλματα σπάνια ή υπό εξαφάνιση). Σκοπό έχουν να υπενθυμίσουν και να αφυπνίσουν συναισθηματικά τους θεατές. Η ελληνική λαϊκή ζωγραφική διακρίνεται σε κοσμική και εκκλησιαστική. Οι ζωγράφοι χρησιμοποιούσαν χρώματα που έφτιαχναν οι ίδιοι από πετρώματα και φυτά, τα οποία αναμίγνυαν με νερά, λάδι ή αυγό.	</a:t>
            </a:r>
          </a:p>
        </p:txBody>
      </p:sp>
    </p:spTree>
    <p:extLst>
      <p:ext uri="{BB962C8B-B14F-4D97-AF65-F5344CB8AC3E}">
        <p14:creationId xmlns:p14="http://schemas.microsoft.com/office/powerpoint/2010/main" val="1688885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81666" y="5366478"/>
            <a:ext cx="6272134" cy="926190"/>
          </a:xfrm>
        </p:spPr>
        <p:txBody>
          <a:bodyPr/>
          <a:lstStyle/>
          <a:p>
            <a:r>
              <a:rPr lang="el-GR" dirty="0"/>
              <a:t>Θεόφιλος, Ο Νταβέλης</a:t>
            </a:r>
          </a:p>
        </p:txBody>
      </p:sp>
      <p:pic>
        <p:nvPicPr>
          <p:cNvPr id="15362" name="Picture 2" descr="https://upload.wikimedia.org/wikipedia/commons/3/31/Ntave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76734" cy="696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29CC9AFD-ED5C-4142-82CD-3B47E6A29C8C}"/>
              </a:ext>
            </a:extLst>
          </p:cNvPr>
          <p:cNvSpPr>
            <a:spLocks noGrp="1"/>
          </p:cNvSpPr>
          <p:nvPr>
            <p:ph idx="1"/>
          </p:nvPr>
        </p:nvSpPr>
        <p:spPr>
          <a:xfrm>
            <a:off x="0" y="0"/>
            <a:ext cx="12192000" cy="6754761"/>
          </a:xfrm>
        </p:spPr>
        <p:txBody>
          <a:bodyPr>
            <a:normAutofit lnSpcReduction="10000"/>
          </a:bodyPr>
          <a:lstStyle/>
          <a:p>
            <a:r>
              <a:rPr lang="el-GR" b="1" dirty="0"/>
              <a:t>Νικόλαος Λύτρας (1883-1927)</a:t>
            </a:r>
            <a:endParaRPr lang="el-GR" dirty="0"/>
          </a:p>
          <a:p>
            <a:r>
              <a:rPr lang="el-GR" b="1" dirty="0"/>
              <a:t> </a:t>
            </a:r>
            <a:endParaRPr lang="el-GR" dirty="0"/>
          </a:p>
          <a:p>
            <a:pPr algn="just"/>
            <a:r>
              <a:rPr lang="el-GR" dirty="0"/>
              <a:t>Παρόλο που δεν ανήκει στην Γενιά του ΄30, ο Νικόλαος Λύτρας ήταν αυτός που προετοίμασε τον καλλιτεχνικό δρόμο για τους μετέπειτα σπουδαίους Έλληνες ζωγράφους που ανήκαν σε αυτή την ομάδα. Για αυτό το λόγο θα τον μελετήσουμε εδώ. Γιος του Νικηφόρου Λύτρα. Ακολούθησε τα βήματα του πατέρα του. Σπούδασε στην </a:t>
            </a:r>
            <a:r>
              <a:rPr lang="el-GR" dirty="0" err="1"/>
              <a:t>Ανωτάτη</a:t>
            </a:r>
            <a:r>
              <a:rPr lang="el-GR" dirty="0"/>
              <a:t> Σχολή Καλών Τεχνών από την οποία αποφοίτησε το 1906. Ο πατέρας του Νικηφόρος, καθώς και ο Ιακωβίδης υπήρξαν δάσκαλοί του στη Σχολή. Μένοντας πιστός στις διδαχές της Σχολής, συνέχισε τις σπουδές του στην Ακαδημία του Μονάχου (1907-1912). Μπορεί να σπούδασε στο Μόναχο όμως δέχτηκε επιρροές από τα σύγχρονα κινήματα της εποχής του, όπως το κίνημα του </a:t>
            </a:r>
            <a:r>
              <a:rPr lang="el-GR" b="1" dirty="0"/>
              <a:t>Εξπρεσιονισμού </a:t>
            </a:r>
            <a:r>
              <a:rPr lang="el-GR" dirty="0"/>
              <a:t>και τον Γαλάζιο Καβαλάρη. Οι επιρροές αυτές τον έκαναν να ξεφύγει από το αυστηρό πλαίσιο του Ακαδημαϊσμού που δίδασκε η Σχολή του Μονάχου. Οι πλατιές και ελεύθερες πινελιές του και το παχύρρευστο χρώμα του προκάλεσαν αίσθηση, αλλά και αντιδράσεις στο συντηρητικό φιλότεχνο κοινό της Αθήνας, το οποίο βρήκε τα έργα του προκλητικά.</a:t>
            </a:r>
          </a:p>
          <a:p>
            <a:pPr algn="just"/>
            <a:r>
              <a:rPr lang="el-GR" dirty="0"/>
              <a:t> </a:t>
            </a:r>
          </a:p>
          <a:p>
            <a:endParaRPr lang="el-GR" dirty="0"/>
          </a:p>
        </p:txBody>
      </p:sp>
    </p:spTree>
    <p:extLst>
      <p:ext uri="{BB962C8B-B14F-4D97-AF65-F5344CB8AC3E}">
        <p14:creationId xmlns:p14="http://schemas.microsoft.com/office/powerpoint/2010/main" val="14780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8BDBC99-A0A3-4876-A322-F4C328B9E891}"/>
              </a:ext>
            </a:extLst>
          </p:cNvPr>
          <p:cNvSpPr>
            <a:spLocks noGrp="1"/>
          </p:cNvSpPr>
          <p:nvPr>
            <p:ph idx="1"/>
          </p:nvPr>
        </p:nvSpPr>
        <p:spPr>
          <a:xfrm>
            <a:off x="0" y="0"/>
            <a:ext cx="12192000" cy="6754761"/>
          </a:xfrm>
        </p:spPr>
        <p:txBody>
          <a:bodyPr>
            <a:normAutofit lnSpcReduction="10000"/>
          </a:bodyPr>
          <a:lstStyle/>
          <a:p>
            <a:pPr algn="just"/>
            <a:r>
              <a:rPr lang="el-GR" dirty="0"/>
              <a:t>Ήταν μέλος της «Ομάδας Τέχνη», στην οποία συμμετείχε ο Κωνσταντίνος Παρθένης μαζί με άλλους σημαντικούς ζωγράφους της εποχής. Στόχος της ομάδας αυτής ήταν η απαλλαγή από την Ακαδημαϊκή ζωγραφική. Οι εκθέσεις της ομάδας έφεραν σταδιακά στην Ελλάδα τον αέρα της γαλλικής ζωγραφικής. Το 1923 ήταν συνυποψήφιος με τον Παρθένη για την έδρα ζωγραφικής στην Σχολή Καλών Τεχνών. Τη θέση κέρδισε ο Λύτρας. Αμέσως άρχισαν να τον κατηγορούν ότι εκπροσωπούσε τον συντηρητισμό της Σχολής του Μονάχου, όπως και ο πατέρας του. Ωστόσο, σύγχρονοι κριτικοί τέχνης έχουν καταλήξει στο συμπέρασμα ότι όχι μόνο δε συνέβαινε αυτό, αλλά ότι στην πραγματικότητα ο Λύτρας ήταν περισσότερο μοντέρνος και από τον Παρθένη, ενάντια σε κάθε τι συντηρητικό. Κατάφερε να φέρει τους μαθητές του σε επαφή με τα νέα καλλιτεχνικά ρεύματα της εποχής. Ήταν ο βασικότερος εκπρόσωπος του Εξπρεσιονισμού στην ελληνική τέχνη. Σύμφωνα με άλλους το έργο του επηρεάστηκε περισσότερο από τον </a:t>
            </a:r>
            <a:r>
              <a:rPr lang="el-GR" dirty="0" err="1"/>
              <a:t>Μεταϊμπρεσιονισμό</a:t>
            </a:r>
            <a:r>
              <a:rPr lang="el-GR" dirty="0"/>
              <a:t> και ιδίως από το έργο του Πωλ </a:t>
            </a:r>
            <a:r>
              <a:rPr lang="el-GR" dirty="0" err="1"/>
              <a:t>Σεζάν</a:t>
            </a:r>
            <a:r>
              <a:rPr lang="el-GR" dirty="0"/>
              <a:t>.</a:t>
            </a:r>
          </a:p>
          <a:p>
            <a:pPr algn="just"/>
            <a:r>
              <a:rPr lang="el-GR" dirty="0"/>
              <a:t>Πέθανε από φυματίωση σε μικρή ηλικία. Η αναγνώριση του έργου του άργησε, ωστόσο σήμερα θεωρείται ένας από τους σημαντικότερους </a:t>
            </a:r>
            <a:r>
              <a:rPr lang="el-GR" dirty="0" err="1"/>
              <a:t>ανανεωτές</a:t>
            </a:r>
            <a:r>
              <a:rPr lang="el-GR" dirty="0"/>
              <a:t> της ελληνικής ζωγραφικής. </a:t>
            </a:r>
          </a:p>
          <a:p>
            <a:endParaRPr lang="el-GR" dirty="0"/>
          </a:p>
        </p:txBody>
      </p:sp>
    </p:spTree>
    <p:extLst>
      <p:ext uri="{BB962C8B-B14F-4D97-AF65-F5344CB8AC3E}">
        <p14:creationId xmlns:p14="http://schemas.microsoft.com/office/powerpoint/2010/main" val="170590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592864" y="4793227"/>
            <a:ext cx="6599136" cy="1401096"/>
          </a:xfrm>
        </p:spPr>
        <p:txBody>
          <a:bodyPr>
            <a:normAutofit fontScale="90000"/>
          </a:bodyPr>
          <a:lstStyle/>
          <a:p>
            <a:r>
              <a:rPr lang="el-GR" dirty="0"/>
              <a:t>Νικόλαος Λύτρας, Προσωπογραφία κυρίας Λύτρα, 1917 (Εθνική Πινακοθήκη)</a:t>
            </a:r>
          </a:p>
        </p:txBody>
      </p:sp>
      <p:pic>
        <p:nvPicPr>
          <p:cNvPr id="1026" name="Picture 2" descr="https://upload.wikimedia.org/wikipedia/commons/6/6e/Lytras_Nikolaos_Portrait_of_Miss_H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86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52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967018" y="3775587"/>
            <a:ext cx="3224982" cy="2094271"/>
          </a:xfrm>
        </p:spPr>
        <p:txBody>
          <a:bodyPr>
            <a:normAutofit fontScale="90000"/>
          </a:bodyPr>
          <a:lstStyle/>
          <a:p>
            <a:r>
              <a:rPr lang="el-GR" dirty="0"/>
              <a:t>Νικόλαος Λύτρας, Βάρκα με πανί (Πάνορμος Τήνου), 1923-1926 (Εθνική Πινακοθήκη)</a:t>
            </a:r>
          </a:p>
        </p:txBody>
      </p:sp>
      <p:pic>
        <p:nvPicPr>
          <p:cNvPr id="2050" name="Picture 2" descr="https://upload.wikimedia.org/wikipedia/commons/thumb/9/9d/Lytras_Nikolaos_boat_with_sail.jpg/800px-Lytras_Nikolaos_boat_with_s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44108" cy="662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2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56187" y="5456904"/>
            <a:ext cx="7135813" cy="1144998"/>
          </a:xfrm>
        </p:spPr>
        <p:txBody>
          <a:bodyPr>
            <a:normAutofit fontScale="90000"/>
          </a:bodyPr>
          <a:lstStyle/>
          <a:p>
            <a:r>
              <a:rPr lang="el-GR" dirty="0"/>
              <a:t>Νικόλαος Λύτρας, Το ψάθινο καπέλο, 1925 (Εθνική Πινακοθήκη)</a:t>
            </a:r>
          </a:p>
        </p:txBody>
      </p:sp>
      <p:pic>
        <p:nvPicPr>
          <p:cNvPr id="3074" name="Picture 2" descr="https://upload.wikimedia.org/wikipedia/commons/thumb/c/c2/Lytras_Nikolaos_001.jpeg/800px-Lytras_Nikolaos_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56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8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300663" y="5515897"/>
            <a:ext cx="6748769" cy="1115501"/>
          </a:xfrm>
        </p:spPr>
        <p:txBody>
          <a:bodyPr>
            <a:normAutofit fontScale="90000"/>
          </a:bodyPr>
          <a:lstStyle/>
          <a:p>
            <a:r>
              <a:rPr lang="el-GR" dirty="0"/>
              <a:t>Νικόλαος Λύτρας, Φάρος, 1925-1927 (Εθνική Πινακοθήκη)</a:t>
            </a:r>
          </a:p>
        </p:txBody>
      </p:sp>
      <p:pic>
        <p:nvPicPr>
          <p:cNvPr id="4098" name="Picture 2" descr="https://upload.wikimedia.org/wikipedia/commons/1/1c/Lytras_Nikolaos_Fa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0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9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442154" y="5589639"/>
            <a:ext cx="6548285" cy="1268361"/>
          </a:xfrm>
        </p:spPr>
        <p:txBody>
          <a:bodyPr>
            <a:normAutofit fontScale="90000"/>
          </a:bodyPr>
          <a:lstStyle/>
          <a:p>
            <a:r>
              <a:rPr lang="el-GR" dirty="0"/>
              <a:t>Νικόλαος  Λύτρας, Γυμνή γυναίκα με γούνα, Εθνική Πινακοθήκη)</a:t>
            </a:r>
          </a:p>
        </p:txBody>
      </p:sp>
      <p:pic>
        <p:nvPicPr>
          <p:cNvPr id="5122" name="Picture 2" descr="Γυμνή γυναίκα με γού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442155" cy="680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7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9699900" y="3642853"/>
            <a:ext cx="2492100" cy="2138516"/>
          </a:xfrm>
        </p:spPr>
        <p:txBody>
          <a:bodyPr>
            <a:noAutofit/>
          </a:bodyPr>
          <a:lstStyle/>
          <a:p>
            <a:r>
              <a:rPr lang="el-GR" sz="2800" dirty="0"/>
              <a:t>Νικόλαος Λύτρας, Τήνος, Άγιος Δημήτριος, </a:t>
            </a:r>
            <a:r>
              <a:rPr lang="el-GR" sz="2800" dirty="0" err="1"/>
              <a:t>Καριά</a:t>
            </a:r>
            <a:r>
              <a:rPr lang="el-GR" sz="2800" dirty="0"/>
              <a:t>, 1923 (Εθνική Πινακοθήκη)</a:t>
            </a:r>
          </a:p>
        </p:txBody>
      </p:sp>
      <p:pic>
        <p:nvPicPr>
          <p:cNvPr id="6146" name="Picture 2" descr="Τήνος, Άγιος Δημήτριος, Καρι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699901" cy="700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73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14452" y="5294671"/>
            <a:ext cx="7020232" cy="1395721"/>
          </a:xfrm>
        </p:spPr>
        <p:txBody>
          <a:bodyPr>
            <a:normAutofit fontScale="90000"/>
          </a:bodyPr>
          <a:lstStyle/>
          <a:p>
            <a:r>
              <a:rPr lang="el-GR" dirty="0"/>
              <a:t>Νικόλαος Λύτρας, Το γαϊδουράκι, 1923-1926 (Εθνική Πινακοθήκη)</a:t>
            </a:r>
          </a:p>
        </p:txBody>
      </p:sp>
      <p:pic>
        <p:nvPicPr>
          <p:cNvPr id="7170" name="Picture 2" descr="Το γαϊδουράκ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14452" cy="682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83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01BE184-DC40-49FD-A6DF-DFC68DDA936E}"/>
              </a:ext>
            </a:extLst>
          </p:cNvPr>
          <p:cNvSpPr>
            <a:spLocks noGrp="1"/>
          </p:cNvSpPr>
          <p:nvPr>
            <p:ph idx="1"/>
          </p:nvPr>
        </p:nvSpPr>
        <p:spPr>
          <a:xfrm>
            <a:off x="0" y="0"/>
            <a:ext cx="12192000" cy="6858000"/>
          </a:xfrm>
        </p:spPr>
        <p:txBody>
          <a:bodyPr>
            <a:normAutofit lnSpcReduction="10000"/>
          </a:bodyPr>
          <a:lstStyle/>
          <a:p>
            <a:pPr algn="just"/>
            <a:r>
              <a:rPr lang="el-GR" dirty="0"/>
              <a:t>Η λαϊκή ζωγραφική λειτουργεί ως συμπληρωματικό διακοσμητικό στοιχείο της αρχιτεκτονικής, ιδιαιτέρα σε διακοσμητικές τοιχογραφίες αρχοντικών (αρχοντικό Σβαρτς στα Αμπελάκια, αρχοντικά Σιάτιστας, Βέροιας, </a:t>
            </a:r>
            <a:r>
              <a:rPr lang="el-GR" dirty="0" err="1"/>
              <a:t>Ζαγορίου</a:t>
            </a:r>
            <a:r>
              <a:rPr lang="el-GR" dirty="0"/>
              <a:t>). Σπάνια τα φορητά έργα. Στις τοιχογραφίες αυτές εκτός από τα βυζαντινά και τα ανατολίτικα στοιχεία, συναντάμε και στοιχεία από τη δυτική ζωγραφική, ιδιαίτερα στα ελληνικά νησιά που είχαν βρεθεί υπό γαλλική ή αγγλική κυριαρχία. Η ελληνική λαϊκή τέχνη, ωστόσο, υιοθέτησε τα στοιχεία αυτά που ταίριαζαν στην ιδιοσυγκρασία της. </a:t>
            </a:r>
          </a:p>
          <a:p>
            <a:pPr algn="just"/>
            <a:r>
              <a:rPr lang="el-GR" dirty="0"/>
              <a:t>Κορυφαίοι Έλληνες λαϊκοί ζωγράφοι (19</a:t>
            </a:r>
            <a:r>
              <a:rPr lang="el-GR" baseline="30000" dirty="0"/>
              <a:t>ος</a:t>
            </a:r>
            <a:r>
              <a:rPr lang="el-GR" dirty="0"/>
              <a:t> αι.) ο Γιάννης Παγώνης που ασχολήθηκε με την εκκλησιαστική ζωγραφική, καθώς και ο γιος το Θανάσης Παγώνης, ο οποίος φιλοτέχνησε φορητές εικόνες, καθώς και προσωπογραφίες. Άλλος σημαντικός ζωγράφος ήταν ο Παναγιώτης Ζωγράφος, ο οποίος απεικόνισε σκηνές από την Ελληνική Επανάσταση, υπό την καθοδήγηση του στρατηγού Μακρυγιάννη, για αυτό και έμεινε γνωστός ως «ο ζωγράφος του Μακρυγιάννη». Τέλος, ο Θεόφιλος Χατζημιχαήλ από τη Μυτιλήνη. Η θεματογραφία των έργων του προερχόταν από την Ελληνική Μυθολογία, το Βυζάντιο, καθώς και την Ελληνική Επανάσταση. Ζωγράφιζε επίσης τοπία, νεκρές φύσεις και μορφές από το φυτικό και το ζωικό βασίλειο. Μετά τον θάνατό του, έργα του εκτέθηκαν στο μουσείο του Λούβρου.</a:t>
            </a:r>
          </a:p>
          <a:p>
            <a:endParaRPr lang="el-GR" dirty="0"/>
          </a:p>
        </p:txBody>
      </p:sp>
    </p:spTree>
    <p:extLst>
      <p:ext uri="{BB962C8B-B14F-4D97-AF65-F5344CB8AC3E}">
        <p14:creationId xmlns:p14="http://schemas.microsoft.com/office/powerpoint/2010/main" val="1037408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AEF63E-D947-40E3-AB14-AA02007DC478}"/>
              </a:ext>
            </a:extLst>
          </p:cNvPr>
          <p:cNvSpPr>
            <a:spLocks noGrp="1"/>
          </p:cNvSpPr>
          <p:nvPr>
            <p:ph type="title"/>
          </p:nvPr>
        </p:nvSpPr>
        <p:spPr/>
        <p:txBody>
          <a:bodyPr/>
          <a:lstStyle/>
          <a:p>
            <a:pPr algn="ctr"/>
            <a:r>
              <a:rPr lang="el-GR" b="1" dirty="0"/>
              <a:t>Η ΓΕΝΙΑ ΤΟΥ ‘30</a:t>
            </a:r>
          </a:p>
        </p:txBody>
      </p:sp>
    </p:spTree>
    <p:extLst>
      <p:ext uri="{BB962C8B-B14F-4D97-AF65-F5344CB8AC3E}">
        <p14:creationId xmlns:p14="http://schemas.microsoft.com/office/powerpoint/2010/main" val="4068737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8C2233D9-4A43-4B38-9664-44898DFC66B0}"/>
              </a:ext>
            </a:extLst>
          </p:cNvPr>
          <p:cNvSpPr>
            <a:spLocks noGrp="1"/>
          </p:cNvSpPr>
          <p:nvPr>
            <p:ph idx="1"/>
          </p:nvPr>
        </p:nvSpPr>
        <p:spPr>
          <a:xfrm>
            <a:off x="0" y="0"/>
            <a:ext cx="12192000" cy="6858000"/>
          </a:xfrm>
        </p:spPr>
        <p:txBody>
          <a:bodyPr>
            <a:normAutofit fontScale="92500" lnSpcReduction="20000"/>
          </a:bodyPr>
          <a:lstStyle/>
          <a:p>
            <a:pPr algn="just"/>
            <a:r>
              <a:rPr lang="el-GR" dirty="0"/>
              <a:t>Ο όρος «Γενιά του '30» χρησιμοποιήθηκε αρχικά με κάπως αόριστο και ασαφές περιεχόμενο από τον Γιώργο </a:t>
            </a:r>
            <a:r>
              <a:rPr lang="el-GR" dirty="0" err="1"/>
              <a:t>Θεοτοκά</a:t>
            </a:r>
            <a:r>
              <a:rPr lang="el-GR" dirty="0"/>
              <a:t> και το περιβάλλον των διανοουμένων γύρω από το λογοτεχνικό περιοδικό της εποχής «Τα Νέα Γράμματα». </a:t>
            </a:r>
          </a:p>
          <a:p>
            <a:pPr algn="just"/>
            <a:r>
              <a:rPr lang="el-GR" dirty="0"/>
              <a:t>Πολλοί από τους σημαντικότερους Έλληνες λογοτέχνες και ζωγράφους έζησαν και δημιούργησαν την περίοδο αυτή. Ο χαρακτηρισμός της γενιάς του 1930 είναι προβληματικός διότι οι καλλιτέχνες δεν μοιράζονταν κοινά χαρακτηριστικά στην τέχνη τους, ούτε στην πολιτική τους ιδεολογία ή την κοινωνική τους προέλευση. Αυτό συνέβη διότι οι καλλιτέχνες επηρεάστηκαν από πολλά και διαφορετικά καλλιτεχνικά ρεύματα, όπως τον </a:t>
            </a:r>
            <a:r>
              <a:rPr lang="el-GR" dirty="0" err="1"/>
              <a:t>Φωβισμό</a:t>
            </a:r>
            <a:r>
              <a:rPr lang="el-GR" dirty="0"/>
              <a:t>, τον Εξπρεσιονισμό, τον Κυβισμό, το Σουρεαλισμό, το Συμβολισμό, την </a:t>
            </a:r>
            <a:r>
              <a:rPr lang="el-GR" dirty="0" err="1"/>
              <a:t>Αρ</a:t>
            </a:r>
            <a:r>
              <a:rPr lang="el-GR" dirty="0"/>
              <a:t> Νουβό κ.ά.</a:t>
            </a:r>
          </a:p>
          <a:p>
            <a:pPr algn="just"/>
            <a:r>
              <a:rPr lang="el-GR" dirty="0"/>
              <a:t>Οι ζωγράφοι και οι λογοτέχνες, αναδύθηκαν μέσα από τις πολιτικές και οικονομικές συνθήκες που δημιουργήθηκαν στην Ελλάδα αμέσως μετά τη Μικρασιατική Καταστροφή του 1922. Μετά τα γεγονότα και τις απώλειες για την Ελλάδα δημιουργήθηκε η ανάγκη για εθνική </a:t>
            </a:r>
            <a:r>
              <a:rPr lang="el-GR" dirty="0" err="1"/>
              <a:t>αυτοβεβαίωση</a:t>
            </a:r>
            <a:r>
              <a:rPr lang="el-GR" dirty="0"/>
              <a:t>, η οποία εκφράστηκε με τη στροφή προς την παράδοση. </a:t>
            </a:r>
          </a:p>
          <a:p>
            <a:pPr algn="just"/>
            <a:r>
              <a:rPr lang="el-GR" dirty="0"/>
              <a:t>Οι βάσεις για την τέχνη της γενιάς του 1930 τέθηκαν στη δεκαετία του 1920. Ο όρος «Γενιά του ΄30» καθιερώθηκε αρχικά για το χώρο της λογοτεχνίας και αναφερόταν σε μια ομάδα νέων λογοτεχνών, κυρίως ποιητών, οι οποίοι συνδέονται με την εισαγωγή των πρωτοποριακών ρευμάτων στην Ελλάδα. Ο Σεφέρης (Νόμπελ Λογοτεχνίας, 1963), ο Ελύτης (Νόμπελ Λογοτεχνίας, 1979), ο Εγγονόπουλος, ο Εμπειρίκος είναι μερικοί από τους εκπροσώπους του ελληνικού Μοντερνισμού.</a:t>
            </a:r>
          </a:p>
          <a:p>
            <a:endParaRPr lang="el-GR" dirty="0"/>
          </a:p>
        </p:txBody>
      </p:sp>
    </p:spTree>
    <p:extLst>
      <p:ext uri="{BB962C8B-B14F-4D97-AF65-F5344CB8AC3E}">
        <p14:creationId xmlns:p14="http://schemas.microsoft.com/office/powerpoint/2010/main" val="4274777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7BF9896-99F1-48DD-8E85-070F66AD2A74}"/>
              </a:ext>
            </a:extLst>
          </p:cNvPr>
          <p:cNvSpPr>
            <a:spLocks noGrp="1"/>
          </p:cNvSpPr>
          <p:nvPr>
            <p:ph idx="1"/>
          </p:nvPr>
        </p:nvSpPr>
        <p:spPr>
          <a:xfrm>
            <a:off x="0" y="0"/>
            <a:ext cx="12049432" cy="6858000"/>
          </a:xfrm>
        </p:spPr>
        <p:txBody>
          <a:bodyPr/>
          <a:lstStyle/>
          <a:p>
            <a:pPr algn="just"/>
            <a:r>
              <a:rPr lang="el-GR" dirty="0"/>
              <a:t>Ως προς τη ζωγραφική, τον πρώτο ελληνικό </a:t>
            </a:r>
            <a:r>
              <a:rPr lang="el-GR" dirty="0" err="1"/>
              <a:t>Υπαιθρισμό</a:t>
            </a:r>
            <a:r>
              <a:rPr lang="el-GR" dirty="0"/>
              <a:t> διαδέχεται τώρα μια ζωγραφική που τείνει να γίνει </a:t>
            </a:r>
            <a:r>
              <a:rPr lang="el-GR" b="1" dirty="0"/>
              <a:t>ανθρωποκεντρική με έντονα στοιχεία ελληνικότητας</a:t>
            </a:r>
            <a:r>
              <a:rPr lang="el-GR" dirty="0"/>
              <a:t>. Βασικό της γνώρισμα είναι η κυριαρχία της νόησης πάνω στην αίσθηση, ενώ το χρώμα απομακρύνεται από τη φύση και την αναπαράστασή της και γίνεται πιο πνευματικό. Το ώριμο έργο του Κωνσταντίνου Παρθένη μαρτυρεί αυτές τις αλλαγές. Στις αλληγορικές και θρησκευτικές συνθέσεις του συγχωνεύονται επιδράσεις από την Αρχαιότητα, το Βυζάντιο και τα νεότερα ρεύματα.</a:t>
            </a:r>
          </a:p>
          <a:p>
            <a:pPr algn="just"/>
            <a:r>
              <a:rPr lang="el-GR" dirty="0"/>
              <a:t>Σημαντικότεροι εκπρόσωποι της γενιάς αυτής είναι οι: Κωνσταντίνος Παρθένης (ώριμο έργο κυρίως), Φώτης </a:t>
            </a:r>
            <a:r>
              <a:rPr lang="el-GR" dirty="0" err="1"/>
              <a:t>Κόντογλου</a:t>
            </a:r>
            <a:r>
              <a:rPr lang="el-GR" dirty="0"/>
              <a:t>, Γιάννης Τσαρούχης, Νίκος Εγγονόπουλος, Σπύρος Παπαλουκάς, Νίκος Χατζηκυριάκος-Γκίκας, Γιάννης Μόραλης κ.ά.</a:t>
            </a:r>
          </a:p>
          <a:p>
            <a:endParaRPr lang="el-GR" dirty="0"/>
          </a:p>
        </p:txBody>
      </p:sp>
    </p:spTree>
    <p:extLst>
      <p:ext uri="{BB962C8B-B14F-4D97-AF65-F5344CB8AC3E}">
        <p14:creationId xmlns:p14="http://schemas.microsoft.com/office/powerpoint/2010/main" val="334938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555EA85-0668-4934-BCBA-7E1EB540E091}"/>
              </a:ext>
            </a:extLst>
          </p:cNvPr>
          <p:cNvSpPr>
            <a:spLocks noGrp="1"/>
          </p:cNvSpPr>
          <p:nvPr>
            <p:ph idx="1"/>
          </p:nvPr>
        </p:nvSpPr>
        <p:spPr>
          <a:xfrm>
            <a:off x="0" y="0"/>
            <a:ext cx="12192000" cy="6858000"/>
          </a:xfrm>
        </p:spPr>
        <p:txBody>
          <a:bodyPr>
            <a:normAutofit fontScale="92500" lnSpcReduction="20000"/>
          </a:bodyPr>
          <a:lstStyle/>
          <a:p>
            <a:pPr algn="just"/>
            <a:r>
              <a:rPr lang="el-GR" b="1" dirty="0"/>
              <a:t>Κωνσταντίνος Παρθένης (1878-1967)</a:t>
            </a:r>
            <a:endParaRPr lang="el-GR" dirty="0"/>
          </a:p>
          <a:p>
            <a:pPr algn="just"/>
            <a:r>
              <a:rPr lang="el-GR" dirty="0"/>
              <a:t>Γεννήθηκε στην Αλεξάνδρεια της Αιγύπτου. Η μητέρα του ήταν Ιταλίδα. Το οικογενειακό του περιβάλλον ήταν σε θέση να του εξασφαλίσει ανώτερη μόρφωση. Εκτός από τα Ελληνικά και τα Ιταλικά μιλούσε Αγγλικά, Γαλλικά και Γερμανικά. Σπούδασε ζωγραφική στην Ακαδημία Καλών Τεχνών της Βιέννης (1895-1903), ενώ παράλληλα παρακολουθούσε μαθήματα μουσικής στο Ωδείο της Βιέννης. Σπούδαζε ακόμη όταν πραγματοποίησε την πρώτη του έκθεση στη Βιέννη (1899) ενώ ένα χρόνο αργότερα (1900) πραγματοποίησε έκθεση και στην Αθήνα. Μετά την ολοκλήρωση των σπουδών του επέστρεψε στην Ελλάδα. Έμεινε κάποια χρόνια στον Πόρο, όπου φιλοτέχνησε της τοιχογραφίες του ναού του Αγίου Γεωργίου. Το 1908 φιλοτέχνησε τις αγιογραφίες στο ναό του Αγίου Γεωργίου στο </a:t>
            </a:r>
            <a:r>
              <a:rPr lang="el-GR" dirty="0" err="1"/>
              <a:t>Κάιρο</a:t>
            </a:r>
            <a:r>
              <a:rPr lang="el-GR" dirty="0"/>
              <a:t>.</a:t>
            </a:r>
          </a:p>
          <a:p>
            <a:pPr algn="just"/>
            <a:r>
              <a:rPr lang="el-GR" dirty="0"/>
              <a:t>Το 1909 παντρεύτηκε την Ιουλία Βαλσαμάκη που προερχόταν από αρχοντική κεφαλλονίτικη οικογένεια. Η σύζυγός του του αφοσιώθηκε πλήρως και μάλιστα έγινε η φωνή του, όταν εκείνος αποφάσισε να αποσυρθεί σε έναν κόσμο σιωπής. Μετά το γάμο του έζησε για λίγα χρόνια στο Παρίσι, όπου συναναστράφηκε από κοντά τους </a:t>
            </a:r>
            <a:r>
              <a:rPr lang="el-GR" dirty="0" err="1"/>
              <a:t>μεταϊμπρεσιονιστές</a:t>
            </a:r>
            <a:r>
              <a:rPr lang="el-GR" dirty="0"/>
              <a:t> ζωγράφους και τα ιδεώδη του κινήματός τους. Όταν επέστρεψε στην Ελλάδα εγκαταστάθηκε στην Κέρκυρα αρχικά και το 1917 οριστικά στην Αθήνα. Εκεί, μαζί με τον Νικόλαο Λύτρα, τον Κωνσταντίνο Μαλέα, το Θεόφραστο Τριανταφυλλίδη και άλλους ζωγράφους, ίδρυσε την Ομάδα «Τέχνη». Στόχος της Ομάδας ήταν η ανατροπή του συντηρητικού Ακαδημαϊσμού, τον οποίο είχαν καθιερώσει στην ελληνική τέχνη οι καλλιτέχνες της Σχολής του Μονάχου. Ακόμη και οι πολιτικές απόψεις της Ομάδας ήταν εκσυγχρονιστικές μια και ταυτίζονταν με τις ιδέες του Κόμματος των Φιλελευθέρων.</a:t>
            </a:r>
          </a:p>
          <a:p>
            <a:endParaRPr lang="el-GR" dirty="0"/>
          </a:p>
        </p:txBody>
      </p:sp>
    </p:spTree>
    <p:extLst>
      <p:ext uri="{BB962C8B-B14F-4D97-AF65-F5344CB8AC3E}">
        <p14:creationId xmlns:p14="http://schemas.microsoft.com/office/powerpoint/2010/main" val="3833063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705B497-703F-44DC-AFB6-D0F7D8E0996B}"/>
              </a:ext>
            </a:extLst>
          </p:cNvPr>
          <p:cNvSpPr>
            <a:spLocks noGrp="1"/>
          </p:cNvSpPr>
          <p:nvPr>
            <p:ph idx="1"/>
          </p:nvPr>
        </p:nvSpPr>
        <p:spPr>
          <a:xfrm>
            <a:off x="0" y="0"/>
            <a:ext cx="12192000" cy="6858000"/>
          </a:xfrm>
        </p:spPr>
        <p:txBody>
          <a:bodyPr>
            <a:normAutofit fontScale="92500" lnSpcReduction="10000"/>
          </a:bodyPr>
          <a:lstStyle/>
          <a:p>
            <a:pPr algn="just"/>
            <a:r>
              <a:rPr lang="el-GR" dirty="0"/>
              <a:t>Παρά τις διακρίσεις και τα βραβεία του εντός και εκτός Ελλάδας, η πρώτη του απόπειρα να διοριστεί καθηγητής στη Σχολή Καλών Τεχνών (1923) απορρίφθηκε από το συντηρητικό κατεστημένο της Σχολής. Κατάφερε να κατακτήσει τη θέση μετά τη θέσπιση ειδικού νόμου το 1929, με τη βοήθεια του Αλέξανδρου Παπαναστασίου και του Ζαχαρία Παπαντωνίου. </a:t>
            </a:r>
          </a:p>
          <a:p>
            <a:pPr algn="just"/>
            <a:r>
              <a:rPr lang="el-GR" dirty="0"/>
              <a:t>Στο εργαστήριό του στη Σχολή Καλών Τεχνών γράφτηκαν μερικοί από τους σημαντικότερους Έλληνες ζωγράφους του 20ού αι., όπως ο Γιάννης Τσαρούχης, ο Νίκος Εγγονόπουλος, η Ρέα </a:t>
            </a:r>
            <a:r>
              <a:rPr lang="el-GR" dirty="0" err="1"/>
              <a:t>Λεονταρίτου</a:t>
            </a:r>
            <a:r>
              <a:rPr lang="el-GR" dirty="0"/>
              <a:t> κ.ά. Συμμετείχε ενεργά στην κοσμική ζωή της Αθήνας. Οι βεγγέρες στο σπίτι του ήταν διάσημες. Στη διάρκεια του </a:t>
            </a:r>
            <a:r>
              <a:rPr lang="el-GR" dirty="0" err="1"/>
              <a:t>Ελληνοϊταλικού</a:t>
            </a:r>
            <a:r>
              <a:rPr lang="el-GR" dirty="0"/>
              <a:t> πολέμου το 1940 μαζί με άλλους Έλληνες διανοούμενους και καλλιτέχνες υπέγραψε έκκληση απευθυνόμενη στους διανοούμενους όλου του κόσμου με σκοπό την αφύπνισή τους υπέρ της Ελλάδας. Το 1947 παραιτήθηκε από τη θέση του στη Σχολή Καλών Τεχνών επειδή δεν μπορούσε πλέον να ανεχθεί το συντηρητισμό της Σχολής. Παρά την αναγνώριση και την καλλιτεχνική καθιέρωση του, βαθμιαία ο Παρθένης οδηγήθηκε στην απομόνωση και τελικά τη σιωπή. Πλέον δεν επικοινωνούσε με κανέναν. Απομονώθηκε στο εργαστήριό του με τη γυναίκα και τα δύο παιδιά του, αφοσιώθηκε ολοκληρωτικά στη ζωγραφική.</a:t>
            </a:r>
          </a:p>
          <a:p>
            <a:pPr algn="just"/>
            <a:r>
              <a:rPr lang="el-GR" dirty="0"/>
              <a:t>Προς το τέλος της ζωής του υπέστη παράλυση και σταμάτησε να ζωγραφίζει. Πέθανε το 1967 σε συνθήκες ένδειας και απομόνωσης, με τα δύο παιδιά του να έχουν εμπλακεί σε δικαστική διαμάχη για την κηδεμονία του παράλυτου πατέρα τους. </a:t>
            </a:r>
          </a:p>
          <a:p>
            <a:endParaRPr lang="el-GR" dirty="0"/>
          </a:p>
        </p:txBody>
      </p:sp>
    </p:spTree>
    <p:extLst>
      <p:ext uri="{BB962C8B-B14F-4D97-AF65-F5344CB8AC3E}">
        <p14:creationId xmlns:p14="http://schemas.microsoft.com/office/powerpoint/2010/main" val="3081467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96655" y="5606321"/>
            <a:ext cx="6287125" cy="971160"/>
          </a:xfrm>
        </p:spPr>
        <p:txBody>
          <a:bodyPr/>
          <a:lstStyle/>
          <a:p>
            <a:r>
              <a:rPr lang="el-GR" dirty="0"/>
              <a:t>Κωνσταντίνος Παρθένης</a:t>
            </a:r>
          </a:p>
        </p:txBody>
      </p:sp>
      <p:pic>
        <p:nvPicPr>
          <p:cNvPr id="14338" name="Picture 2" descr="Kost-parthenis-rubens-circa1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2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92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96065" y="5816184"/>
            <a:ext cx="5447675" cy="911199"/>
          </a:xfrm>
        </p:spPr>
        <p:txBody>
          <a:bodyPr>
            <a:normAutofit fontScale="90000"/>
          </a:bodyPr>
          <a:lstStyle/>
          <a:p>
            <a:r>
              <a:rPr lang="el-GR" dirty="0"/>
              <a:t>Παρθένης, Αυτοπροσωπογραφία</a:t>
            </a:r>
          </a:p>
        </p:txBody>
      </p:sp>
      <p:pic>
        <p:nvPicPr>
          <p:cNvPr id="6146" name="Picture 2" descr="Αυτοπροσωπογραφ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37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281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93492" y="4122295"/>
            <a:ext cx="3298508" cy="1615737"/>
          </a:xfrm>
        </p:spPr>
        <p:txBody>
          <a:bodyPr>
            <a:normAutofit fontScale="90000"/>
          </a:bodyPr>
          <a:lstStyle/>
          <a:p>
            <a:r>
              <a:rPr lang="el-GR" dirty="0"/>
              <a:t>Παρθένης, Τοπίο με έλατα, 1902, Εθνική Πινακοθήκη</a:t>
            </a:r>
          </a:p>
        </p:txBody>
      </p:sp>
      <p:pic>
        <p:nvPicPr>
          <p:cNvPr id="1026" name="Picture 2" descr="Τοπίο με έλατα, Isch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893493" cy="662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9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15000" y="5471410"/>
            <a:ext cx="6477000" cy="1196013"/>
          </a:xfrm>
        </p:spPr>
        <p:txBody>
          <a:bodyPr>
            <a:normAutofit fontScale="90000"/>
          </a:bodyPr>
          <a:lstStyle/>
          <a:p>
            <a:r>
              <a:rPr lang="el-GR" dirty="0"/>
              <a:t>Παρθένης, Τοπίο από την Καβάλα, 1904 (Εθνική Πινακοθήκη)</a:t>
            </a:r>
          </a:p>
        </p:txBody>
      </p:sp>
      <p:pic>
        <p:nvPicPr>
          <p:cNvPr id="2050" name="Picture 2" descr="Τοπίο από την Καβάλ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608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89954" y="5006715"/>
            <a:ext cx="4502046" cy="1270963"/>
          </a:xfrm>
        </p:spPr>
        <p:txBody>
          <a:bodyPr>
            <a:normAutofit fontScale="90000"/>
          </a:bodyPr>
          <a:lstStyle/>
          <a:p>
            <a:r>
              <a:rPr lang="el-GR" dirty="0"/>
              <a:t>Παρθένης, Το λιμάνι της Καλαμάτας, 1911 (Εθνική Πινακοθήκη)</a:t>
            </a:r>
          </a:p>
        </p:txBody>
      </p:sp>
      <p:pic>
        <p:nvPicPr>
          <p:cNvPr id="3074" name="Picture 2" descr="Το λιμάνι της Καλαμάτ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950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5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8E39749-8E30-4F2F-81C2-68397100904A}"/>
              </a:ext>
            </a:extLst>
          </p:cNvPr>
          <p:cNvSpPr>
            <a:spLocks noGrp="1"/>
          </p:cNvSpPr>
          <p:nvPr>
            <p:ph idx="1"/>
          </p:nvPr>
        </p:nvSpPr>
        <p:spPr>
          <a:xfrm>
            <a:off x="0" y="0"/>
            <a:ext cx="12192000" cy="6858000"/>
          </a:xfrm>
        </p:spPr>
        <p:txBody>
          <a:bodyPr/>
          <a:lstStyle/>
          <a:p>
            <a:r>
              <a:rPr lang="el-GR" b="1" dirty="0"/>
              <a:t>Παναγιώτης Ζωγράφος</a:t>
            </a:r>
            <a:endParaRPr lang="el-GR" dirty="0"/>
          </a:p>
          <a:p>
            <a:r>
              <a:rPr lang="el-GR" dirty="0"/>
              <a:t> </a:t>
            </a:r>
          </a:p>
          <a:p>
            <a:pPr algn="just"/>
            <a:r>
              <a:rPr lang="el-GR" dirty="0"/>
              <a:t>Ήταν αγωνιστής του 1821. Τον επέλεξε ο Μακρυγιάννης προκειμένου να ζωγραφίσει τις πιο σημαντικές στιγμές της Ελληνικής Επανάστασης. Ο Ζωγράφος, με καταγωγή από τη Λακωνία, ήταν αυτοδίδακτος λαϊκός ζωγράφος και αγιογράφος. Είχε πάρει μέρος στην Επανάσταση και είχε δει από κοντά όλα αυτά που ο Μακρυγιάννης του ανέθεσε να αποτυπώσει στους πίνακές του. ο Ζωγράφος φιλοτέχνησε 24 ή 25 πίνακες συνολικά. Οι γιοι του μαζί με τον πατέρα τους έφτιαξαν αντίγραφα των έργων αυτών, τα οποία τα μοίρασαν, σύμφωνα με την επιθυμία του Μακρυγιάννη, στο βασιλιά </a:t>
            </a:r>
            <a:r>
              <a:rPr lang="el-GR" dirty="0" err="1"/>
              <a:t>Όθωνα</a:t>
            </a:r>
            <a:r>
              <a:rPr lang="el-GR" dirty="0"/>
              <a:t>, στον τσάρο της Ρωσίας, στο βασιλιά της Γαλλίας και στη βασίλισσα της Αγγλίας.</a:t>
            </a:r>
          </a:p>
          <a:p>
            <a:endParaRPr lang="el-GR" dirty="0"/>
          </a:p>
        </p:txBody>
      </p:sp>
    </p:spTree>
    <p:extLst>
      <p:ext uri="{BB962C8B-B14F-4D97-AF65-F5344CB8AC3E}">
        <p14:creationId xmlns:p14="http://schemas.microsoft.com/office/powerpoint/2010/main" val="2914178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59656" y="5021706"/>
            <a:ext cx="4767190" cy="1409076"/>
          </a:xfrm>
        </p:spPr>
        <p:txBody>
          <a:bodyPr>
            <a:normAutofit fontScale="90000"/>
          </a:bodyPr>
          <a:lstStyle/>
          <a:p>
            <a:r>
              <a:rPr lang="el-GR" dirty="0"/>
              <a:t>Παρθένης, Μουσική, 1918-1919 (Εθνική Πινακοθήκη)</a:t>
            </a:r>
          </a:p>
        </p:txBody>
      </p:sp>
      <p:pic>
        <p:nvPicPr>
          <p:cNvPr id="4098" name="Picture 2" descr="Μουσικ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16"/>
            <a:ext cx="7659656" cy="675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79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20130" y="5006715"/>
            <a:ext cx="4512040" cy="1618937"/>
          </a:xfrm>
        </p:spPr>
        <p:txBody>
          <a:bodyPr>
            <a:normAutofit fontScale="90000"/>
          </a:bodyPr>
          <a:lstStyle/>
          <a:p>
            <a:r>
              <a:rPr lang="el-GR" dirty="0"/>
              <a:t>Παρθένης, Τοπίο (Καισαριανή), 1905-1909 (Εθνική Πινακοθήκη)</a:t>
            </a:r>
          </a:p>
        </p:txBody>
      </p:sp>
      <p:pic>
        <p:nvPicPr>
          <p:cNvPr id="5122" name="Picture 2" descr="Τοπίο (Καισαριαν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4" y="0"/>
            <a:ext cx="7186284" cy="662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90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10A8276-81AB-4C37-8F5D-E6C73497AE0C}"/>
              </a:ext>
            </a:extLst>
          </p:cNvPr>
          <p:cNvSpPr>
            <a:spLocks noGrp="1"/>
          </p:cNvSpPr>
          <p:nvPr>
            <p:ph type="title"/>
          </p:nvPr>
        </p:nvSpPr>
        <p:spPr>
          <a:xfrm>
            <a:off x="7879926" y="5683506"/>
            <a:ext cx="3650854" cy="1174494"/>
          </a:xfrm>
        </p:spPr>
        <p:txBody>
          <a:bodyPr>
            <a:normAutofit fontScale="90000"/>
          </a:bodyPr>
          <a:lstStyle/>
          <a:p>
            <a:r>
              <a:rPr lang="el-GR" dirty="0"/>
              <a:t>Παρθένης, Η </a:t>
            </a:r>
            <a:r>
              <a:rPr lang="el-GR" dirty="0" err="1"/>
              <a:t>Ανάστασις</a:t>
            </a:r>
            <a:r>
              <a:rPr lang="el-GR" dirty="0"/>
              <a:t>, 1917</a:t>
            </a:r>
          </a:p>
        </p:txBody>
      </p:sp>
      <p:pic>
        <p:nvPicPr>
          <p:cNvPr id="1026" name="Picture 2" descr="Image result for Παρθένης Η Ανάστασις">
            <a:extLst>
              <a:ext uri="{FF2B5EF4-FFF2-40B4-BE49-F238E27FC236}">
                <a16:creationId xmlns:a16="http://schemas.microsoft.com/office/drawing/2014/main" xmlns="" id="{DA55F8E2-1943-4AEF-A497-CB8F7C292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81"/>
            <a:ext cx="7702947" cy="667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727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910466" y="4856813"/>
            <a:ext cx="5281534" cy="1390885"/>
          </a:xfrm>
        </p:spPr>
        <p:txBody>
          <a:bodyPr>
            <a:normAutofit fontScale="90000"/>
          </a:bodyPr>
          <a:lstStyle/>
          <a:p>
            <a:r>
              <a:rPr lang="el-GR" dirty="0"/>
              <a:t>Παρθένης, Αποθέωση του Αθανάσιου Διάκου, 1931</a:t>
            </a:r>
          </a:p>
        </p:txBody>
      </p:sp>
      <p:pic>
        <p:nvPicPr>
          <p:cNvPr id="7170" name="Picture 2" descr="https://upload.wikimedia.org/wikipedia/el/a/a2/Parthenis-konstantinos-apotheosis-athanasiou-diakou.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790545" cy="682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29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1705" y="5321509"/>
            <a:ext cx="6197184" cy="1240983"/>
          </a:xfrm>
        </p:spPr>
        <p:txBody>
          <a:bodyPr>
            <a:normAutofit fontScale="90000"/>
          </a:bodyPr>
          <a:lstStyle/>
          <a:p>
            <a:r>
              <a:rPr lang="el-GR" dirty="0"/>
              <a:t>Παρθένης, Καισαριανή, 1909 (ιδιωτική συλλογή)</a:t>
            </a:r>
          </a:p>
        </p:txBody>
      </p:sp>
      <p:pic>
        <p:nvPicPr>
          <p:cNvPr id="8194" name="Picture 2" descr="http://www.eikastikon.gr/zografiki/parthenis/Scan0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913148" cy="668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02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00406" y="5231567"/>
            <a:ext cx="5191594" cy="1061101"/>
          </a:xfrm>
        </p:spPr>
        <p:txBody>
          <a:bodyPr>
            <a:normAutofit fontScale="90000"/>
          </a:bodyPr>
          <a:lstStyle/>
          <a:p>
            <a:r>
              <a:rPr lang="el-GR" dirty="0"/>
              <a:t>Παρθένης, Αλληγορία (ιδιωτική συλλογή)</a:t>
            </a:r>
          </a:p>
        </p:txBody>
      </p:sp>
      <p:pic>
        <p:nvPicPr>
          <p:cNvPr id="9218" name="Picture 2" descr="http://www.eikastikon.gr/zografiki/parthenis/Scan0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85713" cy="67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61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37760" y="5576341"/>
            <a:ext cx="6661878" cy="1405875"/>
          </a:xfrm>
        </p:spPr>
        <p:txBody>
          <a:bodyPr/>
          <a:lstStyle/>
          <a:p>
            <a:r>
              <a:rPr lang="el-GR" dirty="0"/>
              <a:t>Παρθένης, Παναγία με βιβλίο (ιδιωτική συλλογή)</a:t>
            </a:r>
          </a:p>
        </p:txBody>
      </p:sp>
      <p:pic>
        <p:nvPicPr>
          <p:cNvPr id="10242" name="Picture 2" descr="http://www.eikastikon.gr/zografiki/parthenis/Scan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77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42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931" y="6130977"/>
            <a:ext cx="10694233" cy="461495"/>
          </a:xfrm>
        </p:spPr>
        <p:txBody>
          <a:bodyPr>
            <a:normAutofit fontScale="90000"/>
          </a:bodyPr>
          <a:lstStyle/>
          <a:p>
            <a:r>
              <a:rPr lang="el-GR" dirty="0"/>
              <a:t>Παρθένης, Νεκρή φύση με κιθάρα</a:t>
            </a:r>
          </a:p>
        </p:txBody>
      </p:sp>
      <p:pic>
        <p:nvPicPr>
          <p:cNvPr id="11266" name="Picture 2" descr="Image result for παρθένης νεκρή φύση με κιθάρ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4930"/>
            <a:ext cx="10079889" cy="589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02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99237" y="5396459"/>
            <a:ext cx="4593236" cy="1151042"/>
          </a:xfrm>
        </p:spPr>
        <p:txBody>
          <a:bodyPr>
            <a:normAutofit fontScale="90000"/>
          </a:bodyPr>
          <a:lstStyle/>
          <a:p>
            <a:r>
              <a:rPr lang="el-GR" dirty="0"/>
              <a:t>Παρθένης, Ελάφι σε πυκνό δάσος</a:t>
            </a:r>
          </a:p>
        </p:txBody>
      </p:sp>
      <p:pic>
        <p:nvPicPr>
          <p:cNvPr id="12290" name="Picture 2" descr="Image result for παρθένης ελάφι σε πυκνό δάσ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99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02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32291" y="5317214"/>
            <a:ext cx="5486400" cy="1061101"/>
          </a:xfrm>
        </p:spPr>
        <p:txBody>
          <a:bodyPr/>
          <a:lstStyle/>
          <a:p>
            <a:r>
              <a:rPr lang="el-GR" dirty="0"/>
              <a:t>Παρθένης, Ελιές</a:t>
            </a:r>
          </a:p>
        </p:txBody>
      </p:sp>
      <p:pic>
        <p:nvPicPr>
          <p:cNvPr id="13314" name="Picture 2" descr="Image result for παρθένης ελιέ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67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48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546452" y="3537679"/>
            <a:ext cx="3645547" cy="3013022"/>
          </a:xfrm>
        </p:spPr>
        <p:txBody>
          <a:bodyPr>
            <a:normAutofit fontScale="90000"/>
          </a:bodyPr>
          <a:lstStyle/>
          <a:p>
            <a:r>
              <a:rPr lang="el-GR" dirty="0"/>
              <a:t>Παναγιώτης Ζωγράφος, Πόλεμος της </a:t>
            </a:r>
            <a:r>
              <a:rPr lang="el-GR" dirty="0" err="1"/>
              <a:t>Τριπολιτζάς</a:t>
            </a:r>
            <a:r>
              <a:rPr lang="el-GR" dirty="0"/>
              <a:t> και των πέριξ αυτής χωρίων</a:t>
            </a:r>
          </a:p>
        </p:txBody>
      </p:sp>
      <p:pic>
        <p:nvPicPr>
          <p:cNvPr id="1026" name="Picture 2" descr="https://upload.wikimedia.org/wikipedia/commons/thumb/5/5f/Zografos-Makriyannis_08.jpg/800px-Zografos-Makriyannis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11542" cy="665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45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17980" y="4257208"/>
            <a:ext cx="3874020" cy="2290294"/>
          </a:xfrm>
        </p:spPr>
        <p:txBody>
          <a:bodyPr>
            <a:normAutofit fontScale="90000"/>
          </a:bodyPr>
          <a:lstStyle/>
          <a:p>
            <a:r>
              <a:rPr lang="el-GR" dirty="0"/>
              <a:t>Παρθένης, Ευαγγελισμός, 1918-1919 (Εθνική Πινακοθήκη)</a:t>
            </a:r>
          </a:p>
        </p:txBody>
      </p:sp>
      <p:pic>
        <p:nvPicPr>
          <p:cNvPr id="14338" name="Picture 2" descr="6. Ευαγγελισμός, 1918 - 1919&#10; Λάδι και φύλλα χρυσού σε καμβά, 60 x 40,3 εκ.&#10; Δωρεά Μπέρτας Αθανασίου Ζωγράφου&#10; Εθνική Πινακοθήκη-ΜουσείοΑλεξάνδρου Σούτζου&#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80" y="0"/>
            <a:ext cx="81915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53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69717" y="4377128"/>
            <a:ext cx="4322283" cy="2218543"/>
          </a:xfrm>
        </p:spPr>
        <p:txBody>
          <a:bodyPr>
            <a:normAutofit fontScale="90000"/>
          </a:bodyPr>
          <a:lstStyle/>
          <a:p>
            <a:r>
              <a:rPr lang="el-GR" dirty="0"/>
              <a:t>Παρθένης, το μικρό εκκλησάκι της Κεφαλλονιάς, 1920-1927 (Εθνική Πινακοθήκη)</a:t>
            </a:r>
          </a:p>
        </p:txBody>
      </p:sp>
      <p:pic>
        <p:nvPicPr>
          <p:cNvPr id="15362" name="Picture 2" descr="4. PetiteéglisedeCéphalonie, Το μικρό εκκλησάκι της Κεφαλονιάς, 1920 - 1927&#10; Λάδι και μολύβι σε μουσαμά, 115,2 x 130,6 εκ.&#10; Κληροδοσία αντί Φόρου Κληρονομίας Νικολάου Παρθένη&#10; Εθνική Πινακοθήκη-Μουσείο Αλεξάνδρου Σούτζου&#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69717" cy="701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81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64904" y="4437089"/>
            <a:ext cx="4427096" cy="1675697"/>
          </a:xfrm>
        </p:spPr>
        <p:txBody>
          <a:bodyPr>
            <a:normAutofit fontScale="90000"/>
          </a:bodyPr>
          <a:lstStyle/>
          <a:p>
            <a:r>
              <a:rPr lang="el-GR" dirty="0"/>
              <a:t>Παρθένης, Μάχη του Ηρακλή με τις Αμαζόνες, 1921-1927 (Εθνική Πινακοθήκη)</a:t>
            </a:r>
          </a:p>
        </p:txBody>
      </p:sp>
      <p:pic>
        <p:nvPicPr>
          <p:cNvPr id="16386" name="Picture 2" descr="3. Μάχη του Ηρακλή με τις Αμαζόνες, 1921 - 1927&#10; Λάδι σε καμβά, 116 x 130,6 εκ.&#10; Δωρεά Σοφίας Παρθένη&#10; Εθνική Πινακοθήκη-Μουσείο Αλεξάνδρου Σούτζου&#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05" y="0"/>
            <a:ext cx="73152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03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608694" y="3792511"/>
            <a:ext cx="2583305" cy="2878112"/>
          </a:xfrm>
        </p:spPr>
        <p:txBody>
          <a:bodyPr>
            <a:normAutofit fontScale="90000"/>
          </a:bodyPr>
          <a:lstStyle/>
          <a:p>
            <a:r>
              <a:rPr lang="el-GR" sz="3200" dirty="0"/>
              <a:t>Παρθένης, Θέατρο </a:t>
            </a:r>
            <a:r>
              <a:rPr lang="el-GR" sz="3200" dirty="0" err="1"/>
              <a:t>Ηρώδου</a:t>
            </a:r>
            <a:r>
              <a:rPr lang="el-GR" sz="3200" dirty="0"/>
              <a:t> Αττικού, 1930-1938 (Εθνική Πινακοθήκη)</a:t>
            </a:r>
          </a:p>
        </p:txBody>
      </p:sp>
      <p:pic>
        <p:nvPicPr>
          <p:cNvPr id="17410" name="Picture 2" descr="2.Θέατρο Ηρώδου Αττικού, 1930 - 1938&#10;Λάδι σε καμβά, 47,3 x 70,3 εκ.&#10;Δωρεά Σοφίας Παρθένη&#10;Εθνική Πινακοθήκη-Μουσείο Αλεξάνδρου Σούτζου&#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4517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35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190938"/>
            <a:ext cx="12192000" cy="667062"/>
          </a:xfrm>
        </p:spPr>
        <p:txBody>
          <a:bodyPr>
            <a:normAutofit fontScale="90000"/>
          </a:bodyPr>
          <a:lstStyle/>
          <a:p>
            <a:r>
              <a:rPr lang="el-GR" dirty="0"/>
              <a:t>Παρθένης, Τα αγαθά της συγκοινωνίας, 1920-1925 (Εθνική Πινακοθήκη)</a:t>
            </a:r>
          </a:p>
        </p:txBody>
      </p:sp>
      <p:pic>
        <p:nvPicPr>
          <p:cNvPr id="18434" name="Picture 2" descr="5. Τα αγαθά της συγκοινωνίας, 1920 - 1925&#10; Λάδι και μολύβι σε καμβά, 34,8 x 69,3 εκ.&#10; Κληροδοσία αντί Φόρου Κληρονομίας Νικολάου Παρθένη&#10; Εθνική Πινακοθήκη-Μουσείο Αλεξάνδρου Σούτζου&#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962151" cy="599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13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45824" y="4886793"/>
            <a:ext cx="5836248" cy="1630728"/>
          </a:xfrm>
        </p:spPr>
        <p:txBody>
          <a:bodyPr>
            <a:normAutofit fontScale="90000"/>
          </a:bodyPr>
          <a:lstStyle/>
          <a:p>
            <a:r>
              <a:rPr lang="el-GR" dirty="0"/>
              <a:t>Παρθένης, Ο Ευαγγελισμός, 1910-1911 (Εθνική Πινακοθήκη)</a:t>
            </a:r>
          </a:p>
        </p:txBody>
      </p:sp>
      <p:pic>
        <p:nvPicPr>
          <p:cNvPr id="19458" name="Picture 2" descr="1. Ο Ευαγγελισμός, 1910 – 1911&#10;Λάδι και στοιχεία φύλλου χρυσού σε καμβά επικολλημένο σε ξύλο, η ιδιόχειρη αφιέρωση με μελάνι, 43,2 x 41,8 εκ.&#10; Κληροδότημα Αριστοβούλης Β. Λοπρέστη&#10; Εθνική Πινακοθήκη-Μουσείο Αλεξάνδρου Σούτζου&#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51" y="0"/>
            <a:ext cx="6505575"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92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81250" y="3342807"/>
            <a:ext cx="1510750" cy="1828800"/>
          </a:xfrm>
        </p:spPr>
        <p:txBody>
          <a:bodyPr>
            <a:normAutofit/>
          </a:bodyPr>
          <a:lstStyle/>
          <a:p>
            <a:r>
              <a:rPr lang="el-GR" sz="2400" dirty="0"/>
              <a:t>Παρθένης, Το φρούριο της Κέρκυρας</a:t>
            </a:r>
          </a:p>
        </p:txBody>
      </p:sp>
      <p:pic>
        <p:nvPicPr>
          <p:cNvPr id="20482" name="Picture 2" descr="Image result for κωνσταντίνος παρθέν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1250" cy="659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90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7EDCA2A6-EAF5-4992-89A3-C230E913507E}"/>
              </a:ext>
            </a:extLst>
          </p:cNvPr>
          <p:cNvSpPr>
            <a:spLocks noGrp="1"/>
          </p:cNvSpPr>
          <p:nvPr>
            <p:ph idx="1"/>
          </p:nvPr>
        </p:nvSpPr>
        <p:spPr>
          <a:xfrm>
            <a:off x="0" y="0"/>
            <a:ext cx="12192000" cy="6858000"/>
          </a:xfrm>
        </p:spPr>
        <p:txBody>
          <a:bodyPr>
            <a:normAutofit/>
          </a:bodyPr>
          <a:lstStyle/>
          <a:p>
            <a:r>
              <a:rPr lang="el-GR" b="1" dirty="0"/>
              <a:t>9. Τι γνωρίζετε για την τεχνοτροπία, τις επιρροές και τις καινοτομίες στο έργο του Κωνσταντίνου Παρθένη;</a:t>
            </a:r>
          </a:p>
          <a:p>
            <a:pPr algn="just"/>
            <a:r>
              <a:rPr lang="el-GR" dirty="0"/>
              <a:t>Ο Παρθένης γεννήθηκε στην Αλεξάνδρεια της Αιγύπτου το 1878. θεωρείται από τους θεμελιωτές της ελληνικής ζωγραφικής του 20ού αι. Ωστόσο, δεν ήταν ευρέως δεκτός από τους σύγχρονούς του καλλιτεχνικούς κύκλους. Η πλειονότητα τον θεωρούσε «ανορθογραφία», ενώ είχε δεχτεί πόλεμο ακόμη και από συναδέλφους του ακαδημαϊκούς, οι οποίοι τον θεωρούσαν υπερόπτη, μοντερνιστή, και δημοκράτη, δηλαδή επικίνδυνο για το συντηρητισμό που ήταν κυρίαρχος ως τότε . Στη Βιέννη που σπούδαζε ήρθε σε επαφή με το γερμανικό Συμβολισμό και την </a:t>
            </a:r>
            <a:r>
              <a:rPr lang="el-GR" dirty="0" err="1"/>
              <a:t>Αρ</a:t>
            </a:r>
            <a:r>
              <a:rPr lang="el-GR" dirty="0"/>
              <a:t> Νουβό. Οι κριτικοί τέχνης τον κατέταξαν ως νεωτεριστή, μοντερνιστή και «</a:t>
            </a:r>
            <a:r>
              <a:rPr lang="el-GR" dirty="0" err="1"/>
              <a:t>σεσεσιονιστή</a:t>
            </a:r>
            <a:r>
              <a:rPr lang="el-GR" dirty="0"/>
              <a:t>» (από το «</a:t>
            </a:r>
            <a:r>
              <a:rPr lang="el-GR" dirty="0" err="1"/>
              <a:t>Sezession</a:t>
            </a:r>
            <a:r>
              <a:rPr lang="el-GR" dirty="0"/>
              <a:t>» που σημαίνει «απόσχιση». Στην Απόσχιση συμμετείχαν όλοι οι νεωτεριστές ζωγράφοι που έφεραν καινοτόμα στοιχεία στη ζωγραφική τους, που έκαναν τα έργα τους να ξεχωρίζουν από το καλλιτεχνικό κατεστημένο των κρατικών Ακαδημιών Ζωγραφικής. </a:t>
            </a:r>
          </a:p>
          <a:p>
            <a:endParaRPr lang="el-GR" dirty="0"/>
          </a:p>
        </p:txBody>
      </p:sp>
    </p:spTree>
    <p:extLst>
      <p:ext uri="{BB962C8B-B14F-4D97-AF65-F5344CB8AC3E}">
        <p14:creationId xmlns:p14="http://schemas.microsoft.com/office/powerpoint/2010/main" val="1033864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0B0D17E-0668-4904-886D-DAE719B88C88}"/>
              </a:ext>
            </a:extLst>
          </p:cNvPr>
          <p:cNvSpPr>
            <a:spLocks noGrp="1"/>
          </p:cNvSpPr>
          <p:nvPr>
            <p:ph idx="1"/>
          </p:nvPr>
        </p:nvSpPr>
        <p:spPr>
          <a:xfrm>
            <a:off x="0" y="0"/>
            <a:ext cx="12192000" cy="6858000"/>
          </a:xfrm>
        </p:spPr>
        <p:txBody>
          <a:bodyPr>
            <a:normAutofit lnSpcReduction="10000"/>
          </a:bodyPr>
          <a:lstStyle/>
          <a:p>
            <a:pPr algn="just"/>
            <a:r>
              <a:rPr lang="el-GR" dirty="0"/>
              <a:t>Επηρεάστηκε πολύ από τα έργα του </a:t>
            </a:r>
            <a:r>
              <a:rPr lang="el-GR" dirty="0" err="1"/>
              <a:t>Κλίμτ</a:t>
            </a:r>
            <a:r>
              <a:rPr lang="el-GR" dirty="0"/>
              <a:t>. Στα έργα αυτά βλέπουμε την ανάπτυξη της σύνθεσης σε όλη την επιφάνεια του καμβά, τον υψηλό ορίζοντα χωρίς ουρανό, τα ψυχρά χρώματα, καθώς και τις επιρροές του πουαντιγισμού να κυριαρχούν. Στη διάρκεια του Μεσοπολέμου τα θρησκευτικά έργα και οι ιδεαλιστικές αλληγορίες κυριαρχούν στη θεματολογία και τη μορφολογία των έργων του. Δέχεται επιρροές από τον Κυβισμό και αρχίζει να χρησιμοποιεί ουδέτερα χρώματα, έντονες γραμμές και γεωμετρική καθαρότητα. Τα ώριμα έργα του εικονίζουν μια ιδεατή Ελλάδα του μύθου και της ιστορίας, στην οποία συμβιώνουν αρμονικά οι θεοί του Ολύμπου και οι βυζαντινοί άγιοι μαζί με τους ήρωες της Επανάστασης.</a:t>
            </a:r>
            <a:endParaRPr lang="en-US" dirty="0"/>
          </a:p>
          <a:p>
            <a:pPr algn="just"/>
            <a:endParaRPr lang="el-GR" dirty="0"/>
          </a:p>
          <a:p>
            <a:pPr algn="just"/>
            <a:r>
              <a:rPr lang="el-GR" dirty="0"/>
              <a:t>Τα χαρακτηριστικά της τεχνοτροπίας του είναι:</a:t>
            </a:r>
          </a:p>
          <a:p>
            <a:pPr algn="just"/>
            <a:r>
              <a:rPr lang="el-GR" dirty="0"/>
              <a:t>-απεριόριστη καλλιτεχνική ελευθερία</a:t>
            </a:r>
          </a:p>
          <a:p>
            <a:pPr algn="just"/>
            <a:r>
              <a:rPr lang="el-GR" dirty="0"/>
              <a:t>-αμφισβήτηση του Νατουραλισμού-Ακαδημαϊσμού</a:t>
            </a:r>
          </a:p>
          <a:p>
            <a:pPr algn="just"/>
            <a:r>
              <a:rPr lang="el-GR" dirty="0"/>
              <a:t>-τα χρώματα, ιδιαίτερα τα φωτεινή, και η γραμμή πρωταγωνιστούν στα έργα του</a:t>
            </a:r>
          </a:p>
          <a:p>
            <a:pPr algn="just"/>
            <a:r>
              <a:rPr lang="el-GR" dirty="0"/>
              <a:t>-η φόρμα σταδιακά χάνεται</a:t>
            </a:r>
          </a:p>
          <a:p>
            <a:pPr algn="just"/>
            <a:r>
              <a:rPr lang="el-GR" dirty="0"/>
              <a:t>-δισδιάστατη ζωγραφική</a:t>
            </a:r>
          </a:p>
          <a:p>
            <a:endParaRPr lang="el-GR" dirty="0"/>
          </a:p>
        </p:txBody>
      </p:sp>
    </p:spTree>
    <p:extLst>
      <p:ext uri="{BB962C8B-B14F-4D97-AF65-F5344CB8AC3E}">
        <p14:creationId xmlns:p14="http://schemas.microsoft.com/office/powerpoint/2010/main" val="2312858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35CB538-1E5A-41F5-999A-03BC164D5D36}"/>
              </a:ext>
            </a:extLst>
          </p:cNvPr>
          <p:cNvSpPr>
            <a:spLocks noGrp="1"/>
          </p:cNvSpPr>
          <p:nvPr>
            <p:ph idx="1"/>
          </p:nvPr>
        </p:nvSpPr>
        <p:spPr>
          <a:xfrm>
            <a:off x="0" y="0"/>
            <a:ext cx="12192000" cy="6858000"/>
          </a:xfrm>
        </p:spPr>
        <p:txBody>
          <a:bodyPr/>
          <a:lstStyle/>
          <a:p>
            <a:pPr algn="just"/>
            <a:r>
              <a:rPr lang="el-GR" dirty="0"/>
              <a:t>Η καινοτομία στη διδασκαλία στη Σχολή Καλών Τεχνών ήταν ότι «άλλαξε ριζικά την όραση των μαθητών του: από το να βλέπουν τη φωτεινότητα των αντικειμένων και του μοντέλου ως σχέσεις τόνων, ως διαβαθμίσεις του λευκού και του μαύρου, τους δίδαξε, αντίθετα, να βλέπουν τη φωτεινότητα των μορφών ως σχέσεις χρωμάτων, ψυχρών και θερμών, βασικών και συμπληρωματικών», γράφει χαρακτηριστικά ο Ευγένιος </a:t>
            </a:r>
            <a:r>
              <a:rPr lang="el-GR" dirty="0" err="1"/>
              <a:t>Ματθιόπουλος</a:t>
            </a:r>
            <a:r>
              <a:rPr lang="el-GR" dirty="0"/>
              <a:t> στην πρώτη εκτεταμένη μονογραφία για τον κορυφαίο ζωγράφο. Κάποιοι μαθητές του του καταλόγιζαν υπερβολική αυστηρότητα, με αποτέλεσμα να αλλάξουν δάσκαλο (Μόραλης, Νικολάου, Καπράλος). Ο μαθητής του Τσαρούχης έλεγε για τον Παρθένη: «Αυτό που δίδαξε δεν ήταν τόσο πρωτότυπο, όσο νόμισαν πολλοί. Εκείνο που ήταν τόσο πρωτότυπο για την Ελλάδα ήταν η </a:t>
            </a:r>
            <a:r>
              <a:rPr lang="el-GR" dirty="0" err="1"/>
              <a:t>αυστηρότης</a:t>
            </a:r>
            <a:r>
              <a:rPr lang="el-GR" dirty="0"/>
              <a:t>. Έδωσε στη ζωγραφική μας κάτι μεγάλο: την πειθαρχία στον «τόνο» και στη «σύνθεση». Ενώ όμως ζούσε τον θαυμασμό των μαθητών του βίωνε και τον πόλεμο των περισσοτέρων καθηγητών και του διευθυντή της Σχολής γλύπτη Κωνσταντίνου Δημητριάδη, με αποτέλεσμα να οδηγηθεί σταδιακά στην περιθωριοποίηση, τη σιωπή και σε αποχή από τη Σχολή, από την οποία παραιτήθηκε το 1947. </a:t>
            </a:r>
          </a:p>
        </p:txBody>
      </p:sp>
    </p:spTree>
    <p:extLst>
      <p:ext uri="{BB962C8B-B14F-4D97-AF65-F5344CB8AC3E}">
        <p14:creationId xmlns:p14="http://schemas.microsoft.com/office/powerpoint/2010/main" val="337123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321555"/>
            <a:ext cx="12486805" cy="536445"/>
          </a:xfrm>
        </p:spPr>
        <p:txBody>
          <a:bodyPr>
            <a:normAutofit fontScale="90000"/>
          </a:bodyPr>
          <a:lstStyle/>
          <a:p>
            <a:r>
              <a:rPr lang="el-GR" dirty="0"/>
              <a:t>Ζωγράφος, Η πολιορκία της Ακρόπολης από τον Κιουταχή</a:t>
            </a:r>
          </a:p>
        </p:txBody>
      </p:sp>
      <p:pic>
        <p:nvPicPr>
          <p:cNvPr id="2050" name="Picture 2" descr="Image result for παναγιώτης ζωγράφ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48"/>
            <a:ext cx="9398833" cy="627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328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358528D-FE79-40B4-ABCA-0400CAFA132E}"/>
              </a:ext>
            </a:extLst>
          </p:cNvPr>
          <p:cNvSpPr>
            <a:spLocks noGrp="1"/>
          </p:cNvSpPr>
          <p:nvPr>
            <p:ph idx="1"/>
          </p:nvPr>
        </p:nvSpPr>
        <p:spPr>
          <a:xfrm>
            <a:off x="0" y="0"/>
            <a:ext cx="12192000" cy="6858000"/>
          </a:xfrm>
        </p:spPr>
        <p:txBody>
          <a:bodyPr>
            <a:normAutofit fontScale="92500" lnSpcReduction="20000"/>
          </a:bodyPr>
          <a:lstStyle/>
          <a:p>
            <a:pPr algn="just"/>
            <a:r>
              <a:rPr lang="el-GR" dirty="0"/>
              <a:t>Στο Παρίσι, η επαφή του με τον </a:t>
            </a:r>
            <a:r>
              <a:rPr lang="el-GR" dirty="0" err="1"/>
              <a:t>Μεταϊμπρεσιονισμό</a:t>
            </a:r>
            <a:r>
              <a:rPr lang="el-GR" dirty="0"/>
              <a:t> και το </a:t>
            </a:r>
            <a:r>
              <a:rPr lang="el-GR" dirty="0" err="1"/>
              <a:t>Φωβισμό</a:t>
            </a:r>
            <a:r>
              <a:rPr lang="el-GR" dirty="0"/>
              <a:t>, αλλά και τον Εξπρεσιονισμό, παράλληλα με τη βαθιά γνώση της βυζαντινής αγιογραφίας τον οδήγησαν στη διαμόρφωση ενός εντελώς προσωπικού ύφους. Στους πίνακές του, μέσα από λαμπερά χρώματα που συχνά φαίνονται εξαϋλωμένα παρουσιάζεται μια εξιδανικευμένη Ελλάδα. το ελληνικό φως αποδίδεται με ζωηρότερα χρώματα. Τα έργα του διαπνέονται από ιδεαλισμό και αρμονία, οι φιγούρες είναι κυρίαρχες, όπως και τα τοπία, οι νεκρές φύσεις και οι προσωπογραφίες. Ο ιδεαλισμός (δηλαδή η διάθεση του καλλιτέχνη να δίνει στο θέμα του μεγάλες και γενικές προεκτάσεις), η μουσική αίσθηση, ο ρυθμός είναι στοιχεία που χαρακτηρίζουν τα έργα του. Η ακρίβεια και η πληρότητα του σχεδίου του ενισχύουν τη ένταση της χρωματικής παλέτας που χρησιμοποιεί. Όσο η ηθική του τον οδηγούσε σε μια ερμητική στάση, όσο ο «διαφωτιστής» γινόταν ερημίτης, τόσο η αισθητική του άλλαζε και στρεφόταν προς το υψηλό παρά προς το ωραίο και κατά ένα τρόπο, ιδιαίτερα προσωπικό, προσπάθησε με κλασικά στοιχεία να εκφράσει έναν κόσμο ρομαντικό. Έτσι το χρώμα λιγόστεψε και ξεκαθάρισε δίχως διαχύσεις κι η τονική κλίμακα περιορίστηκε και έγινε περισσότερο αυστηρή. Η εξέλιξη της τέχνης του Παρθένη, από τα έντονα, πληθωρικά χρώματα σε ένα σχέδιο ελάχιστα χρωματισμένο, δείχνει πως η επιστήμη του εξελισσόταν και τον οδηγούσε σε μια τέχνη ιδιωματική και καθαρά προσωπική. Μαζί με τον Νικόλαο Λύτρα, τον Κωνσταντίνο Μαλέα, το Θεόφραστο Τριανταφυλλίδη και άλλους ζωγράφους, ίδρυσε την Ομάδα «Τέχνη». Στόχος της Ομάδας ήταν η ανατροπή του συντηρητικού ακαδημαϊσμού, τον οποίο είχα καθιερώσει στην ελληνική τέχνη οι καλλιτέχνες της Σχολής του Μονάχου. Για όλα τα παραπάνω ο Παρθένης κατατάσσεται στους πρόδρομους και διαμορφωτές της γενιάς του ’30, ενώ θεωρείται ένας από τους πρώτους και βασικούς εκπροσώπους του ελληνικού Μοντερνισμού.</a:t>
            </a:r>
          </a:p>
        </p:txBody>
      </p:sp>
    </p:spTree>
    <p:extLst>
      <p:ext uri="{BB962C8B-B14F-4D97-AF65-F5344CB8AC3E}">
        <p14:creationId xmlns:p14="http://schemas.microsoft.com/office/powerpoint/2010/main" val="3487040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25A4AEE-32B4-4514-B289-29AA51787D64}"/>
              </a:ext>
            </a:extLst>
          </p:cNvPr>
          <p:cNvSpPr>
            <a:spLocks noGrp="1"/>
          </p:cNvSpPr>
          <p:nvPr>
            <p:ph idx="1"/>
          </p:nvPr>
        </p:nvSpPr>
        <p:spPr>
          <a:xfrm>
            <a:off x="0" y="103239"/>
            <a:ext cx="12192000" cy="6754761"/>
          </a:xfrm>
        </p:spPr>
        <p:txBody>
          <a:bodyPr>
            <a:normAutofit/>
          </a:bodyPr>
          <a:lstStyle/>
          <a:p>
            <a:r>
              <a:rPr lang="el-GR" b="1" dirty="0"/>
              <a:t>Κωνσταντίνος Μαλέας (1879-1928)</a:t>
            </a:r>
            <a:endParaRPr lang="el-GR" dirty="0"/>
          </a:p>
          <a:p>
            <a:pPr algn="just"/>
            <a:r>
              <a:rPr lang="el-GR" dirty="0"/>
              <a:t>Γεννήθηκε στην Κωνσταντινούπολη. Στη Μεγάλη του Γένους Σχολή όπου σπούδασε ήρθε σε επαφή για πρώτη φορά με τη ζωγραφική. Μαζί με τον Κωνσταντίνο Παρθένη θεωρείται «ο πατέρας της μοντέρνας τέχνης στην Ελλάδα των αρχών του 20ού αι.». Το 1901 μέχρι το 1908 σπούδασε αρχιτεκτονική και ζωγραφική στο Παρίσι. Εκεί γνώρισε και επηρεάστηκε από τους ιμπρεσιονιστές και, ιδιαίτερα, από τους </a:t>
            </a:r>
            <a:r>
              <a:rPr lang="el-GR" dirty="0" err="1"/>
              <a:t>μεταϊμπρεσιονιστές</a:t>
            </a:r>
            <a:r>
              <a:rPr lang="el-GR" dirty="0"/>
              <a:t> ζωγράφους. Έμεινε πιστός στις αρχές των κινημάτων αυτών σε όλη του την καλλιτεχνική πορεία. Ασχολήθηκε κυρίως με την τοπιογραφία. Στους πίνακές του κυρίαρχο ρόλο έχει η σχηματοποίηση και τα δυνατά και καθαρά χρώματα. Κατά τη δεκαετία του 1910 καθιέρωσε στην Ελλάδα την επίπεδη απεικόνιση, η οποία αποτελεί μια βασική αρχή της μοντέρνας τέχνης.</a:t>
            </a:r>
            <a:endParaRPr lang="en-US" dirty="0"/>
          </a:p>
          <a:p>
            <a:pPr algn="just"/>
            <a:r>
              <a:rPr lang="el-GR" dirty="0"/>
              <a:t>Μετά το τέλος των σπουδών του επέστρεψε στην Κωνσταντινούπολη. Από εκεί ταξίδεψε για δύο χρόνια στην Αίγυπτο, στο Λίβανο και στη Συρία. Τα έργα του από τα ταξίδια αυτά περιλαμβάνουν θέματα από τους τόπους όπου ταξίδεψε. Το 1910 επέστρεψε πάλι στην Κωνσταντινούπολη. </a:t>
            </a:r>
          </a:p>
          <a:p>
            <a:endParaRPr lang="el-GR" dirty="0"/>
          </a:p>
        </p:txBody>
      </p:sp>
    </p:spTree>
    <p:extLst>
      <p:ext uri="{BB962C8B-B14F-4D97-AF65-F5344CB8AC3E}">
        <p14:creationId xmlns:p14="http://schemas.microsoft.com/office/powerpoint/2010/main" val="17106021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96D1B0B-2E95-4063-8997-D702F5990689}"/>
              </a:ext>
            </a:extLst>
          </p:cNvPr>
          <p:cNvSpPr>
            <a:spLocks noGrp="1"/>
          </p:cNvSpPr>
          <p:nvPr>
            <p:ph idx="1"/>
          </p:nvPr>
        </p:nvSpPr>
        <p:spPr>
          <a:xfrm>
            <a:off x="0" y="0"/>
            <a:ext cx="12192000" cy="6858000"/>
          </a:xfrm>
        </p:spPr>
        <p:txBody>
          <a:bodyPr>
            <a:normAutofit/>
          </a:bodyPr>
          <a:lstStyle/>
          <a:p>
            <a:pPr algn="just"/>
            <a:r>
              <a:rPr lang="el-GR" dirty="0"/>
              <a:t>Το 1913 με τη σύζυγό του εγκαταστάθηκε στη Θεσσαλονίκη, όπου εργάστηκε ως αρχιμηχανικός του Δήμου Θεσσαλονίκης. Στη μεγάλη πυρκαγιά που ξέσπασε στο κέντρο της πόλης το 1917 και άλλαξε οριστικά τη φυσιογνωμία της, κάηκε άγνωστος αριθμός έργων του. Πιθανότατα μετά από το γεγονός αυτό μετακόμισε στην Αθήνα, το Σεπτέμβριο του 1917. Το 1918 αναλαμβάνει τη διεύθυνση του νεοσύστατου Μουσείου Λαϊκών Χειροτεχνημάτων, το οποίο είχε ιδρύσει ο Ελευθέριος Βενιζέλος.</a:t>
            </a:r>
          </a:p>
          <a:p>
            <a:pPr algn="just"/>
            <a:endParaRPr lang="en-US" dirty="0"/>
          </a:p>
          <a:p>
            <a:pPr algn="just"/>
            <a:r>
              <a:rPr lang="el-GR" dirty="0"/>
              <a:t>Συνεργάστηκε στενά με την ομάδα των Τριανταφυλλίδη, Δελμούζου και Γληνού για την Εκπαιδευτική Μεταρρύθμιση του 1917. Μάλιστα ο Μαλέας φιλοτέχνησε την εικονογράφηση του βιβλίου «Το Αλφαβητάρι με τον Ήλιο». Είχε διοριστεί μέλος του Καλλιτεχνικού Συμβουλίου της Εθνικής Πινακοθήκης και ήταν ιδρυτικό μέλος της καλλιτεχνικής ομάδας «Ομάδα Τέχνη». Η Ομάδα τους αμφισβήτησε ανοιχτά τον ακαδημαϊσμό και το συντηρητισμό της Σχολής Καλών Τεχνών και των καλλιτεχνών της Σχολής του Μονάχου. Μαζί με τον Παρθένη προετοίμασαν το έδαφος για τους ζωγράφους της γενιάς του 1930. </a:t>
            </a:r>
          </a:p>
        </p:txBody>
      </p:sp>
    </p:spTree>
    <p:extLst>
      <p:ext uri="{BB962C8B-B14F-4D97-AF65-F5344CB8AC3E}">
        <p14:creationId xmlns:p14="http://schemas.microsoft.com/office/powerpoint/2010/main" val="3732187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63071" y="4721902"/>
            <a:ext cx="4228929" cy="1948719"/>
          </a:xfrm>
        </p:spPr>
        <p:txBody>
          <a:bodyPr>
            <a:normAutofit fontScale="90000"/>
          </a:bodyPr>
          <a:lstStyle/>
          <a:p>
            <a:r>
              <a:rPr lang="el-GR" dirty="0"/>
              <a:t>Μαλέας, </a:t>
            </a:r>
            <a:r>
              <a:rPr lang="el-GR" dirty="0" err="1"/>
              <a:t>Καμμένη</a:t>
            </a:r>
            <a:r>
              <a:rPr lang="el-GR" dirty="0"/>
              <a:t> Σαντορίνης, π. 1918 (Εθνική Πινακοθήκη)</a:t>
            </a:r>
          </a:p>
        </p:txBody>
      </p:sp>
      <p:pic>
        <p:nvPicPr>
          <p:cNvPr id="2050" name="Picture 2" descr="https://upload.wikimedia.org/wikipedia/commons/a/ab/Maleas-konstantinos-kammeni-santorini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931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89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67496" y="4242217"/>
            <a:ext cx="2924504" cy="2338465"/>
          </a:xfrm>
        </p:spPr>
        <p:txBody>
          <a:bodyPr>
            <a:normAutofit fontScale="90000"/>
          </a:bodyPr>
          <a:lstStyle/>
          <a:p>
            <a:r>
              <a:rPr lang="el-GR" dirty="0"/>
              <a:t>Μαλέας, Σαντορίνη, 1924-1928 (Εθνική Πινακοθήκη)</a:t>
            </a:r>
          </a:p>
        </p:txBody>
      </p:sp>
      <p:pic>
        <p:nvPicPr>
          <p:cNvPr id="7170" name="Picture 2" descr="Σαντορίν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67496" cy="67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931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42021" y="5111646"/>
            <a:ext cx="7649980" cy="1510806"/>
          </a:xfrm>
        </p:spPr>
        <p:txBody>
          <a:bodyPr>
            <a:normAutofit fontScale="90000"/>
          </a:bodyPr>
          <a:lstStyle/>
          <a:p>
            <a:r>
              <a:rPr lang="el-GR" dirty="0"/>
              <a:t>Μαλέας, Κυπαρίσσι, αχρονολόγητο (Πινακοθήκη Αβέρωφ, Μέτσοβο)</a:t>
            </a:r>
          </a:p>
        </p:txBody>
      </p:sp>
      <p:pic>
        <p:nvPicPr>
          <p:cNvPr id="3074" name="Picture 2" descr="https://upload.wikimedia.org/wikipedia/commons/f/fd/MaleasCyp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42020" cy="680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87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03960" y="3627620"/>
            <a:ext cx="3102965" cy="3054793"/>
          </a:xfrm>
        </p:spPr>
        <p:txBody>
          <a:bodyPr>
            <a:normAutofit fontScale="90000"/>
          </a:bodyPr>
          <a:lstStyle/>
          <a:p>
            <a:r>
              <a:rPr lang="el-GR" dirty="0"/>
              <a:t>Μαλέας, Τοπίο Δελφών, π. 1918 (Εθνική Πινακοθήκη)</a:t>
            </a:r>
          </a:p>
        </p:txBody>
      </p:sp>
      <p:pic>
        <p:nvPicPr>
          <p:cNvPr id="4098" name="Picture 2" descr="https://upload.wikimedia.org/wikipedia/commons/d/dc/MaleasDelp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
            <a:ext cx="9053698" cy="685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29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690954" y="4107306"/>
            <a:ext cx="2501046" cy="2368445"/>
          </a:xfrm>
        </p:spPr>
        <p:txBody>
          <a:bodyPr>
            <a:normAutofit/>
          </a:bodyPr>
          <a:lstStyle/>
          <a:p>
            <a:r>
              <a:rPr lang="el-GR" sz="2000" dirty="0"/>
              <a:t>Μαλέας, Καλάβρυτα, ο βράχος του Μεγάλου Σπηλαίου, αχρονολόγητο (Πινακοθήκη Αβέρωφ, Μέτσοβο)</a:t>
            </a:r>
          </a:p>
        </p:txBody>
      </p:sp>
      <p:pic>
        <p:nvPicPr>
          <p:cNvPr id="5122" name="Picture 2" descr="https://upload.wikimedia.org/wikipedia/commons/9/9d/MaleasKalavry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690955" cy="67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62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88206" y="4062335"/>
            <a:ext cx="3033710" cy="2795666"/>
          </a:xfrm>
        </p:spPr>
        <p:txBody>
          <a:bodyPr>
            <a:normAutofit fontScale="90000"/>
          </a:bodyPr>
          <a:lstStyle/>
          <a:p>
            <a:r>
              <a:rPr lang="el-GR" dirty="0"/>
              <a:t>Μαλέας, Παντάνασσα Νάξου, 1924-1928 (Εθνική Πινακοθήκη)</a:t>
            </a:r>
          </a:p>
        </p:txBody>
      </p:sp>
      <p:pic>
        <p:nvPicPr>
          <p:cNvPr id="6146" name="Picture 2" descr="https://upload.wikimedia.org/wikipedia/el/6/6d/Kmp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8206" cy="67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857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49521" y="4302175"/>
            <a:ext cx="3672590" cy="2368447"/>
          </a:xfrm>
        </p:spPr>
        <p:txBody>
          <a:bodyPr>
            <a:normAutofit fontScale="90000"/>
          </a:bodyPr>
          <a:lstStyle/>
          <a:p>
            <a:r>
              <a:rPr lang="el-GR" dirty="0"/>
              <a:t>Μαλέας, Τοπίο Πεντέλης (Εθνική Πινακοθήκη)</a:t>
            </a:r>
          </a:p>
        </p:txBody>
      </p:sp>
      <p:pic>
        <p:nvPicPr>
          <p:cNvPr id="8194" name="Picture 2" descr="Τοπίο Πεντέλ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133029" cy="667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4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246604"/>
            <a:ext cx="11353800" cy="611396"/>
          </a:xfrm>
        </p:spPr>
        <p:txBody>
          <a:bodyPr>
            <a:normAutofit fontScale="90000"/>
          </a:bodyPr>
          <a:lstStyle/>
          <a:p>
            <a:r>
              <a:rPr lang="el-GR" dirty="0"/>
              <a:t>Ζωγράφος, Η μάχη του </a:t>
            </a:r>
            <a:r>
              <a:rPr lang="el-GR" dirty="0" err="1"/>
              <a:t>Κομποτίου</a:t>
            </a:r>
            <a:endParaRPr lang="el-GR" dirty="0"/>
          </a:p>
        </p:txBody>
      </p:sp>
      <p:pic>
        <p:nvPicPr>
          <p:cNvPr id="3074" name="Picture 2" descr="http://3.bp.blogspot.com/-ExLkCrhfuak/VZUSn7Cm4EI/AAAAAAAAX4k/UwJnTqlgnqI/s640/Battle_of_Komboti_-_by_Panagiotis_Zograf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484433" cy="608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39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256183"/>
            <a:ext cx="12192000" cy="601817"/>
          </a:xfrm>
        </p:spPr>
        <p:txBody>
          <a:bodyPr>
            <a:normAutofit/>
          </a:bodyPr>
          <a:lstStyle/>
          <a:p>
            <a:r>
              <a:rPr lang="el-GR" sz="3200" dirty="0"/>
              <a:t>Μαλέας, </a:t>
            </a:r>
            <a:r>
              <a:rPr lang="el-GR" sz="3200" dirty="0" err="1"/>
              <a:t>Ηλιοχαρές</a:t>
            </a:r>
            <a:r>
              <a:rPr lang="el-GR" sz="3200" dirty="0"/>
              <a:t> (Νείλος), 1909-1911 (Εθνική Πινακοθήκη)</a:t>
            </a:r>
          </a:p>
        </p:txBody>
      </p:sp>
      <p:pic>
        <p:nvPicPr>
          <p:cNvPr id="9218" name="Picture 2" descr="Ηλιοχαρές (Νείλος), Sur le Nile (So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27830" cy="62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266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6160957"/>
            <a:ext cx="12321915" cy="401534"/>
          </a:xfrm>
        </p:spPr>
        <p:txBody>
          <a:bodyPr>
            <a:noAutofit/>
          </a:bodyPr>
          <a:lstStyle/>
          <a:p>
            <a:r>
              <a:rPr lang="el-GR" sz="3600" dirty="0"/>
              <a:t>Μαλέας, Τείχη Μονεμβασιάς, 1924-1928 (Εθνική Πινακοθήκη)</a:t>
            </a:r>
          </a:p>
        </p:txBody>
      </p:sp>
      <p:pic>
        <p:nvPicPr>
          <p:cNvPr id="10242" name="Picture 2" descr="Τείχη Μονεμβασιά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74570" cy="597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11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74367" y="5156616"/>
            <a:ext cx="4979433" cy="1031121"/>
          </a:xfrm>
        </p:spPr>
        <p:txBody>
          <a:bodyPr>
            <a:normAutofit fontScale="90000"/>
          </a:bodyPr>
          <a:lstStyle/>
          <a:p>
            <a:r>
              <a:rPr lang="el-GR" dirty="0"/>
              <a:t>Μαλέας, Αράπης, 1923 (Εθνική Πινακοθήκη</a:t>
            </a:r>
          </a:p>
        </p:txBody>
      </p:sp>
      <p:pic>
        <p:nvPicPr>
          <p:cNvPr id="11266" name="Picture 2" descr="Αράπ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80" y="-1"/>
            <a:ext cx="6262487" cy="67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33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59972" y="4557010"/>
            <a:ext cx="4532028" cy="1555777"/>
          </a:xfrm>
        </p:spPr>
        <p:txBody>
          <a:bodyPr>
            <a:normAutofit fontScale="90000"/>
          </a:bodyPr>
          <a:lstStyle/>
          <a:p>
            <a:r>
              <a:rPr lang="el-GR" dirty="0"/>
              <a:t>Μαλέας, Τοπίο στην Ολυμπία, 1920 (Εθνική Πινακοθήκη)</a:t>
            </a:r>
          </a:p>
        </p:txBody>
      </p:sp>
      <p:pic>
        <p:nvPicPr>
          <p:cNvPr id="12290" name="Picture 2" descr="Τοπίο από την Ολυμπ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50546" cy="656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59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38298F7A-09A5-48C3-B2CA-4ACF82249A32}"/>
              </a:ext>
            </a:extLst>
          </p:cNvPr>
          <p:cNvSpPr>
            <a:spLocks noGrp="1"/>
          </p:cNvSpPr>
          <p:nvPr>
            <p:ph idx="1"/>
          </p:nvPr>
        </p:nvSpPr>
        <p:spPr>
          <a:xfrm>
            <a:off x="0" y="0"/>
            <a:ext cx="12192000" cy="6858000"/>
          </a:xfrm>
        </p:spPr>
        <p:txBody>
          <a:bodyPr/>
          <a:lstStyle/>
          <a:p>
            <a:r>
              <a:rPr lang="el-GR" b="1" dirty="0"/>
              <a:t>Φώτης </a:t>
            </a:r>
            <a:r>
              <a:rPr lang="el-GR" b="1" dirty="0" err="1"/>
              <a:t>Κόντογλου</a:t>
            </a:r>
            <a:r>
              <a:rPr lang="el-GR" b="1" dirty="0"/>
              <a:t> (1895-1965)</a:t>
            </a:r>
            <a:endParaRPr lang="el-GR" dirty="0"/>
          </a:p>
          <a:p>
            <a:r>
              <a:rPr lang="el-GR" dirty="0"/>
              <a:t> </a:t>
            </a:r>
          </a:p>
          <a:p>
            <a:pPr algn="just"/>
            <a:r>
              <a:rPr lang="el-GR" dirty="0"/>
              <a:t>Γεννήθηκε στο Αϊβαλί. Ζωγράφος και λογοτέχνης. Ένας από τους σημαντικότερους ζωγράφους της Γενιάς του </a:t>
            </a:r>
            <a:r>
              <a:rPr lang="en-US" dirty="0"/>
              <a:t>‘</a:t>
            </a:r>
            <a:r>
              <a:rPr lang="el-GR" dirty="0"/>
              <a:t>30. Δάσκαλος του Τσαρούχη και του Εγγονόπουλου. Στο έργο του αναζήτησε την «ελληνικότητα», δηλαδή μια αυθεντική έκφραση που πήγαζε από την ελληνική παράδοση.</a:t>
            </a:r>
          </a:p>
          <a:p>
            <a:pPr algn="just"/>
            <a:r>
              <a:rPr lang="el-GR" dirty="0"/>
              <a:t>Το επώνυμο του πατέρα του ήταν Αποστολέλλης. Ήταν ναυτικός και τον έχασε νωρίς. Την κηδεμονία του </a:t>
            </a:r>
            <a:r>
              <a:rPr lang="el-GR" dirty="0" err="1"/>
              <a:t>Κόντογλου</a:t>
            </a:r>
            <a:r>
              <a:rPr lang="el-GR" dirty="0"/>
              <a:t> και των τριών αδελφιών του ανέλαβε ο αδερφός της μητέρας τους, Στέφανος </a:t>
            </a:r>
            <a:r>
              <a:rPr lang="el-GR" dirty="0" err="1"/>
              <a:t>Κόντογλου</a:t>
            </a:r>
            <a:r>
              <a:rPr lang="el-GR" dirty="0"/>
              <a:t>, που ήταν ηγούμενος. Από αυτόν έλαβε το επώνυμο </a:t>
            </a:r>
            <a:r>
              <a:rPr lang="el-GR" dirty="0" err="1"/>
              <a:t>Κόντογλου</a:t>
            </a:r>
            <a:r>
              <a:rPr lang="el-GR" dirty="0"/>
              <a:t>. Αφού τελείωσε το σχολείο στο Αϊβαλί γράφτηκε στη Σχολή Καλών Τεχνών στην Αθήνα, το 1913. Ένα χρόνο μετά εγκατέλειψε τη Σχολή και πήγε στο Παρίσι, όπου μελέτησε το έργο διαφόρων σχολών ζωγραφικής. Αφού ταξίδεψε λίγο στην Ευρώπη επέστρεψε στην πατρίδα του το 1919, μετά τη λήξη του Πρώτου Παγκόσμιου Πολέμου.</a:t>
            </a:r>
          </a:p>
          <a:p>
            <a:endParaRPr lang="el-GR" dirty="0"/>
          </a:p>
        </p:txBody>
      </p:sp>
    </p:spTree>
    <p:extLst>
      <p:ext uri="{BB962C8B-B14F-4D97-AF65-F5344CB8AC3E}">
        <p14:creationId xmlns:p14="http://schemas.microsoft.com/office/powerpoint/2010/main" val="40398213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9A86DCE-A249-4711-A8E3-B50456942543}"/>
              </a:ext>
            </a:extLst>
          </p:cNvPr>
          <p:cNvSpPr>
            <a:spLocks noGrp="1"/>
          </p:cNvSpPr>
          <p:nvPr>
            <p:ph idx="1"/>
          </p:nvPr>
        </p:nvSpPr>
        <p:spPr>
          <a:xfrm>
            <a:off x="0" y="0"/>
            <a:ext cx="12192000" cy="6858000"/>
          </a:xfrm>
        </p:spPr>
        <p:txBody>
          <a:bodyPr>
            <a:normAutofit lnSpcReduction="10000"/>
          </a:bodyPr>
          <a:lstStyle/>
          <a:p>
            <a:pPr algn="just"/>
            <a:r>
              <a:rPr lang="el-GR" dirty="0"/>
              <a:t>Το 1923 πραγματοποίησε έκθεση στη Μυτιλήνη μαζί με τον Κωνσταντίνο Μαλέα. Την ίδια χρονιά είχε πάει στο Άγιο Όρος όπου έμεινε για κάποιους μήνες και ήρθε σε επαφή με το έργο των ζωγράφων της Κρητικής Σχολής και της βυζαντινής αγιογραφίας, στοιχεία της οποίας τον επηρέασαν σε όλη την υπόλοιπη καλλιτεχνική του πορεία. Το 1933 κατάφερε τελικά να πάρει πτυχίο από τη Σχολή Καλών Τεχνών. </a:t>
            </a:r>
          </a:p>
          <a:p>
            <a:pPr algn="just"/>
            <a:r>
              <a:rPr lang="el-GR" dirty="0"/>
              <a:t>Πέθανε στην Αθήνα το 1965, έπειτα από μετεγχειρητική μόλυνση, ταλαιπωρημένος σωματικά και ψυχικά ύστερα από το αυτοκινητιστικό ατύχημα που είχε το 1963 μαζί με τη σύζυγό του. Το 2014, η κόρη του, </a:t>
            </a:r>
            <a:r>
              <a:rPr lang="el-GR" dirty="0" err="1"/>
              <a:t>Δέσπω</a:t>
            </a:r>
            <a:r>
              <a:rPr lang="el-GR" dirty="0"/>
              <a:t>, ο σύζυγός της Ιωάννης Μαρτίνος, και οι </a:t>
            </a:r>
            <a:r>
              <a:rPr lang="el-GR" dirty="0" err="1"/>
              <a:t>εγγονοί</a:t>
            </a:r>
            <a:r>
              <a:rPr lang="el-GR" dirty="0"/>
              <a:t> του </a:t>
            </a:r>
            <a:r>
              <a:rPr lang="el-GR" dirty="0" err="1"/>
              <a:t>Κόντογλου</a:t>
            </a:r>
            <a:r>
              <a:rPr lang="el-GR" dirty="0"/>
              <a:t>, Παναγιώτης και Φώτης Μαρτίνος, δώρισαν το αρχείο του καλλιτέχνη στο Βυζαντινό Μουσείο Αθηνών.</a:t>
            </a:r>
          </a:p>
          <a:p>
            <a:endParaRPr lang="el-GR" dirty="0"/>
          </a:p>
          <a:p>
            <a:pPr marL="0" indent="0">
              <a:buNone/>
            </a:pPr>
            <a:r>
              <a:rPr lang="el-GR" dirty="0"/>
              <a:t>Τα βασικά γνωρίσματα της ζωγραφικής του είναι:</a:t>
            </a:r>
          </a:p>
          <a:p>
            <a:pPr lvl="0"/>
            <a:r>
              <a:rPr lang="el-GR" dirty="0"/>
              <a:t>Η εικονιστική παραμόρφωση</a:t>
            </a:r>
          </a:p>
          <a:p>
            <a:pPr lvl="0"/>
            <a:r>
              <a:rPr lang="el-GR" dirty="0"/>
              <a:t>Η έλλειψη προοπτικής</a:t>
            </a:r>
          </a:p>
          <a:p>
            <a:pPr lvl="0"/>
            <a:r>
              <a:rPr lang="el-GR" dirty="0"/>
              <a:t>Τα αντιρεαλιστικά χρώματα</a:t>
            </a:r>
          </a:p>
          <a:p>
            <a:r>
              <a:rPr lang="el-GR" dirty="0"/>
              <a:t>Η </a:t>
            </a:r>
            <a:r>
              <a:rPr lang="el-GR" dirty="0" err="1"/>
              <a:t>αφαιρετικότητα</a:t>
            </a:r>
            <a:endParaRPr lang="el-GR" dirty="0"/>
          </a:p>
        </p:txBody>
      </p:sp>
    </p:spTree>
    <p:extLst>
      <p:ext uri="{BB962C8B-B14F-4D97-AF65-F5344CB8AC3E}">
        <p14:creationId xmlns:p14="http://schemas.microsoft.com/office/powerpoint/2010/main" val="1711900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A78F1A9-EDBE-4D3A-B40F-F64D1C0DC364}"/>
              </a:ext>
            </a:extLst>
          </p:cNvPr>
          <p:cNvSpPr>
            <a:spLocks noGrp="1"/>
          </p:cNvSpPr>
          <p:nvPr>
            <p:ph idx="1"/>
          </p:nvPr>
        </p:nvSpPr>
        <p:spPr>
          <a:xfrm>
            <a:off x="0" y="0"/>
            <a:ext cx="12192000" cy="6858000"/>
          </a:xfrm>
        </p:spPr>
        <p:txBody>
          <a:bodyPr>
            <a:normAutofit fontScale="92500" lnSpcReduction="10000"/>
          </a:bodyPr>
          <a:lstStyle/>
          <a:p>
            <a:pPr algn="just"/>
            <a:r>
              <a:rPr lang="el-GR" dirty="0"/>
              <a:t>Το έργο του πέρασε από διάφορες φάσεις, όπως </a:t>
            </a:r>
          </a:p>
          <a:p>
            <a:pPr lvl="0" algn="just"/>
            <a:r>
              <a:rPr lang="el-GR" b="1" dirty="0"/>
              <a:t>την περίοδο της μονοχρωμίας (1910-1925)</a:t>
            </a:r>
            <a:r>
              <a:rPr lang="el-GR" dirty="0"/>
              <a:t>: Όταν ήταν φοιτητής στη Σχολή Καλών Τεχνών ήρθε σε επαφή με το κλίμα της Σχολής του Μονάχου. Στα έργα της περιόδου αυτής σπάνια χρησιμοποιεί χρώμα.</a:t>
            </a:r>
          </a:p>
          <a:p>
            <a:pPr lvl="0" algn="just"/>
            <a:r>
              <a:rPr lang="el-GR" b="1" dirty="0"/>
              <a:t>της βυζαντινής χρωματουργίας (1926-1929)</a:t>
            </a:r>
            <a:r>
              <a:rPr lang="el-GR" dirty="0"/>
              <a:t>: Την περίοδο αυτή διακόσμησε τον Μητροπολιτικό Ναό της Κιμώλου. Από το 1926 εξοικειώνεται με τις μορφές της λαϊκής τέχνης, δείχνοντας την αγάπη του για τον Καραγκιόζη, αλλά και το λαϊκό ζωγράφο Θεόφιλο.</a:t>
            </a:r>
          </a:p>
          <a:p>
            <a:pPr lvl="0" algn="just"/>
            <a:r>
              <a:rPr lang="el-GR" b="1" dirty="0"/>
              <a:t>της δημιουργικής δεκαετίας (1930-1940)</a:t>
            </a:r>
            <a:r>
              <a:rPr lang="el-GR" dirty="0"/>
              <a:t>: την περίοδο αυτή εικονογράφησε πολλές εκκλησίες εντός και εκτός Ελλάδας, όπως και σπίτια ιδιωτών, με βάση όμως τη διάταξη των μεταβυζαντινών εκκλησιών (από την οροφή μέχρι το πάτωμα, χωρίζοντας τους τοίχους με κόκκινες ταινίες σε τέσσερις άνισες ζώνες). Όταν δούλεψε στην Αίγυπτο είδε από κοντά έργα Φαγιούμ από τα οποία επηρεάστηκε. </a:t>
            </a:r>
          </a:p>
          <a:p>
            <a:pPr lvl="0" algn="just"/>
            <a:r>
              <a:rPr lang="el-GR" b="1" dirty="0"/>
              <a:t>τα χρόνια της εκκλησιαστικής ζωγραφικής (1940-1950)</a:t>
            </a:r>
            <a:r>
              <a:rPr lang="el-GR" dirty="0"/>
              <a:t>: Τα έργα της μνημειακής και φορητής εκκλησιαστικής ζωγραφικής του υπερτερούν αριθμητικά της κοσμικής ζωγραφικής του. Αγιογράφησε ενοριακές εκκλησίες, ιδιωτικά παρεκκλήσια και μεγάλο αριθμό φορητών εικόνων, εντός και εκτός Ελλάδας.</a:t>
            </a:r>
          </a:p>
          <a:p>
            <a:pPr lvl="0" algn="just"/>
            <a:r>
              <a:rPr lang="el-GR" b="1" dirty="0"/>
              <a:t>Τα τελευταία έργα του (1960-1965)</a:t>
            </a:r>
            <a:r>
              <a:rPr lang="el-GR" dirty="0"/>
              <a:t>: Την περίοδο αυτή συνέχισε και ολοκλήρωσε την ιστόρηση του Αγίου Νικολάου Αχαρνών. Ζωγράφισε ιδιωτικά παρεκκλήσια.</a:t>
            </a:r>
          </a:p>
          <a:p>
            <a:endParaRPr lang="el-GR" dirty="0"/>
          </a:p>
        </p:txBody>
      </p:sp>
    </p:spTree>
    <p:extLst>
      <p:ext uri="{BB962C8B-B14F-4D97-AF65-F5344CB8AC3E}">
        <p14:creationId xmlns:p14="http://schemas.microsoft.com/office/powerpoint/2010/main" val="1806017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32020" y="5726243"/>
            <a:ext cx="5837420" cy="881219"/>
          </a:xfrm>
        </p:spPr>
        <p:txBody>
          <a:bodyPr/>
          <a:lstStyle/>
          <a:p>
            <a:r>
              <a:rPr lang="el-GR" dirty="0"/>
              <a:t>Φώτης </a:t>
            </a:r>
            <a:r>
              <a:rPr lang="el-GR" dirty="0" err="1"/>
              <a:t>Κόντογλου</a:t>
            </a:r>
            <a:endParaRPr lang="el-GR" dirty="0"/>
          </a:p>
        </p:txBody>
      </p:sp>
      <p:pic>
        <p:nvPicPr>
          <p:cNvPr id="16386" name="Picture 2" descr="Image result for φώτης κόντογλ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320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110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66674" y="5456420"/>
            <a:ext cx="6152213" cy="866229"/>
          </a:xfrm>
        </p:spPr>
        <p:txBody>
          <a:bodyPr/>
          <a:lstStyle/>
          <a:p>
            <a:r>
              <a:rPr lang="el-GR" dirty="0" err="1"/>
              <a:t>Κόντογλου</a:t>
            </a:r>
            <a:endParaRPr lang="el-GR" dirty="0"/>
          </a:p>
        </p:txBody>
      </p:sp>
      <p:pic>
        <p:nvPicPr>
          <p:cNvPr id="18434" name="Picture 2" descr="http://2.bp.blogspot.com/-LYHov_OOwsA/UeVkhF01y2I/AAAAAAAACAI/L2Kzc0CFsSM/s3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32442" cy="67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66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76143" y="5396459"/>
            <a:ext cx="5597577" cy="1136052"/>
          </a:xfrm>
        </p:spPr>
        <p:txBody>
          <a:bodyPr/>
          <a:lstStyle/>
          <a:p>
            <a:r>
              <a:rPr lang="el-GR" dirty="0" err="1"/>
              <a:t>Κόντογλου</a:t>
            </a:r>
            <a:r>
              <a:rPr lang="el-GR" dirty="0"/>
              <a:t>, Η Μαρία </a:t>
            </a:r>
          </a:p>
        </p:txBody>
      </p:sp>
      <p:pic>
        <p:nvPicPr>
          <p:cNvPr id="19458" name="Picture 2" descr="http://1.bp.blogspot.com/-b40_TJYNVt4/UeVkzzk_xHI/AAAAAAAACAQ/t2fgkpC40T8/s3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640986" cy="668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0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265889"/>
            <a:ext cx="11353800" cy="431514"/>
          </a:xfrm>
        </p:spPr>
        <p:txBody>
          <a:bodyPr>
            <a:normAutofit fontScale="90000"/>
          </a:bodyPr>
          <a:lstStyle/>
          <a:p>
            <a:r>
              <a:rPr lang="el-GR" dirty="0"/>
              <a:t>Ζωγράφος, Οι πολιορκίες του Μεσολογγίου</a:t>
            </a:r>
          </a:p>
        </p:txBody>
      </p:sp>
      <p:pic>
        <p:nvPicPr>
          <p:cNvPr id="4098" name="Picture 2" descr="http://1.bp.blogspot.com/-r_hRL-YNFgI/VZUXNInLRcI/AAAAAAAAX44/tn3L8PzOlpY/s640/cebfceb9-cf80cebfcebbceb9cebfcf81cebaceb9ceb5cf83-cf84cebfcf85-cebcceb5cf83cf83cebfcebbcebfceb3ceb9cebfcf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859187" cy="621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210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31546" y="5171607"/>
            <a:ext cx="6052038" cy="1076091"/>
          </a:xfrm>
        </p:spPr>
        <p:txBody>
          <a:bodyPr>
            <a:normAutofit fontScale="90000"/>
          </a:bodyPr>
          <a:lstStyle/>
          <a:p>
            <a:r>
              <a:rPr lang="el-GR" dirty="0" err="1"/>
              <a:t>Κόντογλου</a:t>
            </a:r>
            <a:r>
              <a:rPr lang="el-GR" dirty="0"/>
              <a:t>, Ερειπωμένο κάστρο, 1924 (Εθνική Πινακοθήκη)</a:t>
            </a:r>
          </a:p>
        </p:txBody>
      </p:sp>
      <p:pic>
        <p:nvPicPr>
          <p:cNvPr id="27650" name="Picture 2" descr="Ερειπωμένο κάστρ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17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845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02175" y="5201588"/>
            <a:ext cx="7021643" cy="1076091"/>
          </a:xfrm>
        </p:spPr>
        <p:txBody>
          <a:bodyPr/>
          <a:lstStyle/>
          <a:p>
            <a:r>
              <a:rPr lang="el-GR" dirty="0" err="1"/>
              <a:t>Κόντογλου</a:t>
            </a:r>
            <a:endParaRPr lang="el-GR" dirty="0"/>
          </a:p>
        </p:txBody>
      </p:sp>
      <p:pic>
        <p:nvPicPr>
          <p:cNvPr id="17410" name="Picture 2" descr="http://users.otenet.gr/~mystakid/Pex_F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2315" cy="666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260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01981" y="5471410"/>
            <a:ext cx="6811780" cy="1031121"/>
          </a:xfrm>
        </p:spPr>
        <p:txBody>
          <a:bodyPr>
            <a:normAutofit fontScale="90000"/>
          </a:bodyPr>
          <a:lstStyle/>
          <a:p>
            <a:r>
              <a:rPr lang="el-GR" dirty="0" err="1"/>
              <a:t>Κόντογλου</a:t>
            </a:r>
            <a:r>
              <a:rPr lang="el-GR" dirty="0"/>
              <a:t>, Χριστός Ελεήμων, 1953 (εθνική Πινακοθήκη)</a:t>
            </a:r>
          </a:p>
        </p:txBody>
      </p:sp>
      <p:pic>
        <p:nvPicPr>
          <p:cNvPr id="30722" name="Picture 2" descr="Χριστός Ελεήμω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17167" cy="705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7254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37677" y="5321509"/>
            <a:ext cx="7786141" cy="971160"/>
          </a:xfrm>
        </p:spPr>
        <p:txBody>
          <a:bodyPr>
            <a:normAutofit fontScale="90000"/>
          </a:bodyPr>
          <a:lstStyle/>
          <a:p>
            <a:r>
              <a:rPr lang="el-GR" dirty="0" err="1"/>
              <a:t>Κόντογλου</a:t>
            </a:r>
            <a:r>
              <a:rPr lang="el-GR" dirty="0"/>
              <a:t>, Άγιος Ματθίας, 1956 (Εθνική Πινακοθήκη)</a:t>
            </a:r>
          </a:p>
        </p:txBody>
      </p:sp>
      <p:pic>
        <p:nvPicPr>
          <p:cNvPr id="28674" name="Picture 2" descr="Άγιος Ματθί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3192905" cy="669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2092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54515" y="5531370"/>
            <a:ext cx="5999285" cy="941180"/>
          </a:xfrm>
        </p:spPr>
        <p:txBody>
          <a:bodyPr>
            <a:normAutofit fontScale="90000"/>
          </a:bodyPr>
          <a:lstStyle/>
          <a:p>
            <a:r>
              <a:rPr lang="el-GR" dirty="0" err="1"/>
              <a:t>Κόντογλου</a:t>
            </a:r>
            <a:r>
              <a:rPr lang="el-GR" dirty="0"/>
              <a:t>, Οι Άγιοι Σαράντα, 1960 (Εθνική Πινακοθήκη)</a:t>
            </a:r>
          </a:p>
        </p:txBody>
      </p:sp>
      <p:pic>
        <p:nvPicPr>
          <p:cNvPr id="29698" name="Picture 2" descr="Οι Άγιοι Σαράντα ή Σαράντα Μάρτυρες, λεπτομέρε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545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1090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095398" y="4242217"/>
            <a:ext cx="2881743" cy="1618937"/>
          </a:xfrm>
        </p:spPr>
        <p:txBody>
          <a:bodyPr>
            <a:normAutofit fontScale="90000"/>
          </a:bodyPr>
          <a:lstStyle/>
          <a:p>
            <a:r>
              <a:rPr lang="el-GR" dirty="0" err="1"/>
              <a:t>Κόντογλου</a:t>
            </a:r>
            <a:r>
              <a:rPr lang="el-GR" dirty="0"/>
              <a:t>, Η Ελλάδα των τριών κόσμων, 1933 (Εθνική Πινακοθήκη)</a:t>
            </a:r>
          </a:p>
        </p:txBody>
      </p:sp>
      <p:pic>
        <p:nvPicPr>
          <p:cNvPr id="31746" name="Picture 2" descr="Η Ελλάδα των τριών κόσμω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5398" cy="655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908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31371" y="4976734"/>
            <a:ext cx="5867400" cy="1106072"/>
          </a:xfrm>
        </p:spPr>
        <p:txBody>
          <a:bodyPr>
            <a:normAutofit fontScale="90000"/>
          </a:bodyPr>
          <a:lstStyle/>
          <a:p>
            <a:r>
              <a:rPr lang="el-GR" dirty="0" err="1"/>
              <a:t>Κόντογλου</a:t>
            </a:r>
            <a:r>
              <a:rPr lang="el-GR" dirty="0"/>
              <a:t>, Ο Αθανάσιος Διάκος</a:t>
            </a:r>
          </a:p>
        </p:txBody>
      </p:sp>
      <p:pic>
        <p:nvPicPr>
          <p:cNvPr id="20482" name="Picture 2" descr="http://2.bp.blogspot.com/-LMMDLPfiIGc/UeVmKFcQVdI/AAAAAAAACAs/XP6PloeDwX0/s320/img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720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7074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70819" y="5951095"/>
            <a:ext cx="5282784" cy="746308"/>
          </a:xfrm>
        </p:spPr>
        <p:txBody>
          <a:bodyPr>
            <a:normAutofit fontScale="90000"/>
          </a:bodyPr>
          <a:lstStyle/>
          <a:p>
            <a:r>
              <a:rPr lang="el-GR" dirty="0" err="1"/>
              <a:t>Κόντογλου</a:t>
            </a:r>
            <a:r>
              <a:rPr lang="el-GR" dirty="0"/>
              <a:t/>
            </a:r>
            <a:br>
              <a:rPr lang="el-GR" dirty="0"/>
            </a:br>
            <a:endParaRPr lang="el-GR" dirty="0"/>
          </a:p>
        </p:txBody>
      </p:sp>
      <p:pic>
        <p:nvPicPr>
          <p:cNvPr id="21506" name="Picture 2" descr="http://3.bp.blogspot.com/-6YJk0M1ZSCI/UeVmjU4DkWI/AAAAAAAACA0/nJTMbDG3YNQ/s320/r1yw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29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276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246604"/>
            <a:ext cx="10709223" cy="611396"/>
          </a:xfrm>
        </p:spPr>
        <p:txBody>
          <a:bodyPr>
            <a:normAutofit fontScale="90000"/>
          </a:bodyPr>
          <a:lstStyle/>
          <a:p>
            <a:r>
              <a:rPr lang="el-GR" dirty="0" err="1"/>
              <a:t>Κόντογλου</a:t>
            </a:r>
            <a:r>
              <a:rPr lang="el-GR" dirty="0"/>
              <a:t>, Προμηθεύς</a:t>
            </a:r>
          </a:p>
        </p:txBody>
      </p:sp>
      <p:pic>
        <p:nvPicPr>
          <p:cNvPr id="22530" name="Picture 2" descr="http://3.bp.blogspot.com/-33XOpVgX9SM/UeVnUt_0uWI/AAAAAAAACBE/snyQcsq71Lk/s640/promitheaskontogl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364511" cy="602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489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71699" y="5231567"/>
            <a:ext cx="7220301" cy="1214202"/>
          </a:xfrm>
        </p:spPr>
        <p:txBody>
          <a:bodyPr>
            <a:normAutofit fontScale="90000"/>
          </a:bodyPr>
          <a:lstStyle/>
          <a:p>
            <a:r>
              <a:rPr lang="el-GR" dirty="0" err="1"/>
              <a:t>Κόντογλου</a:t>
            </a:r>
            <a:r>
              <a:rPr lang="el-GR" dirty="0"/>
              <a:t>, </a:t>
            </a:r>
            <a:r>
              <a:rPr lang="el-GR" dirty="0" err="1"/>
              <a:t>Αρματωλοί</a:t>
            </a:r>
            <a:r>
              <a:rPr lang="el-GR" dirty="0"/>
              <a:t> και Κλέφτες, 1948 (Δημαρχείο Αθηνών)</a:t>
            </a:r>
          </a:p>
        </p:txBody>
      </p:sp>
      <p:pic>
        <p:nvPicPr>
          <p:cNvPr id="23554" name="Picture 2" descr="http://2.bp.blogspot.com/-d5R1edaxnkA/UeVoPM0RAoI/AAAAAAAACBU/ZpdUBrcceqs/s640/,%CE%91%CE%A1%CE%9C%CE%91%CE%A4%CE%A9%CE%9B%CE%9F%CE%99+%CE%9A%CE%91%CE%99+%CE%9A%CE%9B%CE%95%CE%A6%CE%A4%CE%95%CE%A3,,+Kontoglou+1948+%CE%B4%CE%B7%CE%BC%CE%B1%CF%81%CF%87%CE%B5%CE%B9%CE%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971699" cy="667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0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130978"/>
            <a:ext cx="12192000" cy="581416"/>
          </a:xfrm>
        </p:spPr>
        <p:txBody>
          <a:bodyPr>
            <a:normAutofit fontScale="90000"/>
          </a:bodyPr>
          <a:lstStyle/>
          <a:p>
            <a:r>
              <a:rPr lang="el-GR" dirty="0"/>
              <a:t>Ζωγράφος, Η μάχη της Αλαμάνας και η θυσία του </a:t>
            </a:r>
            <a:r>
              <a:rPr lang="el-GR" dirty="0" err="1"/>
              <a:t>Αθ</a:t>
            </a:r>
            <a:r>
              <a:rPr lang="el-GR" dirty="0"/>
              <a:t>. Διάκου</a:t>
            </a:r>
          </a:p>
        </p:txBody>
      </p:sp>
      <p:pic>
        <p:nvPicPr>
          <p:cNvPr id="5122" name="Picture 2" descr="http://3.bp.blogspot.com/-n1B5h_eS_ys/VZUbQrBerrI/AAAAAAAAX50/Nz0L1YjY33w/s640/image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6550702" cy="601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6048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82059" y="5846164"/>
            <a:ext cx="6392056" cy="776288"/>
          </a:xfrm>
        </p:spPr>
        <p:txBody>
          <a:bodyPr>
            <a:normAutofit fontScale="90000"/>
          </a:bodyPr>
          <a:lstStyle/>
          <a:p>
            <a:r>
              <a:rPr lang="el-GR" dirty="0" err="1"/>
              <a:t>Κόντογλου</a:t>
            </a:r>
            <a:r>
              <a:rPr lang="el-GR" dirty="0"/>
              <a:t>, Ο Άγιος Κοσμάς</a:t>
            </a:r>
          </a:p>
        </p:txBody>
      </p:sp>
      <p:pic>
        <p:nvPicPr>
          <p:cNvPr id="24578" name="Picture 2" descr="http://1.bp.blogspot.com/-ix7zFF9afVM/VkDCWi64s9I/AAAAAAAAFxw/wK1OBbcevHc/s400/%25CE%25A6%25CF%258E%25CF%2584%25CE%25B7%25CF%2582%2B%25CE%259A%25CF%258C%25CE%25BD%25CF%2584%25CE%25BF%25CE%25B3%25CE%25BB%25CE%25BF%25CF%2585%252C%2B%25CE%259F%2B%25CE%2586%25CE%25B3%25CE%25B9%25CE%25BF%25CF%2582%2B%25CE%259A%25CE%25BF%25CF%2583%25CE%25BC%25CE%25B1%25CF%2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82059" cy="681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013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09875" y="4661941"/>
            <a:ext cx="4272197" cy="1450845"/>
          </a:xfrm>
        </p:spPr>
        <p:txBody>
          <a:bodyPr>
            <a:normAutofit fontScale="90000"/>
          </a:bodyPr>
          <a:lstStyle/>
          <a:p>
            <a:r>
              <a:rPr lang="el-GR" dirty="0" err="1"/>
              <a:t>Κόντογλου</a:t>
            </a:r>
            <a:r>
              <a:rPr lang="el-GR" dirty="0"/>
              <a:t>, Πρόσφυγες ή Η Κοιλάδα του Κλαυθμώνος</a:t>
            </a:r>
          </a:p>
        </p:txBody>
      </p:sp>
      <p:pic>
        <p:nvPicPr>
          <p:cNvPr id="25602" name="Picture 2" descr="http://2.bp.blogspot.com/-DyTbLLaKQBk/UeVnlz6uzLI/AAAAAAAACBM/0FuHepeeiLY/s640/%CE%9A%CF%8C%CE%BD%CF%84%CE%BF%CE%B3%CE%BB%CE%BF%CF%85,+%CE%A0%CF%81%CF%8C%CF%83%CF%86%CF%85%CE%B3%CE%B5%CF%82+%CE%AE+%CE%B7+%CE%9A%CE%BF%CE%B9%CE%BB%CE%AC%CE%B4%CE%B1+%CF%84%CE%BF%CF%85+%CE%9A%CE%BB%CE%B1%CF%85%CE%B8%CE%BC%CF%8E%CE%BD%CE%BF%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643710" cy="6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604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4892" y="6041036"/>
            <a:ext cx="11158928" cy="551436"/>
          </a:xfrm>
        </p:spPr>
        <p:txBody>
          <a:bodyPr>
            <a:normAutofit fontScale="90000"/>
          </a:bodyPr>
          <a:lstStyle/>
          <a:p>
            <a:r>
              <a:rPr lang="el-GR" dirty="0"/>
              <a:t>Τοιχογραφία από το σπίτι του </a:t>
            </a:r>
            <a:r>
              <a:rPr lang="el-GR" dirty="0" err="1"/>
              <a:t>Κόντογλου</a:t>
            </a:r>
            <a:endParaRPr lang="el-GR" dirty="0"/>
          </a:p>
        </p:txBody>
      </p:sp>
      <p:pic>
        <p:nvPicPr>
          <p:cNvPr id="26626" name="Picture 2" descr="http://3.bp.blogspot.com/-z9f1QCT1z5E/UeVorsvdijI/AAAAAAAACBg/WaW0Y-J2m2s/s640/kontogl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525"/>
            <a:ext cx="10717967" cy="591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002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DA267959-E181-4CF1-AD76-052A6EF8546B}"/>
              </a:ext>
            </a:extLst>
          </p:cNvPr>
          <p:cNvSpPr>
            <a:spLocks noGrp="1"/>
          </p:cNvSpPr>
          <p:nvPr>
            <p:ph idx="1"/>
          </p:nvPr>
        </p:nvSpPr>
        <p:spPr>
          <a:xfrm>
            <a:off x="-1" y="0"/>
            <a:ext cx="12064181" cy="6858000"/>
          </a:xfrm>
        </p:spPr>
        <p:txBody>
          <a:bodyPr/>
          <a:lstStyle/>
          <a:p>
            <a:r>
              <a:rPr lang="el-GR" b="1" dirty="0"/>
              <a:t>Γιάννης Τσαρούχης (1910-1989)</a:t>
            </a:r>
            <a:endParaRPr lang="el-GR" dirty="0"/>
          </a:p>
          <a:p>
            <a:r>
              <a:rPr lang="el-GR" dirty="0"/>
              <a:t> </a:t>
            </a:r>
          </a:p>
          <a:p>
            <a:pPr algn="just"/>
            <a:r>
              <a:rPr lang="el-GR" dirty="0"/>
              <a:t>Ζωγράφος και σκηνογράφος. Γεννήθηκε στον Πειραιά. Φοίτησε στη Σχολή Καλών Τεχνών κοντά στον Ιακωβίδη και τον Παρθένη. Παράλληλα μαθήτευσε κοντά στον Φώτη </a:t>
            </a:r>
            <a:r>
              <a:rPr lang="el-GR" dirty="0" err="1"/>
              <a:t>Κόντογλου</a:t>
            </a:r>
            <a:r>
              <a:rPr lang="el-GR" dirty="0"/>
              <a:t>, ο οποίος τον μύησε στη βυζαντινή αγιογραφία. Μαζί με τον </a:t>
            </a:r>
            <a:r>
              <a:rPr lang="el-GR" dirty="0" err="1"/>
              <a:t>Κόντογλου</a:t>
            </a:r>
            <a:r>
              <a:rPr lang="el-GR" dirty="0"/>
              <a:t> και άλλους πρωτοστάτησε στο αίτημα της εποχής για την «ελληνικότητα» της τέχνης. </a:t>
            </a:r>
          </a:p>
          <a:p>
            <a:pPr algn="just"/>
            <a:r>
              <a:rPr lang="el-GR" dirty="0"/>
              <a:t>Το 1940 επιστρατεύτηκε και υπηρέτησε στο Μηχανικό. Στα χρόνια της Κατοχής, ίδρυσε μια ιδιωτική σχολή ζωγραφικής, όπου φοίτησαν για μικρό χρονικό διάστημα αρκετοί νέοι, που αργότερα έγιναν δόκιμοι ζωγράφοι. Το 1950 πήγε στο Παρίσι όπου εξέθεσε έργα του. το 1953 υπέγραψε συμβόλαιο για έκθεση στη γκαλερί </a:t>
            </a:r>
            <a:r>
              <a:rPr lang="el-GR" dirty="0" err="1"/>
              <a:t>Ιόλας</a:t>
            </a:r>
            <a:r>
              <a:rPr lang="el-GR" dirty="0"/>
              <a:t> της Νέας Υόρκης. Το 1967 εγκαταστάθηκε μόνιμα στο Παρίσι. Το 1982 εγκαινιάστηκε το </a:t>
            </a:r>
            <a:r>
              <a:rPr lang="el-GR" b="1" i="1" dirty="0"/>
              <a:t>Μουσείο Γιάννη Τσαρούχη</a:t>
            </a:r>
            <a:r>
              <a:rPr lang="el-GR" dirty="0"/>
              <a:t> στο Μαρούσι, στο σπίτι του καλλιτέχνη, που ο ίδιος μετέτρεψε σε Μουσείο παραχωρώντας την προσωπική συλλογή των έργων του.</a:t>
            </a:r>
          </a:p>
          <a:p>
            <a:pPr algn="just"/>
            <a:endParaRPr lang="el-GR" dirty="0"/>
          </a:p>
          <a:p>
            <a:endParaRPr lang="el-GR" dirty="0"/>
          </a:p>
        </p:txBody>
      </p:sp>
    </p:spTree>
    <p:extLst>
      <p:ext uri="{BB962C8B-B14F-4D97-AF65-F5344CB8AC3E}">
        <p14:creationId xmlns:p14="http://schemas.microsoft.com/office/powerpoint/2010/main" val="7072959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8F76F28-27BA-4DD5-85E9-DF19D92431FC}"/>
              </a:ext>
            </a:extLst>
          </p:cNvPr>
          <p:cNvSpPr>
            <a:spLocks noGrp="1"/>
          </p:cNvSpPr>
          <p:nvPr>
            <p:ph idx="1"/>
          </p:nvPr>
        </p:nvSpPr>
        <p:spPr>
          <a:xfrm>
            <a:off x="0" y="0"/>
            <a:ext cx="12192000" cy="6858000"/>
          </a:xfrm>
        </p:spPr>
        <p:txBody>
          <a:bodyPr>
            <a:normAutofit/>
          </a:bodyPr>
          <a:lstStyle/>
          <a:p>
            <a:pPr algn="just"/>
            <a:r>
              <a:rPr lang="el-GR" dirty="0"/>
              <a:t> Άρχισε να ζωγραφίζει αντλώντας στοιχεία από την ελληνιστική τέχνη, το Βυζάντιο, τις παραστάσεις του Καραγκιόζη και την ελληνική λαϊκή τέχνη, ενίοτε την Αναγέννηση, αλλά πάντα μέσα από τον προβληματισμό της σύγχρονης τέχνης και κυρίως μέσα από το έργο του Ανρί </a:t>
            </a:r>
            <a:r>
              <a:rPr lang="el-GR" dirty="0" err="1"/>
              <a:t>Ματίς</a:t>
            </a:r>
            <a:r>
              <a:rPr lang="el-GR" dirty="0"/>
              <a:t> (</a:t>
            </a:r>
            <a:r>
              <a:rPr lang="el-GR" dirty="0" err="1"/>
              <a:t>Φωβισμός</a:t>
            </a:r>
            <a:r>
              <a:rPr lang="el-GR" dirty="0"/>
              <a:t>). Στο έργο του αποθεώνονται οι νέοι άνδρες, λαϊκών κυρίως στρωμάτων και αποτυπώνονται καθημερινές σκηνές. Στο έργο του Γιάννη Τσαρούχη εκφράζεται κυρίως η χαρά και το θαύμα της ζωής. Οι πίνακές του περικλείουν αφομοιωμένα πολλά λαϊκά και λαογραφικά στοιχεία ιδιαίτερα του λιμανιού του Πειραιά.</a:t>
            </a:r>
          </a:p>
          <a:p>
            <a:pPr algn="just"/>
            <a:r>
              <a:rPr lang="el-GR" dirty="0"/>
              <a:t>Παράλληλα με τη ζωγραφική ο Γιάννης Τσαρούχης ασχολήθηκε και με τη θεατρική σκηνοθεσία και μάλιστα από το 1928 σχεδίασε σκηνικά και ενδυμασίες για τα θέατρα «Εθνικό», «</a:t>
            </a:r>
            <a:r>
              <a:rPr lang="el-GR" dirty="0" err="1"/>
              <a:t>Κοτοπούλη</a:t>
            </a:r>
            <a:r>
              <a:rPr lang="el-GR" dirty="0"/>
              <a:t>», «Δημοτικό» Πειραιώς κ.ά. Θεωρείται από τους μεγαλύτερους σύγχρονους Έλληνες ζωγράφους με διεθνή προβολή και ιδιαίτερα στη Γαλλία</a:t>
            </a:r>
            <a:r>
              <a:rPr lang="el-GR"/>
              <a:t>. </a:t>
            </a:r>
            <a:endParaRPr lang="el-GR" dirty="0"/>
          </a:p>
        </p:txBody>
      </p:sp>
    </p:spTree>
    <p:extLst>
      <p:ext uri="{BB962C8B-B14F-4D97-AF65-F5344CB8AC3E}">
        <p14:creationId xmlns:p14="http://schemas.microsoft.com/office/powerpoint/2010/main" val="26713884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083976" y="3844977"/>
            <a:ext cx="2898098" cy="2083633"/>
          </a:xfrm>
        </p:spPr>
        <p:txBody>
          <a:bodyPr>
            <a:normAutofit fontScale="90000"/>
          </a:bodyPr>
          <a:lstStyle/>
          <a:p>
            <a:r>
              <a:rPr lang="el-GR" dirty="0"/>
              <a:t>Τσαρούχης, </a:t>
            </a:r>
            <a:r>
              <a:rPr lang="el-GR" dirty="0" err="1"/>
              <a:t>Καφενείον</a:t>
            </a:r>
            <a:r>
              <a:rPr lang="el-GR" dirty="0"/>
              <a:t> το Νέον, 1956-1966 (Εθνική Πινακοθήκη)</a:t>
            </a:r>
          </a:p>
        </p:txBody>
      </p:sp>
      <p:pic>
        <p:nvPicPr>
          <p:cNvPr id="32770" name="Picture 2" descr="Καφενείον το Νέον (Ημέρ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7116"/>
            <a:ext cx="9083977" cy="648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424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902" y="6190938"/>
            <a:ext cx="12042098" cy="431514"/>
          </a:xfrm>
        </p:spPr>
        <p:txBody>
          <a:bodyPr>
            <a:noAutofit/>
          </a:bodyPr>
          <a:lstStyle/>
          <a:p>
            <a:r>
              <a:rPr lang="el-GR" sz="2800" dirty="0"/>
              <a:t>Τσαρούχης, Το πνεύμα της τεχνικής, 1960 (Εθνική Πινακοθήκη)</a:t>
            </a:r>
          </a:p>
        </p:txBody>
      </p:sp>
      <p:pic>
        <p:nvPicPr>
          <p:cNvPr id="33794" name="Picture 2" descr="Το Πνεύμα της Τεχνική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543"/>
            <a:ext cx="11407515" cy="596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094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9645" y="5471410"/>
            <a:ext cx="6774155" cy="1016131"/>
          </a:xfrm>
        </p:spPr>
        <p:txBody>
          <a:bodyPr>
            <a:normAutofit fontScale="90000"/>
          </a:bodyPr>
          <a:lstStyle/>
          <a:p>
            <a:r>
              <a:rPr lang="el-GR" dirty="0"/>
              <a:t>Τσαρούχης, Ναύτης, 1938 (Εθνική Πινακοθήκη)</a:t>
            </a:r>
          </a:p>
        </p:txBody>
      </p:sp>
      <p:pic>
        <p:nvPicPr>
          <p:cNvPr id="34818" name="Picture 2" descr="Ναύ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88"/>
            <a:ext cx="4579645" cy="657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397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31566" y="5456420"/>
            <a:ext cx="5792449" cy="926190"/>
          </a:xfrm>
        </p:spPr>
        <p:txBody>
          <a:bodyPr>
            <a:normAutofit fontScale="90000"/>
          </a:bodyPr>
          <a:lstStyle/>
          <a:p>
            <a:r>
              <a:rPr lang="el-GR" dirty="0"/>
              <a:t>Τσαρούχης, Ναύτης, 1962 (Εθνική Πινακοθήκη)</a:t>
            </a:r>
          </a:p>
        </p:txBody>
      </p:sp>
      <p:pic>
        <p:nvPicPr>
          <p:cNvPr id="35842" name="Picture 2" descr="Ναύ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
            <a:ext cx="5210956" cy="677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698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160957"/>
            <a:ext cx="10964056" cy="551436"/>
          </a:xfrm>
        </p:spPr>
        <p:txBody>
          <a:bodyPr>
            <a:normAutofit fontScale="90000"/>
          </a:bodyPr>
          <a:lstStyle/>
          <a:p>
            <a:r>
              <a:rPr lang="el-GR" dirty="0"/>
              <a:t>Τσαρούχης, Ανασκαφές στην Κόρινθο, 1965 (Εθνική Πινακοθήκη)</a:t>
            </a:r>
          </a:p>
        </p:txBody>
      </p:sp>
      <p:pic>
        <p:nvPicPr>
          <p:cNvPr id="36866" name="Picture 2" descr="Ανασκαφές στην Κόρινθ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86543" cy="599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38343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3737</Words>
  <Application>Microsoft Office PowerPoint</Application>
  <PresentationFormat>Προσαρμογή</PresentationFormat>
  <Paragraphs>164</Paragraphs>
  <Slides>105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105</vt:i4>
      </vt:variant>
    </vt:vector>
  </HeadingPairs>
  <TitlesOfParts>
    <vt:vector size="106" baseType="lpstr">
      <vt:lpstr>Θέμα του Office</vt:lpstr>
      <vt:lpstr>Λαϊκή ζωγραφική 19ου αι.</vt:lpstr>
      <vt:lpstr>Παρουσίαση του PowerPoint</vt:lpstr>
      <vt:lpstr>Παρουσίαση του PowerPoint</vt:lpstr>
      <vt:lpstr>Παρουσίαση του PowerPoint</vt:lpstr>
      <vt:lpstr>Παναγιώτης Ζωγράφος, Πόλεμος της Τριπολιτζάς και των πέριξ αυτής χωρίων</vt:lpstr>
      <vt:lpstr>Ζωγράφος, Η πολιορκία της Ακρόπολης από τον Κιουταχή</vt:lpstr>
      <vt:lpstr>Ζωγράφος, Η μάχη του Κομποτίου</vt:lpstr>
      <vt:lpstr>Ζωγράφος, Οι πολιορκίες του Μεσολογγίου</vt:lpstr>
      <vt:lpstr>Ζωγράφος, Η μάχη της Αλαμάνας και η θυσία του Αθ. Διάκου</vt:lpstr>
      <vt:lpstr>Παρουσίαση του PowerPoint</vt:lpstr>
      <vt:lpstr>Θεόφιλος, Ο Καπετάν Ανδρούτσος</vt:lpstr>
      <vt:lpstr>Θεόφιλος, Ο Μέγας Αλέξανδρος</vt:lpstr>
      <vt:lpstr>Θεόφιλος, Ερωτόκριτος και Αρετούσα </vt:lpstr>
      <vt:lpstr>Θεόφιλος, Κολοκοτρώνης παρατηρώντας</vt:lpstr>
      <vt:lpstr>Θεόφιλος, Αυτοκράτορας Κωνσταντίνος Παλαιολόγος</vt:lpstr>
      <vt:lpstr>Θεόφιλος, Θησέας </vt:lpstr>
      <vt:lpstr>Θεόφιλος, Αρτοποιείο</vt:lpstr>
      <vt:lpstr>Θεόφιλος, Ιχθυοπώλης</vt:lpstr>
      <vt:lpstr>Θεόφιλος, Αθανάσιος Διάκος</vt:lpstr>
      <vt:lpstr>Θεόφιλος, Ο Νταβέλης</vt:lpstr>
      <vt:lpstr>Παρουσίαση του PowerPoint</vt:lpstr>
      <vt:lpstr>Παρουσίαση του PowerPoint</vt:lpstr>
      <vt:lpstr>Νικόλαος Λύτρας, Προσωπογραφία κυρίας Λύτρα, 1917 (Εθνική Πινακοθήκη)</vt:lpstr>
      <vt:lpstr>Νικόλαος Λύτρας, Βάρκα με πανί (Πάνορμος Τήνου), 1923-1926 (Εθνική Πινακοθήκη)</vt:lpstr>
      <vt:lpstr>Νικόλαος Λύτρας, Το ψάθινο καπέλο, 1925 (Εθνική Πινακοθήκη)</vt:lpstr>
      <vt:lpstr>Νικόλαος Λύτρας, Φάρος, 1925-1927 (Εθνική Πινακοθήκη)</vt:lpstr>
      <vt:lpstr>Νικόλαος  Λύτρας, Γυμνή γυναίκα με γούνα, Εθνική Πινακοθήκη)</vt:lpstr>
      <vt:lpstr>Νικόλαος Λύτρας, Τήνος, Άγιος Δημήτριος, Καριά, 1923 (Εθνική Πινακοθήκη)</vt:lpstr>
      <vt:lpstr>Νικόλαος Λύτρας, Το γαϊδουράκι, 1923-1926 (Εθνική Πινακοθήκη)</vt:lpstr>
      <vt:lpstr>Η ΓΕΝΙΑ ΤΟΥ ‘30</vt:lpstr>
      <vt:lpstr>Παρουσίαση του PowerPoint</vt:lpstr>
      <vt:lpstr>Παρουσίαση του PowerPoint</vt:lpstr>
      <vt:lpstr>Παρουσίαση του PowerPoint</vt:lpstr>
      <vt:lpstr>Παρουσίαση του PowerPoint</vt:lpstr>
      <vt:lpstr>Κωνσταντίνος Παρθένης</vt:lpstr>
      <vt:lpstr>Παρθένης, Αυτοπροσωπογραφία</vt:lpstr>
      <vt:lpstr>Παρθένης, Τοπίο με έλατα, 1902, Εθνική Πινακοθήκη</vt:lpstr>
      <vt:lpstr>Παρθένης, Τοπίο από την Καβάλα, 1904 (Εθνική Πινακοθήκη)</vt:lpstr>
      <vt:lpstr>Παρθένης, Το λιμάνι της Καλαμάτας, 1911 (Εθνική Πινακοθήκη)</vt:lpstr>
      <vt:lpstr>Παρθένης, Μουσική, 1918-1919 (Εθνική Πινακοθήκη)</vt:lpstr>
      <vt:lpstr>Παρθένης, Τοπίο (Καισαριανή), 1905-1909 (Εθνική Πινακοθήκη)</vt:lpstr>
      <vt:lpstr>Παρθένης, Η Ανάστασις, 1917</vt:lpstr>
      <vt:lpstr>Παρθένης, Αποθέωση του Αθανάσιου Διάκου, 1931</vt:lpstr>
      <vt:lpstr>Παρθένης, Καισαριανή, 1909 (ιδιωτική συλλογή)</vt:lpstr>
      <vt:lpstr>Παρθένης, Αλληγορία (ιδιωτική συλλογή)</vt:lpstr>
      <vt:lpstr>Παρθένης, Παναγία με βιβλίο (ιδιωτική συλλογή)</vt:lpstr>
      <vt:lpstr>Παρθένης, Νεκρή φύση με κιθάρα</vt:lpstr>
      <vt:lpstr>Παρθένης, Ελάφι σε πυκνό δάσος</vt:lpstr>
      <vt:lpstr>Παρθένης, Ελιές</vt:lpstr>
      <vt:lpstr>Παρθένης, Ευαγγελισμός, 1918-1919 (Εθνική Πινακοθήκη)</vt:lpstr>
      <vt:lpstr>Παρθένης, το μικρό εκκλησάκι της Κεφαλλονιάς, 1920-1927 (Εθνική Πινακοθήκη)</vt:lpstr>
      <vt:lpstr>Παρθένης, Μάχη του Ηρακλή με τις Αμαζόνες, 1921-1927 (Εθνική Πινακοθήκη)</vt:lpstr>
      <vt:lpstr>Παρθένης, Θέατρο Ηρώδου Αττικού, 1930-1938 (Εθνική Πινακοθήκη)</vt:lpstr>
      <vt:lpstr>Παρθένης, Τα αγαθά της συγκοινωνίας, 1920-1925 (Εθνική Πινακοθήκη)</vt:lpstr>
      <vt:lpstr>Παρθένης, Ο Ευαγγελισμός, 1910-1911 (Εθνική Πινακοθήκη)</vt:lpstr>
      <vt:lpstr>Παρθένης, Το φρούριο της Κέρκυρας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Μαλέας, Καμμένη Σαντορίνης, π. 1918 (Εθνική Πινακοθήκη)</vt:lpstr>
      <vt:lpstr>Μαλέας, Σαντορίνη, 1924-1928 (Εθνική Πινακοθήκη)</vt:lpstr>
      <vt:lpstr>Μαλέας, Κυπαρίσσι, αχρονολόγητο (Πινακοθήκη Αβέρωφ, Μέτσοβο)</vt:lpstr>
      <vt:lpstr>Μαλέας, Τοπίο Δελφών, π. 1918 (Εθνική Πινακοθήκη)</vt:lpstr>
      <vt:lpstr>Μαλέας, Καλάβρυτα, ο βράχος του Μεγάλου Σπηλαίου, αχρονολόγητο (Πινακοθήκη Αβέρωφ, Μέτσοβο)</vt:lpstr>
      <vt:lpstr>Μαλέας, Παντάνασσα Νάξου, 1924-1928 (Εθνική Πινακοθήκη)</vt:lpstr>
      <vt:lpstr>Μαλέας, Τοπίο Πεντέλης (Εθνική Πινακοθήκη)</vt:lpstr>
      <vt:lpstr>Μαλέας, Ηλιοχαρές (Νείλος), 1909-1911 (Εθνική Πινακοθήκη)</vt:lpstr>
      <vt:lpstr>Μαλέας, Τείχη Μονεμβασιάς, 1924-1928 (Εθνική Πινακοθήκη)</vt:lpstr>
      <vt:lpstr>Μαλέας, Αράπης, 1923 (Εθνική Πινακοθήκη</vt:lpstr>
      <vt:lpstr>Μαλέας, Τοπίο στην Ολυμπία, 1920 (Εθνική Πινακοθήκη)</vt:lpstr>
      <vt:lpstr>Παρουσίαση του PowerPoint</vt:lpstr>
      <vt:lpstr>Παρουσίαση του PowerPoint</vt:lpstr>
      <vt:lpstr>Παρουσίαση του PowerPoint</vt:lpstr>
      <vt:lpstr>Φώτης Κόντογλου</vt:lpstr>
      <vt:lpstr>Κόντογλου</vt:lpstr>
      <vt:lpstr>Κόντογλου, Η Μαρία </vt:lpstr>
      <vt:lpstr>Κόντογλου, Ερειπωμένο κάστρο, 1924 (Εθνική Πινακοθήκη)</vt:lpstr>
      <vt:lpstr>Κόντογλου</vt:lpstr>
      <vt:lpstr>Κόντογλου, Χριστός Ελεήμων, 1953 (εθνική Πινακοθήκη)</vt:lpstr>
      <vt:lpstr>Κόντογλου, Άγιος Ματθίας, 1956 (Εθνική Πινακοθήκη)</vt:lpstr>
      <vt:lpstr>Κόντογλου, Οι Άγιοι Σαράντα, 1960 (Εθνική Πινακοθήκη)</vt:lpstr>
      <vt:lpstr>Κόντογλου, Η Ελλάδα των τριών κόσμων, 1933 (Εθνική Πινακοθήκη)</vt:lpstr>
      <vt:lpstr>Κόντογλου, Ο Αθανάσιος Διάκος</vt:lpstr>
      <vt:lpstr>Κόντογλου </vt:lpstr>
      <vt:lpstr>Κόντογλου, Προμηθεύς</vt:lpstr>
      <vt:lpstr>Κόντογλου, Αρματωλοί και Κλέφτες, 1948 (Δημαρχείο Αθηνών)</vt:lpstr>
      <vt:lpstr>Κόντογλου, Ο Άγιος Κοσμάς</vt:lpstr>
      <vt:lpstr>Κόντογλου, Πρόσφυγες ή Η Κοιλάδα του Κλαυθμώνος</vt:lpstr>
      <vt:lpstr>Τοιχογραφία από το σπίτι του Κόντογλου</vt:lpstr>
      <vt:lpstr>Παρουσίαση του PowerPoint</vt:lpstr>
      <vt:lpstr>Παρουσίαση του PowerPoint</vt:lpstr>
      <vt:lpstr>Τσαρούχης, Καφενείον το Νέον, 1956-1966 (Εθνική Πινακοθήκη)</vt:lpstr>
      <vt:lpstr>Τσαρούχης, Το πνεύμα της τεχνικής, 1960 (Εθνική Πινακοθήκη)</vt:lpstr>
      <vt:lpstr>Τσαρούχης, Ναύτης, 1938 (Εθνική Πινακοθήκη)</vt:lpstr>
      <vt:lpstr>Τσαρούχης, Ναύτης, 1962 (Εθνική Πινακοθήκη)</vt:lpstr>
      <vt:lpstr>Τσαρούχης, Ανασκαφές στην Κόρινθο, 1965 (Εθνική Πινακοθήκη)</vt:lpstr>
      <vt:lpstr>Τσαρούχης, Τοπίο Ολυμπίας,1934 (Εθνική Πινακοθήκη)</vt:lpstr>
      <vt:lpstr>Τσαρούχης, Ναύτης, 1950 (Εθνική Πινακοθήκη)</vt:lpstr>
      <vt:lpstr>Τσαρούχης, Μυτιλήνη τοπίο, π. 1965 (Εθνική Πινακοθήκη)</vt:lpstr>
      <vt:lpstr>Τσαρούχης, Οι τέσσερις εποχές, 1969 (Συλλογή Δοξιάδη)</vt:lpstr>
      <vt:lpstr>Τσαρούχης, Ναύτης καθιστός και γυμνό, 1948 (Ίδρυμα Γιάννη Τσαρούχη)</vt:lpstr>
      <vt:lpstr>Τσαρούχης, Φθινόπωρο, από τη σειρά Τέσσερις Εποχές,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1</dc:creator>
  <cp:lastModifiedBy>hp</cp:lastModifiedBy>
  <cp:revision>47</cp:revision>
  <dcterms:created xsi:type="dcterms:W3CDTF">2017-04-03T06:16:48Z</dcterms:created>
  <dcterms:modified xsi:type="dcterms:W3CDTF">2021-10-19T11:48:33Z</dcterms:modified>
</cp:coreProperties>
</file>