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6" r:id="rId3"/>
    <p:sldId id="267" r:id="rId4"/>
    <p:sldId id="268" r:id="rId5"/>
    <p:sldId id="269" r:id="rId6"/>
    <p:sldId id="270" r:id="rId7"/>
    <p:sldId id="271" r:id="rId8"/>
    <p:sldId id="265" r:id="rId9"/>
    <p:sldId id="257" r:id="rId10"/>
    <p:sldId id="258" r:id="rId11"/>
    <p:sldId id="259" r:id="rId12"/>
    <p:sldId id="260" r:id="rId13"/>
    <p:sldId id="263" r:id="rId14"/>
    <p:sldId id="262" r:id="rId15"/>
  </p:sldIdLst>
  <p:sldSz cx="12192000" cy="6858000"/>
  <p:notesSz cx="6858000" cy="9144000"/>
  <p:defaultTextStyle>
    <a:defPPr>
      <a:defRPr lang="el-G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5B316B8C-F141-00EF-4A35-D449DCA5A58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l-GR"/>
          </a:p>
        </p:txBody>
      </p:sp>
      <p:sp>
        <p:nvSpPr>
          <p:cNvPr id="3" name="Θέση ημερομηνίας 2">
            <a:extLst>
              <a:ext uri="{FF2B5EF4-FFF2-40B4-BE49-F238E27FC236}">
                <a16:creationId xmlns:a16="http://schemas.microsoft.com/office/drawing/2014/main" id="{0008488F-142A-20D5-E989-3B2622C518D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09D45708-3181-4011-8DD8-B5FE72F1BB36}" type="datetimeFigureOut">
              <a:rPr lang="el-GR"/>
              <a:pPr>
                <a:defRPr/>
              </a:pPr>
              <a:t>2/4/2024</a:t>
            </a:fld>
            <a:endParaRPr lang="el-GR"/>
          </a:p>
        </p:txBody>
      </p:sp>
      <p:sp>
        <p:nvSpPr>
          <p:cNvPr id="4" name="Θέση εικόνας διαφάνειας 3">
            <a:extLst>
              <a:ext uri="{FF2B5EF4-FFF2-40B4-BE49-F238E27FC236}">
                <a16:creationId xmlns:a16="http://schemas.microsoft.com/office/drawing/2014/main" id="{2C4C077E-9AB5-D965-B82E-B0DF22FD18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a:extLst>
              <a:ext uri="{FF2B5EF4-FFF2-40B4-BE49-F238E27FC236}">
                <a16:creationId xmlns:a16="http://schemas.microsoft.com/office/drawing/2014/main" id="{CF0D62E8-1ABC-8649-80D1-F9A588B1FFFE}"/>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noProof="0"/>
              <a:t>Στυλ κειμένου υποδείγματος</a:t>
            </a:r>
          </a:p>
          <a:p>
            <a:pPr lvl="1"/>
            <a:r>
              <a:rPr lang="el-GR" noProof="0"/>
              <a:t>Δεύτερο επίπεδο</a:t>
            </a:r>
          </a:p>
          <a:p>
            <a:pPr lvl="2"/>
            <a:r>
              <a:rPr lang="el-GR" noProof="0"/>
              <a:t>Τρίτο επίπεδο</a:t>
            </a:r>
          </a:p>
          <a:p>
            <a:pPr lvl="3"/>
            <a:r>
              <a:rPr lang="el-GR" noProof="0"/>
              <a:t>Τέταρτο επίπεδο</a:t>
            </a:r>
          </a:p>
          <a:p>
            <a:pPr lvl="4"/>
            <a:r>
              <a:rPr lang="el-GR" noProof="0"/>
              <a:t>Πέμπτο επίπεδο</a:t>
            </a:r>
          </a:p>
        </p:txBody>
      </p:sp>
      <p:sp>
        <p:nvSpPr>
          <p:cNvPr id="6" name="Θέση υποσέλιδου 5">
            <a:extLst>
              <a:ext uri="{FF2B5EF4-FFF2-40B4-BE49-F238E27FC236}">
                <a16:creationId xmlns:a16="http://schemas.microsoft.com/office/drawing/2014/main" id="{E53A66C6-BDE1-1961-4589-922211B2C8A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l-GR"/>
          </a:p>
        </p:txBody>
      </p:sp>
      <p:sp>
        <p:nvSpPr>
          <p:cNvPr id="7" name="Θέση αριθμού διαφάνειας 6">
            <a:extLst>
              <a:ext uri="{FF2B5EF4-FFF2-40B4-BE49-F238E27FC236}">
                <a16:creationId xmlns:a16="http://schemas.microsoft.com/office/drawing/2014/main" id="{539F93FB-C301-EB13-2219-4BC81E4F464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93C474AD-7FE7-4CB5-B3A3-F103A9A4B445}"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3E2FE78-F05D-B9BF-69ED-7EEEDA80F0B8}"/>
              </a:ext>
            </a:extLst>
          </p:cNvPr>
          <p:cNvSpPr>
            <a:spLocks noGrp="1"/>
          </p:cNvSpPr>
          <p:nvPr>
            <p:ph type="dt" sz="half" idx="10"/>
          </p:nvPr>
        </p:nvSpPr>
        <p:spPr/>
        <p:txBody>
          <a:bodyPr/>
          <a:lstStyle>
            <a:lvl1pPr>
              <a:defRPr/>
            </a:lvl1pPr>
          </a:lstStyle>
          <a:p>
            <a:pPr>
              <a:defRPr/>
            </a:pPr>
            <a:fld id="{66F1B3E7-CA02-44C6-BF9D-787FCE7E8C82}" type="datetime1">
              <a:rPr lang="el-GR"/>
              <a:pPr>
                <a:defRPr/>
              </a:pPr>
              <a:t>2/4/2024</a:t>
            </a:fld>
            <a:endParaRPr lang="el-GR"/>
          </a:p>
        </p:txBody>
      </p:sp>
      <p:sp>
        <p:nvSpPr>
          <p:cNvPr id="5" name="Θέση υποσέλιδου 4">
            <a:extLst>
              <a:ext uri="{FF2B5EF4-FFF2-40B4-BE49-F238E27FC236}">
                <a16:creationId xmlns:a16="http://schemas.microsoft.com/office/drawing/2014/main" id="{6359ED68-30D3-0C68-1845-72E6D96A7848}"/>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62681727-402B-EC4A-254C-97FC06473FE4}"/>
              </a:ext>
            </a:extLst>
          </p:cNvPr>
          <p:cNvSpPr>
            <a:spLocks noGrp="1"/>
          </p:cNvSpPr>
          <p:nvPr>
            <p:ph type="sldNum" sz="quarter" idx="12"/>
          </p:nvPr>
        </p:nvSpPr>
        <p:spPr/>
        <p:txBody>
          <a:bodyPr/>
          <a:lstStyle>
            <a:lvl1pPr>
              <a:defRPr/>
            </a:lvl1pPr>
          </a:lstStyle>
          <a:p>
            <a:pPr>
              <a:defRPr/>
            </a:pPr>
            <a:fld id="{24D041EF-2675-4B51-9A26-0CB9146BFF18}" type="slidenum">
              <a:rPr lang="el-GR"/>
              <a:pPr>
                <a:defRPr/>
              </a:pPr>
              <a:t>‹#›</a:t>
            </a:fld>
            <a:endParaRPr lang="el-GR"/>
          </a:p>
        </p:txBody>
      </p:sp>
    </p:spTree>
    <p:extLst>
      <p:ext uri="{BB962C8B-B14F-4D97-AF65-F5344CB8AC3E}">
        <p14:creationId xmlns:p14="http://schemas.microsoft.com/office/powerpoint/2010/main" val="1535070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D9DC1C1-C1F6-39A1-7DA4-078E920954AF}"/>
              </a:ext>
            </a:extLst>
          </p:cNvPr>
          <p:cNvSpPr>
            <a:spLocks noGrp="1"/>
          </p:cNvSpPr>
          <p:nvPr>
            <p:ph type="dt" sz="half" idx="10"/>
          </p:nvPr>
        </p:nvSpPr>
        <p:spPr/>
        <p:txBody>
          <a:bodyPr/>
          <a:lstStyle>
            <a:lvl1pPr>
              <a:defRPr/>
            </a:lvl1pPr>
          </a:lstStyle>
          <a:p>
            <a:pPr>
              <a:defRPr/>
            </a:pPr>
            <a:fld id="{5F1CD8C9-78A0-4A93-AB88-43B3EF68F326}" type="datetime1">
              <a:rPr lang="el-GR"/>
              <a:pPr>
                <a:defRPr/>
              </a:pPr>
              <a:t>2/4/2024</a:t>
            </a:fld>
            <a:endParaRPr lang="el-GR"/>
          </a:p>
        </p:txBody>
      </p:sp>
      <p:sp>
        <p:nvSpPr>
          <p:cNvPr id="5" name="Θέση υποσέλιδου 4">
            <a:extLst>
              <a:ext uri="{FF2B5EF4-FFF2-40B4-BE49-F238E27FC236}">
                <a16:creationId xmlns:a16="http://schemas.microsoft.com/office/drawing/2014/main" id="{0E2B71E3-C131-8B72-9B60-287A53B21CF1}"/>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E9C4AD55-8B9B-27FE-A283-697F23758EDE}"/>
              </a:ext>
            </a:extLst>
          </p:cNvPr>
          <p:cNvSpPr>
            <a:spLocks noGrp="1"/>
          </p:cNvSpPr>
          <p:nvPr>
            <p:ph type="sldNum" sz="quarter" idx="12"/>
          </p:nvPr>
        </p:nvSpPr>
        <p:spPr/>
        <p:txBody>
          <a:bodyPr/>
          <a:lstStyle>
            <a:lvl1pPr>
              <a:defRPr/>
            </a:lvl1pPr>
          </a:lstStyle>
          <a:p>
            <a:pPr>
              <a:defRPr/>
            </a:pPr>
            <a:fld id="{B5476A0D-5394-4BD3-9E20-BA1C0A4C112B}" type="slidenum">
              <a:rPr lang="el-GR"/>
              <a:pPr>
                <a:defRPr/>
              </a:pPr>
              <a:t>‹#›</a:t>
            </a:fld>
            <a:endParaRPr lang="el-GR"/>
          </a:p>
        </p:txBody>
      </p:sp>
    </p:spTree>
    <p:extLst>
      <p:ext uri="{BB962C8B-B14F-4D97-AF65-F5344CB8AC3E}">
        <p14:creationId xmlns:p14="http://schemas.microsoft.com/office/powerpoint/2010/main" val="34034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C135357-FFDB-F7AD-ED93-7C061333B4AD}"/>
              </a:ext>
            </a:extLst>
          </p:cNvPr>
          <p:cNvSpPr>
            <a:spLocks noGrp="1"/>
          </p:cNvSpPr>
          <p:nvPr>
            <p:ph type="dt" sz="half" idx="10"/>
          </p:nvPr>
        </p:nvSpPr>
        <p:spPr/>
        <p:txBody>
          <a:bodyPr/>
          <a:lstStyle>
            <a:lvl1pPr>
              <a:defRPr/>
            </a:lvl1pPr>
          </a:lstStyle>
          <a:p>
            <a:pPr>
              <a:defRPr/>
            </a:pPr>
            <a:fld id="{80C48834-A5EB-4C66-8409-ED1266728662}" type="datetime1">
              <a:rPr lang="el-GR"/>
              <a:pPr>
                <a:defRPr/>
              </a:pPr>
              <a:t>2/4/2024</a:t>
            </a:fld>
            <a:endParaRPr lang="el-GR"/>
          </a:p>
        </p:txBody>
      </p:sp>
      <p:sp>
        <p:nvSpPr>
          <p:cNvPr id="5" name="Θέση υποσέλιδου 4">
            <a:extLst>
              <a:ext uri="{FF2B5EF4-FFF2-40B4-BE49-F238E27FC236}">
                <a16:creationId xmlns:a16="http://schemas.microsoft.com/office/drawing/2014/main" id="{0ACF1D48-D727-42F7-7C6C-D281CC4E5EF7}"/>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FA43994D-D23A-DF30-A23A-3017840DFCCB}"/>
              </a:ext>
            </a:extLst>
          </p:cNvPr>
          <p:cNvSpPr>
            <a:spLocks noGrp="1"/>
          </p:cNvSpPr>
          <p:nvPr>
            <p:ph type="sldNum" sz="quarter" idx="12"/>
          </p:nvPr>
        </p:nvSpPr>
        <p:spPr/>
        <p:txBody>
          <a:bodyPr/>
          <a:lstStyle>
            <a:lvl1pPr>
              <a:defRPr/>
            </a:lvl1pPr>
          </a:lstStyle>
          <a:p>
            <a:pPr>
              <a:defRPr/>
            </a:pPr>
            <a:fld id="{18D8428A-B172-4B37-9311-91E22D611E38}" type="slidenum">
              <a:rPr lang="el-GR"/>
              <a:pPr>
                <a:defRPr/>
              </a:pPr>
              <a:t>‹#›</a:t>
            </a:fld>
            <a:endParaRPr lang="el-GR"/>
          </a:p>
        </p:txBody>
      </p:sp>
    </p:spTree>
    <p:extLst>
      <p:ext uri="{BB962C8B-B14F-4D97-AF65-F5344CB8AC3E}">
        <p14:creationId xmlns:p14="http://schemas.microsoft.com/office/powerpoint/2010/main" val="714215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D3401E8-A246-F0BA-A070-467B63C0C8F4}"/>
              </a:ext>
            </a:extLst>
          </p:cNvPr>
          <p:cNvSpPr>
            <a:spLocks noGrp="1"/>
          </p:cNvSpPr>
          <p:nvPr>
            <p:ph type="dt" sz="half" idx="10"/>
          </p:nvPr>
        </p:nvSpPr>
        <p:spPr/>
        <p:txBody>
          <a:bodyPr/>
          <a:lstStyle>
            <a:lvl1pPr>
              <a:defRPr/>
            </a:lvl1pPr>
          </a:lstStyle>
          <a:p>
            <a:pPr>
              <a:defRPr/>
            </a:pPr>
            <a:fld id="{E1EA6C74-F618-4540-A65E-E4EC08290C87}" type="datetime1">
              <a:rPr lang="el-GR"/>
              <a:pPr>
                <a:defRPr/>
              </a:pPr>
              <a:t>2/4/2024</a:t>
            </a:fld>
            <a:endParaRPr lang="el-GR"/>
          </a:p>
        </p:txBody>
      </p:sp>
      <p:sp>
        <p:nvSpPr>
          <p:cNvPr id="5" name="Θέση υποσέλιδου 4">
            <a:extLst>
              <a:ext uri="{FF2B5EF4-FFF2-40B4-BE49-F238E27FC236}">
                <a16:creationId xmlns:a16="http://schemas.microsoft.com/office/drawing/2014/main" id="{794BF179-4D4D-821C-1963-DB23E89ADCE6}"/>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DA081A30-EC16-A63C-6A9C-BECA7066C8A1}"/>
              </a:ext>
            </a:extLst>
          </p:cNvPr>
          <p:cNvSpPr>
            <a:spLocks noGrp="1"/>
          </p:cNvSpPr>
          <p:nvPr>
            <p:ph type="sldNum" sz="quarter" idx="12"/>
          </p:nvPr>
        </p:nvSpPr>
        <p:spPr/>
        <p:txBody>
          <a:bodyPr/>
          <a:lstStyle>
            <a:lvl1pPr>
              <a:defRPr/>
            </a:lvl1pPr>
          </a:lstStyle>
          <a:p>
            <a:pPr>
              <a:defRPr/>
            </a:pPr>
            <a:fld id="{A71BA98B-D5E5-4A47-9A28-8AC2F16BAD54}" type="slidenum">
              <a:rPr lang="el-GR"/>
              <a:pPr>
                <a:defRPr/>
              </a:pPr>
              <a:t>‹#›</a:t>
            </a:fld>
            <a:endParaRPr lang="el-GR"/>
          </a:p>
        </p:txBody>
      </p:sp>
    </p:spTree>
    <p:extLst>
      <p:ext uri="{BB962C8B-B14F-4D97-AF65-F5344CB8AC3E}">
        <p14:creationId xmlns:p14="http://schemas.microsoft.com/office/powerpoint/2010/main" val="36256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0F6A092-A63A-9C94-B275-520110CD2D8D}"/>
              </a:ext>
            </a:extLst>
          </p:cNvPr>
          <p:cNvSpPr>
            <a:spLocks noGrp="1"/>
          </p:cNvSpPr>
          <p:nvPr>
            <p:ph type="dt" sz="half" idx="10"/>
          </p:nvPr>
        </p:nvSpPr>
        <p:spPr/>
        <p:txBody>
          <a:bodyPr/>
          <a:lstStyle>
            <a:lvl1pPr>
              <a:defRPr/>
            </a:lvl1pPr>
          </a:lstStyle>
          <a:p>
            <a:pPr>
              <a:defRPr/>
            </a:pPr>
            <a:fld id="{B2986877-8F3D-4E3E-B04C-21197FBA19FC}" type="datetime1">
              <a:rPr lang="el-GR"/>
              <a:pPr>
                <a:defRPr/>
              </a:pPr>
              <a:t>2/4/2024</a:t>
            </a:fld>
            <a:endParaRPr lang="el-GR"/>
          </a:p>
        </p:txBody>
      </p:sp>
      <p:sp>
        <p:nvSpPr>
          <p:cNvPr id="5" name="Θέση υποσέλιδου 4">
            <a:extLst>
              <a:ext uri="{FF2B5EF4-FFF2-40B4-BE49-F238E27FC236}">
                <a16:creationId xmlns:a16="http://schemas.microsoft.com/office/drawing/2014/main" id="{AF2094D4-DF24-F074-B510-9376F1AAAC41}"/>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72E8B8DB-4061-7886-ABA5-0BDB90E882C2}"/>
              </a:ext>
            </a:extLst>
          </p:cNvPr>
          <p:cNvSpPr>
            <a:spLocks noGrp="1"/>
          </p:cNvSpPr>
          <p:nvPr>
            <p:ph type="sldNum" sz="quarter" idx="12"/>
          </p:nvPr>
        </p:nvSpPr>
        <p:spPr/>
        <p:txBody>
          <a:bodyPr/>
          <a:lstStyle>
            <a:lvl1pPr>
              <a:defRPr/>
            </a:lvl1pPr>
          </a:lstStyle>
          <a:p>
            <a:pPr>
              <a:defRPr/>
            </a:pPr>
            <a:fld id="{2FBE8D1E-B564-436B-9A22-CE0F06B931E3}" type="slidenum">
              <a:rPr lang="el-GR"/>
              <a:pPr>
                <a:defRPr/>
              </a:pPr>
              <a:t>‹#›</a:t>
            </a:fld>
            <a:endParaRPr lang="el-GR"/>
          </a:p>
        </p:txBody>
      </p:sp>
    </p:spTree>
    <p:extLst>
      <p:ext uri="{BB962C8B-B14F-4D97-AF65-F5344CB8AC3E}">
        <p14:creationId xmlns:p14="http://schemas.microsoft.com/office/powerpoint/2010/main" val="261740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DA6DB0D-4FA1-C563-D207-170507CF1C5C}"/>
              </a:ext>
            </a:extLst>
          </p:cNvPr>
          <p:cNvSpPr>
            <a:spLocks noGrp="1"/>
          </p:cNvSpPr>
          <p:nvPr>
            <p:ph type="dt" sz="half" idx="10"/>
          </p:nvPr>
        </p:nvSpPr>
        <p:spPr/>
        <p:txBody>
          <a:bodyPr/>
          <a:lstStyle>
            <a:lvl1pPr>
              <a:defRPr/>
            </a:lvl1pPr>
          </a:lstStyle>
          <a:p>
            <a:pPr>
              <a:defRPr/>
            </a:pPr>
            <a:fld id="{F0348EDB-E103-49D2-A00F-2A5E41967B0A}" type="datetime1">
              <a:rPr lang="el-GR"/>
              <a:pPr>
                <a:defRPr/>
              </a:pPr>
              <a:t>2/4/2024</a:t>
            </a:fld>
            <a:endParaRPr lang="el-GR"/>
          </a:p>
        </p:txBody>
      </p:sp>
      <p:sp>
        <p:nvSpPr>
          <p:cNvPr id="6" name="Θέση υποσέλιδου 5">
            <a:extLst>
              <a:ext uri="{FF2B5EF4-FFF2-40B4-BE49-F238E27FC236}">
                <a16:creationId xmlns:a16="http://schemas.microsoft.com/office/drawing/2014/main" id="{B498A44C-425D-0D45-80C5-40CCB5F28151}"/>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0B7B31B1-B6C8-10E1-829E-87C87C2C9C07}"/>
              </a:ext>
            </a:extLst>
          </p:cNvPr>
          <p:cNvSpPr>
            <a:spLocks noGrp="1"/>
          </p:cNvSpPr>
          <p:nvPr>
            <p:ph type="sldNum" sz="quarter" idx="12"/>
          </p:nvPr>
        </p:nvSpPr>
        <p:spPr/>
        <p:txBody>
          <a:bodyPr/>
          <a:lstStyle>
            <a:lvl1pPr>
              <a:defRPr/>
            </a:lvl1pPr>
          </a:lstStyle>
          <a:p>
            <a:pPr>
              <a:defRPr/>
            </a:pPr>
            <a:fld id="{6610974C-1E0A-4B20-89A4-2FE1373E6F30}" type="slidenum">
              <a:rPr lang="el-GR"/>
              <a:pPr>
                <a:defRPr/>
              </a:pPr>
              <a:t>‹#›</a:t>
            </a:fld>
            <a:endParaRPr lang="el-GR"/>
          </a:p>
        </p:txBody>
      </p:sp>
    </p:spTree>
    <p:extLst>
      <p:ext uri="{BB962C8B-B14F-4D97-AF65-F5344CB8AC3E}">
        <p14:creationId xmlns:p14="http://schemas.microsoft.com/office/powerpoint/2010/main" val="2859194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AB09C9C-78CA-79C7-368A-8CFF6926684B}"/>
              </a:ext>
            </a:extLst>
          </p:cNvPr>
          <p:cNvSpPr>
            <a:spLocks noGrp="1"/>
          </p:cNvSpPr>
          <p:nvPr>
            <p:ph type="dt" sz="half" idx="10"/>
          </p:nvPr>
        </p:nvSpPr>
        <p:spPr/>
        <p:txBody>
          <a:bodyPr/>
          <a:lstStyle>
            <a:lvl1pPr>
              <a:defRPr/>
            </a:lvl1pPr>
          </a:lstStyle>
          <a:p>
            <a:pPr>
              <a:defRPr/>
            </a:pPr>
            <a:fld id="{71384F17-A4E9-44E9-894F-F9CEFF57E76C}" type="datetime1">
              <a:rPr lang="el-GR"/>
              <a:pPr>
                <a:defRPr/>
              </a:pPr>
              <a:t>2/4/2024</a:t>
            </a:fld>
            <a:endParaRPr lang="el-GR"/>
          </a:p>
        </p:txBody>
      </p:sp>
      <p:sp>
        <p:nvSpPr>
          <p:cNvPr id="8" name="Θέση υποσέλιδου 7">
            <a:extLst>
              <a:ext uri="{FF2B5EF4-FFF2-40B4-BE49-F238E27FC236}">
                <a16:creationId xmlns:a16="http://schemas.microsoft.com/office/drawing/2014/main" id="{95053BBC-40CD-8050-2690-CC0BC7A6F17F}"/>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9" name="Θέση αριθμού διαφάνειας 8">
            <a:extLst>
              <a:ext uri="{FF2B5EF4-FFF2-40B4-BE49-F238E27FC236}">
                <a16:creationId xmlns:a16="http://schemas.microsoft.com/office/drawing/2014/main" id="{902D1C48-4CCD-B796-88BA-7A5856E0CF25}"/>
              </a:ext>
            </a:extLst>
          </p:cNvPr>
          <p:cNvSpPr>
            <a:spLocks noGrp="1"/>
          </p:cNvSpPr>
          <p:nvPr>
            <p:ph type="sldNum" sz="quarter" idx="12"/>
          </p:nvPr>
        </p:nvSpPr>
        <p:spPr/>
        <p:txBody>
          <a:bodyPr/>
          <a:lstStyle>
            <a:lvl1pPr>
              <a:defRPr/>
            </a:lvl1pPr>
          </a:lstStyle>
          <a:p>
            <a:pPr>
              <a:defRPr/>
            </a:pPr>
            <a:fld id="{AC891B26-AD44-4B79-814F-AF5E1B70FDCA}" type="slidenum">
              <a:rPr lang="el-GR"/>
              <a:pPr>
                <a:defRPr/>
              </a:pPr>
              <a:t>‹#›</a:t>
            </a:fld>
            <a:endParaRPr lang="el-GR"/>
          </a:p>
        </p:txBody>
      </p:sp>
    </p:spTree>
    <p:extLst>
      <p:ext uri="{BB962C8B-B14F-4D97-AF65-F5344CB8AC3E}">
        <p14:creationId xmlns:p14="http://schemas.microsoft.com/office/powerpoint/2010/main" val="125357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16B1BF1-ED53-AD5E-7287-5A43FC678DE3}"/>
              </a:ext>
            </a:extLst>
          </p:cNvPr>
          <p:cNvSpPr>
            <a:spLocks noGrp="1"/>
          </p:cNvSpPr>
          <p:nvPr>
            <p:ph type="dt" sz="half" idx="10"/>
          </p:nvPr>
        </p:nvSpPr>
        <p:spPr/>
        <p:txBody>
          <a:bodyPr/>
          <a:lstStyle>
            <a:lvl1pPr>
              <a:defRPr/>
            </a:lvl1pPr>
          </a:lstStyle>
          <a:p>
            <a:pPr>
              <a:defRPr/>
            </a:pPr>
            <a:fld id="{9CC5C5AA-72EA-4E50-B761-554B36C503A8}" type="datetime1">
              <a:rPr lang="el-GR"/>
              <a:pPr>
                <a:defRPr/>
              </a:pPr>
              <a:t>2/4/2024</a:t>
            </a:fld>
            <a:endParaRPr lang="el-GR"/>
          </a:p>
        </p:txBody>
      </p:sp>
      <p:sp>
        <p:nvSpPr>
          <p:cNvPr id="4" name="Θέση υποσέλιδου 3">
            <a:extLst>
              <a:ext uri="{FF2B5EF4-FFF2-40B4-BE49-F238E27FC236}">
                <a16:creationId xmlns:a16="http://schemas.microsoft.com/office/drawing/2014/main" id="{730F7DEA-5975-02B0-3455-5EEB4A27E547}"/>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5" name="Θέση αριθμού διαφάνειας 4">
            <a:extLst>
              <a:ext uri="{FF2B5EF4-FFF2-40B4-BE49-F238E27FC236}">
                <a16:creationId xmlns:a16="http://schemas.microsoft.com/office/drawing/2014/main" id="{D1A73A1E-5EE5-8C83-8240-52F34684611F}"/>
              </a:ext>
            </a:extLst>
          </p:cNvPr>
          <p:cNvSpPr>
            <a:spLocks noGrp="1"/>
          </p:cNvSpPr>
          <p:nvPr>
            <p:ph type="sldNum" sz="quarter" idx="12"/>
          </p:nvPr>
        </p:nvSpPr>
        <p:spPr/>
        <p:txBody>
          <a:bodyPr/>
          <a:lstStyle>
            <a:lvl1pPr>
              <a:defRPr/>
            </a:lvl1pPr>
          </a:lstStyle>
          <a:p>
            <a:pPr>
              <a:defRPr/>
            </a:pPr>
            <a:fld id="{EF31E3A8-01F8-417C-9D94-E2E829BF1248}" type="slidenum">
              <a:rPr lang="el-GR"/>
              <a:pPr>
                <a:defRPr/>
              </a:pPr>
              <a:t>‹#›</a:t>
            </a:fld>
            <a:endParaRPr lang="el-GR"/>
          </a:p>
        </p:txBody>
      </p:sp>
    </p:spTree>
    <p:extLst>
      <p:ext uri="{BB962C8B-B14F-4D97-AF65-F5344CB8AC3E}">
        <p14:creationId xmlns:p14="http://schemas.microsoft.com/office/powerpoint/2010/main" val="3847690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A27C393-45F6-22E5-5C56-A4F771BA5CDD}"/>
              </a:ext>
            </a:extLst>
          </p:cNvPr>
          <p:cNvSpPr>
            <a:spLocks noGrp="1"/>
          </p:cNvSpPr>
          <p:nvPr>
            <p:ph type="dt" sz="half" idx="10"/>
          </p:nvPr>
        </p:nvSpPr>
        <p:spPr/>
        <p:txBody>
          <a:bodyPr/>
          <a:lstStyle>
            <a:lvl1pPr>
              <a:defRPr/>
            </a:lvl1pPr>
          </a:lstStyle>
          <a:p>
            <a:pPr>
              <a:defRPr/>
            </a:pPr>
            <a:fld id="{3AF5899C-43AF-4EA2-B9A5-48256BFBA358}" type="datetime1">
              <a:rPr lang="el-GR"/>
              <a:pPr>
                <a:defRPr/>
              </a:pPr>
              <a:t>2/4/2024</a:t>
            </a:fld>
            <a:endParaRPr lang="el-GR"/>
          </a:p>
        </p:txBody>
      </p:sp>
      <p:sp>
        <p:nvSpPr>
          <p:cNvPr id="3" name="Θέση υποσέλιδου 2">
            <a:extLst>
              <a:ext uri="{FF2B5EF4-FFF2-40B4-BE49-F238E27FC236}">
                <a16:creationId xmlns:a16="http://schemas.microsoft.com/office/drawing/2014/main" id="{618CFD81-5DF6-6B1D-DA3D-9D5FEB29A9E9}"/>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4" name="Θέση αριθμού διαφάνειας 3">
            <a:extLst>
              <a:ext uri="{FF2B5EF4-FFF2-40B4-BE49-F238E27FC236}">
                <a16:creationId xmlns:a16="http://schemas.microsoft.com/office/drawing/2014/main" id="{A5D22348-B6AD-6795-97B5-3C2ACE397BE1}"/>
              </a:ext>
            </a:extLst>
          </p:cNvPr>
          <p:cNvSpPr>
            <a:spLocks noGrp="1"/>
          </p:cNvSpPr>
          <p:nvPr>
            <p:ph type="sldNum" sz="quarter" idx="12"/>
          </p:nvPr>
        </p:nvSpPr>
        <p:spPr/>
        <p:txBody>
          <a:bodyPr/>
          <a:lstStyle>
            <a:lvl1pPr>
              <a:defRPr/>
            </a:lvl1pPr>
          </a:lstStyle>
          <a:p>
            <a:pPr>
              <a:defRPr/>
            </a:pPr>
            <a:fld id="{07EEDFEF-748E-495D-B225-E3A1606C7289}" type="slidenum">
              <a:rPr lang="el-GR"/>
              <a:pPr>
                <a:defRPr/>
              </a:pPr>
              <a:t>‹#›</a:t>
            </a:fld>
            <a:endParaRPr lang="el-GR"/>
          </a:p>
        </p:txBody>
      </p:sp>
    </p:spTree>
    <p:extLst>
      <p:ext uri="{BB962C8B-B14F-4D97-AF65-F5344CB8AC3E}">
        <p14:creationId xmlns:p14="http://schemas.microsoft.com/office/powerpoint/2010/main" val="2786242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2E8BDB7-D881-683B-1391-F24391AF3A02}"/>
              </a:ext>
            </a:extLst>
          </p:cNvPr>
          <p:cNvSpPr>
            <a:spLocks noGrp="1"/>
          </p:cNvSpPr>
          <p:nvPr>
            <p:ph type="dt" sz="half" idx="10"/>
          </p:nvPr>
        </p:nvSpPr>
        <p:spPr/>
        <p:txBody>
          <a:bodyPr/>
          <a:lstStyle>
            <a:lvl1pPr>
              <a:defRPr/>
            </a:lvl1pPr>
          </a:lstStyle>
          <a:p>
            <a:pPr>
              <a:defRPr/>
            </a:pPr>
            <a:fld id="{CC030503-4517-4395-B19E-DD1C04889533}" type="datetime1">
              <a:rPr lang="el-GR"/>
              <a:pPr>
                <a:defRPr/>
              </a:pPr>
              <a:t>2/4/2024</a:t>
            </a:fld>
            <a:endParaRPr lang="el-GR"/>
          </a:p>
        </p:txBody>
      </p:sp>
      <p:sp>
        <p:nvSpPr>
          <p:cNvPr id="6" name="Θέση υποσέλιδου 5">
            <a:extLst>
              <a:ext uri="{FF2B5EF4-FFF2-40B4-BE49-F238E27FC236}">
                <a16:creationId xmlns:a16="http://schemas.microsoft.com/office/drawing/2014/main" id="{4F9D7583-56C7-771A-39F8-A510BB709443}"/>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B7F820CC-1571-EBFE-FA67-D04FA6A3508D}"/>
              </a:ext>
            </a:extLst>
          </p:cNvPr>
          <p:cNvSpPr>
            <a:spLocks noGrp="1"/>
          </p:cNvSpPr>
          <p:nvPr>
            <p:ph type="sldNum" sz="quarter" idx="12"/>
          </p:nvPr>
        </p:nvSpPr>
        <p:spPr/>
        <p:txBody>
          <a:bodyPr/>
          <a:lstStyle>
            <a:lvl1pPr>
              <a:defRPr/>
            </a:lvl1pPr>
          </a:lstStyle>
          <a:p>
            <a:pPr>
              <a:defRPr/>
            </a:pPr>
            <a:fld id="{88501AFE-608A-4535-9CBA-13DFE47730DB}" type="slidenum">
              <a:rPr lang="el-GR"/>
              <a:pPr>
                <a:defRPr/>
              </a:pPr>
              <a:t>‹#›</a:t>
            </a:fld>
            <a:endParaRPr lang="el-GR"/>
          </a:p>
        </p:txBody>
      </p:sp>
    </p:spTree>
    <p:extLst>
      <p:ext uri="{BB962C8B-B14F-4D97-AF65-F5344CB8AC3E}">
        <p14:creationId xmlns:p14="http://schemas.microsoft.com/office/powerpoint/2010/main" val="2770325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εικόνα</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5BABBDE-EB2C-9D44-82E6-74269B96FC2C}"/>
              </a:ext>
            </a:extLst>
          </p:cNvPr>
          <p:cNvSpPr>
            <a:spLocks noGrp="1"/>
          </p:cNvSpPr>
          <p:nvPr>
            <p:ph type="dt" sz="half" idx="10"/>
          </p:nvPr>
        </p:nvSpPr>
        <p:spPr/>
        <p:txBody>
          <a:bodyPr/>
          <a:lstStyle>
            <a:lvl1pPr>
              <a:defRPr/>
            </a:lvl1pPr>
          </a:lstStyle>
          <a:p>
            <a:pPr>
              <a:defRPr/>
            </a:pPr>
            <a:fld id="{684DD692-4AB5-4335-B432-A733E1871652}" type="datetime1">
              <a:rPr lang="el-GR"/>
              <a:pPr>
                <a:defRPr/>
              </a:pPr>
              <a:t>2/4/2024</a:t>
            </a:fld>
            <a:endParaRPr lang="el-GR"/>
          </a:p>
        </p:txBody>
      </p:sp>
      <p:sp>
        <p:nvSpPr>
          <p:cNvPr id="6" name="Θέση υποσέλιδου 5">
            <a:extLst>
              <a:ext uri="{FF2B5EF4-FFF2-40B4-BE49-F238E27FC236}">
                <a16:creationId xmlns:a16="http://schemas.microsoft.com/office/drawing/2014/main" id="{8D67B51D-ADD3-E081-3CF3-6FD3E5BF903B}"/>
              </a:ext>
            </a:extLst>
          </p:cNvPr>
          <p:cNvSpPr>
            <a:spLocks noGrp="1"/>
          </p:cNvSpPr>
          <p:nvPr>
            <p:ph type="ftr" sz="quarter" idx="11"/>
          </p:nvPr>
        </p:nvSpPr>
        <p:spPr/>
        <p:txBody>
          <a:bodyPr/>
          <a:lstStyle>
            <a:lvl1pPr>
              <a:defRPr/>
            </a:lvl1pPr>
          </a:lstStyle>
          <a:p>
            <a:pPr>
              <a:defRPr/>
            </a:pPr>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07A824BA-8D39-92C5-8321-8D784DB8AAA7}"/>
              </a:ext>
            </a:extLst>
          </p:cNvPr>
          <p:cNvSpPr>
            <a:spLocks noGrp="1"/>
          </p:cNvSpPr>
          <p:nvPr>
            <p:ph type="sldNum" sz="quarter" idx="12"/>
          </p:nvPr>
        </p:nvSpPr>
        <p:spPr/>
        <p:txBody>
          <a:bodyPr/>
          <a:lstStyle>
            <a:lvl1pPr>
              <a:defRPr/>
            </a:lvl1pPr>
          </a:lstStyle>
          <a:p>
            <a:pPr>
              <a:defRPr/>
            </a:pPr>
            <a:fld id="{CCC8E520-ABA5-4AF0-AF3F-6C6B8C294D9E}" type="slidenum">
              <a:rPr lang="el-GR"/>
              <a:pPr>
                <a:defRPr/>
              </a:pPr>
              <a:t>‹#›</a:t>
            </a:fld>
            <a:endParaRPr lang="el-GR"/>
          </a:p>
        </p:txBody>
      </p:sp>
    </p:spTree>
    <p:extLst>
      <p:ext uri="{BB962C8B-B14F-4D97-AF65-F5344CB8AC3E}">
        <p14:creationId xmlns:p14="http://schemas.microsoft.com/office/powerpoint/2010/main" val="222311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449A4FC9-155E-3E2E-7C09-6226C8E64197}"/>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Κάντε κλικ για να επεξεργαστείτε τον τίτλο υποδείγματος</a:t>
            </a:r>
          </a:p>
        </p:txBody>
      </p:sp>
      <p:sp>
        <p:nvSpPr>
          <p:cNvPr id="1027" name="Θέση κειμένου 2">
            <a:extLst>
              <a:ext uri="{FF2B5EF4-FFF2-40B4-BE49-F238E27FC236}">
                <a16:creationId xmlns:a16="http://schemas.microsoft.com/office/drawing/2014/main" id="{4705C755-060C-7C54-0EBF-14DC2F8C70B3}"/>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κειμένου υποδείγματος</a:t>
            </a:r>
          </a:p>
          <a:p>
            <a:pPr lvl="1"/>
            <a:r>
              <a:rPr lang="el-GR" altLang="el-GR"/>
              <a:t>Δεύτερο επίπεδο</a:t>
            </a:r>
          </a:p>
          <a:p>
            <a:pPr lvl="2"/>
            <a:r>
              <a:rPr lang="el-GR" altLang="el-GR"/>
              <a:t>Τρίτο επίπεδο</a:t>
            </a:r>
          </a:p>
          <a:p>
            <a:pPr lvl="3"/>
            <a:r>
              <a:rPr lang="el-GR" altLang="el-GR"/>
              <a:t>Τέταρτο επίπεδο</a:t>
            </a:r>
          </a:p>
          <a:p>
            <a:pPr lvl="4"/>
            <a:r>
              <a:rPr lang="el-GR" altLang="el-GR"/>
              <a:t>Πέμπτο επίπεδο</a:t>
            </a:r>
          </a:p>
        </p:txBody>
      </p:sp>
      <p:sp>
        <p:nvSpPr>
          <p:cNvPr id="4" name="Θέση ημερομηνίας 3">
            <a:extLst>
              <a:ext uri="{FF2B5EF4-FFF2-40B4-BE49-F238E27FC236}">
                <a16:creationId xmlns:a16="http://schemas.microsoft.com/office/drawing/2014/main" id="{36AB7568-372E-C65C-E022-77FC7AB12E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DFBB3D47-C744-404D-8AEF-978C236ECB38}" type="datetime1">
              <a:rPr lang="el-GR"/>
              <a:pPr>
                <a:defRPr/>
              </a:pPr>
              <a:t>2/4/2024</a:t>
            </a:fld>
            <a:endParaRPr lang="el-GR"/>
          </a:p>
        </p:txBody>
      </p:sp>
      <p:sp>
        <p:nvSpPr>
          <p:cNvPr id="5" name="Θέση υποσέλιδου 4">
            <a:extLst>
              <a:ext uri="{FF2B5EF4-FFF2-40B4-BE49-F238E27FC236}">
                <a16:creationId xmlns:a16="http://schemas.microsoft.com/office/drawing/2014/main" id="{347772A4-C3BE-C5FE-ECC9-08273F1FC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8B143EA8-155F-A2B8-52D4-39193A7630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482EC90F-9944-4BC1-8C0A-E41F20AFB0DE}"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αριθμού διαφάνειας 4">
            <a:extLst>
              <a:ext uri="{FF2B5EF4-FFF2-40B4-BE49-F238E27FC236}">
                <a16:creationId xmlns:a16="http://schemas.microsoft.com/office/drawing/2014/main" id="{9CCC0596-88E3-7445-E1F3-6C282A7362B3}"/>
              </a:ext>
            </a:extLst>
          </p:cNvPr>
          <p:cNvSpPr>
            <a:spLocks noGrp="1"/>
          </p:cNvSpPr>
          <p:nvPr>
            <p:ph type="sldNum" sz="quarter" idx="12"/>
          </p:nvPr>
        </p:nvSpPr>
        <p:spPr/>
        <p:txBody>
          <a:bodyPr/>
          <a:lstStyle/>
          <a:p>
            <a:pPr>
              <a:defRPr/>
            </a:pPr>
            <a:fld id="{DCAEAE82-5306-4933-B322-78E6729BF10F}" type="slidenum">
              <a:rPr lang="el-GR"/>
              <a:pPr>
                <a:defRPr/>
              </a:pPr>
              <a:t>1</a:t>
            </a:fld>
            <a:endParaRPr lang="el-GR"/>
          </a:p>
        </p:txBody>
      </p:sp>
      <p:sp>
        <p:nvSpPr>
          <p:cNvPr id="6" name="Θέση υποσέλιδου 5">
            <a:extLst>
              <a:ext uri="{FF2B5EF4-FFF2-40B4-BE49-F238E27FC236}">
                <a16:creationId xmlns:a16="http://schemas.microsoft.com/office/drawing/2014/main" id="{BE2CE4F4-A1FB-79DB-628B-1204FF71420A}"/>
              </a:ext>
            </a:extLst>
          </p:cNvPr>
          <p:cNvSpPr>
            <a:spLocks noGrp="1"/>
          </p:cNvSpPr>
          <p:nvPr>
            <p:ph type="ftr" sz="quarter" idx="11"/>
          </p:nvPr>
        </p:nvSpPr>
        <p:spPr/>
        <p:txBody>
          <a:bodyPr/>
          <a:lstStyle/>
          <a:p>
            <a:pPr>
              <a:defRPr/>
            </a:pPr>
            <a:r>
              <a:rPr lang="el-GR"/>
              <a:t>ΒΛΑΧΟΣ ΑΝΑΡΓΥΡΟΣ ,ΝΟΣΗΛΕΥΤΗΣ ΤΕ ,MSC</a:t>
            </a:r>
          </a:p>
        </p:txBody>
      </p:sp>
      <p:sp>
        <p:nvSpPr>
          <p:cNvPr id="14340" name="TextBox 6">
            <a:extLst>
              <a:ext uri="{FF2B5EF4-FFF2-40B4-BE49-F238E27FC236}">
                <a16:creationId xmlns:a16="http://schemas.microsoft.com/office/drawing/2014/main" id="{5146802D-D0B4-865F-EE4A-AFFFD9C2872E}"/>
              </a:ext>
            </a:extLst>
          </p:cNvPr>
          <p:cNvSpPr txBox="1">
            <a:spLocks noChangeArrowheads="1"/>
          </p:cNvSpPr>
          <p:nvPr/>
        </p:nvSpPr>
        <p:spPr bwMode="auto">
          <a:xfrm>
            <a:off x="831850" y="285750"/>
            <a:ext cx="1052195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l-GR" altLang="el-GR" sz="2400" b="1" u="sng" dirty="0">
                <a:latin typeface="Times New Roman" panose="02020603050405020304" pitchFamily="18" charset="0"/>
                <a:cs typeface="Times New Roman" panose="02020603050405020304" pitchFamily="18" charset="0"/>
              </a:rPr>
              <a:t>ΣΑΕΚ ΝΑΥΠΛΙΟΥ 2024</a:t>
            </a:r>
          </a:p>
          <a:p>
            <a:pPr eaLnBrk="1" hangingPunct="1"/>
            <a:endParaRPr lang="el-GR" altLang="el-GR" sz="2400" b="1" dirty="0">
              <a:latin typeface="Times New Roman" panose="02020603050405020304" pitchFamily="18" charset="0"/>
              <a:cs typeface="Times New Roman" panose="02020603050405020304" pitchFamily="18" charset="0"/>
            </a:endParaRPr>
          </a:p>
          <a:p>
            <a:pP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r>
              <a:rPr lang="el-GR" altLang="el-GR" sz="2400" b="1" dirty="0">
                <a:latin typeface="Times New Roman" panose="02020603050405020304" pitchFamily="18" charset="0"/>
                <a:cs typeface="Times New Roman" panose="02020603050405020304" pitchFamily="18" charset="0"/>
              </a:rPr>
              <a:t>ΤΜΗΜΑ: ΒΟΗΘΟΣ ΝΟΣΗΛΕΥΤΙΚΗΣ ΨΥΧΙΚΗΣ ΥΓΕΙΑΣ</a:t>
            </a: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r>
              <a:rPr lang="el-GR" altLang="el-GR" sz="2400" b="1" dirty="0">
                <a:latin typeface="Times New Roman" panose="02020603050405020304" pitchFamily="18" charset="0"/>
                <a:cs typeface="Times New Roman" panose="02020603050405020304" pitchFamily="18" charset="0"/>
              </a:rPr>
              <a:t>ΦΡΟΝΤΙΔΑ ΤΡΑΥΜΑΤΟΣ ΜΕ ΑΣΗΠΤΗ ΤΕΧΝΙΚΗ ΚΑΙ ΠΕΡΙΠΟΙΗΣΗ ΚΑΤΑΚΛΙΣΕΩΝ</a:t>
            </a: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endParaRPr lang="el-GR" altLang="el-GR" sz="2400" b="1" dirty="0">
              <a:latin typeface="Times New Roman" panose="02020603050405020304" pitchFamily="18" charset="0"/>
              <a:cs typeface="Times New Roman" panose="02020603050405020304" pitchFamily="18" charset="0"/>
            </a:endParaRPr>
          </a:p>
          <a:p>
            <a:pPr algn="ctr" eaLnBrk="1" hangingPunct="1"/>
            <a:r>
              <a:rPr lang="el-GR" altLang="el-GR" sz="2400" b="1" dirty="0">
                <a:latin typeface="Times New Roman" panose="02020603050405020304" pitchFamily="18" charset="0"/>
                <a:cs typeface="Times New Roman" panose="02020603050405020304" pitchFamily="18" charset="0"/>
              </a:rPr>
              <a:t>ΚΑΘΗΓΗΤΗΣ: ΒΛΑΧΟΣ ΑΝΑΡΓΥΡΟΣ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6005005C-497F-DD3D-65DA-1DDFDB8EC438}"/>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49F7731E-EA1D-5FF5-318C-FFC1EF02ED1C}"/>
              </a:ext>
            </a:extLst>
          </p:cNvPr>
          <p:cNvSpPr>
            <a:spLocks noGrp="1"/>
          </p:cNvSpPr>
          <p:nvPr>
            <p:ph type="sldNum" sz="quarter" idx="12"/>
          </p:nvPr>
        </p:nvSpPr>
        <p:spPr/>
        <p:txBody>
          <a:bodyPr/>
          <a:lstStyle/>
          <a:p>
            <a:pPr>
              <a:defRPr/>
            </a:pPr>
            <a:fld id="{53F3902B-DB5F-401D-8749-C411E898403D}" type="slidenum">
              <a:rPr lang="el-GR"/>
              <a:pPr>
                <a:defRPr/>
              </a:pPr>
              <a:t>10</a:t>
            </a:fld>
            <a:endParaRPr lang="el-GR"/>
          </a:p>
        </p:txBody>
      </p:sp>
      <p:sp>
        <p:nvSpPr>
          <p:cNvPr id="4" name="TextBox 3">
            <a:extLst>
              <a:ext uri="{FF2B5EF4-FFF2-40B4-BE49-F238E27FC236}">
                <a16:creationId xmlns:a16="http://schemas.microsoft.com/office/drawing/2014/main" id="{89D6C65E-F588-CA43-2E7E-4A89DACB9EBA}"/>
              </a:ext>
            </a:extLst>
          </p:cNvPr>
          <p:cNvSpPr txBox="1"/>
          <p:nvPr/>
        </p:nvSpPr>
        <p:spPr>
          <a:xfrm>
            <a:off x="554038" y="314325"/>
            <a:ext cx="11001375" cy="2451100"/>
          </a:xfrm>
          <a:prstGeom prst="rect">
            <a:avLst/>
          </a:prstGeom>
          <a:noFill/>
        </p:spPr>
        <p:txBody>
          <a:bodyPr>
            <a:spAutoFit/>
          </a:bodyPr>
          <a:lstStyle/>
          <a:p>
            <a:pPr algn="just" eaLnBrk="1" fontAlgn="auto" hangingPunct="1">
              <a:lnSpc>
                <a:spcPct val="107000"/>
              </a:lnSpc>
              <a:spcBef>
                <a:spcPts val="0"/>
              </a:spcBef>
              <a:spcAft>
                <a:spcPts val="800"/>
              </a:spcAft>
              <a:defRPr/>
            </a:pPr>
            <a:r>
              <a:rPr lang="el-GR" sz="2400" b="1" u="sng" kern="100" dirty="0">
                <a:latin typeface="Times New Roman" panose="02020603050405020304" pitchFamily="18" charset="0"/>
                <a:ea typeface="Calibri" panose="020F0502020204030204" pitchFamily="34" charset="0"/>
                <a:cs typeface="Times New Roman" panose="02020603050405020304" pitchFamily="18" charset="0"/>
              </a:rPr>
              <a:t>ΕΞΩΓΕΝΕΙΣ ΠΑΡΑΓΟΝΤΕΣ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Πίεση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Τριβή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Διάτμηση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Υγρασία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6D408D5D-1304-1550-5AB9-CB1A85C62CA2}"/>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F6B05D26-68B5-F36C-4189-6D2944EBF3C5}"/>
              </a:ext>
            </a:extLst>
          </p:cNvPr>
          <p:cNvSpPr>
            <a:spLocks noGrp="1"/>
          </p:cNvSpPr>
          <p:nvPr>
            <p:ph type="sldNum" sz="quarter" idx="12"/>
          </p:nvPr>
        </p:nvSpPr>
        <p:spPr/>
        <p:txBody>
          <a:bodyPr/>
          <a:lstStyle/>
          <a:p>
            <a:pPr>
              <a:defRPr/>
            </a:pPr>
            <a:fld id="{458316D2-BE10-4F08-A41A-30FA79945478}" type="slidenum">
              <a:rPr lang="el-GR"/>
              <a:pPr>
                <a:defRPr/>
              </a:pPr>
              <a:t>11</a:t>
            </a:fld>
            <a:endParaRPr lang="el-GR"/>
          </a:p>
        </p:txBody>
      </p:sp>
      <p:sp>
        <p:nvSpPr>
          <p:cNvPr id="4" name="TextBox 3">
            <a:extLst>
              <a:ext uri="{FF2B5EF4-FFF2-40B4-BE49-F238E27FC236}">
                <a16:creationId xmlns:a16="http://schemas.microsoft.com/office/drawing/2014/main" id="{9AE182CF-47A8-77C8-5221-204C2486FE65}"/>
              </a:ext>
            </a:extLst>
          </p:cNvPr>
          <p:cNvSpPr txBox="1"/>
          <p:nvPr/>
        </p:nvSpPr>
        <p:spPr>
          <a:xfrm>
            <a:off x="803275" y="314325"/>
            <a:ext cx="10742613" cy="5180013"/>
          </a:xfrm>
          <a:prstGeom prst="rect">
            <a:avLst/>
          </a:prstGeom>
          <a:noFill/>
        </p:spPr>
        <p:txBody>
          <a:bodyPr>
            <a:spAutoFit/>
          </a:bodyPr>
          <a:lstStyle/>
          <a:p>
            <a:pPr algn="ctr" eaLnBrk="1" fontAlgn="auto" hangingPunct="1">
              <a:lnSpc>
                <a:spcPct val="107000"/>
              </a:lnSpc>
              <a:spcBef>
                <a:spcPts val="0"/>
              </a:spcBef>
              <a:spcAft>
                <a:spcPts val="800"/>
              </a:spcAft>
              <a:defRPr/>
            </a:pP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ΠΡΟΛΗΨΗ</a:t>
            </a:r>
            <a:r>
              <a:rPr lang="en-US" sz="2800" b="1" u="sng" kern="100" dirty="0">
                <a:latin typeface="Times New Roman" panose="02020603050405020304" pitchFamily="18" charset="0"/>
                <a:ea typeface="Calibri" panose="020F0502020204030204" pitchFamily="34" charset="0"/>
                <a:cs typeface="Times New Roman" panose="02020603050405020304" pitchFamily="18" charset="0"/>
              </a:rPr>
              <a:t> </a:t>
            </a: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ΚΑΤΑΚΛΙΣΕΩΝ</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Εφαρμογή μέτρων πρόληψης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Διατήρηση του δέρματος στεγνού και καθαρού.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Διατροφική ενίσχυση απαραίτητη σε θερμίδες, πρωτεΐνες και λευκώματα.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Επαρκής ενυδάτωση εκτός αντένδειξης.</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 Αλλαγή θέσεων σε τακτικά χρονικά διαστήματα (2 ώρες).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Αποφυγή τοποθέτησης των ασθενών σε σημεία που παρουσιάζουν ισχαιμία.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Διατήρηση στεγνών, καθαρών και χωρίς πτυχώσεις του ιματισμού του κρεβατιού.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Αποφυγή τριβής. Χρήση βοηθητικού ημισέντονου κατά τις μετακινήσεις του αρρώστου.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Μέτρα αποφυγής παρατεταμένης πίεσης (χρήση ειδικών υποστρωμάτων, στρωμάτων μεταβαλλόμενης πίεσης). </a:t>
            </a:r>
          </a:p>
          <a:p>
            <a:pPr algn="just"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Χρήση κατάλληλων υποστηρικτικών εξαρτημάτων όπως μαξιλάρια ή σφήνες από αφρώδες υλικό.</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F6B48D60-8474-50ED-6DF6-A54BD0601F69}"/>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F9C5C5F8-0BDF-CA84-22F4-AF755A2ABC53}"/>
              </a:ext>
            </a:extLst>
          </p:cNvPr>
          <p:cNvSpPr>
            <a:spLocks noGrp="1"/>
          </p:cNvSpPr>
          <p:nvPr>
            <p:ph type="sldNum" sz="quarter" idx="12"/>
          </p:nvPr>
        </p:nvSpPr>
        <p:spPr/>
        <p:txBody>
          <a:bodyPr/>
          <a:lstStyle/>
          <a:p>
            <a:pPr>
              <a:defRPr/>
            </a:pPr>
            <a:fld id="{A73C2504-5591-43E4-A298-F2A86A1A3F3D}" type="slidenum">
              <a:rPr lang="el-GR"/>
              <a:pPr>
                <a:defRPr/>
              </a:pPr>
              <a:t>12</a:t>
            </a:fld>
            <a:endParaRPr lang="el-GR"/>
          </a:p>
        </p:txBody>
      </p:sp>
      <p:sp>
        <p:nvSpPr>
          <p:cNvPr id="4" name="TextBox 3">
            <a:extLst>
              <a:ext uri="{FF2B5EF4-FFF2-40B4-BE49-F238E27FC236}">
                <a16:creationId xmlns:a16="http://schemas.microsoft.com/office/drawing/2014/main" id="{5B96757D-B8C8-FE34-EF83-C3E05035A3AB}"/>
              </a:ext>
            </a:extLst>
          </p:cNvPr>
          <p:cNvSpPr txBox="1"/>
          <p:nvPr/>
        </p:nvSpPr>
        <p:spPr>
          <a:xfrm>
            <a:off x="692150" y="277813"/>
            <a:ext cx="10871200" cy="5756275"/>
          </a:xfrm>
          <a:prstGeom prst="rect">
            <a:avLst/>
          </a:prstGeom>
          <a:noFill/>
        </p:spPr>
        <p:txBody>
          <a:bodyPr>
            <a:spAutoFit/>
          </a:bodyPr>
          <a:lstStyle/>
          <a:p>
            <a:pPr algn="ctr" eaLnBrk="1" fontAlgn="auto" hangingPunct="1">
              <a:lnSpc>
                <a:spcPct val="107000"/>
              </a:lnSpc>
              <a:spcBef>
                <a:spcPts val="0"/>
              </a:spcBef>
              <a:spcAft>
                <a:spcPts val="800"/>
              </a:spcAft>
              <a:defRPr/>
            </a:pP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ΣΤΑΔΙΑ ΚΑΤΑΚΛΙΣΕΩΝ</a:t>
            </a:r>
          </a:p>
          <a:p>
            <a:pPr algn="ctr" eaLnBrk="1" fontAlgn="auto" hangingPunct="1">
              <a:lnSpc>
                <a:spcPct val="107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 </a:t>
            </a:r>
          </a:p>
          <a:p>
            <a:pPr algn="just" eaLnBrk="1" fontAlgn="auto" hangingPunct="1">
              <a:lnSpc>
                <a:spcPct val="107000"/>
              </a:lnSpc>
              <a:spcBef>
                <a:spcPts val="0"/>
              </a:spcBef>
              <a:spcAft>
                <a:spcPts val="800"/>
              </a:spcAft>
              <a:defRPr/>
            </a:pPr>
            <a:r>
              <a:rPr lang="el-GR" sz="2000" b="1" u="sng" kern="100" dirty="0">
                <a:latin typeface="Times New Roman" panose="02020603050405020304" pitchFamily="18" charset="0"/>
                <a:ea typeface="Calibri" panose="020F0502020204030204" pitchFamily="34" charset="0"/>
                <a:cs typeface="Times New Roman" panose="02020603050405020304" pitchFamily="18" charset="0"/>
              </a:rPr>
              <a:t>Στάδιο I : </a:t>
            </a:r>
            <a:r>
              <a:rPr lang="el-GR" sz="2000" kern="100" dirty="0">
                <a:latin typeface="Times New Roman" panose="02020603050405020304" pitchFamily="18" charset="0"/>
                <a:ea typeface="Calibri" panose="020F0502020204030204" pitchFamily="34" charset="0"/>
                <a:cs typeface="Times New Roman" panose="02020603050405020304" pitchFamily="18" charset="0"/>
              </a:rPr>
              <a:t>Παρατεταμένη ερυθρότητα μιας δερματικής περιοχής μετά την ανακούφιση της από την πίεση. Σημαντικοί δείκτες της εκτίμησης του δέρματος είναι η εμφάνιση : θερμότητας, οιδήματος, σκληρότητας (έλλειψη ελαστικότητας). </a:t>
            </a:r>
          </a:p>
          <a:p>
            <a:pPr algn="just" eaLnBrk="1" fontAlgn="auto" hangingPunct="1">
              <a:lnSpc>
                <a:spcPct val="107000"/>
              </a:lnSpc>
              <a:spcBef>
                <a:spcPts val="0"/>
              </a:spcBef>
              <a:spcAft>
                <a:spcPts val="800"/>
              </a:spcAft>
              <a:defRPr/>
            </a:pPr>
            <a:r>
              <a:rPr lang="el-GR" sz="2000" b="1" u="sng" kern="100" dirty="0">
                <a:latin typeface="Times New Roman" panose="02020603050405020304" pitchFamily="18" charset="0"/>
                <a:ea typeface="Calibri" panose="020F0502020204030204" pitchFamily="34" charset="0"/>
                <a:cs typeface="Times New Roman" panose="02020603050405020304" pitchFamily="18" charset="0"/>
              </a:rPr>
              <a:t>Στάδιο II : </a:t>
            </a:r>
            <a:r>
              <a:rPr lang="el-GR" sz="2000" kern="100" dirty="0">
                <a:latin typeface="Times New Roman" panose="02020603050405020304" pitchFamily="18" charset="0"/>
                <a:ea typeface="Calibri" panose="020F0502020204030204" pitchFamily="34" charset="0"/>
                <a:cs typeface="Times New Roman" panose="02020603050405020304" pitchFamily="18" charset="0"/>
              </a:rPr>
              <a:t>Λύση της συνέχειας της επιδερμίδας και του δέρματος. Το έλκος είναι επιφανειακό και εμφανίζεται με τη μορφή εκδοράς ή φυσαλίδας ή ως αβαθής κρατήρας. </a:t>
            </a:r>
          </a:p>
          <a:p>
            <a:pPr algn="just" eaLnBrk="1" fontAlgn="auto" hangingPunct="1">
              <a:lnSpc>
                <a:spcPct val="107000"/>
              </a:lnSpc>
              <a:spcBef>
                <a:spcPts val="0"/>
              </a:spcBef>
              <a:spcAft>
                <a:spcPts val="800"/>
              </a:spcAft>
              <a:defRPr/>
            </a:pPr>
            <a:r>
              <a:rPr lang="el-GR" sz="2000" b="1" u="sng" kern="100" dirty="0">
                <a:latin typeface="Times New Roman" panose="02020603050405020304" pitchFamily="18" charset="0"/>
                <a:ea typeface="Calibri" panose="020F0502020204030204" pitchFamily="34" charset="0"/>
                <a:cs typeface="Times New Roman" panose="02020603050405020304" pitchFamily="18" charset="0"/>
              </a:rPr>
              <a:t>Στάδιο III : </a:t>
            </a:r>
            <a:r>
              <a:rPr lang="el-GR" sz="2000" kern="100" dirty="0">
                <a:latin typeface="Times New Roman" panose="02020603050405020304" pitchFamily="18" charset="0"/>
                <a:ea typeface="Calibri" panose="020F0502020204030204" pitchFamily="34" charset="0"/>
                <a:cs typeface="Times New Roman" panose="02020603050405020304" pitchFamily="18" charset="0"/>
              </a:rPr>
              <a:t>Πλήρης καταστροφή του δέρματος που επεκτείνεται έως τον υποδόριο και τον λιπώδη ιστό. Το έλκος εμφανίζεται ως βαθύς κρατήρας με ή χωρίς εκκρίσεις (εξίδρωμα). Επίσης μπορεί να περιέχει νεκρωμένους ιστούς.</a:t>
            </a:r>
          </a:p>
          <a:p>
            <a:pPr algn="just" eaLnBrk="1" fontAlgn="auto" hangingPunct="1">
              <a:lnSpc>
                <a:spcPct val="107000"/>
              </a:lnSpc>
              <a:spcBef>
                <a:spcPts val="0"/>
              </a:spcBef>
              <a:spcAft>
                <a:spcPts val="800"/>
              </a:spcAft>
              <a:defRPr/>
            </a:pPr>
            <a:r>
              <a:rPr lang="el-GR" sz="2000" b="1" u="sng" kern="100" dirty="0">
                <a:latin typeface="Times New Roman" panose="02020603050405020304" pitchFamily="18" charset="0"/>
                <a:ea typeface="Calibri" panose="020F0502020204030204" pitchFamily="34" charset="0"/>
                <a:cs typeface="Times New Roman" panose="02020603050405020304" pitchFamily="18" charset="0"/>
              </a:rPr>
              <a:t>Στάδιο IV : </a:t>
            </a:r>
            <a:r>
              <a:rPr lang="el-GR" sz="2000" kern="100" dirty="0">
                <a:latin typeface="Times New Roman" panose="02020603050405020304" pitchFamily="18" charset="0"/>
                <a:ea typeface="Calibri" panose="020F0502020204030204" pitchFamily="34" charset="0"/>
                <a:cs typeface="Times New Roman" panose="02020603050405020304" pitchFamily="18" charset="0"/>
              </a:rPr>
              <a:t>Πλήρης καταστροφή του δέρματος / υποδόριου / λιπώδους ιστού, που επεκτείνεται έως τον μυϊκό ιστό, τους τένοντες, τα οστά και τις αρθρώσεις. Το έλκος εμφανίζεται ως βαθύς κρατήρας με ή χωρίς εκκρίσεις (εξίδρωμα). Επίσης μπορεί να περιέχει νεκρωμένους ιστούς. </a:t>
            </a:r>
          </a:p>
          <a:p>
            <a:pPr algn="just" eaLnBrk="1" fontAlgn="auto" hangingPunct="1">
              <a:lnSpc>
                <a:spcPct val="107000"/>
              </a:lnSpc>
              <a:spcBef>
                <a:spcPts val="0"/>
              </a:spcBef>
              <a:spcAft>
                <a:spcPts val="800"/>
              </a:spcAft>
              <a:defRPr/>
            </a:pPr>
            <a:r>
              <a:rPr lang="el-GR" sz="2000" b="1" u="sng" kern="100" dirty="0">
                <a:latin typeface="Times New Roman" panose="02020603050405020304" pitchFamily="18" charset="0"/>
                <a:ea typeface="Calibri" panose="020F0502020204030204" pitchFamily="34" charset="0"/>
                <a:cs typeface="Times New Roman" panose="02020603050405020304" pitchFamily="18" charset="0"/>
              </a:rPr>
              <a:t>Εσχάρα</a:t>
            </a:r>
            <a:r>
              <a:rPr lang="el-GR" sz="2000" kern="100" dirty="0">
                <a:latin typeface="Times New Roman" panose="02020603050405020304" pitchFamily="18" charset="0"/>
                <a:ea typeface="Calibri" panose="020F0502020204030204" pitchFamily="34" charset="0"/>
                <a:cs typeface="Times New Roman" panose="02020603050405020304" pitchFamily="18" charset="0"/>
              </a:rPr>
              <a:t> : Σε κατακλίσεις με εσχάρα δεν μπορεί να γίνει σταδιοποίηση εάν δεν προηγηθεί χειρουργικός καθαρισμός και το έλκος περιγράφεται ως εσχάρα.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901CE777-8925-DA84-C096-C3EA86F5E8EE}"/>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914B3946-C66D-438F-C3E6-94C3EB7115B1}"/>
              </a:ext>
            </a:extLst>
          </p:cNvPr>
          <p:cNvSpPr>
            <a:spLocks noGrp="1"/>
          </p:cNvSpPr>
          <p:nvPr>
            <p:ph type="sldNum" sz="quarter" idx="12"/>
          </p:nvPr>
        </p:nvSpPr>
        <p:spPr/>
        <p:txBody>
          <a:bodyPr/>
          <a:lstStyle/>
          <a:p>
            <a:pPr>
              <a:defRPr/>
            </a:pPr>
            <a:fld id="{CFFCD3F7-CC42-46A9-A1B4-0235065A049C}" type="slidenum">
              <a:rPr lang="el-GR"/>
              <a:pPr>
                <a:defRPr/>
              </a:pPr>
              <a:t>13</a:t>
            </a:fld>
            <a:endParaRPr lang="el-GR"/>
          </a:p>
        </p:txBody>
      </p:sp>
      <p:sp>
        <p:nvSpPr>
          <p:cNvPr id="4" name="TextBox 3">
            <a:extLst>
              <a:ext uri="{FF2B5EF4-FFF2-40B4-BE49-F238E27FC236}">
                <a16:creationId xmlns:a16="http://schemas.microsoft.com/office/drawing/2014/main" id="{D3E6BC9F-8FC7-0DB1-5C54-7BDB56D164CA}"/>
              </a:ext>
            </a:extLst>
          </p:cNvPr>
          <p:cNvSpPr txBox="1"/>
          <p:nvPr/>
        </p:nvSpPr>
        <p:spPr>
          <a:xfrm>
            <a:off x="387350" y="387350"/>
            <a:ext cx="11260138" cy="4411663"/>
          </a:xfrm>
          <a:prstGeom prst="rect">
            <a:avLst/>
          </a:prstGeom>
          <a:noFill/>
        </p:spPr>
        <p:txBody>
          <a:bodyPr>
            <a:spAutoFit/>
          </a:bodyPr>
          <a:lstStyle/>
          <a:p>
            <a:pPr algn="ctr" eaLnBrk="1" fontAlgn="auto" hangingPunct="1">
              <a:lnSpc>
                <a:spcPct val="107000"/>
              </a:lnSpc>
              <a:spcBef>
                <a:spcPts val="0"/>
              </a:spcBef>
              <a:spcAft>
                <a:spcPts val="800"/>
              </a:spcAft>
              <a:defRPr/>
            </a:pP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Επιθέματα κατακλίσεων</a:t>
            </a:r>
          </a:p>
          <a:p>
            <a:pPr algn="just" eaLnBrk="1" fontAlgn="auto" hangingPunct="1">
              <a:lnSpc>
                <a:spcPct val="107000"/>
              </a:lnSpc>
              <a:spcBef>
                <a:spcPts val="0"/>
              </a:spcBef>
              <a:spcAft>
                <a:spcPts val="800"/>
              </a:spcAft>
              <a:defRPr/>
            </a:pPr>
            <a:endParaRPr lang="el-GR" sz="2400" kern="100" dirty="0">
              <a:latin typeface="Times New Roman" panose="02020603050405020304" pitchFamily="18" charset="0"/>
              <a:ea typeface="Calibri" panose="020F0502020204030204" pitchFamily="34" charset="0"/>
              <a:cs typeface="Times New Roman" panose="02020603050405020304" pitchFamily="18" charset="0"/>
            </a:endParaRPr>
          </a:p>
          <a:p>
            <a:pPr algn="just" eaLnBrk="1" fontAlgn="auto" hangingPunct="1">
              <a:lnSpc>
                <a:spcPct val="150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Τα επιθέματα αποτελούν την κύρια θεραπεία για τις κατακλίσεις καθώς : προάγουν την </a:t>
            </a:r>
            <a:r>
              <a:rPr lang="el-GR" sz="2400" kern="100" dirty="0" err="1">
                <a:latin typeface="Times New Roman" panose="02020603050405020304" pitchFamily="18" charset="0"/>
                <a:ea typeface="Calibri" panose="020F0502020204030204" pitchFamily="34" charset="0"/>
                <a:cs typeface="Times New Roman" panose="02020603050405020304" pitchFamily="18" charset="0"/>
              </a:rPr>
              <a:t>αυτολυτική</a:t>
            </a:r>
            <a:r>
              <a:rPr lang="el-GR" sz="2400" kern="100" dirty="0">
                <a:latin typeface="Times New Roman" panose="02020603050405020304" pitchFamily="18" charset="0"/>
                <a:ea typeface="Calibri" panose="020F0502020204030204" pitchFamily="34" charset="0"/>
                <a:cs typeface="Times New Roman" panose="02020603050405020304" pitchFamily="18" charset="0"/>
              </a:rPr>
              <a:t> απολέπιση , διαχειρίζονται το εξίδρωμα, μειώνουν τον πόνο και την κακοσμία, βοηθούν στον έλεγχο των μικροβιακών πληθυσμών. Η επιλογή του κατάλληλου επιθέματος γίνεται με βάση το στάδιο της κατάκλισης και την εκροή των υγρών της. Εάν το έλκος είναι στεγνό προσθέτουμε υγρασία και εάν είναι υγρό χρησιμοποιούμε απορροφητικό επίθεμα.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34F30DBD-C864-5D22-D40A-5E9539CFC78C}"/>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5FC47E8F-EF0B-EF7F-089B-9F418D00E6DF}"/>
              </a:ext>
            </a:extLst>
          </p:cNvPr>
          <p:cNvSpPr>
            <a:spLocks noGrp="1"/>
          </p:cNvSpPr>
          <p:nvPr>
            <p:ph type="sldNum" sz="quarter" idx="12"/>
          </p:nvPr>
        </p:nvSpPr>
        <p:spPr/>
        <p:txBody>
          <a:bodyPr/>
          <a:lstStyle/>
          <a:p>
            <a:pPr>
              <a:defRPr/>
            </a:pPr>
            <a:fld id="{77023922-C2C6-4824-81AB-DD9C3F731848}" type="slidenum">
              <a:rPr lang="el-GR"/>
              <a:pPr>
                <a:defRPr/>
              </a:pPr>
              <a:t>14</a:t>
            </a:fld>
            <a:endParaRPr lang="el-GR"/>
          </a:p>
        </p:txBody>
      </p:sp>
      <p:sp>
        <p:nvSpPr>
          <p:cNvPr id="4" name="TextBox 3">
            <a:extLst>
              <a:ext uri="{FF2B5EF4-FFF2-40B4-BE49-F238E27FC236}">
                <a16:creationId xmlns:a16="http://schemas.microsoft.com/office/drawing/2014/main" id="{130746DA-E34B-9906-A1BA-BBAC8A9D4FCB}"/>
              </a:ext>
            </a:extLst>
          </p:cNvPr>
          <p:cNvSpPr txBox="1"/>
          <p:nvPr/>
        </p:nvSpPr>
        <p:spPr>
          <a:xfrm>
            <a:off x="747713" y="331788"/>
            <a:ext cx="11064875" cy="5615961"/>
          </a:xfrm>
          <a:prstGeom prst="rect">
            <a:avLst/>
          </a:prstGeom>
          <a:noFill/>
        </p:spPr>
        <p:txBody>
          <a:bodyPr>
            <a:spAutoFit/>
          </a:bodyPr>
          <a:lstStyle/>
          <a:p>
            <a:pPr algn="ctr" eaLnBrk="1" fontAlgn="auto" hangingPunct="1">
              <a:lnSpc>
                <a:spcPct val="107000"/>
              </a:lnSpc>
              <a:spcBef>
                <a:spcPts val="0"/>
              </a:spcBef>
              <a:spcAft>
                <a:spcPts val="800"/>
              </a:spcAft>
              <a:defRPr/>
            </a:pPr>
            <a:r>
              <a:rPr lang="el-GR" sz="2400" b="1" u="sng" kern="100" dirty="0">
                <a:latin typeface="Times New Roman" panose="02020603050405020304" pitchFamily="18" charset="0"/>
                <a:ea typeface="Calibri" panose="020F0502020204030204" pitchFamily="34" charset="0"/>
                <a:cs typeface="Times New Roman" panose="02020603050405020304" pitchFamily="18" charset="0"/>
              </a:rPr>
              <a:t>ΠΕΡΙΠΟΙΗΣΗ ΚΑΤΑΚΛΙΣΗΣ ΣΕ ΝΟΣΗΛΕΥΤΙΚΟ ΤΜΗΜΑ</a:t>
            </a:r>
          </a:p>
          <a:p>
            <a:pPr algn="just" eaLnBrk="1" fontAlgn="auto" hangingPunct="1">
              <a:lnSpc>
                <a:spcPct val="107000"/>
              </a:lnSpc>
              <a:spcBef>
                <a:spcPts val="0"/>
              </a:spcBef>
              <a:spcAft>
                <a:spcPts val="800"/>
              </a:spcAft>
              <a:defRPr/>
            </a:pPr>
            <a:endParaRPr lang="el-GR" kern="100" dirty="0">
              <a:latin typeface="Times New Roman" panose="02020603050405020304" pitchFamily="18" charset="0"/>
              <a:ea typeface="Calibri" panose="020F0502020204030204" pitchFamily="34" charset="0"/>
              <a:cs typeface="Times New Roman" panose="02020603050405020304" pitchFamily="18" charset="0"/>
            </a:endParaRPr>
          </a:p>
          <a:p>
            <a:pPr algn="just" eaLnBrk="1" fontAlgn="auto" hangingPunct="1">
              <a:spcBef>
                <a:spcPts val="0"/>
              </a:spcBef>
              <a:spcAft>
                <a:spcPts val="800"/>
              </a:spcAft>
              <a:defRPr/>
            </a:pPr>
            <a:r>
              <a:rPr lang="el-GR" b="1" u="sng" kern="100" dirty="0">
                <a:latin typeface="Times New Roman" panose="02020603050405020304" pitchFamily="18" charset="0"/>
                <a:ea typeface="Calibri" panose="020F0502020204030204" pitchFamily="34" charset="0"/>
                <a:cs typeface="Times New Roman" panose="02020603050405020304" pitchFamily="18" charset="0"/>
              </a:rPr>
              <a:t>Υλικά: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-αποστειρωμένο </a:t>
            </a:r>
            <a:r>
              <a:rPr lang="el-GR" kern="100" dirty="0" err="1">
                <a:latin typeface="Times New Roman" panose="02020603050405020304" pitchFamily="18" charset="0"/>
                <a:ea typeface="Calibri" panose="020F0502020204030204" pitchFamily="34" charset="0"/>
                <a:cs typeface="Times New Roman" panose="02020603050405020304" pitchFamily="18" charset="0"/>
              </a:rPr>
              <a:t>set</a:t>
            </a:r>
            <a:r>
              <a:rPr lang="el-GR" kern="100" dirty="0">
                <a:latin typeface="Times New Roman" panose="02020603050405020304" pitchFamily="18" charset="0"/>
                <a:ea typeface="Calibri" panose="020F0502020204030204" pitchFamily="34" charset="0"/>
                <a:cs typeface="Times New Roman" panose="02020603050405020304" pitchFamily="18" charset="0"/>
              </a:rPr>
              <a:t> αλλαγής κατακλίσεων (γάζες, ψαλίδι, λαβίδες)</a:t>
            </a:r>
          </a:p>
          <a:p>
            <a:pPr eaLnBrk="1" fontAlgn="auto" hangingPunct="1">
              <a:spcBef>
                <a:spcPts val="0"/>
              </a:spcBef>
              <a:spcAft>
                <a:spcPts val="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 τετράγωνο αδιάβροχο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φυσιολογικός ορός (N/S 0,9%)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a:t>
            </a:r>
            <a:r>
              <a:rPr lang="el-GR" kern="100" dirty="0" err="1">
                <a:latin typeface="Times New Roman" panose="02020603050405020304" pitchFamily="18" charset="0"/>
                <a:ea typeface="Calibri" panose="020F0502020204030204" pitchFamily="34" charset="0"/>
                <a:cs typeface="Times New Roman" panose="02020603050405020304" pitchFamily="18" charset="0"/>
              </a:rPr>
              <a:t>αντιαλλεργική</a:t>
            </a:r>
            <a:r>
              <a:rPr lang="el-GR" kern="100" dirty="0">
                <a:latin typeface="Times New Roman" panose="02020603050405020304" pitchFamily="18" charset="0"/>
                <a:ea typeface="Calibri" panose="020F0502020204030204" pitchFamily="34" charset="0"/>
                <a:cs typeface="Times New Roman" panose="02020603050405020304" pitchFamily="18" charset="0"/>
              </a:rPr>
              <a:t> κολλητική ταινία, ψαλίδι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αντισηπτικό διάλυμα χαμηλής τοξικότητας (π.χ. ιωδιούχο </a:t>
            </a:r>
            <a:r>
              <a:rPr lang="el-GR" kern="100" dirty="0" err="1">
                <a:latin typeface="Times New Roman" panose="02020603050405020304" pitchFamily="18" charset="0"/>
                <a:ea typeface="Calibri" panose="020F0502020204030204" pitchFamily="34" charset="0"/>
                <a:cs typeface="Times New Roman" panose="02020603050405020304" pitchFamily="18" charset="0"/>
              </a:rPr>
              <a:t>ποβιδόνη</a:t>
            </a:r>
            <a:r>
              <a:rPr lang="el-GR" kern="100" dirty="0">
                <a:latin typeface="Times New Roman" panose="02020603050405020304" pitchFamily="18" charset="0"/>
                <a:ea typeface="Calibri" panose="020F0502020204030204" pitchFamily="34" charset="0"/>
                <a:cs typeface="Times New Roman" panose="02020603050405020304" pitchFamily="18" charset="0"/>
              </a:rPr>
              <a:t>)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βενζίνη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-αντισηπτική αλοιφή ή </a:t>
            </a:r>
            <a:r>
              <a:rPr lang="el-GR" kern="100" dirty="0" err="1">
                <a:latin typeface="Times New Roman" panose="02020603050405020304" pitchFamily="18" charset="0"/>
                <a:ea typeface="Calibri" panose="020F0502020204030204" pitchFamily="34" charset="0"/>
                <a:cs typeface="Times New Roman" panose="02020603050405020304" pitchFamily="18" charset="0"/>
              </a:rPr>
              <a:t>spray</a:t>
            </a:r>
            <a:r>
              <a:rPr lang="el-GR" kern="100" dirty="0">
                <a:latin typeface="Times New Roman" panose="02020603050405020304" pitchFamily="18" charset="0"/>
                <a:ea typeface="Calibri" panose="020F0502020204030204" pitchFamily="34" charset="0"/>
                <a:cs typeface="Times New Roman" panose="02020603050405020304" pitchFamily="18" charset="0"/>
              </a:rPr>
              <a:t> ανάλογα με την περίπτωση</a:t>
            </a:r>
            <a:br>
              <a:rPr lang="el-GR" kern="100" dirty="0">
                <a:latin typeface="Times New Roman" panose="02020603050405020304" pitchFamily="18" charset="0"/>
                <a:ea typeface="Calibri" panose="020F0502020204030204" pitchFamily="34" charset="0"/>
                <a:cs typeface="Times New Roman" panose="02020603050405020304" pitchFamily="18" charset="0"/>
              </a:rPr>
            </a:br>
            <a:r>
              <a:rPr lang="el-GR" kern="100" dirty="0">
                <a:latin typeface="Times New Roman" panose="02020603050405020304" pitchFamily="18" charset="0"/>
                <a:ea typeface="Calibri" panose="020F0502020204030204" pitchFamily="34" charset="0"/>
                <a:cs typeface="Times New Roman" panose="02020603050405020304" pitchFamily="18" charset="0"/>
              </a:rPr>
              <a:t> - κατάλληλο επίθεμα ή φύκι-κορδόνι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νεφροειδές </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γάντια αποστειρωμένα</a:t>
            </a:r>
          </a:p>
          <a:p>
            <a:pPr algn="just" eaLnBrk="1" fontAlgn="auto" hangingPunct="1">
              <a:spcBef>
                <a:spcPts val="0"/>
              </a:spcBef>
              <a:spcAft>
                <a:spcPts val="800"/>
              </a:spcAft>
              <a:defRPr/>
            </a:pPr>
            <a:r>
              <a:rPr lang="el-GR" kern="100" dirty="0">
                <a:latin typeface="Times New Roman" panose="02020603050405020304" pitchFamily="18" charset="0"/>
                <a:ea typeface="Calibri" panose="020F0502020204030204" pitchFamily="34" charset="0"/>
                <a:cs typeface="Times New Roman" panose="02020603050405020304" pitchFamily="18" charset="0"/>
              </a:rPr>
              <a:t> - γάντια μιας χρήσεως</a:t>
            </a:r>
          </a:p>
          <a:p>
            <a:pPr algn="just" eaLnBrk="1" fontAlgn="auto" hangingPunct="1">
              <a:spcBef>
                <a:spcPts val="0"/>
              </a:spcBef>
              <a:spcAft>
                <a:spcPts val="800"/>
              </a:spcAft>
              <a:defRPr/>
            </a:pPr>
            <a:endParaRPr lang="el-GR"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82F50089-1CFA-6B58-6097-A979B7FF3BB2}"/>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FE882B5A-46D7-3A1A-FC2D-B7AC0741A8D0}"/>
              </a:ext>
            </a:extLst>
          </p:cNvPr>
          <p:cNvSpPr>
            <a:spLocks noGrp="1"/>
          </p:cNvSpPr>
          <p:nvPr>
            <p:ph type="sldNum" sz="quarter" idx="12"/>
          </p:nvPr>
        </p:nvSpPr>
        <p:spPr/>
        <p:txBody>
          <a:bodyPr/>
          <a:lstStyle/>
          <a:p>
            <a:pPr>
              <a:defRPr/>
            </a:pPr>
            <a:fld id="{9747A493-13A5-4492-B0A6-0B87EC7BE539}" type="slidenum">
              <a:rPr lang="el-GR"/>
              <a:pPr>
                <a:defRPr/>
              </a:pPr>
              <a:t>2</a:t>
            </a:fld>
            <a:endParaRPr lang="el-GR"/>
          </a:p>
        </p:txBody>
      </p:sp>
      <p:sp>
        <p:nvSpPr>
          <p:cNvPr id="4" name="TextBox 3">
            <a:extLst>
              <a:ext uri="{FF2B5EF4-FFF2-40B4-BE49-F238E27FC236}">
                <a16:creationId xmlns:a16="http://schemas.microsoft.com/office/drawing/2014/main" id="{3BD5E67A-EFEF-CF49-195B-2AA7E32A7995}"/>
              </a:ext>
            </a:extLst>
          </p:cNvPr>
          <p:cNvSpPr txBox="1"/>
          <p:nvPr/>
        </p:nvSpPr>
        <p:spPr>
          <a:xfrm>
            <a:off x="427839" y="209725"/>
            <a:ext cx="11400638" cy="6080126"/>
          </a:xfrm>
          <a:prstGeom prst="rect">
            <a:avLst/>
          </a:prstGeom>
          <a:noFill/>
        </p:spPr>
        <p:txBody>
          <a:bodyPr wrap="square" rtlCol="0">
            <a:spAutoFit/>
          </a:bodyPr>
          <a:lstStyle/>
          <a:p>
            <a:pPr>
              <a:lnSpc>
                <a:spcPct val="107000"/>
              </a:lnSpc>
              <a:spcAft>
                <a:spcPts val="800"/>
              </a:spcAft>
            </a:pPr>
            <a:r>
              <a:rPr lang="el-GR" sz="2400" b="1"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Τροχήλατο</a:t>
            </a:r>
            <a:r>
              <a:rPr lang="el-GR" sz="2400" b="1" u="sng"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αλλαγής τραύματος περιέχει:</a:t>
            </a:r>
            <a:endPar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-αποστειρωμένες γάζες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-τολύπια βάμβακος </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-αποστειρωμένα γάντια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ή 2 αποστειρωμένες λαβίδες,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-φυσιολογικό ορό, </a:t>
            </a:r>
            <a:r>
              <a:rPr lang="en-US"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betadine, </a:t>
            </a: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οινόπνευμα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-γάντια μιας χρήσης </a:t>
            </a:r>
            <a:r>
              <a:rPr lang="en-US"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latex</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νεφροείδες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-αδιάβροχο τετράγωνο</a:t>
            </a:r>
          </a:p>
          <a:p>
            <a:pPr>
              <a:lnSpc>
                <a:spcPct val="107000"/>
              </a:lnSpc>
              <a:spcAft>
                <a:spcPts val="800"/>
              </a:spcAft>
            </a:pPr>
            <a:r>
              <a:rPr lang="el-GR" sz="18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αποστειρωμένο πεδίο</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-λευκοπλάστ ,ταινία για στερέωση ή αποστειρωμένο επίθεμα μιας χρήσης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-δοχείο για τα μολυσματικά</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-κάδο απορριμμάτων</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FB592C63-DC66-E2C5-C9B8-DD0FC5FE97FA}"/>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AE3EE334-BF2E-5FE1-1B45-6027AFA2E2C3}"/>
              </a:ext>
            </a:extLst>
          </p:cNvPr>
          <p:cNvSpPr>
            <a:spLocks noGrp="1"/>
          </p:cNvSpPr>
          <p:nvPr>
            <p:ph type="sldNum" sz="quarter" idx="12"/>
          </p:nvPr>
        </p:nvSpPr>
        <p:spPr/>
        <p:txBody>
          <a:bodyPr/>
          <a:lstStyle/>
          <a:p>
            <a:pPr>
              <a:defRPr/>
            </a:pPr>
            <a:fld id="{07EEDFEF-748E-495D-B225-E3A1606C7289}" type="slidenum">
              <a:rPr lang="el-GR" smtClean="0"/>
              <a:pPr>
                <a:defRPr/>
              </a:pPr>
              <a:t>3</a:t>
            </a:fld>
            <a:endParaRPr lang="el-GR"/>
          </a:p>
        </p:txBody>
      </p:sp>
      <p:sp>
        <p:nvSpPr>
          <p:cNvPr id="4" name="TextBox 3">
            <a:extLst>
              <a:ext uri="{FF2B5EF4-FFF2-40B4-BE49-F238E27FC236}">
                <a16:creationId xmlns:a16="http://schemas.microsoft.com/office/drawing/2014/main" id="{2E68E0A0-71B4-BD3F-893F-3AE30E92F9A5}"/>
              </a:ext>
            </a:extLst>
          </p:cNvPr>
          <p:cNvSpPr txBox="1"/>
          <p:nvPr/>
        </p:nvSpPr>
        <p:spPr>
          <a:xfrm>
            <a:off x="444617" y="209725"/>
            <a:ext cx="11409027" cy="7170681"/>
          </a:xfrm>
          <a:prstGeom prst="rect">
            <a:avLst/>
          </a:prstGeom>
          <a:noFill/>
        </p:spPr>
        <p:txBody>
          <a:bodyPr wrap="square" rtlCol="0">
            <a:spAutoFit/>
          </a:bodyPr>
          <a:lstStyle/>
          <a:p>
            <a:pPr>
              <a:lnSpc>
                <a:spcPct val="107000"/>
              </a:lnSpc>
              <a:spcAft>
                <a:spcPts val="800"/>
              </a:spcAft>
            </a:pPr>
            <a:r>
              <a:rPr lang="el-GR" sz="2400" b="1"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ΔΙΑΔΙΚΑΣΙΑ ΑΛΛΑΓΗΣ ΤΡΑΥΜΑΤΟΣ </a:t>
            </a:r>
            <a:endParaRPr lang="el-GR" sz="2400" b="1" u="sng"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-ελέγχουμε την ιατρική οδηγία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-συγκεντρώνουμε τον απαραίτητο εξοπλισμό</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-μεταβαίνουμε στον θάλαμο νοσηλείας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-επιβεβαιώνουμε τα στοιχεία του ασθενούς</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-ζητάμε από τους συνοδούς να αποχωρήσουν από το θάλαμο</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-εξασφαλίζουμε όσο το δυνατόν ιδιωτικότητα (παραβάν αν υπάρχει)</a:t>
            </a: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-κάτω από το τραύμα τοποθετούμε αδιάβροχο τετράγωνο</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-με ένα </a:t>
            </a:r>
            <a:r>
              <a:rPr lang="el-GR" sz="2000" kern="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τολύπιο</a:t>
            </a:r>
            <a:r>
              <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βάμβακος εμποτισμένο με οινόπνευμα βρέχουμε την ταινία που καλύπτει το τραύμα ώστε να την ξεκολλήσουμε</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-αφαιρούμε το χρησιμοποιημένο επίθεμα προς την φορά του τραύματος αναδιπλώνοντας τη μολυσμένη πλευρά  και το τοποθετούμε στον κάδο απορριμμάτων,</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-ελέγχουμε το τραύμα για φλεγμονή, βαθμό επούλωσης, οσμή</a:t>
            </a:r>
          </a:p>
          <a:p>
            <a:pPr>
              <a:lnSpc>
                <a:spcPct val="107000"/>
              </a:lnSpc>
              <a:spcAft>
                <a:spcPts val="800"/>
              </a:spcAft>
            </a:pP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2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818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0CB7AC42-34D1-5E86-3627-7598C87C28B3}"/>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34C88FC-4856-E82C-A919-3DAA527CC02D}"/>
              </a:ext>
            </a:extLst>
          </p:cNvPr>
          <p:cNvSpPr>
            <a:spLocks noGrp="1"/>
          </p:cNvSpPr>
          <p:nvPr>
            <p:ph type="sldNum" sz="quarter" idx="12"/>
          </p:nvPr>
        </p:nvSpPr>
        <p:spPr/>
        <p:txBody>
          <a:bodyPr/>
          <a:lstStyle/>
          <a:p>
            <a:pPr>
              <a:defRPr/>
            </a:pPr>
            <a:fld id="{07EEDFEF-748E-495D-B225-E3A1606C7289}" type="slidenum">
              <a:rPr lang="el-GR" smtClean="0"/>
              <a:pPr>
                <a:defRPr/>
              </a:pPr>
              <a:t>4</a:t>
            </a:fld>
            <a:endParaRPr lang="el-GR"/>
          </a:p>
        </p:txBody>
      </p:sp>
      <p:sp>
        <p:nvSpPr>
          <p:cNvPr id="4" name="TextBox 3">
            <a:extLst>
              <a:ext uri="{FF2B5EF4-FFF2-40B4-BE49-F238E27FC236}">
                <a16:creationId xmlns:a16="http://schemas.microsoft.com/office/drawing/2014/main" id="{B59C482F-0B81-588F-7F1E-4B8866957E02}"/>
              </a:ext>
            </a:extLst>
          </p:cNvPr>
          <p:cNvSpPr txBox="1"/>
          <p:nvPr/>
        </p:nvSpPr>
        <p:spPr>
          <a:xfrm>
            <a:off x="570451" y="276837"/>
            <a:ext cx="11207692" cy="6308330"/>
          </a:xfrm>
          <a:prstGeom prst="rect">
            <a:avLst/>
          </a:prstGeom>
          <a:noFill/>
        </p:spPr>
        <p:txBody>
          <a:bodyPr wrap="square" rtlCol="0">
            <a:spAutoFit/>
          </a:bodyPr>
          <a:lstStyle/>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-απολυμαίνουμε τα χέρια μας με οινόπνευμα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-ανοίγουμε το αποστειρωμένο τετράγωνο</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-φοράμε αποστειρωμένα γάντια</a:t>
            </a: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-πάνω στο αποστειρωμένο τετράγωνο τοποθετούμε τις αποστειρωμένες γάζες και τα αποστειρωμένα εργαλεία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-αν στην αλλαγή συμμετέχουν 2 νοσηλευτές ο ένας χειρίζεται το αποστειρωμένο υλικό και ο έτερος του σερβίρει τα υλικά που χρειάζεται. Αν στην αλλαγή είναι μόνο ένας νοσηλευτής θα πρέπει να αποφασίσει ποιο χέρι θα κρατήσει αποστειρωμένο. </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-καθαρίζουμε το τραύμα με φυσιολογικό ορό το τραύμα. Στεγνώνουμε το τραύμα από τον φυσιολογικό ορό με μια στεγνή γάζα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-καθαρίζουμε το τραύμα με </a:t>
            </a:r>
            <a:r>
              <a:rPr lang="en-US" sz="2000" kern="1200" dirty="0">
                <a:solidFill>
                  <a:srgbClr val="000000"/>
                </a:solidFill>
                <a:effectLst/>
                <a:latin typeface="Times New Roman" panose="02020603050405020304" pitchFamily="18" charset="0"/>
                <a:cs typeface="Times New Roman" panose="02020603050405020304" pitchFamily="18" charset="0"/>
              </a:rPr>
              <a:t>betadine</a:t>
            </a:r>
            <a:r>
              <a:rPr lang="el-GR" sz="2000" kern="1200" dirty="0">
                <a:solidFill>
                  <a:srgbClr val="000000"/>
                </a:solidFill>
                <a:effectLst/>
                <a:latin typeface="Times New Roman" panose="02020603050405020304" pitchFamily="18" charset="0"/>
                <a:cs typeface="Times New Roman" panose="02020603050405020304" pitchFamily="18" charset="0"/>
              </a:rPr>
              <a:t>. Στεγνώνουμε το τραύμα από το </a:t>
            </a:r>
            <a:r>
              <a:rPr lang="en-US" sz="2000" kern="1200" dirty="0">
                <a:solidFill>
                  <a:srgbClr val="000000"/>
                </a:solidFill>
                <a:effectLst/>
                <a:latin typeface="Times New Roman" panose="02020603050405020304" pitchFamily="18" charset="0"/>
                <a:cs typeface="Times New Roman" panose="02020603050405020304" pitchFamily="18" charset="0"/>
              </a:rPr>
              <a:t>betadine </a:t>
            </a:r>
            <a:r>
              <a:rPr lang="el-GR" sz="2000" kern="1200" dirty="0">
                <a:solidFill>
                  <a:srgbClr val="000000"/>
                </a:solidFill>
                <a:effectLst/>
                <a:latin typeface="Times New Roman" panose="02020603050405020304" pitchFamily="18" charset="0"/>
                <a:cs typeface="Times New Roman" panose="02020603050405020304" pitchFamily="18" charset="0"/>
              </a:rPr>
              <a:t>με μια στεγνή γάζα.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000" kern="1200" dirty="0">
                <a:solidFill>
                  <a:srgbClr val="000000"/>
                </a:solidFill>
                <a:effectLst/>
                <a:latin typeface="Times New Roman" panose="02020603050405020304" pitchFamily="18" charset="0"/>
                <a:cs typeface="Times New Roman" panose="02020603050405020304" pitchFamily="18" charset="0"/>
              </a:rPr>
              <a:t>-καλύπτουμε το τραύμα με αποστειρωμένες γάζες ή αποστειρωμένο επίθεμα(συνήθως είναι αυτοκόλλητα και δεν χρειάζονται επιπλέον σταθεροποίηση)</a:t>
            </a:r>
          </a:p>
          <a:p>
            <a:pPr>
              <a:lnSpc>
                <a:spcPct val="107000"/>
              </a:lnSpc>
              <a:spcAft>
                <a:spcPts val="800"/>
              </a:spcAft>
            </a:pPr>
            <a:r>
              <a:rPr lang="el-GR" sz="1800" kern="1200" dirty="0">
                <a:solidFill>
                  <a:srgbClr val="000000"/>
                </a:solidFill>
                <a:effectLst/>
                <a:latin typeface="Times New Roman" panose="02020603050405020304" pitchFamily="18" charset="0"/>
                <a:ea typeface="+mn-ea"/>
                <a:cs typeface="Times New Roman" panose="02020603050405020304" pitchFamily="18" charset="0"/>
              </a:rPr>
              <a:t>-</a:t>
            </a:r>
            <a:r>
              <a:rPr lang="el-GR" sz="2000" kern="1200" dirty="0">
                <a:solidFill>
                  <a:srgbClr val="000000"/>
                </a:solidFill>
                <a:effectLst/>
                <a:latin typeface="Times New Roman" panose="02020603050405020304" pitchFamily="18" charset="0"/>
                <a:cs typeface="Times New Roman" panose="02020603050405020304" pitchFamily="18" charset="0"/>
              </a:rPr>
              <a:t>αφαιρούμε τα αποστειρωμένα γάντια</a:t>
            </a: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937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47013531-24DE-A0C8-4ABD-769AB38670E8}"/>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77FC87E-9420-9535-EFF0-086E570ED449}"/>
              </a:ext>
            </a:extLst>
          </p:cNvPr>
          <p:cNvSpPr>
            <a:spLocks noGrp="1"/>
          </p:cNvSpPr>
          <p:nvPr>
            <p:ph type="sldNum" sz="quarter" idx="12"/>
          </p:nvPr>
        </p:nvSpPr>
        <p:spPr/>
        <p:txBody>
          <a:bodyPr/>
          <a:lstStyle/>
          <a:p>
            <a:pPr>
              <a:defRPr/>
            </a:pPr>
            <a:fld id="{07EEDFEF-748E-495D-B225-E3A1606C7289}" type="slidenum">
              <a:rPr lang="el-GR" smtClean="0"/>
              <a:pPr>
                <a:defRPr/>
              </a:pPr>
              <a:t>5</a:t>
            </a:fld>
            <a:endParaRPr lang="el-GR"/>
          </a:p>
        </p:txBody>
      </p:sp>
      <p:sp>
        <p:nvSpPr>
          <p:cNvPr id="4" name="TextBox 3">
            <a:extLst>
              <a:ext uri="{FF2B5EF4-FFF2-40B4-BE49-F238E27FC236}">
                <a16:creationId xmlns:a16="http://schemas.microsoft.com/office/drawing/2014/main" id="{43D33CF9-90BB-1BFD-D2B9-18576CD5774D}"/>
              </a:ext>
            </a:extLst>
          </p:cNvPr>
          <p:cNvSpPr txBox="1"/>
          <p:nvPr/>
        </p:nvSpPr>
        <p:spPr>
          <a:xfrm>
            <a:off x="520117" y="318782"/>
            <a:ext cx="11207692" cy="3258071"/>
          </a:xfrm>
          <a:prstGeom prst="rect">
            <a:avLst/>
          </a:prstGeom>
          <a:noFill/>
        </p:spPr>
        <p:txBody>
          <a:bodyPr wrap="square" rtlCol="0">
            <a:spAutoFit/>
          </a:bodyPr>
          <a:lstStyle/>
          <a:p>
            <a:pPr>
              <a:lnSpc>
                <a:spcPct val="107000"/>
              </a:lnSpc>
              <a:spcAft>
                <a:spcPts val="800"/>
              </a:spcAft>
            </a:pPr>
            <a:r>
              <a:rPr lang="el-GR" sz="2400" kern="1200" dirty="0">
                <a:solidFill>
                  <a:srgbClr val="000000"/>
                </a:solidFill>
                <a:effectLst/>
                <a:latin typeface="Times New Roman" panose="02020603050405020304" pitchFamily="18" charset="0"/>
                <a:cs typeface="Times New Roman" panose="02020603050405020304" pitchFamily="18" charset="0"/>
              </a:rPr>
              <a:t>-Βάζουμε γάντια μιας χρήσης </a:t>
            </a:r>
            <a:endParaRPr lang="el-G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400" kern="1200" dirty="0">
                <a:solidFill>
                  <a:srgbClr val="000000"/>
                </a:solidFill>
                <a:effectLst/>
                <a:latin typeface="Times New Roman" panose="02020603050405020304" pitchFamily="18" charset="0"/>
                <a:cs typeface="Times New Roman" panose="02020603050405020304" pitchFamily="18" charset="0"/>
              </a:rPr>
              <a:t>-σταθεροποιούμε τις αποστειρωμένες γάζες με λευκοπλάστ.</a:t>
            </a:r>
            <a:endParaRPr lang="el-G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400" kern="1200" dirty="0">
                <a:solidFill>
                  <a:srgbClr val="000000"/>
                </a:solidFill>
                <a:effectLst/>
                <a:latin typeface="Times New Roman" panose="02020603050405020304" pitchFamily="18" charset="0"/>
                <a:cs typeface="Times New Roman" panose="02020603050405020304" pitchFamily="18" charset="0"/>
              </a:rPr>
              <a:t>-απομακρύνουμε τα υλικά που έχουμε χρησιμοποιήσει και τα απορρίπτουμε στους κατάλληλους κάδους</a:t>
            </a:r>
            <a:endParaRPr lang="el-G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400" kern="1200" dirty="0">
                <a:solidFill>
                  <a:srgbClr val="000000"/>
                </a:solidFill>
                <a:effectLst/>
                <a:latin typeface="Times New Roman" panose="02020603050405020304" pitchFamily="18" charset="0"/>
                <a:cs typeface="Times New Roman" panose="02020603050405020304" pitchFamily="18" charset="0"/>
              </a:rPr>
              <a:t>-αφαιρούμε τα γάντια</a:t>
            </a:r>
            <a:endParaRPr lang="el-G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400" kern="1200" dirty="0">
                <a:solidFill>
                  <a:srgbClr val="000000"/>
                </a:solidFill>
                <a:effectLst/>
                <a:latin typeface="Times New Roman" panose="02020603050405020304" pitchFamily="18" charset="0"/>
                <a:cs typeface="Times New Roman" panose="02020603050405020304" pitchFamily="18" charset="0"/>
              </a:rPr>
              <a:t>-καθαρίζουμε τα χέρια μας με οινόπνευμα</a:t>
            </a:r>
            <a:endParaRPr lang="el-GR"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1800" kern="1200" dirty="0">
                <a:solidFill>
                  <a:srgbClr val="000000"/>
                </a:solidFill>
                <a:effectLst/>
                <a:latin typeface="Times New Roman" panose="02020603050405020304" pitchFamily="18" charset="0"/>
                <a:ea typeface="+mn-ea"/>
                <a:cs typeface="Times New Roman" panose="02020603050405020304" pitchFamily="18"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756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D2FC3F74-791A-C215-7BDD-AA9A5FD787A8}"/>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802CD02B-274D-039F-2CF7-6879AFF841C1}"/>
              </a:ext>
            </a:extLst>
          </p:cNvPr>
          <p:cNvSpPr>
            <a:spLocks noGrp="1"/>
          </p:cNvSpPr>
          <p:nvPr>
            <p:ph type="sldNum" sz="quarter" idx="12"/>
          </p:nvPr>
        </p:nvSpPr>
        <p:spPr/>
        <p:txBody>
          <a:bodyPr/>
          <a:lstStyle/>
          <a:p>
            <a:pPr>
              <a:defRPr/>
            </a:pPr>
            <a:fld id="{07EEDFEF-748E-495D-B225-E3A1606C7289}" type="slidenum">
              <a:rPr lang="el-GR" smtClean="0"/>
              <a:pPr>
                <a:defRPr/>
              </a:pPr>
              <a:t>6</a:t>
            </a:fld>
            <a:endParaRPr lang="el-GR"/>
          </a:p>
        </p:txBody>
      </p:sp>
      <p:sp>
        <p:nvSpPr>
          <p:cNvPr id="4" name="TextBox 3">
            <a:extLst>
              <a:ext uri="{FF2B5EF4-FFF2-40B4-BE49-F238E27FC236}">
                <a16:creationId xmlns:a16="http://schemas.microsoft.com/office/drawing/2014/main" id="{0C1BD790-ECB6-26E6-F0BD-A4CF0F9EF184}"/>
              </a:ext>
            </a:extLst>
          </p:cNvPr>
          <p:cNvSpPr txBox="1"/>
          <p:nvPr/>
        </p:nvSpPr>
        <p:spPr>
          <a:xfrm>
            <a:off x="478172" y="260059"/>
            <a:ext cx="11291582" cy="6061468"/>
          </a:xfrm>
          <a:prstGeom prst="rect">
            <a:avLst/>
          </a:prstGeom>
          <a:noFill/>
        </p:spPr>
        <p:txBody>
          <a:bodyPr wrap="square" rtlCol="0">
            <a:spAutoFit/>
          </a:bodyPr>
          <a:lstStyle/>
          <a:p>
            <a:pPr algn="just">
              <a:lnSpc>
                <a:spcPct val="150000"/>
              </a:lnSpc>
              <a:spcAft>
                <a:spcPts val="800"/>
              </a:spcAft>
            </a:pPr>
            <a:r>
              <a:rPr lang="el-GR" sz="2400" b="1" u="sng" kern="100" dirty="0">
                <a:latin typeface="Times New Roman" panose="02020603050405020304" pitchFamily="18" charset="0"/>
                <a:ea typeface="Calibri" panose="020F0502020204030204" pitchFamily="34" charset="0"/>
                <a:cs typeface="Times New Roman" panose="02020603050405020304" pitchFamily="18" charset="0"/>
              </a:rPr>
              <a:t>Α</a:t>
            </a:r>
            <a:r>
              <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rPr>
              <a:t>σηψία</a:t>
            </a: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 ονομάζεται η πρόληψη μικροβιακής επιμόλυνσης με την απομάκρυνση, τον αποκλεισμό  η την  εξολόθρευση των παθογόνων μικροοργανισμών. Οποιαδήποτε επεμβατική διαδικασία διασπά τη φυσική άμυνα του </a:t>
            </a:r>
            <a:r>
              <a:rPr lang="el-GR" sz="2400" kern="100" dirty="0" err="1">
                <a:effectLst/>
                <a:latin typeface="Times New Roman" panose="02020603050405020304" pitchFamily="18" charset="0"/>
                <a:ea typeface="Calibri" panose="020F0502020204030204" pitchFamily="34" charset="0"/>
                <a:cs typeface="Times New Roman" panose="02020603050405020304" pitchFamily="18" charset="0"/>
              </a:rPr>
              <a:t>οργανισμούείναι</a:t>
            </a: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 δυνητικά επικίνδυνη για οριζόντια μετάδοση λοιμώξεων.</a:t>
            </a:r>
          </a:p>
          <a:p>
            <a:pPr algn="just">
              <a:lnSpc>
                <a:spcPct val="150000"/>
              </a:lnSpc>
              <a:spcAft>
                <a:spcPts val="800"/>
              </a:spcAft>
            </a:pPr>
            <a:endParaRPr lang="el-GR" sz="2400"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rPr>
              <a:t>Η </a:t>
            </a:r>
            <a:r>
              <a:rPr lang="el-GR" sz="2400" b="1" u="sng" kern="100" dirty="0">
                <a:latin typeface="Times New Roman" panose="02020603050405020304" pitchFamily="18" charset="0"/>
                <a:ea typeface="Calibri" panose="020F0502020204030204" pitchFamily="34" charset="0"/>
                <a:cs typeface="Times New Roman" panose="02020603050405020304" pitchFamily="18" charset="0"/>
              </a:rPr>
              <a:t>Ά</a:t>
            </a:r>
            <a:r>
              <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rPr>
              <a:t>σηπτη Τεχνική Μη Επαφής – ΑΤΜΕ </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είναι η τεχνική κατά την οποία η χρήση υλικού και εξοπλισμού σε μια διαδικασία γίνεται με τέτοιον τρόπο ώστε τα αποστειρωμένα σημεία( του υλικού και του εξοπλισμού) να μην έρχονται σε επαφή με οτιδήποτε μη αποστειρωμένο έτσι ώστε να αποφεύγεται η επιμόλυνση</a:t>
            </a:r>
            <a:endPar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l-G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l-G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3088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A7F8F91C-6E03-9ED9-09F5-31BE0B752509}"/>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FFEBEBE2-DB14-6DAF-4C5F-1D635448D726}"/>
              </a:ext>
            </a:extLst>
          </p:cNvPr>
          <p:cNvSpPr>
            <a:spLocks noGrp="1"/>
          </p:cNvSpPr>
          <p:nvPr>
            <p:ph type="sldNum" sz="quarter" idx="12"/>
          </p:nvPr>
        </p:nvSpPr>
        <p:spPr/>
        <p:txBody>
          <a:bodyPr/>
          <a:lstStyle/>
          <a:p>
            <a:pPr>
              <a:defRPr/>
            </a:pPr>
            <a:fld id="{07EEDFEF-748E-495D-B225-E3A1606C7289}" type="slidenum">
              <a:rPr lang="el-GR" smtClean="0"/>
              <a:pPr>
                <a:defRPr/>
              </a:pPr>
              <a:t>7</a:t>
            </a:fld>
            <a:endParaRPr lang="el-GR"/>
          </a:p>
        </p:txBody>
      </p:sp>
      <p:sp>
        <p:nvSpPr>
          <p:cNvPr id="4" name="TextBox 3">
            <a:extLst>
              <a:ext uri="{FF2B5EF4-FFF2-40B4-BE49-F238E27FC236}">
                <a16:creationId xmlns:a16="http://schemas.microsoft.com/office/drawing/2014/main" id="{3B477541-6D1A-E80F-63E3-860BAC2DD732}"/>
              </a:ext>
            </a:extLst>
          </p:cNvPr>
          <p:cNvSpPr txBox="1"/>
          <p:nvPr/>
        </p:nvSpPr>
        <p:spPr>
          <a:xfrm>
            <a:off x="478172" y="276837"/>
            <a:ext cx="11065079" cy="3447482"/>
          </a:xfrm>
          <a:prstGeom prst="rect">
            <a:avLst/>
          </a:prstGeom>
          <a:noFill/>
        </p:spPr>
        <p:txBody>
          <a:bodyPr wrap="square" rtlCol="0">
            <a:spAutoFit/>
          </a:bodyPr>
          <a:lstStyle/>
          <a:p>
            <a:pPr>
              <a:lnSpc>
                <a:spcPct val="107000"/>
              </a:lnSpc>
              <a:spcAft>
                <a:spcPts val="800"/>
              </a:spcAft>
            </a:pPr>
            <a:r>
              <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rPr>
              <a:t>ΒΑΣΙΚΕΣ ΑΡΧΕΣ ΑΤΜΕ</a:t>
            </a:r>
          </a:p>
          <a:p>
            <a:pPr>
              <a:lnSpc>
                <a:spcPct val="107000"/>
              </a:lnSpc>
              <a:spcAft>
                <a:spcPts val="800"/>
              </a:spcAft>
            </a:pPr>
            <a:endParaRPr lang="el-GR" sz="2400" b="1" u="sng"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-Πλύνετε πάντα τα χέρια με αποτελεσματικό τρόπο (υγιεινή των χεριών)</a:t>
            </a:r>
          </a:p>
          <a:p>
            <a:pPr>
              <a:lnSpc>
                <a:spcPct val="107000"/>
              </a:lnSpc>
              <a:spcAft>
                <a:spcPts val="800"/>
              </a:spcAft>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a:t>
            </a: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Μην αγγίζετε/επιμολύνετε ποτέ τα "σημεία κλειδιά" (αποστειρωμένα)</a:t>
            </a:r>
          </a:p>
          <a:p>
            <a:pPr>
              <a:lnSpc>
                <a:spcPct val="107000"/>
              </a:lnSpc>
              <a:spcAft>
                <a:spcPts val="800"/>
              </a:spcAft>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a:t>
            </a: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Κρατάτε τα " σημεία μη-κλειδιά" με σιγουριά (μη αποστειρωμένα)</a:t>
            </a:r>
          </a:p>
          <a:p>
            <a:pPr>
              <a:lnSpc>
                <a:spcPct val="107000"/>
              </a:lnSpc>
              <a:spcAft>
                <a:spcPts val="800"/>
              </a:spcAft>
            </a:pPr>
            <a:r>
              <a:rPr lang="el-GR" sz="2400" kern="100" dirty="0">
                <a:effectLst/>
                <a:latin typeface="Times New Roman" panose="02020603050405020304" pitchFamily="18" charset="0"/>
                <a:ea typeface="Calibri" panose="020F0502020204030204" pitchFamily="34" charset="0"/>
                <a:cs typeface="Times New Roman" panose="02020603050405020304" pitchFamily="18" charset="0"/>
              </a:rPr>
              <a:t>-Λάβετε τα κατάλληλα μέτρα προφύλαξης για την πρόληψη μετάδοσης λοιμώξεων</a:t>
            </a:r>
          </a:p>
          <a:p>
            <a:pPr>
              <a:lnSpc>
                <a:spcPct val="107000"/>
              </a:lnSpc>
              <a:spcAft>
                <a:spcPts val="800"/>
              </a:spcAft>
            </a:pPr>
            <a:endParaRPr lang="el-GR" sz="24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316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06E4489D-3CC3-144A-557C-5CF91118FC09}"/>
              </a:ext>
            </a:extLst>
          </p:cNvPr>
          <p:cNvSpPr>
            <a:spLocks noGrp="1"/>
          </p:cNvSpPr>
          <p:nvPr>
            <p:ph type="ftr" sz="quarter" idx="11"/>
          </p:nvPr>
        </p:nvSpPr>
        <p:spPr/>
        <p:txBody>
          <a:bodyPr/>
          <a:lstStyle/>
          <a:p>
            <a:pPr>
              <a:defRPr/>
            </a:pPr>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0D49C7A0-EBBD-2DF1-9259-D8DE41151066}"/>
              </a:ext>
            </a:extLst>
          </p:cNvPr>
          <p:cNvSpPr>
            <a:spLocks noGrp="1"/>
          </p:cNvSpPr>
          <p:nvPr>
            <p:ph type="sldNum" sz="quarter" idx="12"/>
          </p:nvPr>
        </p:nvSpPr>
        <p:spPr/>
        <p:txBody>
          <a:bodyPr/>
          <a:lstStyle/>
          <a:p>
            <a:pPr>
              <a:defRPr/>
            </a:pPr>
            <a:fld id="{7034DF44-E25D-4003-8BEC-0CF17BF5BBBC}" type="slidenum">
              <a:rPr lang="el-GR"/>
              <a:pPr>
                <a:defRPr/>
              </a:pPr>
              <a:t>8</a:t>
            </a:fld>
            <a:endParaRPr lang="el-GR"/>
          </a:p>
        </p:txBody>
      </p:sp>
      <p:sp>
        <p:nvSpPr>
          <p:cNvPr id="4" name="TextBox 3">
            <a:extLst>
              <a:ext uri="{FF2B5EF4-FFF2-40B4-BE49-F238E27FC236}">
                <a16:creationId xmlns:a16="http://schemas.microsoft.com/office/drawing/2014/main" id="{D87C17C3-CA64-53B6-DD8C-4C5974688F39}"/>
              </a:ext>
            </a:extLst>
          </p:cNvPr>
          <p:cNvSpPr txBox="1"/>
          <p:nvPr/>
        </p:nvSpPr>
        <p:spPr>
          <a:xfrm>
            <a:off x="646113" y="314325"/>
            <a:ext cx="10807700" cy="5043488"/>
          </a:xfrm>
          <a:prstGeom prst="rect">
            <a:avLst/>
          </a:prstGeom>
          <a:noFill/>
        </p:spPr>
        <p:txBody>
          <a:bodyPr>
            <a:spAutoFit/>
          </a:bodyPr>
          <a:lstStyle/>
          <a:p>
            <a:pPr algn="ctr" eaLnBrk="1" fontAlgn="auto" hangingPunct="1">
              <a:lnSpc>
                <a:spcPct val="150000"/>
              </a:lnSpc>
              <a:spcBef>
                <a:spcPts val="0"/>
              </a:spcBef>
              <a:spcAft>
                <a:spcPts val="800"/>
              </a:spcAft>
              <a:defRPr/>
            </a:pP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ΚΑΤΑΚΛΙΣΕΙΣ</a:t>
            </a:r>
          </a:p>
          <a:p>
            <a:pPr algn="just" eaLnBrk="1" fontAlgn="auto" hangingPunct="1">
              <a:lnSpc>
                <a:spcPct val="150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-Κατακλίσεις ή αλλιώς έλκη πίεσης ορίζονται οι τοπικές βλάβες του δέρματος ή και των υποκείμενων ιστών που προκαλούνται εξαιτίας δυνάμεων πίεσης, διάτμησης, τριβής ή συνδυασμού αυτών. Συνήθως παρουσιάζονται όταν ένας μαλακός ιστός πιέζεται μεταξύ μιας οστικής προεξοχής και μιας εξωτερικής επιφάνειας για μεγάλο χρονικό διάστημα.</a:t>
            </a:r>
          </a:p>
          <a:p>
            <a:pPr algn="just" eaLnBrk="1" fontAlgn="auto" hangingPunct="1">
              <a:lnSpc>
                <a:spcPct val="150000"/>
              </a:lnSpc>
              <a:spcBef>
                <a:spcPts val="0"/>
              </a:spcBef>
              <a:spcAft>
                <a:spcPts val="800"/>
              </a:spcAft>
              <a:defRPr/>
            </a:pPr>
            <a:r>
              <a:rPr lang="el-GR" sz="2000" kern="100" dirty="0">
                <a:latin typeface="Times New Roman" panose="02020603050405020304" pitchFamily="18" charset="0"/>
                <a:ea typeface="Calibri" panose="020F0502020204030204" pitchFamily="34" charset="0"/>
                <a:cs typeface="Times New Roman" panose="02020603050405020304" pitchFamily="18" charset="0"/>
              </a:rPr>
              <a:t>-Η παρουσία των κατακλίσεων στους αρρώστους δημιουργεί προβλήματα μεγάλης ιατρονοσηλευτικής και κοινωνικοοικονομικής σπουδαιότητας. Απαιτούν αυξημένη νοσηλευτική φροντίδα και καθυστερούν την ανάρρωση και έξοδο των αρρώστων από το νοσοκομείο με αποτέλεσμα να ανεβαίνει ο μέσος όρος των αρρώστων στο νοσοκομείο, να αυξάνεται η ζήτηση για νοσοκομειακά κρεβάτια και να μεγαλώνει το κόστος της νοσηλείας τους</a:t>
            </a:r>
            <a:r>
              <a:rPr lang="el-GR" kern="100" dirty="0">
                <a:latin typeface="Times New Roman" panose="02020603050405020304" pitchFamily="18" charset="0"/>
                <a:ea typeface="Calibri" panose="020F0502020204030204" pitchFamily="34" charset="0"/>
                <a:cs typeface="Times New Roman" panose="02020603050405020304"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E6EB7E-FE66-FD87-FEB1-2AA4791AA2E6}"/>
              </a:ext>
            </a:extLst>
          </p:cNvPr>
          <p:cNvSpPr txBox="1"/>
          <p:nvPr/>
        </p:nvSpPr>
        <p:spPr>
          <a:xfrm>
            <a:off x="1042988" y="415925"/>
            <a:ext cx="10621962" cy="6311900"/>
          </a:xfrm>
          <a:prstGeom prst="rect">
            <a:avLst/>
          </a:prstGeom>
          <a:noFill/>
        </p:spPr>
        <p:txBody>
          <a:bodyPr>
            <a:spAutoFit/>
          </a:bodyPr>
          <a:lstStyle/>
          <a:p>
            <a:pPr algn="ctr" eaLnBrk="1" fontAlgn="auto" hangingPunct="1">
              <a:lnSpc>
                <a:spcPct val="107000"/>
              </a:lnSpc>
              <a:spcBef>
                <a:spcPts val="0"/>
              </a:spcBef>
              <a:spcAft>
                <a:spcPts val="800"/>
              </a:spcAft>
              <a:defRPr/>
            </a:pPr>
            <a:r>
              <a:rPr lang="el-GR" sz="2800" b="1" u="sng" kern="100" dirty="0">
                <a:latin typeface="Times New Roman" panose="02020603050405020304" pitchFamily="18" charset="0"/>
                <a:ea typeface="Calibri" panose="020F0502020204030204" pitchFamily="34" charset="0"/>
                <a:cs typeface="Times New Roman" panose="02020603050405020304" pitchFamily="18" charset="0"/>
              </a:rPr>
              <a:t>Παράγοντες κινδύνου</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Οι παράγοντες που ενοχοποιούνται για τη δημιουργία των κατακλίσεων χωρίζονται σε ενδογενείς και εξωγενείς.</a:t>
            </a:r>
          </a:p>
          <a:p>
            <a:pPr algn="just" eaLnBrk="1" fontAlgn="auto" hangingPunct="1">
              <a:lnSpc>
                <a:spcPct val="107000"/>
              </a:lnSpc>
              <a:spcBef>
                <a:spcPts val="0"/>
              </a:spcBef>
              <a:spcAft>
                <a:spcPts val="800"/>
              </a:spcAft>
              <a:defRPr/>
            </a:pPr>
            <a:r>
              <a:rPr lang="el-GR" sz="2400" b="1" u="sng" kern="100" dirty="0">
                <a:latin typeface="Times New Roman" panose="02020603050405020304" pitchFamily="18" charset="0"/>
                <a:ea typeface="Calibri" panose="020F0502020204030204" pitchFamily="34" charset="0"/>
                <a:cs typeface="Times New Roman" panose="02020603050405020304" pitchFamily="18" charset="0"/>
              </a:rPr>
              <a:t>ΕΝΔΟΓΕΝΕΙΣ ΠΑΡΑΓΟΝΤΕΣ </a:t>
            </a:r>
            <a:endParaRPr lang="el-GR" sz="2400" u="sng" kern="100" dirty="0">
              <a:latin typeface="Times New Roman" panose="02020603050405020304" pitchFamily="18" charset="0"/>
              <a:ea typeface="Calibri" panose="020F0502020204030204" pitchFamily="34" charset="0"/>
              <a:cs typeface="Times New Roman" panose="02020603050405020304" pitchFamily="18" charset="0"/>
            </a:endParaRP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Προχωρημένη ηλικία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Μειωμένη κινητικότητα και αισθητικότητα</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 Ακράτεια ούρων και κοπράνων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Διαταραχές θρέψης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Η υποκείμενη νόσος (οξεία, χρόνια και ανίατη)</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 Ψυχολογικοί παράγοντες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Λήψη φαρμάκων </a:t>
            </a:r>
          </a:p>
          <a:p>
            <a:pPr algn="just" eaLnBrk="1" fontAlgn="auto" hangingPunct="1">
              <a:lnSpc>
                <a:spcPct val="107000"/>
              </a:lnSpc>
              <a:spcBef>
                <a:spcPts val="0"/>
              </a:spcBef>
              <a:spcAft>
                <a:spcPts val="800"/>
              </a:spcAft>
              <a:defRPr/>
            </a:pPr>
            <a:r>
              <a:rPr lang="el-GR" sz="2400" kern="100" dirty="0">
                <a:latin typeface="Times New Roman" panose="02020603050405020304" pitchFamily="18" charset="0"/>
                <a:ea typeface="Calibri" panose="020F0502020204030204" pitchFamily="34" charset="0"/>
                <a:cs typeface="Times New Roman" panose="02020603050405020304" pitchFamily="18" charset="0"/>
              </a:rPr>
              <a:t>- Αυξημένη θερμοκρασία σώματος</a:t>
            </a:r>
          </a:p>
          <a:p>
            <a:pPr algn="just" eaLnBrk="1" fontAlgn="auto" hangingPunct="1">
              <a:lnSpc>
                <a:spcPct val="107000"/>
              </a:lnSpc>
              <a:spcBef>
                <a:spcPts val="0"/>
              </a:spcBef>
              <a:spcAft>
                <a:spcPts val="800"/>
              </a:spcAft>
              <a:defRPr/>
            </a:pPr>
            <a:endParaRPr lang="el-GR" kern="100" dirty="0">
              <a:ea typeface="Calibri" panose="020F0502020204030204" pitchFamily="34" charset="0"/>
              <a:cs typeface="Times New Roman" panose="02020603050405020304" pitchFamily="18" charset="0"/>
            </a:endParaRPr>
          </a:p>
        </p:txBody>
      </p:sp>
      <p:sp>
        <p:nvSpPr>
          <p:cNvPr id="3" name="Θέση αριθμού διαφάνειας 2">
            <a:extLst>
              <a:ext uri="{FF2B5EF4-FFF2-40B4-BE49-F238E27FC236}">
                <a16:creationId xmlns:a16="http://schemas.microsoft.com/office/drawing/2014/main" id="{DD857CB3-BEE2-21AE-556A-A252BE7F6588}"/>
              </a:ext>
            </a:extLst>
          </p:cNvPr>
          <p:cNvSpPr>
            <a:spLocks noGrp="1"/>
          </p:cNvSpPr>
          <p:nvPr>
            <p:ph type="sldNum" sz="quarter" idx="12"/>
          </p:nvPr>
        </p:nvSpPr>
        <p:spPr/>
        <p:txBody>
          <a:bodyPr/>
          <a:lstStyle/>
          <a:p>
            <a:pPr>
              <a:defRPr/>
            </a:pPr>
            <a:fld id="{2AD72F6E-0CA0-476A-AAD2-E9005BDAFE6E}" type="slidenum">
              <a:rPr lang="el-GR"/>
              <a:pPr>
                <a:defRPr/>
              </a:pPr>
              <a:t>9</a:t>
            </a:fld>
            <a:endParaRPr lang="el-GR"/>
          </a:p>
        </p:txBody>
      </p:sp>
      <p:sp>
        <p:nvSpPr>
          <p:cNvPr id="4" name="Θέση υποσέλιδου 3">
            <a:extLst>
              <a:ext uri="{FF2B5EF4-FFF2-40B4-BE49-F238E27FC236}">
                <a16:creationId xmlns:a16="http://schemas.microsoft.com/office/drawing/2014/main" id="{765C0161-3F3B-1E1B-B52C-540E9BC73725}"/>
              </a:ext>
            </a:extLst>
          </p:cNvPr>
          <p:cNvSpPr>
            <a:spLocks noGrp="1"/>
          </p:cNvSpPr>
          <p:nvPr>
            <p:ph type="ftr" sz="quarter" idx="11"/>
          </p:nvPr>
        </p:nvSpPr>
        <p:spPr/>
        <p:txBody>
          <a:bodyPr/>
          <a:lstStyle/>
          <a:p>
            <a:pPr>
              <a:defRPr/>
            </a:pPr>
            <a:r>
              <a:rPr lang="el-GR"/>
              <a:t>ΒΛΑΧΟΣ ΑΝΑΡΓΥΡΟΣ ,ΝΟΣΗΛΕΥΤΗΣ ΤΕ ,MSC</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Παρουσίαση1" id="{7633DFE9-3357-4964-AEEA-E5DE8173F1D7}" vid="{FFF607B7-99EA-465F-8539-4FF105222DB9}"/>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ΦΡΟΝΤΙΔΑ ΤΡΑΥΜΑΤΟΣ ΚΑΙ ΠΕΡΙΠΟΙΗΣΗ ΚΑΤΑΚΛΙΣΕΩΝ</Template>
  <TotalTime>45</TotalTime>
  <Words>1216</Words>
  <Application>Microsoft Office PowerPoint</Application>
  <PresentationFormat>Ευρεία οθόνη</PresentationFormat>
  <Paragraphs>145</Paragraphs>
  <Slides>14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14</vt:i4>
      </vt:variant>
    </vt:vector>
  </HeadingPairs>
  <TitlesOfParts>
    <vt:vector size="19" baseType="lpstr">
      <vt:lpstr>Arial</vt:lpstr>
      <vt:lpstr>Calibri</vt:lpstr>
      <vt:lpstr>Calibri Light</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Ανάργυρος Βλάχος</dc:creator>
  <cp:lastModifiedBy>Ανάργυρος Βλάχος</cp:lastModifiedBy>
  <cp:revision>3</cp:revision>
  <dcterms:created xsi:type="dcterms:W3CDTF">2024-03-30T11:54:00Z</dcterms:created>
  <dcterms:modified xsi:type="dcterms:W3CDTF">2024-04-02T14:25:27Z</dcterms:modified>
</cp:coreProperties>
</file>