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6" r:id="rId3"/>
    <p:sldId id="315" r:id="rId4"/>
    <p:sldId id="317" r:id="rId5"/>
    <p:sldId id="318" r:id="rId6"/>
    <p:sldId id="319" r:id="rId7"/>
    <p:sldId id="258" r:id="rId8"/>
    <p:sldId id="259" r:id="rId9"/>
    <p:sldId id="260" r:id="rId10"/>
    <p:sldId id="320" r:id="rId11"/>
    <p:sldId id="311" r:id="rId12"/>
    <p:sldId id="261" r:id="rId13"/>
    <p:sldId id="262" r:id="rId14"/>
    <p:sldId id="263" r:id="rId15"/>
    <p:sldId id="264" r:id="rId16"/>
    <p:sldId id="265" r:id="rId17"/>
    <p:sldId id="266" r:id="rId18"/>
    <p:sldId id="321" r:id="rId19"/>
    <p:sldId id="322" r:id="rId20"/>
    <p:sldId id="313" r:id="rId21"/>
    <p:sldId id="268" r:id="rId22"/>
    <p:sldId id="269" r:id="rId23"/>
    <p:sldId id="270" r:id="rId24"/>
    <p:sldId id="271" r:id="rId25"/>
    <p:sldId id="323" r:id="rId26"/>
    <p:sldId id="314" r:id="rId27"/>
    <p:sldId id="273" r:id="rId28"/>
    <p:sldId id="274" r:id="rId29"/>
    <p:sldId id="275" r:id="rId30"/>
    <p:sldId id="276" r:id="rId31"/>
    <p:sldId id="278" r:id="rId32"/>
    <p:sldId id="279" r:id="rId33"/>
    <p:sldId id="281" r:id="rId34"/>
    <p:sldId id="324" r:id="rId35"/>
    <p:sldId id="283" r:id="rId36"/>
    <p:sldId id="284" r:id="rId37"/>
    <p:sldId id="285" r:id="rId38"/>
    <p:sldId id="286" r:id="rId39"/>
    <p:sldId id="288" r:id="rId4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29"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fld id="{BC60942E-D1B7-439B-A941-EC8D12CBEFAD}" type="datetimeFigureOut">
              <a:rPr lang="el-GR" smtClean="0"/>
              <a:t>11/11/2021</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246411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BC60942E-D1B7-439B-A941-EC8D12CBEFAD}" type="datetimeFigureOut">
              <a:rPr lang="el-GR" smtClean="0"/>
              <a:t>11/11/2021</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183504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p:cNvSpPr>
            <a:spLocks noGrp="1"/>
          </p:cNvSpPr>
          <p:nvPr>
            <p:ph type="dt" sz="half" idx="10"/>
          </p:nvPr>
        </p:nvSpPr>
        <p:spPr/>
        <p:txBody>
          <a:bodyPr/>
          <a:lstStyle/>
          <a:p>
            <a:fld id="{BC60942E-D1B7-439B-A941-EC8D12CBEFAD}" type="datetimeFigureOut">
              <a:rPr lang="el-GR" smtClean="0"/>
              <a:t>11/11/2021</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3126811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BC60942E-D1B7-439B-A941-EC8D12CBEFAD}" type="datetimeFigureOut">
              <a:rPr lang="el-GR" smtClean="0"/>
              <a:t>11/11/2021</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2215185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BC60942E-D1B7-439B-A941-EC8D12CBEFAD}" type="datetimeFigureOut">
              <a:rPr lang="el-GR" smtClean="0"/>
              <a:t>11/11/2021</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441637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BC60942E-D1B7-439B-A941-EC8D12CBEFAD}" type="datetimeFigureOut">
              <a:rPr lang="el-GR" smtClean="0"/>
              <a:t>11/11/2021</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2807882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BC60942E-D1B7-439B-A941-EC8D12CBEFAD}" type="datetimeFigureOut">
              <a:rPr lang="el-GR" smtClean="0"/>
              <a:t>11/11/2021</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3274195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BC60942E-D1B7-439B-A941-EC8D12CBEFAD}" type="datetimeFigureOut">
              <a:rPr lang="el-GR" smtClean="0"/>
              <a:t>11/11/2021</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44780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p:cNvSpPr>
            <a:spLocks noGrp="1"/>
          </p:cNvSpPr>
          <p:nvPr>
            <p:ph type="dt" sz="half" idx="10"/>
          </p:nvPr>
        </p:nvSpPr>
        <p:spPr/>
        <p:txBody>
          <a:bodyPr/>
          <a:lstStyle/>
          <a:p>
            <a:fld id="{BC60942E-D1B7-439B-A941-EC8D12CBEFAD}" type="datetimeFigureOut">
              <a:rPr lang="el-GR" smtClean="0"/>
              <a:t>11/11/2021</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3628146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BC60942E-D1B7-439B-A941-EC8D12CBEFAD}" type="datetimeFigureOut">
              <a:rPr lang="el-GR" smtClean="0"/>
              <a:t>11/11/2021</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4229440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BC60942E-D1B7-439B-A941-EC8D12CBEFAD}" type="datetimeFigureOut">
              <a:rPr lang="el-GR" smtClean="0"/>
              <a:t>11/11/2021</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2EA2A43E-CEB1-4B53-A322-6FDCCBAE6FCB}" type="slidenum">
              <a:rPr lang="el-GR" smtClean="0"/>
              <a:t>‹#›</a:t>
            </a:fld>
            <a:endParaRPr lang="el-GR"/>
          </a:p>
        </p:txBody>
      </p:sp>
    </p:spTree>
    <p:extLst>
      <p:ext uri="{BB962C8B-B14F-4D97-AF65-F5344CB8AC3E}">
        <p14:creationId xmlns:p14="http://schemas.microsoft.com/office/powerpoint/2010/main" val="61761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60942E-D1B7-439B-A941-EC8D12CBEFAD}" type="datetimeFigureOut">
              <a:rPr lang="el-GR" smtClean="0"/>
              <a:t>11/11/2021</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A2A43E-CEB1-4B53-A322-6FDCCBAE6FCB}" type="slidenum">
              <a:rPr lang="el-GR" smtClean="0"/>
              <a:t>‹#›</a:t>
            </a:fld>
            <a:endParaRPr lang="el-GR"/>
          </a:p>
        </p:txBody>
      </p:sp>
    </p:spTree>
    <p:extLst>
      <p:ext uri="{BB962C8B-B14F-4D97-AF65-F5344CB8AC3E}">
        <p14:creationId xmlns:p14="http://schemas.microsoft.com/office/powerpoint/2010/main" val="4266195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en.wikipedia.org/wiki/Mus%C3%A9e_Grobet-Labadi%C3%A9"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808219" y="1804180"/>
            <a:ext cx="10515600" cy="1325563"/>
          </a:xfrm>
        </p:spPr>
        <p:txBody>
          <a:bodyPr/>
          <a:lstStyle/>
          <a:p>
            <a:pPr algn="ctr"/>
            <a:r>
              <a:rPr lang="el-GR" dirty="0"/>
              <a:t>ΡΟΚΟΚΟ</a:t>
            </a:r>
            <a:r>
              <a:rPr lang="en-US"/>
              <a:t/>
            </a:r>
            <a:br>
              <a:rPr lang="en-US"/>
            </a:br>
            <a:r>
              <a:rPr lang="en-US"/>
              <a:t>1710-1760</a:t>
            </a:r>
            <a:endParaRPr lang="el-GR" dirty="0"/>
          </a:p>
        </p:txBody>
      </p:sp>
    </p:spTree>
    <p:extLst>
      <p:ext uri="{BB962C8B-B14F-4D97-AF65-F5344CB8AC3E}">
        <p14:creationId xmlns:p14="http://schemas.microsoft.com/office/powerpoint/2010/main" val="3825153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 xmlns:a16="http://schemas.microsoft.com/office/drawing/2014/main" id="{EB99C531-34CA-490E-A0FA-BD50C99414A2}"/>
              </a:ext>
            </a:extLst>
          </p:cNvPr>
          <p:cNvSpPr>
            <a:spLocks noGrp="1"/>
          </p:cNvSpPr>
          <p:nvPr>
            <p:ph idx="1"/>
          </p:nvPr>
        </p:nvSpPr>
        <p:spPr>
          <a:xfrm>
            <a:off x="0" y="0"/>
            <a:ext cx="12082072" cy="6730584"/>
          </a:xfrm>
        </p:spPr>
        <p:txBody>
          <a:bodyPr/>
          <a:lstStyle/>
          <a:p>
            <a:pPr algn="just"/>
            <a:r>
              <a:rPr lang="el-GR" dirty="0"/>
              <a:t>Πρόκειται για το καλλιτεχνικό ρεύμα που διαδέχτηκε το Μπαρόκ. Αναπτύχθηκε στις αρχές του 18</a:t>
            </a:r>
            <a:r>
              <a:rPr lang="el-GR" baseline="30000" dirty="0"/>
              <a:t>ου</a:t>
            </a:r>
            <a:r>
              <a:rPr lang="el-GR" dirty="0"/>
              <a:t> αιώνα (1710) στη Γαλλία και διήρκησε μέχρι τα μέσα του 18</a:t>
            </a:r>
            <a:r>
              <a:rPr lang="el-GR" baseline="30000" dirty="0"/>
              <a:t>ου</a:t>
            </a:r>
            <a:r>
              <a:rPr lang="el-GR" dirty="0"/>
              <a:t> (1760) όταν αντικαταστάθηκε από το Νεοκλασικισμό. Κυριότεροι εκφραστές του Ροκοκό ήταν οι </a:t>
            </a:r>
            <a:r>
              <a:rPr lang="el-GR" b="1" dirty="0" err="1"/>
              <a:t>Αντουάν</a:t>
            </a:r>
            <a:r>
              <a:rPr lang="el-GR" b="1" dirty="0"/>
              <a:t> </a:t>
            </a:r>
            <a:r>
              <a:rPr lang="el-GR" b="1" dirty="0" err="1"/>
              <a:t>Βαττώ</a:t>
            </a:r>
            <a:r>
              <a:rPr lang="el-GR" b="1" dirty="0"/>
              <a:t>, Φρανσουά </a:t>
            </a:r>
            <a:r>
              <a:rPr lang="el-GR" b="1" dirty="0" err="1"/>
              <a:t>Μπουσέ</a:t>
            </a:r>
            <a:r>
              <a:rPr lang="el-GR" b="1" dirty="0"/>
              <a:t>, Ζαν </a:t>
            </a:r>
            <a:r>
              <a:rPr lang="el-GR" b="1" dirty="0" err="1"/>
              <a:t>Ονορέ</a:t>
            </a:r>
            <a:r>
              <a:rPr lang="el-GR" b="1" dirty="0"/>
              <a:t> Φραγκονάρ</a:t>
            </a:r>
            <a:r>
              <a:rPr lang="el-GR" dirty="0"/>
              <a:t>, στην Ιταλία ο </a:t>
            </a:r>
            <a:r>
              <a:rPr lang="el-GR" dirty="0" err="1"/>
              <a:t>Τιέπολο</a:t>
            </a:r>
            <a:r>
              <a:rPr lang="el-GR" dirty="0"/>
              <a:t>, ο οποίος όμως εν μέρει ανήκε στο τέλος της εποχής του Μπαρόκ. Ο όρος Ροκοκό προήλθε από τη λέξη </a:t>
            </a:r>
            <a:r>
              <a:rPr lang="en-US" dirty="0"/>
              <a:t>rocaille</a:t>
            </a:r>
            <a:r>
              <a:rPr lang="el-GR" dirty="0"/>
              <a:t> που το 18</a:t>
            </a:r>
            <a:r>
              <a:rPr lang="el-GR" baseline="30000" dirty="0"/>
              <a:t>ο</a:t>
            </a:r>
            <a:r>
              <a:rPr lang="el-GR" dirty="0"/>
              <a:t> αι. σήμαινε «μοτίβα εμπνευσμένα από κοχύλια ή βράχους». Χρησιμοποιήθηκε αρχικά με περιφρονητική έννοια. Μόνο στο τέλος του 19</a:t>
            </a:r>
            <a:r>
              <a:rPr lang="el-GR" baseline="30000" dirty="0"/>
              <a:t>ου</a:t>
            </a:r>
            <a:r>
              <a:rPr lang="el-GR" dirty="0"/>
              <a:t> αι. αναφερόταν στο συγκεκριμένο καλλιτεχνικό στιλ.</a:t>
            </a:r>
          </a:p>
          <a:p>
            <a:endParaRPr lang="el-GR" dirty="0"/>
          </a:p>
        </p:txBody>
      </p:sp>
    </p:spTree>
    <p:extLst>
      <p:ext uri="{BB962C8B-B14F-4D97-AF65-F5344CB8AC3E}">
        <p14:creationId xmlns:p14="http://schemas.microsoft.com/office/powerpoint/2010/main" val="3475061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t>ΤΟ ΡΟΚΟΚΟ ΣΤΗ ΓΑΛΛΙΑ</a:t>
            </a:r>
          </a:p>
        </p:txBody>
      </p:sp>
    </p:spTree>
    <p:extLst>
      <p:ext uri="{BB962C8B-B14F-4D97-AF65-F5344CB8AC3E}">
        <p14:creationId xmlns:p14="http://schemas.microsoft.com/office/powerpoint/2010/main" val="1146951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 xmlns:a16="http://schemas.microsoft.com/office/drawing/2014/main" id="{B45A083E-E054-45B9-BAB3-211E5CBEBB95}"/>
              </a:ext>
            </a:extLst>
          </p:cNvPr>
          <p:cNvSpPr>
            <a:spLocks noGrp="1"/>
          </p:cNvSpPr>
          <p:nvPr>
            <p:ph idx="1"/>
          </p:nvPr>
        </p:nvSpPr>
        <p:spPr>
          <a:xfrm>
            <a:off x="149902" y="164892"/>
            <a:ext cx="12042098" cy="6693108"/>
          </a:xfrm>
        </p:spPr>
        <p:txBody>
          <a:bodyPr/>
          <a:lstStyle/>
          <a:p>
            <a:pPr algn="just"/>
            <a:r>
              <a:rPr lang="el-GR" dirty="0"/>
              <a:t>Η άνθιση του Ροκοκό συμπίπτει με την άνοδο στο θρόνο της Γαλλίας του Λουδοβίκου ΙΕ΄. Ο ονομαζόμενος «Πολυαγαπημένος» βασιλιάς έμεινε στο γαλλικό θρόνο από το 1715 μέχρι το 1774. Θεωρείται το </a:t>
            </a:r>
            <a:r>
              <a:rPr lang="el-GR" b="1" dirty="0"/>
              <a:t>γοητευτικότερο καλλιτεχνικό κίνημα ανάμεσα στην Αναγέννηση και τον Ιμπρεσιονισμό</a:t>
            </a:r>
            <a:r>
              <a:rPr lang="el-GR" dirty="0"/>
              <a:t>. Δημιουργήθηκε στο αντίποδα του Μπαρόκ με σκοπό να </a:t>
            </a:r>
            <a:r>
              <a:rPr lang="el-GR" b="1" dirty="0"/>
              <a:t>ευχαριστήσει το θεατή</a:t>
            </a:r>
            <a:r>
              <a:rPr lang="el-GR" dirty="0"/>
              <a:t>. Σε αντίθεση με το μπαρόκ το ροκοκό </a:t>
            </a:r>
            <a:r>
              <a:rPr lang="el-GR" b="1" dirty="0"/>
              <a:t>δεν έχει ως σκοπό να εντυπωσιάσει με μεγαλοπρέπεια και αίσθηση απεραντοσύνης, αλλά είναι πιο «ζεστό», πιο εκλεπτυσμένο και πιο ανάλαφρο</a:t>
            </a:r>
            <a:r>
              <a:rPr lang="el-GR" dirty="0"/>
              <a:t>. Για να απολαύσει ο θεατής τις δημιουργίες του Ροκοκό </a:t>
            </a:r>
            <a:r>
              <a:rPr lang="el-GR" b="1" dirty="0"/>
              <a:t>δεν είχε ανάγκη ιστορικών και θεωρητικών γνώσεων</a:t>
            </a:r>
            <a:r>
              <a:rPr lang="el-GR" dirty="0"/>
              <a:t>. Βασικός στόχος ήταν να </a:t>
            </a:r>
            <a:r>
              <a:rPr lang="el-GR" b="1" dirty="0"/>
              <a:t>προκαλέσει αισθήματα χαράς, για το λόγο αυτό οι δημιουργίες του είναι πιο ανάλαφρες και ως προς τη θεματολογία τους αλλά και ως προς την εκτέλεσή τους</a:t>
            </a:r>
            <a:r>
              <a:rPr lang="el-GR" dirty="0"/>
              <a:t>. </a:t>
            </a:r>
          </a:p>
        </p:txBody>
      </p:sp>
    </p:spTree>
    <p:extLst>
      <p:ext uri="{BB962C8B-B14F-4D97-AF65-F5344CB8AC3E}">
        <p14:creationId xmlns:p14="http://schemas.microsoft.com/office/powerpoint/2010/main" val="1550322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96475FB4-644B-468E-895F-F2C83EC79725}"/>
              </a:ext>
            </a:extLst>
          </p:cNvPr>
          <p:cNvSpPr>
            <a:spLocks noGrp="1"/>
          </p:cNvSpPr>
          <p:nvPr>
            <p:ph idx="1"/>
          </p:nvPr>
        </p:nvSpPr>
        <p:spPr>
          <a:xfrm>
            <a:off x="104931" y="0"/>
            <a:ext cx="12087069" cy="6858000"/>
          </a:xfrm>
        </p:spPr>
        <p:txBody>
          <a:bodyPr>
            <a:normAutofit/>
          </a:bodyPr>
          <a:lstStyle/>
          <a:p>
            <a:pPr algn="just"/>
            <a:r>
              <a:rPr lang="el-GR" dirty="0"/>
              <a:t>Ανήκει σε αυτές τις </a:t>
            </a:r>
            <a:r>
              <a:rPr lang="el-GR" b="1" dirty="0"/>
              <a:t>τέχνες του 18</a:t>
            </a:r>
            <a:r>
              <a:rPr lang="el-GR" b="1" baseline="30000" dirty="0"/>
              <a:t>ου</a:t>
            </a:r>
            <a:r>
              <a:rPr lang="el-GR" b="1" dirty="0"/>
              <a:t> αιώνα που είχαν σχέση με την επικοινωνία ανάμεσα σε δύο ανθρώπους ή το πολύ ανάμεσα σε μια μικρή ομάδα: συζήτηση, ανταλλαγή ερωτικών γραμμάτων, μουσικές δωματίου, χοροί, τρόποι καλής συμπεριφοράς, προσπάθειας κατάκτησης μιας γυναίκας</a:t>
            </a:r>
            <a:r>
              <a:rPr lang="el-GR" dirty="0"/>
              <a:t>. </a:t>
            </a:r>
            <a:r>
              <a:rPr lang="el-GR" b="1" dirty="0"/>
              <a:t>Το Ροκοκό λοιπόν δεν ήταν μια τέχνη δημόσια, όπως το Μπαρόκ, ούτε μια τέχνη μοναχική, όπως ο ιμπρεσιονισμός</a:t>
            </a:r>
            <a:r>
              <a:rPr lang="el-GR" dirty="0"/>
              <a:t>. </a:t>
            </a:r>
          </a:p>
          <a:p>
            <a:pPr algn="just"/>
            <a:r>
              <a:rPr lang="el-GR" dirty="0"/>
              <a:t>Παρόλο που το καλλιτεχνικό αυτό στιλ άρχισε από τη ζωγραφική, γρήγορα εξαπλώθηκε και στην αρχιτεκτονική. Τα πρώτα δείγματα του νέου ρυθμού εμφανίστηκαν στη διακόσμηση βασιλικών κτιρίων κοντά στα ανάκτορα των Βερσαλλιών. Πολύ γρήγορα δημιουργίες Ροκοκό κοσμούσαν και τις Βερσαλλίες. Η αρχή του τέλους για το καλλιτεχνικό ρεύμα του Ροκοκό άρχισε γύρω στο 1760, όταν σημαντικοί εκπρόσωποι της Γαλλικής διανόησης, όπως ο </a:t>
            </a:r>
            <a:r>
              <a:rPr lang="el-GR" dirty="0" err="1"/>
              <a:t>Βολταίρος</a:t>
            </a:r>
            <a:r>
              <a:rPr lang="el-GR" dirty="0"/>
              <a:t>, άσκησαν κριτική στο Ροκοκό, λέγοντας ότι ήταν πολύ επιφανειακό.</a:t>
            </a:r>
          </a:p>
          <a:p>
            <a:endParaRPr lang="el-GR" dirty="0"/>
          </a:p>
        </p:txBody>
      </p:sp>
    </p:spTree>
    <p:extLst>
      <p:ext uri="{BB962C8B-B14F-4D97-AF65-F5344CB8AC3E}">
        <p14:creationId xmlns:p14="http://schemas.microsoft.com/office/powerpoint/2010/main" val="1438000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CD51EDAE-D017-48D1-B79F-20ED6BDE5539}"/>
              </a:ext>
            </a:extLst>
          </p:cNvPr>
          <p:cNvSpPr>
            <a:spLocks noGrp="1"/>
          </p:cNvSpPr>
          <p:nvPr>
            <p:ph idx="1"/>
          </p:nvPr>
        </p:nvSpPr>
        <p:spPr>
          <a:xfrm>
            <a:off x="0" y="0"/>
            <a:ext cx="12037102" cy="6745574"/>
          </a:xfrm>
        </p:spPr>
        <p:txBody>
          <a:bodyPr>
            <a:normAutofit fontScale="92500" lnSpcReduction="10000"/>
          </a:bodyPr>
          <a:lstStyle/>
          <a:p>
            <a:r>
              <a:rPr lang="el-GR" b="1" dirty="0" err="1"/>
              <a:t>Antoine</a:t>
            </a:r>
            <a:r>
              <a:rPr lang="el-GR" b="1" dirty="0"/>
              <a:t> </a:t>
            </a:r>
            <a:r>
              <a:rPr lang="el-GR" b="1" dirty="0" err="1"/>
              <a:t>Watteau</a:t>
            </a:r>
            <a:r>
              <a:rPr lang="el-GR" b="1" dirty="0"/>
              <a:t>/</a:t>
            </a:r>
            <a:r>
              <a:rPr lang="el-GR" b="1" dirty="0" err="1"/>
              <a:t>Αντουάν</a:t>
            </a:r>
            <a:r>
              <a:rPr lang="el-GR" b="1" dirty="0"/>
              <a:t> </a:t>
            </a:r>
            <a:r>
              <a:rPr lang="el-GR" b="1" dirty="0" err="1"/>
              <a:t>Βατώ</a:t>
            </a:r>
            <a:r>
              <a:rPr lang="el-GR" b="1" dirty="0"/>
              <a:t> (1684-1721)</a:t>
            </a:r>
            <a:endParaRPr lang="el-GR" dirty="0"/>
          </a:p>
          <a:p>
            <a:pPr algn="just"/>
            <a:r>
              <a:rPr lang="el-GR" b="1" dirty="0"/>
              <a:t> </a:t>
            </a:r>
            <a:endParaRPr lang="el-GR" dirty="0"/>
          </a:p>
          <a:p>
            <a:pPr algn="just"/>
            <a:r>
              <a:rPr lang="el-GR" dirty="0"/>
              <a:t>Κύριος εκπρόσωπος του γαλλικού Ροκοκό. Ο </a:t>
            </a:r>
            <a:r>
              <a:rPr lang="el-GR" dirty="0" err="1"/>
              <a:t>Βατώ</a:t>
            </a:r>
            <a:r>
              <a:rPr lang="el-GR" dirty="0"/>
              <a:t> μελέτησε τους πίνακες του </a:t>
            </a:r>
            <a:r>
              <a:rPr lang="el-GR" dirty="0" err="1"/>
              <a:t>Ρούμπενς</a:t>
            </a:r>
            <a:r>
              <a:rPr lang="el-GR" dirty="0"/>
              <a:t> που είχε φιλοτεχνήσει για τη Μαρία των Μεδίκων στο ανάκτορο του Λουξεμβούργου. Το στιλ του πλησιάζει εκείνο του </a:t>
            </a:r>
            <a:r>
              <a:rPr lang="el-GR" dirty="0" err="1"/>
              <a:t>Ρούμπενς</a:t>
            </a:r>
            <a:r>
              <a:rPr lang="el-GR" dirty="0"/>
              <a:t> χωρίς όμως τη μεγαλοπρέπεια και τον πομπώδη χαρακτήρα των έργων του </a:t>
            </a:r>
            <a:r>
              <a:rPr lang="el-GR" dirty="0" err="1"/>
              <a:t>Ρούμπενς</a:t>
            </a:r>
            <a:r>
              <a:rPr lang="el-GR" dirty="0"/>
              <a:t>. Η τέχνη του </a:t>
            </a:r>
            <a:r>
              <a:rPr lang="el-GR" dirty="0" err="1"/>
              <a:t>Βατώ</a:t>
            </a:r>
            <a:r>
              <a:rPr lang="el-GR" dirty="0"/>
              <a:t> είναι </a:t>
            </a:r>
            <a:r>
              <a:rPr lang="el-GR" b="1" dirty="0"/>
              <a:t>έντονα προσωπική </a:t>
            </a:r>
            <a:r>
              <a:rPr lang="el-GR" dirty="0"/>
              <a:t>και ριζωμένη στην πραγματικότητα, τόσο στην ορατή πραγματικότητα της καθημερινότητάς όσο και στην ψυχολογική πραγματικότητα των ανθρώπινων συγκινήσεων και επιθυμιών. </a:t>
            </a:r>
            <a:r>
              <a:rPr lang="el-GR" b="1" dirty="0"/>
              <a:t>Οι μορφές που ζωγραφίζει δεν κοιτούν σχεδόν ποτέ το θεατή</a:t>
            </a:r>
            <a:r>
              <a:rPr lang="el-GR" dirty="0"/>
              <a:t>. </a:t>
            </a:r>
            <a:r>
              <a:rPr lang="el-GR" b="1" dirty="0"/>
              <a:t>Σμίγουν σε ζευγάρια που κρατιούνται χέρι </a:t>
            </a:r>
            <a:r>
              <a:rPr lang="el-GR" b="1" dirty="0" err="1"/>
              <a:t>χέρι</a:t>
            </a:r>
            <a:r>
              <a:rPr lang="el-GR" b="1" dirty="0"/>
              <a:t> ή χορεύουν ή κάνουν βόλτα απορροφημένες η μία από την άλλη</a:t>
            </a:r>
            <a:r>
              <a:rPr lang="el-GR" dirty="0"/>
              <a:t>. Τα έργα του αποπνέουν μια αίσθηση προσμονής και προσδοκίας. Βασικά χαρακτηριστικά της τεχνοτροπίας του είναι ο </a:t>
            </a:r>
            <a:r>
              <a:rPr lang="el-GR" b="1" dirty="0"/>
              <a:t>άριστος χειρισμός του χρώματος, ο απαλός φωτισμός και τα ειδυλλιακά θέματα</a:t>
            </a:r>
            <a:r>
              <a:rPr lang="el-GR" dirty="0"/>
              <a:t> που επιλέγει να ζωγραφίσει. Αντιπροσωπευτικό θέμα του είναι οι λεγόμενες </a:t>
            </a:r>
            <a:r>
              <a:rPr lang="el-GR" b="1" dirty="0"/>
              <a:t>«</a:t>
            </a:r>
            <a:r>
              <a:rPr lang="el-GR" b="1" dirty="0" err="1"/>
              <a:t>fêtes</a:t>
            </a:r>
            <a:r>
              <a:rPr lang="el-GR" b="1" dirty="0"/>
              <a:t> </a:t>
            </a:r>
            <a:r>
              <a:rPr lang="el-GR" b="1" dirty="0" err="1"/>
              <a:t>galantes</a:t>
            </a:r>
            <a:r>
              <a:rPr lang="el-GR" b="1" dirty="0"/>
              <a:t>»</a:t>
            </a:r>
            <a:r>
              <a:rPr lang="el-GR" dirty="0"/>
              <a:t> (σκηνές από υπαίθριες γιορτές). Στις υπαίθριες αυτές γιορτές απεικονίζονται άντρες και γυναίκες με πολύχρωμα και πολυτελή ενδύματα σε ειδυλλιακά τοπία. Μερικά από τα πιο γνωστά του έργα αναπαριστούν σκηνές από το θέατρο.</a:t>
            </a:r>
          </a:p>
          <a:p>
            <a:endParaRPr lang="el-GR" dirty="0"/>
          </a:p>
        </p:txBody>
      </p:sp>
    </p:spTree>
    <p:extLst>
      <p:ext uri="{BB962C8B-B14F-4D97-AF65-F5344CB8AC3E}">
        <p14:creationId xmlns:p14="http://schemas.microsoft.com/office/powerpoint/2010/main" val="936171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428811" y="2158584"/>
            <a:ext cx="2893103" cy="4407107"/>
          </a:xfrm>
        </p:spPr>
        <p:txBody>
          <a:bodyPr>
            <a:normAutofit/>
          </a:bodyPr>
          <a:lstStyle/>
          <a:p>
            <a:r>
              <a:rPr lang="el-GR" sz="3600" dirty="0" err="1"/>
              <a:t>Βατώ</a:t>
            </a:r>
            <a:r>
              <a:rPr lang="el-GR" sz="3600" dirty="0"/>
              <a:t>, Ιταλοί κωμικοί, 1721, Εθνική Πινακοθήκη, Ουάσιγκτον</a:t>
            </a:r>
          </a:p>
        </p:txBody>
      </p:sp>
      <p:pic>
        <p:nvPicPr>
          <p:cNvPr id="2050" name="Picture 2" descr="https://upload.wikimedia.org/wikipedia/commons/thumb/b/b8/Jean-Antoine_Watteau_-_Italian_Comedians.JPG/800px-Jean-Antoine_Watteau_-_Italian_Comedia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44302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369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64510" y="3429000"/>
            <a:ext cx="3827489" cy="3226633"/>
          </a:xfrm>
        </p:spPr>
        <p:txBody>
          <a:bodyPr>
            <a:normAutofit fontScale="90000"/>
          </a:bodyPr>
          <a:lstStyle/>
          <a:p>
            <a:r>
              <a:rPr lang="el-GR" dirty="0" err="1"/>
              <a:t>Βατώ</a:t>
            </a:r>
            <a:r>
              <a:rPr lang="el-GR" dirty="0"/>
              <a:t>, </a:t>
            </a:r>
            <a:r>
              <a:rPr lang="en-US" dirty="0"/>
              <a:t>Love Lesson, </a:t>
            </a:r>
            <a:r>
              <a:rPr lang="el-GR" dirty="0"/>
              <a:t>1716-1717, Εθνικό Μουσείο Καλών Τεχνών, Στοκχόλμη</a:t>
            </a:r>
          </a:p>
        </p:txBody>
      </p:sp>
      <p:pic>
        <p:nvPicPr>
          <p:cNvPr id="3074" name="Picture 2" descr="https://upload.wikimedia.org/wikipedia/commons/thumb/0/0e/Antoine_Watteau_-_The_Feast_of_Love_-_Google_Art_Project.jpg/800px-Antoine_Watteau_-_The_Feast_of_Love_-_Google_Art_Proje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37618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528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450286" y="5141626"/>
            <a:ext cx="1741714" cy="1716374"/>
          </a:xfrm>
        </p:spPr>
        <p:txBody>
          <a:bodyPr>
            <a:noAutofit/>
          </a:bodyPr>
          <a:lstStyle/>
          <a:p>
            <a:r>
              <a:rPr lang="el-GR" sz="2000" dirty="0" err="1"/>
              <a:t>Βατώ</a:t>
            </a:r>
            <a:r>
              <a:rPr lang="el-GR" sz="2000" dirty="0"/>
              <a:t>, Επιβίβαση για τα Κύθηρα,1717 Λούβρο. </a:t>
            </a:r>
          </a:p>
        </p:txBody>
      </p:sp>
      <p:pic>
        <p:nvPicPr>
          <p:cNvPr id="4098" name="Picture 2" descr="https://upload.wikimedia.org/wikipedia/commons/thumb/5/57/L%27Embarquement_pour_Cythere%2C_by_Antoine_Watteau%2C_from_C2RMF_retouched.jpg/1024px-L%27Embarquement_pour_Cythere%2C_by_Antoine_Watteau%2C_from_C2RMF_retouch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502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 xmlns:a16="http://schemas.microsoft.com/office/drawing/2014/main" id="{F95296AE-6FFD-40E0-95D3-74B8FCAC68C6}"/>
              </a:ext>
            </a:extLst>
          </p:cNvPr>
          <p:cNvSpPr>
            <a:spLocks noGrp="1"/>
          </p:cNvSpPr>
          <p:nvPr>
            <p:ph idx="1"/>
          </p:nvPr>
        </p:nvSpPr>
        <p:spPr>
          <a:xfrm>
            <a:off x="209862" y="149902"/>
            <a:ext cx="11143938" cy="6027061"/>
          </a:xfrm>
        </p:spPr>
        <p:txBody>
          <a:bodyPr/>
          <a:lstStyle/>
          <a:p>
            <a:pPr algn="just"/>
            <a:r>
              <a:rPr lang="el-GR" dirty="0"/>
              <a:t>Ζωγράφισε τρεις συνολικά εκδοχές των Κυθήρων, του νησιού της αγάπης για το οποίο οι εραστές ξεκινούν αλλά ποτέ δεν φτάνουν. Οι πίνακες απεικονίζουν ανεκπλήρωτα όνειρα, την απομάκρυνση από τη λογική και την απελευθέρωση από τους ηθικούς κανόνες. Με το έργο αυτό έγινε δεκτός στη Γαλλική Ακαδημία Ζωγραφικής και Γλυπτικής. Το έργο απεικονίζει εραστές ντυμένους με γιορτινές ενδυμασίες, που πηγαίνουν για να αναζητήσουν τον έρωτα και την αγάπη στο νησί των Κυθήρων, το οποίο στην αρχαιότητα θεωρούνταν πως ήταν το νησί που γεννήθηκε η Αφροδίτη. Όλη η σκηνή της επιβίβασης, που μάλλον τελικά πρόκειται για αποβίβαση, γίνεται υπό το άγαλμα της Θεάς του νησιού της Αφροδίτης. </a:t>
            </a:r>
          </a:p>
        </p:txBody>
      </p:sp>
    </p:spTree>
    <p:extLst>
      <p:ext uri="{BB962C8B-B14F-4D97-AF65-F5344CB8AC3E}">
        <p14:creationId xmlns:p14="http://schemas.microsoft.com/office/powerpoint/2010/main" val="653988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ntoine Watteau 0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102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143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178319" y="5396459"/>
            <a:ext cx="1698887" cy="1319134"/>
          </a:xfrm>
        </p:spPr>
        <p:txBody>
          <a:bodyPr>
            <a:normAutofit fontScale="90000"/>
          </a:bodyPr>
          <a:lstStyle/>
          <a:p>
            <a:r>
              <a:rPr lang="el-GR" sz="2800" dirty="0" err="1"/>
              <a:t>Βατώ</a:t>
            </a:r>
            <a:r>
              <a:rPr lang="el-GR" sz="2800" dirty="0"/>
              <a:t>, Ταξίδι στα Κύθηρα</a:t>
            </a:r>
            <a:r>
              <a:rPr lang="en-US" sz="2800" dirty="0"/>
              <a:t>, 1721, </a:t>
            </a:r>
            <a:r>
              <a:rPr lang="el-GR" sz="2800" dirty="0"/>
              <a:t>Βερολίνο</a:t>
            </a:r>
          </a:p>
        </p:txBody>
      </p:sp>
      <p:pic>
        <p:nvPicPr>
          <p:cNvPr id="5122" name="Picture 2" descr="https://upload.wikimedia.org/wikipedia/commons/thumb/7/7f/Antoine_Watteau_-_L%27imbarco_per_Citera.jpg/1024px-Antoine_Watteau_-_L%27imbarco_per_Cite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765" y="0"/>
            <a:ext cx="1048148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019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250899" y="5906124"/>
            <a:ext cx="4967990" cy="671357"/>
          </a:xfrm>
        </p:spPr>
        <p:txBody>
          <a:bodyPr>
            <a:normAutofit fontScale="90000"/>
          </a:bodyPr>
          <a:lstStyle/>
          <a:p>
            <a:pPr fontAlgn="t"/>
            <a:r>
              <a:rPr lang="el-GR" dirty="0" err="1"/>
              <a:t>Βατώ</a:t>
            </a:r>
            <a:r>
              <a:rPr lang="el-GR" dirty="0"/>
              <a:t>, Ένας πιερότος, </a:t>
            </a:r>
            <a:r>
              <a:rPr lang="en-US" dirty="0" err="1"/>
              <a:t>useo</a:t>
            </a:r>
            <a:r>
              <a:rPr lang="en-US" dirty="0"/>
              <a:t> Nacional Thyssen-</a:t>
            </a:r>
            <a:r>
              <a:rPr lang="en-US" dirty="0" err="1"/>
              <a:t>Bornemisza</a:t>
            </a:r>
            <a:r>
              <a:rPr lang="en-US" dirty="0"/>
              <a:t>, </a:t>
            </a:r>
            <a:r>
              <a:rPr lang="el-GR" dirty="0"/>
              <a:t>Μαδρίτη</a:t>
            </a:r>
            <a:r>
              <a:rPr lang="en-US" dirty="0"/>
              <a:t/>
            </a:r>
            <a:br>
              <a:rPr lang="en-US" dirty="0"/>
            </a:br>
            <a:r>
              <a:rPr lang="en-US" dirty="0"/>
              <a:t/>
            </a:r>
            <a:br>
              <a:rPr lang="en-US" dirty="0"/>
            </a:br>
            <a:endParaRPr lang="el-GR" dirty="0"/>
          </a:p>
        </p:txBody>
      </p:sp>
      <p:pic>
        <p:nvPicPr>
          <p:cNvPr id="7170" name="Picture 2" descr="https://upload.wikimedia.org/wikipedia/commons/thumb/1/1f/Antoine_Watteau_-_Pierrot_Content_-_WGA25440.jpg/800px-Antoine_Watteau_-_Pierrot_Content_-_WGA254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563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823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37175" y="119921"/>
            <a:ext cx="6854825" cy="6738079"/>
          </a:xfrm>
        </p:spPr>
        <p:txBody>
          <a:bodyPr>
            <a:noAutofit/>
          </a:bodyPr>
          <a:lstStyle/>
          <a:p>
            <a:pPr algn="just"/>
            <a:r>
              <a:rPr lang="el-GR" sz="2400" dirty="0" err="1"/>
              <a:t>Βατώ</a:t>
            </a:r>
            <a:r>
              <a:rPr lang="el-GR" sz="2400" dirty="0"/>
              <a:t>,</a:t>
            </a:r>
            <a:r>
              <a:rPr lang="en-US" sz="2400" dirty="0"/>
              <a:t> </a:t>
            </a:r>
            <a:r>
              <a:rPr lang="en-US" sz="2400" dirty="0" err="1"/>
              <a:t>Mezzetino</a:t>
            </a:r>
            <a:r>
              <a:rPr lang="el-GR" sz="2400" dirty="0"/>
              <a:t>, 1718-1720, Μητροπολιτικό Μουσείο Τέχνης, Νέα Υόρκη. χαρακτήρας από την ιταλική </a:t>
            </a:r>
            <a:r>
              <a:rPr lang="en-US" sz="2400" dirty="0"/>
              <a:t>Commedia dell</a:t>
            </a:r>
            <a:r>
              <a:rPr lang="el-GR" sz="2400" dirty="0"/>
              <a:t>’ </a:t>
            </a:r>
            <a:r>
              <a:rPr lang="en-US" sz="2400" dirty="0" err="1"/>
              <a:t>arte</a:t>
            </a:r>
            <a:r>
              <a:rPr lang="el-GR" sz="2400" dirty="0"/>
              <a:t> (είδος θεάτρου με ηθοποιούς που φορούν μάσκες. Δημιουργήθηκε στην Ιταλία το 12</a:t>
            </a:r>
            <a:r>
              <a:rPr lang="el-GR" sz="2400" baseline="30000" dirty="0"/>
              <a:t>ο</a:t>
            </a:r>
            <a:r>
              <a:rPr lang="el-GR" sz="2400" dirty="0"/>
              <a:t> αιώνα αλλά έφτασε στο απόγειο τη ακμής του το 16</a:t>
            </a:r>
            <a:r>
              <a:rPr lang="el-GR" sz="2400" baseline="30000" dirty="0"/>
              <a:t>ο</a:t>
            </a:r>
            <a:r>
              <a:rPr lang="el-GR" sz="2400" dirty="0"/>
              <a:t> και 17</a:t>
            </a:r>
            <a:r>
              <a:rPr lang="el-GR" sz="2400" baseline="30000" dirty="0"/>
              <a:t>ο</a:t>
            </a:r>
            <a:r>
              <a:rPr lang="el-GR" sz="2400" dirty="0"/>
              <a:t> αιώνα). Η ονομασία του σημαίνει «μισή μεζούρα ποτού». Ήταν ένα κωμικός τύπος, ένας γελωτοποιός ο οποίος όσο και να προσπαθούσε δεν μπορούσε να βρει κορίτσι και έκανε το κοινό να γελάει με τις προσπάθειές του. Ο ζωγράφος απεικονίζει το </a:t>
            </a:r>
            <a:r>
              <a:rPr lang="el-GR" sz="2400" dirty="0" err="1"/>
              <a:t>Μετζετίνο</a:t>
            </a:r>
            <a:r>
              <a:rPr lang="el-GR" sz="2400" dirty="0"/>
              <a:t> σε μια σκηνή θεάτρου. Πίσω του βρίσκεται ένα σκηνικό στο οποίο εικονίζεται ένα γυναικείο άγαλμα που έχει γυρισμένη την πλάτη του στο γελωτοποιό. Το γεγονός ότι πρόκειται για άγαλμα την κάνει να είναι πιο αποκομμένη από την πραγματικότητα. Αν απομονώσουμε την ενδυμασία και το αστείο καπέλο αυτό που μένει είναι ένας δυνατός άντρας που πονά. </a:t>
            </a:r>
          </a:p>
        </p:txBody>
      </p:sp>
      <p:pic>
        <p:nvPicPr>
          <p:cNvPr id="8194" name="Picture 2" descr="https://upload.wikimedia.org/wikipedia/commons/thumb/9/9c/Jean-Antoine_Watteau_-_Mezzetin.JPG/800px-Jean-Antoine_Watteau_-_Mezzet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37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4496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00663" y="0"/>
            <a:ext cx="6891337" cy="6858000"/>
          </a:xfrm>
        </p:spPr>
        <p:txBody>
          <a:bodyPr>
            <a:noAutofit/>
          </a:bodyPr>
          <a:lstStyle/>
          <a:p>
            <a:r>
              <a:rPr lang="el-GR" sz="2400" dirty="0" err="1"/>
              <a:t>Βατώ</a:t>
            </a:r>
            <a:r>
              <a:rPr lang="el-GR" sz="2400" dirty="0"/>
              <a:t>, Πιερότος, 1718-1719, Λούβρο. Ίσως ο ζωγράφος να το δημιούργησε ως μια πινακίδα για το καφέ ενός πρώην ηθοποιού, του </a:t>
            </a:r>
            <a:r>
              <a:rPr lang="en-GB" sz="2400" dirty="0" err="1"/>
              <a:t>Belloni</a:t>
            </a:r>
            <a:r>
              <a:rPr lang="el-GR" sz="2400" dirty="0"/>
              <a:t>, ο οποίος έγινε γνωστός ως πιερότος. Το μοντέλο, που δεν είναι γνωστό αν ήταν κάποιος φίλος του ή κάποιος άλλος ηθοποιός στέκεται με τα χέρια του να κρέμονται δίπλα στο σώμα του, έχοντας ένα ονειροπόλο σχεδόν αφελές βλέμμα, ενώ πίσω απλώνεται ένα ιταλικό φόντο με δέντρα γεμάτα φύλλα. Φαίνεται σα να στέκεται πάνω σε ένα ανάχωμα που μοιάζει με σκηνή ενώ πίσω του υπάρχουν τέσσερις μορφές ενισχύουν τον ποιητικό και θεατρικό χαρακτήρα της σύνθεσης. Οι μορφές αυτές που είναι </a:t>
            </a:r>
            <a:r>
              <a:rPr lang="el-GR" sz="2400" dirty="0" err="1"/>
              <a:t>μισοκρυμμένες</a:t>
            </a:r>
            <a:r>
              <a:rPr lang="el-GR" sz="2400" dirty="0"/>
              <a:t> είναι ένας γιατρός πάνω στο άλογό του, ο Λέανδρος, η Ισαβέλλα και ο Καπετάνιος.</a:t>
            </a:r>
            <a:br>
              <a:rPr lang="el-GR" sz="2400" dirty="0"/>
            </a:br>
            <a:endParaRPr lang="el-GR" sz="2400" dirty="0"/>
          </a:p>
        </p:txBody>
      </p:sp>
      <p:pic>
        <p:nvPicPr>
          <p:cNvPr id="9218" name="Picture 2" descr="https://upload.wikimedia.org/wikipedia/commons/thumb/f/f5/WatteauPierrot.jpg/800px-WatteauPierr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006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533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59579" y="5786203"/>
            <a:ext cx="3214141" cy="776288"/>
          </a:xfrm>
        </p:spPr>
        <p:txBody>
          <a:bodyPr>
            <a:normAutofit fontScale="90000"/>
          </a:bodyPr>
          <a:lstStyle/>
          <a:p>
            <a:r>
              <a:rPr lang="el-GR" dirty="0" err="1"/>
              <a:t>Βατώ</a:t>
            </a:r>
            <a:r>
              <a:rPr lang="el-GR" dirty="0"/>
              <a:t>, Ο χορός, 1716-1718</a:t>
            </a:r>
          </a:p>
        </p:txBody>
      </p:sp>
      <p:pic>
        <p:nvPicPr>
          <p:cNvPr id="10242" name="Picture 2" descr="https://upload.wikimedia.org/wikipedia/commons/thumb/7/72/Antoine_Watteau_-_The_Dance_-_WGA25477.jpg/800px-Antoine_Watteau_-_The_Dance_-_WGA254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14005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847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724274" y="3537680"/>
            <a:ext cx="3312827" cy="2698228"/>
          </a:xfrm>
        </p:spPr>
        <p:txBody>
          <a:bodyPr>
            <a:normAutofit fontScale="90000"/>
          </a:bodyPr>
          <a:lstStyle/>
          <a:p>
            <a:r>
              <a:rPr lang="el-GR" dirty="0" err="1"/>
              <a:t>ΒατώΟΙ</a:t>
            </a:r>
            <a:r>
              <a:rPr lang="el-GR" dirty="0"/>
              <a:t> απολαύσεις του χορού, 1715-1717, </a:t>
            </a:r>
            <a:r>
              <a:rPr lang="en-US" dirty="0" err="1"/>
              <a:t>Dulwich</a:t>
            </a:r>
            <a:r>
              <a:rPr lang="en-US" dirty="0"/>
              <a:t> Gallery, </a:t>
            </a:r>
            <a:r>
              <a:rPr lang="el-GR" dirty="0"/>
              <a:t>Λονδίνο</a:t>
            </a:r>
          </a:p>
        </p:txBody>
      </p:sp>
      <p:pic>
        <p:nvPicPr>
          <p:cNvPr id="11266" name="Picture 2" descr="https://upload.wikimedia.org/wikipedia/commons/thumb/4/4c/Antoine_Watteau_001.jpg/800px-Antoine_Watteau_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5325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844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 xmlns:a16="http://schemas.microsoft.com/office/drawing/2014/main" id="{EEBF0E84-32D7-407C-94A4-B4E114C5DAC4}"/>
              </a:ext>
            </a:extLst>
          </p:cNvPr>
          <p:cNvSpPr>
            <a:spLocks noGrp="1"/>
          </p:cNvSpPr>
          <p:nvPr>
            <p:ph idx="1"/>
          </p:nvPr>
        </p:nvSpPr>
        <p:spPr>
          <a:xfrm>
            <a:off x="0" y="104930"/>
            <a:ext cx="12192000" cy="6753069"/>
          </a:xfrm>
        </p:spPr>
        <p:txBody>
          <a:bodyPr/>
          <a:lstStyle/>
          <a:p>
            <a:r>
              <a:rPr lang="el-GR" b="1" dirty="0" err="1"/>
              <a:t>François</a:t>
            </a:r>
            <a:r>
              <a:rPr lang="el-GR" b="1" dirty="0"/>
              <a:t> </a:t>
            </a:r>
            <a:r>
              <a:rPr lang="el-GR" b="1" dirty="0" err="1"/>
              <a:t>Boucher</a:t>
            </a:r>
            <a:r>
              <a:rPr lang="el-GR" b="1" dirty="0"/>
              <a:t>/Φρανσουά </a:t>
            </a:r>
            <a:r>
              <a:rPr lang="el-GR" b="1" dirty="0" err="1"/>
              <a:t>Μπουσέ</a:t>
            </a:r>
            <a:r>
              <a:rPr lang="el-GR" b="1" dirty="0"/>
              <a:t> (1703-1770)</a:t>
            </a:r>
          </a:p>
          <a:p>
            <a:endParaRPr lang="el-GR" dirty="0"/>
          </a:p>
          <a:p>
            <a:pPr algn="just"/>
            <a:r>
              <a:rPr lang="el-GR" dirty="0"/>
              <a:t>Επηρεάστηκε πολύ από τον </a:t>
            </a:r>
            <a:r>
              <a:rPr lang="el-GR" dirty="0" err="1"/>
              <a:t>Βατώ</a:t>
            </a:r>
            <a:r>
              <a:rPr lang="el-GR" dirty="0"/>
              <a:t>. Υπήρξε ο πιο επιτυχημένος και παραγωγικός ζωγράφος των μέσων του 18</a:t>
            </a:r>
            <a:r>
              <a:rPr lang="el-GR" baseline="30000" dirty="0"/>
              <a:t>ου</a:t>
            </a:r>
            <a:r>
              <a:rPr lang="el-GR" dirty="0"/>
              <a:t> αιώνα. Το 1723 κέρδισε το βραβείο </a:t>
            </a:r>
            <a:r>
              <a:rPr lang="en-GB" dirty="0"/>
              <a:t>Prix de Rome</a:t>
            </a:r>
            <a:r>
              <a:rPr lang="el-GR" dirty="0"/>
              <a:t> και πήγε στην Ιταλία όπου έμεινε από το 1727 μέχρι το 1731. Όταν επέστρεψε στο Παρίσι δημιούργησε εκατοντάδες πίνακες, ταπετσαρίες, θεατρικά σχέδια και εικονογραφήσεις βιβλίων. Έγινε μέλος της Γαλλικής Ακαδημίας το 1734. Έγινε επίσημος ζωγράφος του βασιλιά της Γαλλίας το 1765 και ήταν ευνοούμενος της Μαρκησίας Ντε </a:t>
            </a:r>
            <a:r>
              <a:rPr lang="el-GR" dirty="0" err="1"/>
              <a:t>Πομπαντούρ</a:t>
            </a:r>
            <a:r>
              <a:rPr lang="el-GR" dirty="0"/>
              <a:t>, της πιο γνωστής από τις πολλές ερωμένες του βασιλιά Λουδοβίκου του ΙΕ΄. Την ίδια χρονιά έγινε διευθυντής της Γαλλικής Ακαδημίας και σχεδιαστής για τις Βασιλικές Πορσελάνες.</a:t>
            </a:r>
          </a:p>
          <a:p>
            <a:endParaRPr lang="el-GR" dirty="0"/>
          </a:p>
        </p:txBody>
      </p:sp>
    </p:spTree>
    <p:extLst>
      <p:ext uri="{BB962C8B-B14F-4D97-AF65-F5344CB8AC3E}">
        <p14:creationId xmlns:p14="http://schemas.microsoft.com/office/powerpoint/2010/main" val="376144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 xmlns:a16="http://schemas.microsoft.com/office/drawing/2014/main" id="{32CF85F3-BD07-4162-BDE4-7CF2225892EA}"/>
              </a:ext>
            </a:extLst>
          </p:cNvPr>
          <p:cNvSpPr>
            <a:spLocks noGrp="1"/>
          </p:cNvSpPr>
          <p:nvPr>
            <p:ph idx="1"/>
          </p:nvPr>
        </p:nvSpPr>
        <p:spPr>
          <a:xfrm>
            <a:off x="0" y="0"/>
            <a:ext cx="12192000" cy="6625652"/>
          </a:xfrm>
        </p:spPr>
        <p:txBody>
          <a:bodyPr>
            <a:normAutofit lnSpcReduction="10000"/>
          </a:bodyPr>
          <a:lstStyle/>
          <a:p>
            <a:pPr algn="just"/>
            <a:r>
              <a:rPr lang="el-GR" dirty="0" err="1"/>
              <a:t>ΟΜπουσέ</a:t>
            </a:r>
            <a:r>
              <a:rPr lang="el-GR" dirty="0"/>
              <a:t> εξακολούθησε να χρησιμοποιεί τους αρχαίους θεούς στους πίνακές του ως πρωταγωνιστές και όχι απλώς ως αγάλματα </a:t>
            </a:r>
            <a:r>
              <a:rPr lang="el-GR" dirty="0" err="1"/>
              <a:t>μισοκρυμμένα</a:t>
            </a:r>
            <a:r>
              <a:rPr lang="el-GR" dirty="0"/>
              <a:t> στο φόντο. Η Αφροδίτη και η Άρτεμις ανάγονται σε σύμβολα του έρωτα πιο προσιτά όσο ποτέ. Στη φαντασία του </a:t>
            </a:r>
            <a:r>
              <a:rPr lang="el-GR" dirty="0" err="1"/>
              <a:t>Μπουσέ</a:t>
            </a:r>
            <a:r>
              <a:rPr lang="el-GR" dirty="0"/>
              <a:t> ο κόσμος της Αφροδίτης με τις θαλάσσιες νύμφες, τα όστρακα, τα κοράλλια, τα νερά, τον αφρό ήταν η ιδανική συνοδεία των διακοσμητικών σχημάτων του Ροκοκό. Τα χρώματα της ζωγραφικής θα χρησιμοποιηθούν και στις πορσελάνες των </a:t>
            </a:r>
            <a:r>
              <a:rPr lang="el-GR" dirty="0" err="1"/>
              <a:t>Σεβρών</a:t>
            </a:r>
            <a:r>
              <a:rPr lang="el-GR" dirty="0"/>
              <a:t> (την ιδέα για τη δημιουργία της βιομηχανίας αυτή είχε η Μαρκησία Ντε </a:t>
            </a:r>
            <a:r>
              <a:rPr lang="el-GR" dirty="0" err="1"/>
              <a:t>Πομπαντούρ</a:t>
            </a:r>
            <a:r>
              <a:rPr lang="el-GR" dirty="0"/>
              <a:t>, η οποία παρόλη την αστική καταγωγή της ήταν εξαιρετικά φιλότεχνη και συλλέκτρια έργων τέχνης). Το χρώμα της σάρκας στον </a:t>
            </a:r>
            <a:r>
              <a:rPr lang="el-GR" dirty="0" err="1"/>
              <a:t>Μπουσέ</a:t>
            </a:r>
            <a:r>
              <a:rPr lang="el-GR" dirty="0"/>
              <a:t> έχει μια στιλπνότητα που θυμίζει πορσελάνη.</a:t>
            </a:r>
          </a:p>
          <a:p>
            <a:pPr algn="just"/>
            <a:r>
              <a:rPr lang="el-GR" dirty="0"/>
              <a:t>Στις συνθέσεις του ο </a:t>
            </a:r>
            <a:r>
              <a:rPr lang="el-GR" dirty="0" err="1"/>
              <a:t>Μπουσέ</a:t>
            </a:r>
            <a:r>
              <a:rPr lang="el-GR" dirty="0"/>
              <a:t> χρησιμοποιεί τρόπους, που στο εξής θα καθιερωθούν, προκειμένου να κάνει πιο «ανάλαφρες» τις δημιουργίες του από τα «βαριά» Μπαρόκ στοιχεία: εδώ τα σώματα σχηματίζουν ομάδες και συνδυάζονται χαλαρά μεταξύ τους, </a:t>
            </a:r>
            <a:r>
              <a:rPr lang="el-GR" dirty="0" err="1"/>
              <a:t>ασυμμετρικά</a:t>
            </a:r>
            <a:r>
              <a:rPr lang="el-GR" dirty="0"/>
              <a:t>, αλλά χωρίς να διασπάται η συνέχεια. Ο τρόπος που χρησιμοποιούσε το φως και το χρώμα, οι ενδυμασίες που απεικόνιζε ευχαριστούσαν τόσο τους θεατές του που τον θεωρούσαν τον πιο </a:t>
            </a:r>
            <a:r>
              <a:rPr lang="el-GR" dirty="0" err="1"/>
              <a:t>μοδάτο</a:t>
            </a:r>
            <a:r>
              <a:rPr lang="el-GR" dirty="0"/>
              <a:t> σχεδιαστή των ημερών του.</a:t>
            </a:r>
          </a:p>
          <a:p>
            <a:endParaRPr lang="el-GR" dirty="0"/>
          </a:p>
        </p:txBody>
      </p:sp>
    </p:spTree>
    <p:extLst>
      <p:ext uri="{BB962C8B-B14F-4D97-AF65-F5344CB8AC3E}">
        <p14:creationId xmlns:p14="http://schemas.microsoft.com/office/powerpoint/2010/main" val="839087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96458" y="5081666"/>
            <a:ext cx="6610664" cy="1570766"/>
          </a:xfrm>
        </p:spPr>
        <p:txBody>
          <a:bodyPr>
            <a:normAutofit fontScale="90000"/>
          </a:bodyPr>
          <a:lstStyle/>
          <a:p>
            <a:r>
              <a:rPr lang="el-GR" dirty="0" err="1"/>
              <a:t>Μπουσέ</a:t>
            </a:r>
            <a:r>
              <a:rPr lang="el-GR" dirty="0"/>
              <a:t>, Αυτοπροσωπογραφία του στο εργαστήριό του, 1720, Λούβρο</a:t>
            </a:r>
          </a:p>
        </p:txBody>
      </p:sp>
      <p:pic>
        <p:nvPicPr>
          <p:cNvPr id="17410" name="Picture 2" descr="https://upload.wikimedia.org/wikipedia/commons/thumb/1/10/Fran%C3%A7ois_Boucher_003.jpg/800px-Fran%C3%A7ois_Boucher_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26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868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529402" y="5074170"/>
            <a:ext cx="3662598" cy="959371"/>
          </a:xfrm>
        </p:spPr>
        <p:txBody>
          <a:bodyPr>
            <a:normAutofit fontScale="90000"/>
          </a:bodyPr>
          <a:lstStyle/>
          <a:p>
            <a:r>
              <a:rPr lang="el-GR" dirty="0" err="1"/>
              <a:t>Μπουσέ</a:t>
            </a:r>
            <a:r>
              <a:rPr lang="el-GR" dirty="0"/>
              <a:t>, Το λουτρό της Αρτέμιδος, 1742</a:t>
            </a:r>
          </a:p>
        </p:txBody>
      </p:sp>
      <p:pic>
        <p:nvPicPr>
          <p:cNvPr id="13314" name="Picture 2" descr="Boucher Diane sortant du bain Louvre 27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84536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383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424471" y="5943600"/>
            <a:ext cx="3527686" cy="914400"/>
          </a:xfrm>
        </p:spPr>
        <p:txBody>
          <a:bodyPr>
            <a:normAutofit fontScale="90000"/>
          </a:bodyPr>
          <a:lstStyle/>
          <a:p>
            <a:r>
              <a:rPr lang="el-GR" dirty="0" err="1"/>
              <a:t>Μπουσέ</a:t>
            </a:r>
            <a:r>
              <a:rPr lang="el-GR" dirty="0"/>
              <a:t>, </a:t>
            </a:r>
            <a:r>
              <a:rPr lang="en-US" sz="4000" dirty="0">
                <a:latin typeface="+mn-lt"/>
              </a:rPr>
              <a:t>Marie-Louise </a:t>
            </a:r>
            <a:r>
              <a:rPr lang="en-US" sz="4000" dirty="0" err="1">
                <a:latin typeface="+mn-lt"/>
              </a:rPr>
              <a:t>O'Murphy</a:t>
            </a:r>
            <a:r>
              <a:rPr lang="el-GR" sz="4000" dirty="0">
                <a:latin typeface="+mn-lt"/>
              </a:rPr>
              <a:t>, 1752</a:t>
            </a:r>
          </a:p>
        </p:txBody>
      </p:sp>
      <p:pic>
        <p:nvPicPr>
          <p:cNvPr id="15362" name="Picture 2" descr="https://upload.wikimedia.org/wikipedia/commons/thumb/d/d3/Fran%C3%A7ois_Boucher%2C_Ruhendes_M%C3%A4dchen_%281751%2C_Wallraf-Richartz_Museum%29.jpg/800px-Fran%C3%A7ois_Boucher%2C_Ruhendes_M%C3%A4dchen_%281751%2C_Wallraf-Richartz_Museum%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427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639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861154" y="5471411"/>
            <a:ext cx="6330846" cy="1121062"/>
          </a:xfrm>
        </p:spPr>
        <p:txBody>
          <a:bodyPr>
            <a:normAutofit fontScale="90000"/>
          </a:bodyPr>
          <a:lstStyle/>
          <a:p>
            <a:r>
              <a:rPr lang="el-GR" dirty="0" err="1"/>
              <a:t>Μπουσέ</a:t>
            </a:r>
            <a:r>
              <a:rPr lang="el-GR" dirty="0"/>
              <a:t>, Το μυστικό μήνυμα, 1767, </a:t>
            </a:r>
            <a:r>
              <a:rPr lang="en-US" dirty="0"/>
              <a:t>Herzog Anton Ulrich Museum</a:t>
            </a:r>
            <a:r>
              <a:rPr lang="el-GR" dirty="0"/>
              <a:t>, </a:t>
            </a:r>
            <a:r>
              <a:rPr lang="en-US" dirty="0"/>
              <a:t>Braunschweig</a:t>
            </a:r>
            <a:endParaRPr lang="el-GR" dirty="0"/>
          </a:p>
        </p:txBody>
      </p:sp>
      <p:pic>
        <p:nvPicPr>
          <p:cNvPr id="16386" name="Picture 2" descr="https://upload.wikimedia.org/wikipedia/commons/thumb/8/8e/Fran%C3%A7ois_Boucher_-_The_Secret_Message.jpg/800px-Fran%C3%A7ois_Boucher_-_The_Secret_Mess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81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050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61351" y="5636301"/>
            <a:ext cx="5882390" cy="986150"/>
          </a:xfrm>
        </p:spPr>
        <p:txBody>
          <a:bodyPr>
            <a:normAutofit fontScale="90000"/>
          </a:bodyPr>
          <a:lstStyle/>
          <a:p>
            <a:r>
              <a:rPr lang="el-GR" dirty="0" err="1"/>
              <a:t>Μπουσέ</a:t>
            </a:r>
            <a:r>
              <a:rPr lang="el-GR" dirty="0"/>
              <a:t>, Μαντάμ ντε </a:t>
            </a:r>
            <a:r>
              <a:rPr lang="el-GR" dirty="0" err="1"/>
              <a:t>Πομπαντούρ</a:t>
            </a:r>
            <a:r>
              <a:rPr lang="en-US" dirty="0"/>
              <a:t>, 1756, </a:t>
            </a:r>
            <a:r>
              <a:rPr lang="el-GR" dirty="0"/>
              <a:t>Νέα Πινακοθήκη, Μόναχο</a:t>
            </a:r>
          </a:p>
        </p:txBody>
      </p:sp>
      <p:pic>
        <p:nvPicPr>
          <p:cNvPr id="18434" name="Picture 2" descr="Madame de Pompadour by François Bouch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05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786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 xmlns:a16="http://schemas.microsoft.com/office/drawing/2014/main" id="{B21519E9-9006-4B8D-813A-89835969CBA6}"/>
              </a:ext>
            </a:extLst>
          </p:cNvPr>
          <p:cNvSpPr>
            <a:spLocks noGrp="1"/>
          </p:cNvSpPr>
          <p:nvPr>
            <p:ph idx="1"/>
          </p:nvPr>
        </p:nvSpPr>
        <p:spPr>
          <a:xfrm>
            <a:off x="0" y="0"/>
            <a:ext cx="12192000" cy="6685613"/>
          </a:xfrm>
        </p:spPr>
        <p:txBody>
          <a:bodyPr/>
          <a:lstStyle/>
          <a:p>
            <a:r>
              <a:rPr lang="el-GR" b="1" dirty="0" err="1"/>
              <a:t>Jean-Honoré</a:t>
            </a:r>
            <a:r>
              <a:rPr lang="el-GR" b="1" dirty="0"/>
              <a:t> </a:t>
            </a:r>
            <a:r>
              <a:rPr lang="el-GR" b="1" dirty="0" err="1"/>
              <a:t>Fragonard</a:t>
            </a:r>
            <a:r>
              <a:rPr lang="el-GR" b="1" dirty="0"/>
              <a:t>/Ζαν </a:t>
            </a:r>
            <a:r>
              <a:rPr lang="el-GR" b="1" dirty="0" err="1"/>
              <a:t>Ονορέ</a:t>
            </a:r>
            <a:r>
              <a:rPr lang="el-GR" b="1" dirty="0"/>
              <a:t> Φραγκονάρ (1732-1806)</a:t>
            </a:r>
          </a:p>
          <a:p>
            <a:endParaRPr lang="el-GR" b="1" dirty="0"/>
          </a:p>
          <a:p>
            <a:pPr algn="just"/>
            <a:r>
              <a:rPr lang="el-GR" dirty="0"/>
              <a:t>Ο διάδοχος του </a:t>
            </a:r>
            <a:r>
              <a:rPr lang="el-GR" dirty="0" err="1"/>
              <a:t>Μπουσέ</a:t>
            </a:r>
            <a:r>
              <a:rPr lang="el-GR" dirty="0"/>
              <a:t> δημιούργησε περισσότερους από 550 πίνακες από τους οποίους ελάχιστοι έχουν χρονολογία. Το 1752 κέρδισε το </a:t>
            </a:r>
            <a:r>
              <a:rPr lang="en-US" dirty="0"/>
              <a:t>Prix de Rome</a:t>
            </a:r>
            <a:r>
              <a:rPr lang="el-GR" dirty="0"/>
              <a:t> και το 1765 έγινες δεκτός ως μέλος της Γαλλικής Ακαδημίας με το έργο του </a:t>
            </a:r>
            <a:r>
              <a:rPr lang="el-GR" b="1" dirty="0" err="1"/>
              <a:t>Κόρεσος</a:t>
            </a:r>
            <a:r>
              <a:rPr lang="el-GR" b="1" dirty="0"/>
              <a:t> και Καλλιρρόη.</a:t>
            </a:r>
            <a:endParaRPr lang="el-GR" dirty="0"/>
          </a:p>
          <a:p>
            <a:pPr algn="just"/>
            <a:r>
              <a:rPr lang="el-GR" dirty="0"/>
              <a:t>Εκτιμούσε πολύ τα έργα των Φλαμανδών και Ολλανδών ζωγράφων του Μπαρόκ (</a:t>
            </a:r>
            <a:r>
              <a:rPr lang="el-GR" dirty="0" err="1"/>
              <a:t>Ρούμπενς</a:t>
            </a:r>
            <a:r>
              <a:rPr lang="el-GR" dirty="0"/>
              <a:t>, Ρέμπραντ, Χαλς). Παρόλο που ο ίδιος ταλαντευόταν ανάμεσα σε μυθολογικά, θρησκευτικά και κλασικά θέματα στη ζωγραφική του οι επιταγές του φιλήδονου βασιλιά Λουδοβίκου ΙΕ΄ έστρεψαν το ενδιαφέρον του στην απεικόνιση ερωτικών στιγμών. Στους πίνακές του είναι φανερά επηρεασμένος από το Ρομαντισμό. Επίσης κατάφερε, όπως και ο </a:t>
            </a:r>
            <a:r>
              <a:rPr lang="el-GR" dirty="0" err="1"/>
              <a:t>Βατώ</a:t>
            </a:r>
            <a:r>
              <a:rPr lang="el-GR" dirty="0"/>
              <a:t>, να αποτυπώσει με εξαίσιο τρόπο την ιταλική φύση στο φόντο των δημιουργιών του, που δημιουργούν μια ακόμη πιο ερωτική και ειδυλλιακή ατμόσφαιρα για τους ερωτευμένους. </a:t>
            </a:r>
          </a:p>
          <a:p>
            <a:pPr algn="just"/>
            <a:endParaRPr lang="el-GR" dirty="0"/>
          </a:p>
        </p:txBody>
      </p:sp>
    </p:spTree>
    <p:extLst>
      <p:ext uri="{BB962C8B-B14F-4D97-AF65-F5344CB8AC3E}">
        <p14:creationId xmlns:p14="http://schemas.microsoft.com/office/powerpoint/2010/main" val="2681044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024079" y="-300"/>
            <a:ext cx="3167922" cy="6858300"/>
          </a:xfrm>
        </p:spPr>
        <p:txBody>
          <a:bodyPr>
            <a:noAutofit/>
          </a:bodyPr>
          <a:lstStyle/>
          <a:p>
            <a:r>
              <a:rPr lang="el-GR" sz="1600" dirty="0"/>
              <a:t>Φραγκονάρ, </a:t>
            </a:r>
            <a:r>
              <a:rPr lang="el-GR" sz="1600" dirty="0" err="1"/>
              <a:t>Κόρεσος</a:t>
            </a:r>
            <a:r>
              <a:rPr lang="el-GR" sz="1600" dirty="0"/>
              <a:t> και Καλλιρρόη, 1765. Ο </a:t>
            </a:r>
            <a:r>
              <a:rPr lang="el-GR" sz="1600" dirty="0" err="1"/>
              <a:t>Κόρεσος</a:t>
            </a:r>
            <a:r>
              <a:rPr lang="el-GR" sz="1600" dirty="0"/>
              <a:t> ήταν ένας ιερέας του θεού Διόνυσου, που ερωτεύθηκε παράφορα μία παρθένα από την Καλυδώνα, την Καλλιρρόη. Επειδή όμως η Καλλιρρόη απέκρουσε τον έρωτά του, ο </a:t>
            </a:r>
            <a:r>
              <a:rPr lang="el-GR" sz="1600" dirty="0" err="1"/>
              <a:t>Κόρεσος</a:t>
            </a:r>
            <a:r>
              <a:rPr lang="el-GR" sz="1600" dirty="0"/>
              <a:t> παραπονέθηκε για αυτό το θέμα στον Διόνυσο, με αποτέλεσμα ο θεός να στείλει στους κατοίκους της Καλυδώνας τρέλα. Για να απαλλαγούν από αυτή τη συμφορά, οι Καλυδώνιοι, σύμφωνα με χρησμό από το Μαντείο της Δωδώνης, όφειλαν να θυσιάσουν στον Διόνυσο μία παρθένα. Αλλά ο κλήρος έπεσε στην Καλλιρρόη, οπότε ο </a:t>
            </a:r>
            <a:r>
              <a:rPr lang="el-GR" sz="1600" dirty="0" err="1"/>
              <a:t>Κόρεσος</a:t>
            </a:r>
            <a:r>
              <a:rPr lang="el-GR" sz="1600" dirty="0"/>
              <a:t>, ερωτευμένος καθώς ήταν, δεν άντεξε να θυσιάσει την κοπέλα και αυτοκτόνησε. Στη συνέχεια η Καλλιρρόη, από τις τύψεις και τη ντροπή της αυτοκτόνησε και αυτή πέφτοντας σε μια λίμνη.</a:t>
            </a:r>
            <a:br>
              <a:rPr lang="el-GR" sz="1600" dirty="0"/>
            </a:br>
            <a:endParaRPr lang="el-GR" sz="1600" dirty="0"/>
          </a:p>
        </p:txBody>
      </p:sp>
      <p:pic>
        <p:nvPicPr>
          <p:cNvPr id="2050" name="Picture 2" descr="https://upload.wikimedia.org/wikipedia/commons/thumb/1/10/Fragonard_coresus_sacrificing_himselt_to_save_callirhoe.jpg/800px-Fragonard_coresus_sacrificing_himselt_to_save_callirhoe.jpg">
            <a:extLst>
              <a:ext uri="{FF2B5EF4-FFF2-40B4-BE49-F238E27FC236}">
                <a16:creationId xmlns="" xmlns:a16="http://schemas.microsoft.com/office/drawing/2014/main" id="{6A715C00-9EFB-4AA1-A2CC-C749BA773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024079" cy="685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1485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711252" y="809469"/>
            <a:ext cx="6160958" cy="5663081"/>
          </a:xfrm>
        </p:spPr>
        <p:txBody>
          <a:bodyPr>
            <a:noAutofit/>
          </a:bodyPr>
          <a:lstStyle/>
          <a:p>
            <a:pPr algn="just"/>
            <a:r>
              <a:rPr lang="el-GR" sz="3200" dirty="0"/>
              <a:t>Φραγκονάρ, Νεαρό κορίτσι που διαβάζει, 1776, Εθνική Πινακοθήκη, Ουάσιγκτον. εικονίζεται ένα νεαρό κορίτσι, σε προφίλ, να διαβάζει ένα βιβλίο, το οποίο κρατάει στο ένα της χέρι. Φοράει ένα κίτρινο φόρεμα. Ακτίνες Χ έδειξαν ότι πρώτα ο Φραγκονάρ είχε ζωγραφίσει τη μορφή να κοιτάει προς το θεατή και έπειτα αποφάσισε να την αλλάξει σε προφίλ</a:t>
            </a:r>
          </a:p>
        </p:txBody>
      </p:sp>
      <p:pic>
        <p:nvPicPr>
          <p:cNvPr id="20482" name="Picture 2" descr="https://upload.wikimedia.org/wikipedia/commons/thumb/6/69/Fragonard%2C_The_Reader.jpg/800px-Fragonard%2C_The_Rea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53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511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46699" y="119921"/>
            <a:ext cx="6675411" cy="6858000"/>
          </a:xfrm>
        </p:spPr>
        <p:txBody>
          <a:bodyPr>
            <a:noAutofit/>
          </a:bodyPr>
          <a:lstStyle/>
          <a:p>
            <a:pPr algn="just"/>
            <a:r>
              <a:rPr lang="el-GR" sz="2000" dirty="0"/>
              <a:t>Φραγκονάρ, Η κούνια, 1767, Συλλογή </a:t>
            </a:r>
            <a:r>
              <a:rPr lang="en-US" sz="2000" dirty="0"/>
              <a:t>Wallace, </a:t>
            </a:r>
            <a:r>
              <a:rPr lang="el-GR" sz="2000" dirty="0"/>
              <a:t>Λονδίνο. θεωρείται από τα αριστουργήματα του Ροκοκό. Είναι ο διασημότερος πίνακας του Φραγκονάρ. Στον πίνακα εικονίζεται ένας νεαρός άντρας που κρύβεται στους θάμνους στο αριστερά μέρος του πίνακα και παρακολουθεί μια όμορφη και κομψή νεαρή γυναίκα που κάνει κούνια. Την κούνια κουνάει ένας μεγαλύτερος και πιο άσχημος άντρας, ο οποίος είναι κρυμμένος στη σκιά. Ο άντρας αυτός δεν έχει αντιληφθεί την παρουσία του νεαρού άντρα, ο οποίος πιθανότατα είναι ο εραστής της νεαρής γυναίκας ή πρόκειται σύντομα να γίνει ο εραστής της. Όπως κουνιέται η κούνια, η νεαρή γυναίκα σηκώνει το πόδι της, επιτρέποντας έτσι στο νεαρό να το δει. Η γυναίκα φοράει καπέλο βοσκοπούλας, γεγονός που προκαλεί μια ειρωνική ματιά, μια και οι βοσκοπούλες γενικά θεωρούνταν αγνές και ηθικές επειδή ζούσαν κοντά στη φύση, μακριά από τους πειρασμούς και τις αμαρτίες της πόλης. Ο πίνακας αυτός ήταν παραγγελία ενός αυλικού, ο οποίος είχε ζητήσει πρώτα από έναν άλλο γνωστό καλλιτέχνη τη εποχής να φτιάξει έναν πίνακα με αυτόν και την ερωμένη του. Μετά την άρνηση του καλλιτέχνη, ο αυλικός απευθύνθηκε στον Φραγκονάρ. Ο παραγγελιοδότης είχε ζητήσει αρχικά την κούνια της ερωμένης του να την κουνάει ένας επίσκοπος, αλλά τελικά ο Φραγκονάρ ζωγράφισε έναν άσχημο λαϊκό.</a:t>
            </a:r>
            <a:br>
              <a:rPr lang="el-GR" sz="2000" dirty="0"/>
            </a:br>
            <a:endParaRPr lang="el-GR" sz="2000" dirty="0"/>
          </a:p>
        </p:txBody>
      </p:sp>
      <p:pic>
        <p:nvPicPr>
          <p:cNvPr id="22530" name="Picture 2" descr="Fragonard, The Sw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921"/>
            <a:ext cx="53467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060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upload.wikimedia.org/wikipedia/commons/thumb/2/26/Jean-Honor%C3%A9_Fragonard_-_Les_Progr%C3%A8s_de_l%27amour_-_Le_rendez-vous_-_Google_Art_Project.jpg/800px-Jean-Honor%C3%A9_Fragonard_-_Les_Progr%C3%A8s_de_l%27amour_-_Le_rendez-vous_-_Google_Art_Proje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3117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p:cNvSpPr>
            <a:spLocks noGrp="1"/>
          </p:cNvSpPr>
          <p:nvPr>
            <p:ph type="title"/>
          </p:nvPr>
        </p:nvSpPr>
        <p:spPr>
          <a:xfrm>
            <a:off x="5471409" y="5171608"/>
            <a:ext cx="6720591" cy="1315934"/>
          </a:xfrm>
        </p:spPr>
        <p:txBody>
          <a:bodyPr>
            <a:normAutofit fontScale="90000"/>
          </a:bodyPr>
          <a:lstStyle/>
          <a:p>
            <a:r>
              <a:rPr lang="el-GR" dirty="0"/>
              <a:t>Φραγκονάρ, Η μυστική συνάντηση, 1771, </a:t>
            </a:r>
            <a:r>
              <a:rPr lang="en-US" dirty="0"/>
              <a:t>Frick Collection, </a:t>
            </a:r>
            <a:r>
              <a:rPr lang="el-GR" dirty="0"/>
              <a:t>Νέα Υόρκη</a:t>
            </a:r>
          </a:p>
        </p:txBody>
      </p:sp>
    </p:spTree>
    <p:extLst>
      <p:ext uri="{BB962C8B-B14F-4D97-AF65-F5344CB8AC3E}">
        <p14:creationId xmlns:p14="http://schemas.microsoft.com/office/powerpoint/2010/main" val="3453750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6346694"/>
            <a:ext cx="12052092" cy="616238"/>
          </a:xfrm>
        </p:spPr>
        <p:txBody>
          <a:bodyPr>
            <a:noAutofit/>
          </a:bodyPr>
          <a:lstStyle/>
          <a:p>
            <a:r>
              <a:rPr lang="el-GR" sz="2400" dirty="0"/>
              <a:t>Φραγκονάρ, Η Γέννηση της Αφροδίτης, </a:t>
            </a:r>
            <a:r>
              <a:rPr lang="en-US" sz="2400" dirty="0"/>
              <a:t>1753-1755, </a:t>
            </a:r>
            <a:r>
              <a:rPr lang="el-GR" sz="2400" dirty="0"/>
              <a:t>Μουσείο </a:t>
            </a:r>
            <a:r>
              <a:rPr lang="en-US" sz="2400" dirty="0" err="1"/>
              <a:t>Grobet-Lanadi</a:t>
            </a:r>
            <a:r>
              <a:rPr lang="en-US" sz="2400" dirty="0" err="1">
                <a:hlinkClick r:id="rId2" tooltip="Musée Grobet-Labadié">
                  <a:extLst>
                    <a:ext uri="{A12FA001-AC4F-418D-AE19-62706E023703}">
                      <ahyp:hlinkClr xmlns="" xmlns:ahyp="http://schemas.microsoft.com/office/drawing/2018/hyperlinkcolor" val="tx"/>
                    </a:ext>
                  </a:extLst>
                </a:hlinkClick>
              </a:rPr>
              <a:t>é</a:t>
            </a:r>
            <a:r>
              <a:rPr lang="en-US" sz="2400" dirty="0"/>
              <a:t>, </a:t>
            </a:r>
            <a:r>
              <a:rPr lang="el-GR" sz="2400" dirty="0"/>
              <a:t>Μασσαλία</a:t>
            </a:r>
          </a:p>
        </p:txBody>
      </p:sp>
      <p:pic>
        <p:nvPicPr>
          <p:cNvPr id="24578" name="Picture 2" descr="Fragonnard Naissance de Vén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283252" cy="6346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206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456420" y="5306518"/>
            <a:ext cx="6580682" cy="1420865"/>
          </a:xfrm>
        </p:spPr>
        <p:txBody>
          <a:bodyPr>
            <a:normAutofit fontScale="90000"/>
          </a:bodyPr>
          <a:lstStyle/>
          <a:p>
            <a:r>
              <a:rPr lang="el-GR" sz="3600" dirty="0"/>
              <a:t>Φραγκονάρ, Το ερωτικό γράμμα</a:t>
            </a:r>
            <a:r>
              <a:rPr lang="en-US" sz="3600" dirty="0"/>
              <a:t>, 1770,</a:t>
            </a:r>
            <a:r>
              <a:rPr lang="el-GR" sz="3600" dirty="0"/>
              <a:t> Μητροπολιτικό Μουσείο Τέχνης, Νέα Υόρκη</a:t>
            </a:r>
          </a:p>
        </p:txBody>
      </p:sp>
      <p:pic>
        <p:nvPicPr>
          <p:cNvPr id="26626" name="Picture 2" descr="https://upload.wikimedia.org/wikipedia/commons/thumb/6/64/Jean_Honore_Fragonard_The_Love_Letter.jpg/800px-Jean_Honore_Fragonard_The_Love_Let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97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082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49521" y="5231566"/>
            <a:ext cx="3642609" cy="1019331"/>
          </a:xfrm>
        </p:spPr>
        <p:txBody>
          <a:bodyPr>
            <a:normAutofit fontScale="90000"/>
          </a:bodyPr>
          <a:lstStyle/>
          <a:p>
            <a:r>
              <a:rPr lang="el-GR" dirty="0"/>
              <a:t>Φραγκονάρ, Φιλί στα κλεφτά, π. 1780, </a:t>
            </a:r>
            <a:r>
              <a:rPr lang="el-GR" dirty="0" err="1"/>
              <a:t>Ερμιτάζ</a:t>
            </a:r>
            <a:endParaRPr lang="el-GR" dirty="0"/>
          </a:p>
        </p:txBody>
      </p:sp>
      <p:pic>
        <p:nvPicPr>
          <p:cNvPr id="27650" name="Picture 2" descr="https://upload.wikimedia.org/wikipedia/commons/thumb/9/9d/Jean-Honor%C3%A9_Fragonard_-_The_Stolen_Kiss.jpg/800px-Jean-Honor%C3%A9_Fragonard_-_The_Stolen_Ki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226310" cy="674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592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dirty="0"/>
              <a:t>ΤΟ ΡΟΚΟΚΟ ΣΤΗΝ ΙΤΑΛΙΑ</a:t>
            </a:r>
          </a:p>
        </p:txBody>
      </p:sp>
    </p:spTree>
    <p:extLst>
      <p:ext uri="{BB962C8B-B14F-4D97-AF65-F5344CB8AC3E}">
        <p14:creationId xmlns:p14="http://schemas.microsoft.com/office/powerpoint/2010/main" val="2088817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 xmlns:a16="http://schemas.microsoft.com/office/drawing/2014/main" id="{44999459-B7FA-452A-ADE0-9DEF76020535}"/>
              </a:ext>
            </a:extLst>
          </p:cNvPr>
          <p:cNvSpPr>
            <a:spLocks noGrp="1"/>
          </p:cNvSpPr>
          <p:nvPr>
            <p:ph idx="1"/>
          </p:nvPr>
        </p:nvSpPr>
        <p:spPr>
          <a:xfrm>
            <a:off x="0" y="0"/>
            <a:ext cx="12192000" cy="6858000"/>
          </a:xfrm>
        </p:spPr>
        <p:txBody>
          <a:bodyPr>
            <a:normAutofit fontScale="92500" lnSpcReduction="10000"/>
          </a:bodyPr>
          <a:lstStyle/>
          <a:p>
            <a:r>
              <a:rPr lang="en-GB" b="1" dirty="0"/>
              <a:t>Giovanni Battista Tiepolo</a:t>
            </a:r>
            <a:r>
              <a:rPr lang="en-GB" dirty="0"/>
              <a:t> </a:t>
            </a:r>
            <a:r>
              <a:rPr lang="el-GR" dirty="0"/>
              <a:t>ή </a:t>
            </a:r>
            <a:r>
              <a:rPr lang="en-GB" b="1" dirty="0" err="1"/>
              <a:t>Giambattista</a:t>
            </a:r>
            <a:r>
              <a:rPr lang="en-GB" b="1" dirty="0"/>
              <a:t> </a:t>
            </a:r>
            <a:r>
              <a:rPr lang="en-US" b="1" dirty="0"/>
              <a:t>Tiepolo</a:t>
            </a:r>
            <a:r>
              <a:rPr lang="el-GR" b="1" dirty="0"/>
              <a:t>/Τζοβάνι Μπατίστα </a:t>
            </a:r>
            <a:r>
              <a:rPr lang="el-GR" b="1" dirty="0" err="1"/>
              <a:t>Τιέπολο</a:t>
            </a:r>
            <a:r>
              <a:rPr lang="el-GR" b="1" dirty="0"/>
              <a:t> (1696-1770)</a:t>
            </a:r>
          </a:p>
          <a:p>
            <a:endParaRPr lang="el-GR" dirty="0"/>
          </a:p>
          <a:p>
            <a:pPr algn="just"/>
            <a:r>
              <a:rPr lang="el-GR" dirty="0"/>
              <a:t>Εξαιτίας της απόλυτης κυριαρχίας της Καθολικής Εκκλησίας στην τέχνη το Ροκοκό είχε ελάχιστες ευκαιρίες να αναπτυχθεί στην Ιταλία και ιδιαίτερα στη Ρώμη. Τ</a:t>
            </a:r>
          </a:p>
          <a:p>
            <a:pPr algn="just"/>
            <a:r>
              <a:rPr lang="el-GR" dirty="0"/>
              <a:t>ο ιταλικό Ροκοκό βρήκε την πιο επιβλητική έκφρασή του στη βενετσιάνικη ζωγραφική. Αντιπροσωπευτικότερος καλλιτέχνης του βενετσιάνικου Ροκοκό, αν και η ζωγραφική του έχει επηρεαστεί και από την ύστερη εποχή του Μπαρόκ, είναι ο </a:t>
            </a:r>
            <a:r>
              <a:rPr lang="el-GR" dirty="0" err="1"/>
              <a:t>Τιέπολο</a:t>
            </a:r>
            <a:r>
              <a:rPr lang="el-GR" dirty="0"/>
              <a:t>. Έ</a:t>
            </a:r>
            <a:r>
              <a:rPr lang="el-GR" b="1" dirty="0"/>
              <a:t>μεινε προσηλωμένος στην ιταλική παράδοση της εξάρτησης από την ανθρώπινη μορφή</a:t>
            </a:r>
            <a:r>
              <a:rPr lang="el-GR" dirty="0"/>
              <a:t>. </a:t>
            </a:r>
            <a:r>
              <a:rPr lang="el-GR" b="1" dirty="0"/>
              <a:t>Ο </a:t>
            </a:r>
            <a:r>
              <a:rPr lang="el-GR" b="1" dirty="0" err="1"/>
              <a:t>Τιέπολο</a:t>
            </a:r>
            <a:r>
              <a:rPr lang="el-GR" b="1" dirty="0"/>
              <a:t> ήταν τελικά ένας μεγάλος καλλιτέχνης θρησκευτικών θεμάτων</a:t>
            </a:r>
            <a:r>
              <a:rPr lang="el-GR" dirty="0"/>
              <a:t>. Βασικότερο χαρακτηριστικό της τεχνοτροπίας του είναι </a:t>
            </a:r>
            <a:r>
              <a:rPr lang="el-GR" b="1" dirty="0"/>
              <a:t>χρήση του χρώματος,</a:t>
            </a:r>
            <a:r>
              <a:rPr lang="el-GR" dirty="0"/>
              <a:t> άλλωστε η βενετσιάνικη σχολή είχε παράδοση μακραίωνη που ξεκίνησε με τον </a:t>
            </a:r>
            <a:r>
              <a:rPr lang="el-GR" dirty="0" err="1"/>
              <a:t>Τιτσιάνο</a:t>
            </a:r>
            <a:r>
              <a:rPr lang="el-GR" dirty="0"/>
              <a:t>.</a:t>
            </a:r>
          </a:p>
          <a:p>
            <a:pPr algn="just"/>
            <a:r>
              <a:rPr lang="el-GR" dirty="0"/>
              <a:t>Το 1756 εκλέγεται Πρόεδρος της Ακαδημίας Καλών Τεχνών Βενετίας και τον επόμενο χρόνο τελειώνει τις τοιχογραφίες της Έπαυλης</a:t>
            </a:r>
            <a:r>
              <a:rPr lang="el-GR" b="1" dirty="0"/>
              <a:t> </a:t>
            </a:r>
            <a:r>
              <a:rPr lang="el-GR" dirty="0" err="1"/>
              <a:t>Βαλμαράνα</a:t>
            </a:r>
            <a:r>
              <a:rPr lang="el-GR" dirty="0"/>
              <a:t>, που είναι από τα μεγαλύτερα αριστουργήματά του. Το 1761</a:t>
            </a:r>
            <a:r>
              <a:rPr lang="el-GR" b="1" dirty="0"/>
              <a:t>,</a:t>
            </a:r>
            <a:r>
              <a:rPr lang="el-GR" dirty="0"/>
              <a:t> μαζί με τους γιούς του, </a:t>
            </a:r>
            <a:r>
              <a:rPr lang="el-GR" dirty="0" err="1"/>
              <a:t>Τζιαντομένικο</a:t>
            </a:r>
            <a:r>
              <a:rPr lang="el-GR" dirty="0"/>
              <a:t> και Λορέντζο, μεταβαίνει στην Ισπανία, για τη διακόσμηση του Βασιλικού Ανακτόρου</a:t>
            </a:r>
            <a:r>
              <a:rPr lang="el-GR" b="1" dirty="0"/>
              <a:t> </a:t>
            </a:r>
            <a:r>
              <a:rPr lang="el-GR" dirty="0"/>
              <a:t>της</a:t>
            </a:r>
            <a:r>
              <a:rPr lang="el-GR" b="1" dirty="0"/>
              <a:t> </a:t>
            </a:r>
            <a:r>
              <a:rPr lang="el-GR" dirty="0"/>
              <a:t>Μαδρίτης και συγκεκριμένα για την Αίθουσα του Θρόνου</a:t>
            </a:r>
            <a:r>
              <a:rPr lang="el-GR" b="1" dirty="0"/>
              <a:t>. </a:t>
            </a:r>
            <a:r>
              <a:rPr lang="el-GR" dirty="0"/>
              <a:t>Τελειώνοντας το έργο σε τέσσερα</a:t>
            </a:r>
            <a:r>
              <a:rPr lang="el-GR" b="1" dirty="0"/>
              <a:t> </a:t>
            </a:r>
            <a:r>
              <a:rPr lang="el-GR" dirty="0"/>
              <a:t>χρόνια, αποφασίζει να παραμείνει στη Μαδρίτη, όπου πέθανε ξαφνικά το 1770.</a:t>
            </a:r>
          </a:p>
        </p:txBody>
      </p:sp>
    </p:spTree>
    <p:extLst>
      <p:ext uri="{BB962C8B-B14F-4D97-AF65-F5344CB8AC3E}">
        <p14:creationId xmlns:p14="http://schemas.microsoft.com/office/powerpoint/2010/main" val="2831949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621311" y="5681274"/>
            <a:ext cx="5672528" cy="779488"/>
          </a:xfrm>
        </p:spPr>
        <p:txBody>
          <a:bodyPr>
            <a:normAutofit fontScale="90000"/>
          </a:bodyPr>
          <a:lstStyle/>
          <a:p>
            <a:r>
              <a:rPr lang="el-GR" dirty="0" err="1"/>
              <a:t>Τιέπολο</a:t>
            </a:r>
            <a:r>
              <a:rPr lang="el-GR" dirty="0"/>
              <a:t>, Ο θάνατος του Υάκινθου, 1752-1753, </a:t>
            </a:r>
            <a:r>
              <a:rPr lang="en-US" dirty="0"/>
              <a:t>Museo Nacional Thyssen-</a:t>
            </a:r>
            <a:r>
              <a:rPr lang="en-US" dirty="0" err="1"/>
              <a:t>Bornemisza</a:t>
            </a:r>
            <a:r>
              <a:rPr lang="en-US" dirty="0"/>
              <a:t>, </a:t>
            </a:r>
            <a:r>
              <a:rPr lang="el-GR" dirty="0"/>
              <a:t>Μαδρίτη</a:t>
            </a:r>
            <a:r>
              <a:rPr lang="en-US" dirty="0"/>
              <a:t/>
            </a:r>
            <a:br>
              <a:rPr lang="en-US" dirty="0"/>
            </a:br>
            <a:endParaRPr lang="el-GR" dirty="0"/>
          </a:p>
        </p:txBody>
      </p:sp>
      <p:pic>
        <p:nvPicPr>
          <p:cNvPr id="30722" name="Picture 2" descr="https://upload.wikimedia.org/wikipedia/commons/thumb/1/10/Giambattista_Tiepolo_-_The_Death_of_Hyacinthus_-_Google_Art_Project.jpg/800px-Giambattista_Tiepolo_-_The_Death_of_Hyacinthus_-_Google_Art_Proje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133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405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653666" y="134912"/>
            <a:ext cx="2263514" cy="6295868"/>
          </a:xfrm>
        </p:spPr>
        <p:txBody>
          <a:bodyPr>
            <a:noAutofit/>
          </a:bodyPr>
          <a:lstStyle/>
          <a:p>
            <a:r>
              <a:rPr lang="el-GR" sz="1600" dirty="0" err="1"/>
              <a:t>Τιέπολο</a:t>
            </a:r>
            <a:r>
              <a:rPr lang="el-GR" sz="1600" dirty="0"/>
              <a:t>, Το Συμπόσιο της Κλεοπάτρας, 1744, </a:t>
            </a:r>
            <a:r>
              <a:rPr lang="en-US" sz="1600" dirty="0"/>
              <a:t>National Gallery of Victoria, </a:t>
            </a:r>
            <a:r>
              <a:rPr lang="el-GR" sz="1600" dirty="0"/>
              <a:t>Μελβούρνη. Απεικονίζεται το αποκορύφωμα ενός στοιχήματος μεταξύ του Αντωνίου και της Κλεοπάτρας για το ποιος από τους δύο ήταν σε θέση να προσφέρει την πιο ακριβή και πολυτελή γιορτή. Το τρίτο πρόσωπο στο τραπέζι είναι ένας σύμμαχος του Αντωνίου, ο οποίος ήταν ο κριτής για το στοίχημα. Η Κλεοπάτρα κέρδισε το στοίχημα. Μετά το δείπνο που παρέθεσε ο Αντώνιος, η Κλεοπάτρα έριξε ένα σπάνιο και πολύτιμο μαργαριτάρι που φορούσε στο αυτί της σε ένα φλυτζάνι με ξύδι και το ήπιε αφού το μαργαριτάρι έλιωσε.</a:t>
            </a:r>
            <a:endParaRPr lang="el-GR" sz="1200" dirty="0"/>
          </a:p>
        </p:txBody>
      </p:sp>
      <p:pic>
        <p:nvPicPr>
          <p:cNvPr id="31746" name="Picture 2" descr="Giambattista Tiepolo - The Banquet of Cleopatra - Google Art Projec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25056" cy="6655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130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801193" y="5096656"/>
            <a:ext cx="6220917" cy="1525796"/>
          </a:xfrm>
        </p:spPr>
        <p:txBody>
          <a:bodyPr>
            <a:normAutofit fontScale="90000"/>
          </a:bodyPr>
          <a:lstStyle/>
          <a:p>
            <a:r>
              <a:rPr lang="el-GR" dirty="0" err="1"/>
              <a:t>Τιέπολο</a:t>
            </a:r>
            <a:r>
              <a:rPr lang="el-GR" dirty="0"/>
              <a:t>, Αποθέωση της Ισπανίας, Παλάτι, Μαδρίτη</a:t>
            </a:r>
          </a:p>
        </p:txBody>
      </p:sp>
      <p:pic>
        <p:nvPicPr>
          <p:cNvPr id="32770" name="Picture 2" descr="https://upload.wikimedia.org/wikipedia/commons/thumb/2/2e/Giovanni_Battista_Tiepolo_034.jpg/800px-Giovanni_Battista_Tiepolo_0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451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31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732551" y="6026046"/>
            <a:ext cx="7351426" cy="716327"/>
          </a:xfrm>
        </p:spPr>
        <p:txBody>
          <a:bodyPr>
            <a:normAutofit fontScale="90000"/>
          </a:bodyPr>
          <a:lstStyle/>
          <a:p>
            <a:r>
              <a:rPr lang="el-GR" dirty="0" err="1"/>
              <a:t>Τιέπολο</a:t>
            </a:r>
            <a:r>
              <a:rPr lang="el-GR" dirty="0"/>
              <a:t>, Η Άμωμος Σύλληψη, 1767-1768, </a:t>
            </a:r>
            <a:r>
              <a:rPr lang="el-GR" dirty="0" err="1"/>
              <a:t>Πράδο</a:t>
            </a:r>
            <a:r>
              <a:rPr lang="el-GR" dirty="0"/>
              <a:t>, Μαδρίτη</a:t>
            </a:r>
          </a:p>
        </p:txBody>
      </p:sp>
      <p:pic>
        <p:nvPicPr>
          <p:cNvPr id="33794" name="Picture 2" descr="https://upload.wikimedia.org/wikipedia/commons/thumb/0/03/The_Immaculate_Conception%2C_by_Giovanni_Battista_Tiepolo%2C_from_Prado_in_Google_Earth.jpg/320px-The_Immaculate_Conception%2C_by_Giovanni_Battista_Tiepolo%2C_from_Prado_in_Google_Ear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687580" cy="6775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471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441430" y="-209862"/>
            <a:ext cx="6750569" cy="7052296"/>
          </a:xfrm>
        </p:spPr>
        <p:txBody>
          <a:bodyPr>
            <a:noAutofit/>
          </a:bodyPr>
          <a:lstStyle/>
          <a:p>
            <a:r>
              <a:rPr lang="el-GR" sz="3200" dirty="0" err="1">
                <a:latin typeface="+mn-lt"/>
              </a:rPr>
              <a:t>Τιέπολο</a:t>
            </a:r>
            <a:r>
              <a:rPr lang="el-GR" sz="3200" dirty="0">
                <a:latin typeface="+mn-lt"/>
              </a:rPr>
              <a:t>, Αλληγορία των Πλανητών και των Ηπείρων, 1752, </a:t>
            </a:r>
            <a:r>
              <a:rPr lang="el-GR" altLang="el-GR" sz="3200" dirty="0">
                <a:latin typeface="+mn-lt"/>
                <a:ea typeface="Times New Roman" panose="02020603050405020304" pitchFamily="18" charset="0"/>
              </a:rPr>
              <a:t>στη Γερμανία στο νέο Παλάτι ζωγράφισε ένα φρέσκο οροφής στην είσοδο 677 τετραγωνικών μέτρων, το οποίο ολοκλήρωσε μαζί με τους γιους του. Στον πίνακα αυτό απεικονίζει τον Απόλλωνα και γύρω του θεότητες που συμβολίζουν τους πλανήτες καθώς και αλληγορικές μορφές που παραπέμπουν στις τέσσερις ηπείρους, την Ευρώπη, την Ασία, την Αφρική και την Αμερική.</a:t>
            </a:r>
            <a:r>
              <a:rPr lang="el-GR" altLang="el-GR" dirty="0">
                <a:latin typeface="+mn-lt"/>
              </a:rPr>
              <a:t/>
            </a:r>
            <a:br>
              <a:rPr lang="el-GR" altLang="el-GR" dirty="0">
                <a:latin typeface="+mn-lt"/>
              </a:rPr>
            </a:br>
            <a:endParaRPr lang="el-GR" sz="3200" dirty="0">
              <a:latin typeface="+mn-lt"/>
            </a:endParaRPr>
          </a:p>
        </p:txBody>
      </p:sp>
      <p:sp>
        <p:nvSpPr>
          <p:cNvPr id="3" name="AutoShape 2" descr="Image result for tiepolo allegory of the planets and continents"/>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71607" cy="6842434"/>
          </a:xfrm>
          <a:prstGeom prst="rect">
            <a:avLst/>
          </a:prstGeom>
        </p:spPr>
      </p:pic>
      <p:sp>
        <p:nvSpPr>
          <p:cNvPr id="7" name="Rectangle 3">
            <a:extLst>
              <a:ext uri="{FF2B5EF4-FFF2-40B4-BE49-F238E27FC236}">
                <a16:creationId xmlns="" xmlns:a16="http://schemas.microsoft.com/office/drawing/2014/main" id="{BABEC13D-C1BE-4E55-8FB1-207944321FE2}"/>
              </a:ext>
            </a:extLst>
          </p:cNvPr>
          <p:cNvSpPr>
            <a:spLocks noChangeArrowheads="1"/>
          </p:cNvSpPr>
          <p:nvPr/>
        </p:nvSpPr>
        <p:spPr bwMode="auto">
          <a:xfrm>
            <a:off x="6003634"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463722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TotalTime>
  <Words>2275</Words>
  <Application>Microsoft Office PowerPoint</Application>
  <PresentationFormat>Προσαρμογή</PresentationFormat>
  <Paragraphs>51</Paragraphs>
  <Slides>39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39</vt:i4>
      </vt:variant>
    </vt:vector>
  </HeadingPairs>
  <TitlesOfParts>
    <vt:vector size="40" baseType="lpstr">
      <vt:lpstr>Θέμα του Office</vt:lpstr>
      <vt:lpstr>ΡΟΚΟΚΟ 1710-1760</vt:lpstr>
      <vt:lpstr>Παρουσίαση του PowerPoint</vt:lpstr>
      <vt:lpstr>ΤΟ ΡΟΚΟΚΟ ΣΤΗ ΓΑΛΛΙΑ</vt:lpstr>
      <vt:lpstr>Παρουσίαση του PowerPoint</vt:lpstr>
      <vt:lpstr>Παρουσίαση του PowerPoint</vt:lpstr>
      <vt:lpstr>Παρουσίαση του PowerPoint</vt:lpstr>
      <vt:lpstr>Βατώ, Ιταλοί κωμικοί, 1721, Εθνική Πινακοθήκη, Ουάσιγκτον</vt:lpstr>
      <vt:lpstr>Βατώ, Love Lesson, 1716-1717, Εθνικό Μουσείο Καλών Τεχνών, Στοκχόλμη</vt:lpstr>
      <vt:lpstr>Βατώ, Επιβίβαση για τα Κύθηρα,1717 Λούβρο. </vt:lpstr>
      <vt:lpstr>Παρουσίαση του PowerPoint</vt:lpstr>
      <vt:lpstr>Παρουσίαση του PowerPoint</vt:lpstr>
      <vt:lpstr>Βατώ, Ταξίδι στα Κύθηρα, 1721, Βερολίνο</vt:lpstr>
      <vt:lpstr>Βατώ, Ένας πιερότος, useo Nacional Thyssen-Bornemisza, Μαδρίτη  </vt:lpstr>
      <vt:lpstr>Βατώ, Mezzetino, 1718-1720, Μητροπολιτικό Μουσείο Τέχνης, Νέα Υόρκη. χαρακτήρας από την ιταλική Commedia dell’ arte (είδος θεάτρου με ηθοποιούς που φορούν μάσκες. Δημιουργήθηκε στην Ιταλία το 12ο αιώνα αλλά έφτασε στο απόγειο τη ακμής του το 16ο και 17ο αιώνα). Η ονομασία του σημαίνει «μισή μεζούρα ποτού». Ήταν ένα κωμικός τύπος, ένας γελωτοποιός ο οποίος όσο και να προσπαθούσε δεν μπορούσε να βρει κορίτσι και έκανε το κοινό να γελάει με τις προσπάθειές του. Ο ζωγράφος απεικονίζει το Μετζετίνο σε μια σκηνή θεάτρου. Πίσω του βρίσκεται ένα σκηνικό στο οποίο εικονίζεται ένα γυναικείο άγαλμα που έχει γυρισμένη την πλάτη του στο γελωτοποιό. Το γεγονός ότι πρόκειται για άγαλμα την κάνει να είναι πιο αποκομμένη από την πραγματικότητα. Αν απομονώσουμε την ενδυμασία και το αστείο καπέλο αυτό που μένει είναι ένας δυνατός άντρας που πονά. </vt:lpstr>
      <vt:lpstr>Βατώ, Πιερότος, 1718-1719, Λούβρο. Ίσως ο ζωγράφος να το δημιούργησε ως μια πινακίδα για το καφέ ενός πρώην ηθοποιού, του Belloni, ο οποίος έγινε γνωστός ως πιερότος. Το μοντέλο, που δεν είναι γνωστό αν ήταν κάποιος φίλος του ή κάποιος άλλος ηθοποιός στέκεται με τα χέρια του να κρέμονται δίπλα στο σώμα του, έχοντας ένα ονειροπόλο σχεδόν αφελές βλέμμα, ενώ πίσω απλώνεται ένα ιταλικό φόντο με δέντρα γεμάτα φύλλα. Φαίνεται σα να στέκεται πάνω σε ένα ανάχωμα που μοιάζει με σκηνή ενώ πίσω του υπάρχουν τέσσερις μορφές ενισχύουν τον ποιητικό και θεατρικό χαρακτήρα της σύνθεσης. Οι μορφές αυτές που είναι μισοκρυμμένες είναι ένας γιατρός πάνω στο άλογό του, ο Λέανδρος, η Ισαβέλλα και ο Καπετάνιος. </vt:lpstr>
      <vt:lpstr>Βατώ, Ο χορός, 1716-1718</vt:lpstr>
      <vt:lpstr>ΒατώΟΙ απολαύσεις του χορού, 1715-1717, Dulwich Gallery, Λονδίνο</vt:lpstr>
      <vt:lpstr>Παρουσίαση του PowerPoint</vt:lpstr>
      <vt:lpstr>Παρουσίαση του PowerPoint</vt:lpstr>
      <vt:lpstr>Μπουσέ, Αυτοπροσωπογραφία του στο εργαστήριό του, 1720, Λούβρο</vt:lpstr>
      <vt:lpstr>Μπουσέ, Το λουτρό της Αρτέμιδος, 1742</vt:lpstr>
      <vt:lpstr>Μπουσέ, Marie-Louise O'Murphy, 1752</vt:lpstr>
      <vt:lpstr>Μπουσέ, Το μυστικό μήνυμα, 1767, Herzog Anton Ulrich Museum, Braunschweig</vt:lpstr>
      <vt:lpstr>Μπουσέ, Μαντάμ ντε Πομπαντούρ, 1756, Νέα Πινακοθήκη, Μόναχο</vt:lpstr>
      <vt:lpstr>Παρουσίαση του PowerPoint</vt:lpstr>
      <vt:lpstr>Φραγκονάρ, Κόρεσος και Καλλιρρόη, 1765. Ο Κόρεσος ήταν ένας ιερέας του θεού Διόνυσου, που ερωτεύθηκε παράφορα μία παρθένα από την Καλυδώνα, την Καλλιρρόη. Επειδή όμως η Καλλιρρόη απέκρουσε τον έρωτά του, ο Κόρεσος παραπονέθηκε για αυτό το θέμα στον Διόνυσο, με αποτέλεσμα ο θεός να στείλει στους κατοίκους της Καλυδώνας τρέλα. Για να απαλλαγούν από αυτή τη συμφορά, οι Καλυδώνιοι, σύμφωνα με χρησμό από το Μαντείο της Δωδώνης, όφειλαν να θυσιάσουν στον Διόνυσο μία παρθένα. Αλλά ο κλήρος έπεσε στην Καλλιρρόη, οπότε ο Κόρεσος, ερωτευμένος καθώς ήταν, δεν άντεξε να θυσιάσει την κοπέλα και αυτοκτόνησε. Στη συνέχεια η Καλλιρρόη, από τις τύψεις και τη ντροπή της αυτοκτόνησε και αυτή πέφτοντας σε μια λίμνη. </vt:lpstr>
      <vt:lpstr>Φραγκονάρ, Νεαρό κορίτσι που διαβάζει, 1776, Εθνική Πινακοθήκη, Ουάσιγκτον. εικονίζεται ένα νεαρό κορίτσι, σε προφίλ, να διαβάζει ένα βιβλίο, το οποίο κρατάει στο ένα της χέρι. Φοράει ένα κίτρινο φόρεμα. Ακτίνες Χ έδειξαν ότι πρώτα ο Φραγκονάρ είχε ζωγραφίσει τη μορφή να κοιτάει προς το θεατή και έπειτα αποφάσισε να την αλλάξει σε προφίλ</vt:lpstr>
      <vt:lpstr>Φραγκονάρ, Η κούνια, 1767, Συλλογή Wallace, Λονδίνο. θεωρείται από τα αριστουργήματα του Ροκοκό. Είναι ο διασημότερος πίνακας του Φραγκονάρ. Στον πίνακα εικονίζεται ένας νεαρός άντρας που κρύβεται στους θάμνους στο αριστερά μέρος του πίνακα και παρακολουθεί μια όμορφη και κομψή νεαρή γυναίκα που κάνει κούνια. Την κούνια κουνάει ένας μεγαλύτερος και πιο άσχημος άντρας, ο οποίος είναι κρυμμένος στη σκιά. Ο άντρας αυτός δεν έχει αντιληφθεί την παρουσία του νεαρού άντρα, ο οποίος πιθανότατα είναι ο εραστής της νεαρής γυναίκας ή πρόκειται σύντομα να γίνει ο εραστής της. Όπως κουνιέται η κούνια, η νεαρή γυναίκα σηκώνει το πόδι της, επιτρέποντας έτσι στο νεαρό να το δει. Η γυναίκα φοράει καπέλο βοσκοπούλας, γεγονός που προκαλεί μια ειρωνική ματιά, μια και οι βοσκοπούλες γενικά θεωρούνταν αγνές και ηθικές επειδή ζούσαν κοντά στη φύση, μακριά από τους πειρασμούς και τις αμαρτίες της πόλης. Ο πίνακας αυτός ήταν παραγγελία ενός αυλικού, ο οποίος είχε ζητήσει πρώτα από έναν άλλο γνωστό καλλιτέχνη τη εποχής να φτιάξει έναν πίνακα με αυτόν και την ερωμένη του. Μετά την άρνηση του καλλιτέχνη, ο αυλικός απευθύνθηκε στον Φραγκονάρ. Ο παραγγελιοδότης είχε ζητήσει αρχικά την κούνια της ερωμένης του να την κουνάει ένας επίσκοπος, αλλά τελικά ο Φραγκονάρ ζωγράφισε έναν άσχημο λαϊκό. </vt:lpstr>
      <vt:lpstr>Φραγκονάρ, Η μυστική συνάντηση, 1771, Frick Collection, Νέα Υόρκη</vt:lpstr>
      <vt:lpstr>Φραγκονάρ, Η Γέννηση της Αφροδίτης, 1753-1755, Μουσείο Grobet-Lanadié, Μασσαλία</vt:lpstr>
      <vt:lpstr>Φραγκονάρ, Το ερωτικό γράμμα, 1770, Μητροπολιτικό Μουσείο Τέχνης, Νέα Υόρκη</vt:lpstr>
      <vt:lpstr>Φραγκονάρ, Φιλί στα κλεφτά, π. 1780, Ερμιτάζ</vt:lpstr>
      <vt:lpstr>ΤΟ ΡΟΚΟΚΟ ΣΤΗΝ ΙΤΑΛΙΑ</vt:lpstr>
      <vt:lpstr>Παρουσίαση του PowerPoint</vt:lpstr>
      <vt:lpstr>Τιέπολο, Ο θάνατος του Υάκινθου, 1752-1753, Museo Nacional Thyssen-Bornemisza, Μαδρίτη </vt:lpstr>
      <vt:lpstr>Τιέπολο, Το Συμπόσιο της Κλεοπάτρας, 1744, National Gallery of Victoria, Μελβούρνη. Απεικονίζεται το αποκορύφωμα ενός στοιχήματος μεταξύ του Αντωνίου και της Κλεοπάτρας για το ποιος από τους δύο ήταν σε θέση να προσφέρει την πιο ακριβή και πολυτελή γιορτή. Το τρίτο πρόσωπο στο τραπέζι είναι ένας σύμμαχος του Αντωνίου, ο οποίος ήταν ο κριτής για το στοίχημα. Η Κλεοπάτρα κέρδισε το στοίχημα. Μετά το δείπνο που παρέθεσε ο Αντώνιος, η Κλεοπάτρα έριξε ένα σπάνιο και πολύτιμο μαργαριτάρι που φορούσε στο αυτί της σε ένα φλυτζάνι με ξύδι και το ήπιε αφού το μαργαριτάρι έλιωσε.</vt:lpstr>
      <vt:lpstr>Τιέπολο, Αποθέωση της Ισπανίας, Παλάτι, Μαδρίτη</vt:lpstr>
      <vt:lpstr>Τιέπολο, Η Άμωμος Σύλληψη, 1767-1768, Πράδο, Μαδρίτη</vt:lpstr>
      <vt:lpstr>Τιέπολο, Αλληγορία των Πλανητών και των Ηπείρων, 1752, στη Γερμανία στο νέο Παλάτι ζωγράφισε ένα φρέσκο οροφής στην είσοδο 677 τετραγωνικών μέτρων, το οποίο ολοκλήρωσε μαζί με τους γιους του. Στον πίνακα αυτό απεικονίζει τον Απόλλωνα και γύρω του θεότητες που συμβολίζουν τους πλανήτες καθώς και αλληγορικές μορφές που παραπέμπουν στις τέσσερις ηπείρους, την Ευρώπη, την Ασία, την Αφρική και την Αμερική.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ΡΟΚΟΚΟ</dc:title>
  <dc:creator>1</dc:creator>
  <cp:lastModifiedBy>hp</cp:lastModifiedBy>
  <cp:revision>32</cp:revision>
  <dcterms:created xsi:type="dcterms:W3CDTF">2016-11-06T10:42:52Z</dcterms:created>
  <dcterms:modified xsi:type="dcterms:W3CDTF">2021-11-11T18:49:11Z</dcterms:modified>
</cp:coreProperties>
</file>