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88CCB14-11EF-42C0-80D7-660F2B631672}" type="datetimeFigureOut">
              <a:rPr lang="el-GR" smtClean="0"/>
              <a:pPr/>
              <a:t>1/12/2023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125A794-5473-4B82-A273-3421F978194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CCB14-11EF-42C0-80D7-660F2B631672}" type="datetimeFigureOut">
              <a:rPr lang="el-GR" smtClean="0"/>
              <a:pPr/>
              <a:t>1/12/2023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5A794-5473-4B82-A273-3421F978194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ody.gov.gr/covid-19-odigies-gia-ti-chrisi-maskas-apo-to-koino/?print=prin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907704" y="1412776"/>
            <a:ext cx="5688632" cy="1470025"/>
          </a:xfrm>
        </p:spPr>
        <p:txBody>
          <a:bodyPr/>
          <a:lstStyle/>
          <a:p>
            <a:r>
              <a:rPr lang="el-GR" dirty="0" smtClean="0"/>
              <a:t>Δ.Ι.Ε.Κ. Ναυπλίου </a:t>
            </a:r>
            <a:endParaRPr lang="el-GR" dirty="0"/>
          </a:p>
        </p:txBody>
      </p:sp>
      <p:sp>
        <p:nvSpPr>
          <p:cNvPr id="3" name="2 - Υπότιτλος"/>
          <p:cNvSpPr>
            <a:spLocks noGrp="1"/>
          </p:cNvSpPr>
          <p:nvPr>
            <p:ph type="subTitle" idx="1"/>
          </p:nvPr>
        </p:nvSpPr>
        <p:spPr>
          <a:xfrm>
            <a:off x="1403648" y="3933056"/>
            <a:ext cx="6400800" cy="2135088"/>
          </a:xfrm>
        </p:spPr>
        <p:txBody>
          <a:bodyPr>
            <a:normAutofit/>
          </a:bodyPr>
          <a:lstStyle/>
          <a:p>
            <a:pPr algn="r"/>
            <a:r>
              <a:rPr lang="el-GR" sz="2400" dirty="0" smtClean="0"/>
              <a:t>Βοηθός Νοσηλευτή Ψυχικής Υγείας Α’ Εξάμηνο </a:t>
            </a:r>
          </a:p>
          <a:p>
            <a:pPr algn="r"/>
            <a:r>
              <a:rPr lang="el-GR" sz="2400" dirty="0" smtClean="0"/>
              <a:t>Υγιεινή-Μικροβιολογία (Θ)</a:t>
            </a:r>
          </a:p>
          <a:p>
            <a:endParaRPr lang="el-GR" sz="2400" dirty="0"/>
          </a:p>
          <a:p>
            <a:pPr algn="l"/>
            <a:r>
              <a:rPr lang="el-GR" sz="1800" dirty="0" smtClean="0"/>
              <a:t>Χρύσα Νικολάου </a:t>
            </a:r>
          </a:p>
          <a:p>
            <a:pPr algn="l"/>
            <a:r>
              <a:rPr lang="en-US" sz="1800" dirty="0" err="1" smtClean="0"/>
              <a:t>BSc</a:t>
            </a:r>
            <a:r>
              <a:rPr lang="en-US" sz="1800" dirty="0" smtClean="0"/>
              <a:t>, </a:t>
            </a:r>
            <a:r>
              <a:rPr lang="en-US" sz="1800" dirty="0" err="1" smtClean="0"/>
              <a:t>M</a:t>
            </a:r>
            <a:r>
              <a:rPr lang="en-US" sz="1800" dirty="0" err="1" smtClean="0"/>
              <a:t>Sc</a:t>
            </a:r>
            <a:endParaRPr lang="el-GR" sz="1800" dirty="0" smtClean="0"/>
          </a:p>
          <a:p>
            <a:endParaRPr lang="el-GR" sz="2400" dirty="0"/>
          </a:p>
          <a:p>
            <a:endParaRPr lang="el-G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smtClean="0"/>
              <a:t/>
            </a:r>
            <a:br>
              <a:rPr lang="el-GR" sz="1800" dirty="0" smtClean="0"/>
            </a:br>
            <a:r>
              <a:rPr lang="el-GR" sz="1800" dirty="0" smtClean="0"/>
              <a:t>203. Για ποιους λόγους και πως πρέπει να χρησιμοποιείται η μάσκα; </a:t>
            </a:r>
            <a:br>
              <a:rPr lang="el-GR" sz="1800" dirty="0" smtClean="0"/>
            </a:br>
            <a:endParaRPr lang="el-GR" sz="1800" dirty="0"/>
          </a:p>
        </p:txBody>
      </p:sp>
      <p:sp>
        <p:nvSpPr>
          <p:cNvPr id="3" name="2 - Θέση περιεχομένου"/>
          <p:cNvSpPr>
            <a:spLocks noGrp="1"/>
          </p:cNvSpPr>
          <p:nvPr>
            <p:ph idx="1"/>
          </p:nvPr>
        </p:nvSpPr>
        <p:spPr/>
        <p:txBody>
          <a:bodyPr>
            <a:normAutofit/>
          </a:bodyPr>
          <a:lstStyle/>
          <a:p>
            <a:r>
              <a:rPr lang="el-GR" sz="2000" dirty="0" smtClean="0">
                <a:latin typeface="+mj-lt"/>
              </a:rPr>
              <a:t>Οι αναπνευστικοί ιοί μπορούν να μεταδοθούν με σταγονίδια που εκτοξεύονται από το στόμα μας κατά την ομιλία, τον βήχα ή το φτέρνισμα. Η χρήση μάσκας συγκρατεί τα σταγονίδια και αποτελεί βασικό μέτρο περιορισμού της διασποράς της λοίμωξης στην κοινότητα. Κύριος στόχος της χρήσης της μάσκας είναι να προστατεύσουμε τους ανθρώπους γύρω μας  εάν έχουμε μολυνθεί καθώς και να προστατευτούμε από συνανθρώπους μας που μπορεί να έχουν μολυνθεί. H μάσκα δεν πρέπει να χρησιμοποιείται σε παιδιά κάτω των 3 ετών και σε άτομα που έχουν προβλήματα με το αναπνευστικό ή δεν μπορούν να την αφαιρέσουν χωρίς βοήθεια.</a:t>
            </a:r>
            <a:endParaRPr lang="el-GR" sz="20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5793507"/>
          </a:xfrm>
        </p:spPr>
        <p:txBody>
          <a:bodyPr>
            <a:normAutofit/>
          </a:bodyPr>
          <a:lstStyle/>
          <a:p>
            <a:r>
              <a:rPr lang="el-GR" sz="1600" b="1" dirty="0" smtClean="0"/>
              <a:t>Η σωστή χρήση της μάσκας είναι το κλειδί για την αποτελεσματικότητά της και την προστασία του ατόμου που τη φορά.</a:t>
            </a:r>
            <a:endParaRPr lang="el-GR" sz="1600" dirty="0" smtClean="0"/>
          </a:p>
          <a:p>
            <a:r>
              <a:rPr lang="el-GR" sz="1600" dirty="0" smtClean="0"/>
              <a:t>Εφαρμόστε υγιεινή των χεριών με πλύσιμο ή με αλκοολούχο αντισηπτικό αμέσως πριν φορέσετε τη μάσκα και οπωσδήποτε πριν την αφαιρέσετε.</a:t>
            </a:r>
          </a:p>
          <a:p>
            <a:r>
              <a:rPr lang="el-GR" sz="1600" dirty="0" smtClean="0"/>
              <a:t>Τοποθετείστε τη μάσκα ώστε να καλύπτει πλήρως τη μύτη, το στόμα και το πηγούνι και να μην υπάρχουν κενά μεταξύ μάσκας και προσώπου. Εάν η μάσκα έχει μεταλλικό έλασμα πιέστε το απαλά γύρω από τη ράχη της μύτης. </a:t>
            </a:r>
            <a:r>
              <a:rPr lang="el-GR" sz="1600" b="1" dirty="0" smtClean="0"/>
              <a:t>ΜΗΝ</a:t>
            </a:r>
            <a:r>
              <a:rPr lang="el-GR" sz="1600" dirty="0" smtClean="0"/>
              <a:t> αγγίζετε τη μάσκα όταν τη φοράτε γιατί μπορεί να μεταφέρετε τον ιό στα δάκτυλά σας.</a:t>
            </a:r>
          </a:p>
          <a:p>
            <a:r>
              <a:rPr lang="el-GR" sz="1600" dirty="0" smtClean="0"/>
              <a:t>Η μάσκα αφαιρείται πιάνοντας μόνο τα κορδόνια πρώτα από κάτω και μετά από πάνω. Εάν πρόκειται για μάσκα με λαστιχένιους βραχίονες, αφαιρείται πιάνοντας ταυτόχρονα τους λαστιχένιους βραχίονες.</a:t>
            </a:r>
          </a:p>
          <a:p>
            <a:r>
              <a:rPr lang="el-GR" sz="1600" b="1" dirty="0" smtClean="0"/>
              <a:t>Μην αγγίζετε το μπροστινό μέρος της μάσκας. Θεωρείται μολυσμένο.</a:t>
            </a:r>
            <a:endParaRPr lang="el-GR" sz="1600" dirty="0" smtClean="0"/>
          </a:p>
          <a:p>
            <a:r>
              <a:rPr lang="el-GR" sz="1600" dirty="0" smtClean="0"/>
              <a:t>Η μάσκα πρέπει να αφαιρείται και να απορρίπτεται όταν υγρανθεί.</a:t>
            </a:r>
          </a:p>
          <a:p>
            <a:r>
              <a:rPr lang="el-GR" sz="1600" dirty="0" smtClean="0"/>
              <a:t>Απορρίπτετε τη μάσκα κρατώντας την πάντα από τα κορδόνια ή τους λαστιχένιους βραχίονες.</a:t>
            </a:r>
          </a:p>
          <a:p>
            <a:r>
              <a:rPr lang="el-GR" sz="1600" dirty="0" smtClean="0"/>
              <a:t>Εάν η μάσκα είναι πολλαπλών χρήσεων πλύνετε την το συντομότερο δυνατόν μετά από κάθε χρήση με κοινό απορρυπαντικό και σε θερμοκρασία 60</a:t>
            </a:r>
            <a:r>
              <a:rPr lang="el-GR" sz="1600" baseline="30000" dirty="0" smtClean="0"/>
              <a:t>ο</a:t>
            </a:r>
            <a:r>
              <a:rPr lang="el-GR" sz="1600" dirty="0" smtClean="0"/>
              <a:t>.</a:t>
            </a:r>
          </a:p>
          <a:p>
            <a:endParaRPr lang="el-GR" sz="1600" dirty="0" smtClean="0"/>
          </a:p>
          <a:p>
            <a:endParaRPr lang="el-GR" sz="1600" dirty="0" smtClean="0"/>
          </a:p>
          <a:p>
            <a:pPr>
              <a:buNone/>
            </a:pPr>
            <a:r>
              <a:rPr lang="el-GR" sz="1200" dirty="0" smtClean="0"/>
              <a:t>Πηγή: </a:t>
            </a:r>
            <a:r>
              <a:rPr lang="en-US" sz="1200" dirty="0" smtClean="0">
                <a:hlinkClick r:id="rId2"/>
              </a:rPr>
              <a:t>https://eody.gov.gr/covid-19-odigies-gia-ti-chrisi-maskas-apo-to-koino/?print=print</a:t>
            </a:r>
            <a:endParaRPr lang="el-GR" sz="1200" dirty="0" smtClean="0"/>
          </a:p>
          <a:p>
            <a:endParaRPr lang="el-GR" sz="1600" dirty="0" smtClean="0"/>
          </a:p>
          <a:p>
            <a:endParaRPr lang="el-G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
            </a:r>
            <a:br>
              <a:rPr lang="el-GR" sz="2000" dirty="0" smtClean="0"/>
            </a:br>
            <a:r>
              <a:rPr lang="el-GR" sz="2000" dirty="0" smtClean="0"/>
              <a:t>205. Αναφέρατε τις βασικές αρχές πρόληψης και περιορισμού μολύνσεων. </a:t>
            </a:r>
            <a:br>
              <a:rPr lang="el-GR" sz="2000" dirty="0" smtClean="0"/>
            </a:br>
            <a:endParaRPr lang="el-GR" sz="2000" dirty="0"/>
          </a:p>
        </p:txBody>
      </p:sp>
      <p:sp>
        <p:nvSpPr>
          <p:cNvPr id="3" name="2 - Θέση περιεχομένου"/>
          <p:cNvSpPr>
            <a:spLocks noGrp="1"/>
          </p:cNvSpPr>
          <p:nvPr>
            <p:ph idx="1"/>
          </p:nvPr>
        </p:nvSpPr>
        <p:spPr/>
        <p:txBody>
          <a:bodyPr>
            <a:normAutofit fontScale="85000" lnSpcReduction="20000"/>
          </a:bodyPr>
          <a:lstStyle/>
          <a:p>
            <a:r>
              <a:rPr lang="el-GR" dirty="0" smtClean="0"/>
              <a:t> Η ασφάλεια των ασθενών σε Χώρους Παροχής Υπηρεσιών Υγείας</a:t>
            </a:r>
          </a:p>
          <a:p>
            <a:r>
              <a:rPr lang="el-GR" dirty="0" smtClean="0"/>
              <a:t>Η ασφάλεια των εργαζομένων σε Χώρους Παροχής Υπηρεσιών Υγείας</a:t>
            </a:r>
          </a:p>
          <a:p>
            <a:r>
              <a:rPr lang="el-GR" dirty="0" smtClean="0"/>
              <a:t>Η πρόληψη της εμφάνισης και διασποράς νοσοκομειακών λοιμώξεων </a:t>
            </a:r>
          </a:p>
          <a:p>
            <a:r>
              <a:rPr lang="el-GR" dirty="0" smtClean="0"/>
              <a:t>Η ελαχιστοποίηση της διασποράς των παθογόνων στο νοσοκομειακό χώρο</a:t>
            </a:r>
          </a:p>
          <a:p>
            <a:r>
              <a:rPr lang="el-GR" dirty="0" smtClean="0"/>
              <a:t>Ο έλεγχος της μικροβιακής αντοχής στο χώρο του νοσοκομείου</a:t>
            </a:r>
          </a:p>
          <a:p>
            <a:r>
              <a:rPr lang="el-GR" dirty="0" smtClean="0"/>
              <a:t>Η ορθολογική </a:t>
            </a:r>
            <a:r>
              <a:rPr lang="el-GR" dirty="0" err="1" smtClean="0"/>
              <a:t>συνταγογράφηση</a:t>
            </a:r>
            <a:r>
              <a:rPr lang="el-GR" dirty="0" smtClean="0"/>
              <a:t> αντιβιοτικών από νοσοκομειακούς ιατρούς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000" dirty="0" smtClean="0"/>
              <a:t/>
            </a:r>
            <a:br>
              <a:rPr lang="el-GR" sz="2000" dirty="0" smtClean="0"/>
            </a:br>
            <a:r>
              <a:rPr lang="el-GR" sz="2000" dirty="0" smtClean="0"/>
              <a:t>207. Τι είναι λοιμώδη ή μεταδοτικά νοσήματα και πως γίνεται η μετάδοση του λοιμογόνου παράγοντα; </a:t>
            </a:r>
            <a:br>
              <a:rPr lang="el-GR" sz="2000" dirty="0" smtClean="0"/>
            </a:br>
            <a:endParaRPr lang="el-GR" sz="2000" dirty="0"/>
          </a:p>
        </p:txBody>
      </p:sp>
      <p:sp>
        <p:nvSpPr>
          <p:cNvPr id="3" name="2 - Θέση περιεχομένου"/>
          <p:cNvSpPr>
            <a:spLocks noGrp="1"/>
          </p:cNvSpPr>
          <p:nvPr>
            <p:ph idx="1"/>
          </p:nvPr>
        </p:nvSpPr>
        <p:spPr>
          <a:xfrm>
            <a:off x="457200" y="1600200"/>
            <a:ext cx="8229600" cy="4853136"/>
          </a:xfrm>
        </p:spPr>
        <p:txBody>
          <a:bodyPr>
            <a:normAutofit fontScale="47500" lnSpcReduction="20000"/>
          </a:bodyPr>
          <a:lstStyle/>
          <a:p>
            <a:endParaRPr lang="el-GR" dirty="0" smtClean="0"/>
          </a:p>
          <a:p>
            <a:r>
              <a:rPr lang="el-GR" dirty="0" smtClean="0"/>
              <a:t>Λοιμώδη νοσήματα (</a:t>
            </a:r>
            <a:r>
              <a:rPr lang="el-GR" dirty="0" err="1" smtClean="0"/>
              <a:t>Infectious</a:t>
            </a:r>
            <a:r>
              <a:rPr lang="el-GR" dirty="0" smtClean="0"/>
              <a:t> </a:t>
            </a:r>
            <a:r>
              <a:rPr lang="el-GR" dirty="0" err="1" smtClean="0"/>
              <a:t>diseases</a:t>
            </a:r>
            <a:r>
              <a:rPr lang="el-GR" dirty="0" smtClean="0"/>
              <a:t>) :Νοσήματα που οφείλονται σε μικροοργανισμούς ή τα τοξικά τους παράγωγα </a:t>
            </a:r>
          </a:p>
          <a:p>
            <a:r>
              <a:rPr lang="el-GR" dirty="0" smtClean="0"/>
              <a:t> Μεταδοτικά νοσήματα (</a:t>
            </a:r>
            <a:r>
              <a:rPr lang="el-GR" dirty="0" err="1" smtClean="0"/>
              <a:t>Communicable</a:t>
            </a:r>
            <a:r>
              <a:rPr lang="el-GR" dirty="0" smtClean="0"/>
              <a:t> </a:t>
            </a:r>
            <a:r>
              <a:rPr lang="el-GR" dirty="0" err="1" smtClean="0"/>
              <a:t>diseases</a:t>
            </a:r>
            <a:r>
              <a:rPr lang="el-GR" dirty="0" smtClean="0"/>
              <a:t>): Νοσήματα που μπορούν να μεταδοθούν από άνθρωπο σε άνθρωπο, άμεσα ή έμμεσα</a:t>
            </a:r>
          </a:p>
          <a:p>
            <a:endParaRPr lang="el-GR" dirty="0" smtClean="0"/>
          </a:p>
          <a:p>
            <a:r>
              <a:rPr lang="el-GR" dirty="0" smtClean="0"/>
              <a:t>Οι λοιμογόνοι παράγοντες που προκαλούν τα λοιμώδη νοσήματα μεταδίδονται ως εξής</a:t>
            </a:r>
            <a:br>
              <a:rPr lang="el-GR" dirty="0" smtClean="0"/>
            </a:br>
            <a:r>
              <a:rPr lang="el-GR" b="1" dirty="0" smtClean="0"/>
              <a:t>1. Άμεση Μετάδοση</a:t>
            </a:r>
            <a:r>
              <a:rPr lang="el-GR" dirty="0" smtClean="0"/>
              <a:t/>
            </a:r>
            <a:br>
              <a:rPr lang="el-GR" dirty="0" smtClean="0"/>
            </a:br>
            <a:r>
              <a:rPr lang="el-GR" dirty="0" smtClean="0"/>
              <a:t>Α) Με άμεση επαφή με άνθρωπο (όπως με το φιλί, το αγκάλιασμα, τη συνουσία, το δάγκωμα)</a:t>
            </a:r>
            <a:br>
              <a:rPr lang="el-GR" dirty="0" smtClean="0"/>
            </a:br>
            <a:r>
              <a:rPr lang="el-GR" dirty="0" smtClean="0"/>
              <a:t>Β) Άμεση μετάδοση με σταγονίδια (όπως από την ομιλία, το βήχα, το φτάρνισμα)</a:t>
            </a:r>
            <a:br>
              <a:rPr lang="el-GR" dirty="0" smtClean="0"/>
            </a:br>
            <a:r>
              <a:rPr lang="el-GR" dirty="0" smtClean="0"/>
              <a:t>Γ) Άμεση μετάδοση με επαφή με μολυσμένο ζώο (όπως από το δάγκωμα κάποιου ζώου)</a:t>
            </a:r>
            <a:br>
              <a:rPr lang="el-GR" dirty="0" smtClean="0"/>
            </a:br>
            <a:r>
              <a:rPr lang="el-GR" b="1" dirty="0" smtClean="0"/>
              <a:t>2. Έμμεση Μετάδοση</a:t>
            </a:r>
            <a:r>
              <a:rPr lang="el-GR" dirty="0" smtClean="0"/>
              <a:t/>
            </a:r>
            <a:br>
              <a:rPr lang="el-GR" dirty="0" smtClean="0"/>
            </a:br>
            <a:r>
              <a:rPr lang="el-GR" dirty="0" smtClean="0"/>
              <a:t>Α) Έμμεση μετάδοση με Αγωγό (όπως με προσωπικά είδη, με σκεύη φαγητού, με στοιχεία του περιβάλλοντος, με τρόφιμα, με νερό, βιολογικά υγρά, αίμα, σπέρμα, που φέρουν τον λοιμογόνο παράγοντα)</a:t>
            </a:r>
            <a:br>
              <a:rPr lang="el-GR" dirty="0" smtClean="0"/>
            </a:br>
            <a:r>
              <a:rPr lang="el-GR" dirty="0" smtClean="0"/>
              <a:t>Β) Έμμεση μεταδότη με Διαβιβαστή (όπως με μηχανικό τρόπο: βελόνες εργαλεία, και με βιολογικό τρόπο: με κουνούπια, ψύλλους, μύγες που λειτουργούν ως ενδιάμεσοι ξενιστές του λοιμογόνου παράγοντα)</a:t>
            </a:r>
            <a:br>
              <a:rPr lang="el-GR" dirty="0" smtClean="0"/>
            </a:br>
            <a:r>
              <a:rPr lang="el-GR" b="1" dirty="0" smtClean="0"/>
              <a:t>3. </a:t>
            </a:r>
            <a:r>
              <a:rPr lang="el-GR" b="1" dirty="0" err="1" smtClean="0"/>
              <a:t>Αερογενής</a:t>
            </a:r>
            <a:r>
              <a:rPr lang="el-GR" b="1" dirty="0" smtClean="0"/>
              <a:t> Μετάδοση</a:t>
            </a:r>
            <a:r>
              <a:rPr lang="el-GR" dirty="0" smtClean="0"/>
              <a:t/>
            </a:r>
            <a:br>
              <a:rPr lang="el-GR" dirty="0" smtClean="0"/>
            </a:br>
            <a:r>
              <a:rPr lang="el-GR" dirty="0" smtClean="0"/>
              <a:t>Α) Γίνεται με τη σκόνη από το έδαφος, τα πατώματα, τα μιασμένα ρούχα και αντικείμενα, που είναι φορτισμένα με λοιμογόνους παράγοντες</a:t>
            </a:r>
            <a:br>
              <a:rPr lang="el-GR" dirty="0" smtClean="0"/>
            </a:br>
            <a:r>
              <a:rPr lang="el-GR" dirty="0" smtClean="0"/>
              <a:t>Β) Γίνεται με τα Σταγονίδια και τους πυρήνες, που είναι τα υπολείμματα που μένουν μετά την εξάτμιση των υγρών συστατικών από τα σταγονίδια που πέφτουν κάτω από το βήχα, το φτάρνισμα, το σάλιο και τις αποχρέμψεις που πολλοί φτύνουν στο έδαφος</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208. Με ποιους τρόπους επιτυγχάνεται η απομόνωση των αρρώστων με λοιμώδες νόσημα;</a:t>
            </a:r>
            <a:endParaRPr lang="el-GR" sz="2000" dirty="0"/>
          </a:p>
        </p:txBody>
      </p:sp>
      <p:sp>
        <p:nvSpPr>
          <p:cNvPr id="3" name="2 - Θέση περιεχομένου"/>
          <p:cNvSpPr>
            <a:spLocks noGrp="1"/>
          </p:cNvSpPr>
          <p:nvPr>
            <p:ph idx="1"/>
          </p:nvPr>
        </p:nvSpPr>
        <p:spPr/>
        <p:txBody>
          <a:bodyPr>
            <a:normAutofit/>
          </a:bodyPr>
          <a:lstStyle/>
          <a:p>
            <a:r>
              <a:rPr lang="el-GR" sz="1800" dirty="0" smtClean="0"/>
              <a:t>Η απομόνωση επιτυγχάνεται με τη διαμονή τους στον </a:t>
            </a:r>
            <a:r>
              <a:rPr lang="el-GR" sz="1800" dirty="0" err="1" smtClean="0"/>
              <a:t>ενδονοσοκομειακό</a:t>
            </a:r>
            <a:r>
              <a:rPr lang="el-GR" sz="1800" dirty="0" smtClean="0"/>
              <a:t> χώρο σε ειδικό δωμάτιο (ή σε ιδιωτικό χώρο) το οποίο δεν έρχεται σε επαφή με τους υπόλοιπους ασθενείς. Εκεί λαμβάνουν κανονικά νοσηλευτική φροντίδα μέχρι να υποχωρήσει ο λοιμογόνος παράγοντας.</a:t>
            </a:r>
            <a:endParaRPr lang="el-GR"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000" dirty="0" smtClean="0"/>
              <a:t/>
            </a:r>
            <a:br>
              <a:rPr lang="el-GR" sz="2000" dirty="0" smtClean="0"/>
            </a:br>
            <a:r>
              <a:rPr lang="el-GR" sz="2000" dirty="0" smtClean="0"/>
              <a:t>209. Πως πρέπει να γίνεται η καθαριότητα των χώρων που νοσηλεύεται ασθενής με λοιμώδες νόσημα; </a:t>
            </a:r>
            <a:br>
              <a:rPr lang="el-GR" sz="2000" dirty="0" smtClean="0"/>
            </a:br>
            <a:endParaRPr lang="el-GR" sz="2000" dirty="0"/>
          </a:p>
        </p:txBody>
      </p:sp>
      <p:sp>
        <p:nvSpPr>
          <p:cNvPr id="3" name="2 - Θέση περιεχομένου"/>
          <p:cNvSpPr>
            <a:spLocks noGrp="1"/>
          </p:cNvSpPr>
          <p:nvPr>
            <p:ph idx="1"/>
          </p:nvPr>
        </p:nvSpPr>
        <p:spPr/>
        <p:txBody>
          <a:bodyPr>
            <a:normAutofit/>
          </a:bodyPr>
          <a:lstStyle/>
          <a:p>
            <a:pPr>
              <a:buNone/>
            </a:pPr>
            <a:r>
              <a:rPr lang="el-GR" sz="1800" dirty="0" smtClean="0"/>
              <a:t>Η καθαριότητα των χώρων που νοσηλεύεται ασθενής με λοιμώδες νόσημα πρέπει να γίνεται συστηματικά με τα κατάλληλα απολυμαντικά τα οποία καταπολεμούν τον συγκεκριμένο παθογόνο μικροοργανισμό. </a:t>
            </a:r>
            <a:endParaRPr lang="el-G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211. Γενικά νοσηλευτικά μέτρα στα λοιμώδη νοσήματα.</a:t>
            </a:r>
            <a:endParaRPr lang="el-GR" sz="2000" dirty="0"/>
          </a:p>
        </p:txBody>
      </p:sp>
      <p:sp>
        <p:nvSpPr>
          <p:cNvPr id="3" name="2 - Θέση περιεχομένου"/>
          <p:cNvSpPr>
            <a:spLocks noGrp="1"/>
          </p:cNvSpPr>
          <p:nvPr>
            <p:ph idx="1"/>
          </p:nvPr>
        </p:nvSpPr>
        <p:spPr/>
        <p:txBody>
          <a:bodyPr>
            <a:normAutofit/>
          </a:bodyPr>
          <a:lstStyle/>
          <a:p>
            <a:pPr>
              <a:buNone/>
            </a:pPr>
            <a:r>
              <a:rPr lang="el-GR" sz="1800" dirty="0" smtClean="0"/>
              <a:t>Οι κατηγορίες γενικών νοσηλευτικών μέτρων ή προφυλάξεων, που αφορούν τα λοιμώδη νοσήματα, είναι:</a:t>
            </a:r>
          </a:p>
          <a:p>
            <a:pPr marL="514350" indent="-514350">
              <a:buAutoNum type="arabicParenR"/>
            </a:pPr>
            <a:r>
              <a:rPr lang="el-GR" sz="1800" dirty="0" smtClean="0"/>
              <a:t>Πλήρης απομόνωση</a:t>
            </a:r>
          </a:p>
          <a:p>
            <a:pPr marL="514350" indent="-514350">
              <a:buAutoNum type="arabicParenR"/>
            </a:pPr>
            <a:r>
              <a:rPr lang="el-GR" sz="1800" dirty="0" smtClean="0"/>
              <a:t>Προφυλάξεις αναπνευστικών λοιμώξεων</a:t>
            </a:r>
          </a:p>
          <a:p>
            <a:pPr marL="514350" indent="-514350">
              <a:buAutoNum type="arabicParenR"/>
            </a:pPr>
            <a:r>
              <a:rPr lang="el-GR" sz="1800" dirty="0" smtClean="0"/>
              <a:t>Προφυλάξεις εντερικών λοιμώξεων</a:t>
            </a:r>
          </a:p>
          <a:p>
            <a:pPr marL="514350" indent="-514350">
              <a:buAutoNum type="arabicParenR"/>
            </a:pPr>
            <a:r>
              <a:rPr lang="el-GR" sz="1800" dirty="0" smtClean="0"/>
              <a:t>Προφυλάξεις διασποράς λοιμογόνου παράγοντα από το δέρμα και το τραύμα</a:t>
            </a:r>
          </a:p>
          <a:p>
            <a:pPr marL="514350" indent="-514350">
              <a:buAutoNum type="arabicParenR"/>
            </a:pPr>
            <a:r>
              <a:rPr lang="el-GR" sz="1800" dirty="0" smtClean="0"/>
              <a:t>Προστατευτική απομόνωση</a:t>
            </a:r>
          </a:p>
          <a:p>
            <a:pPr marL="514350" indent="-514350">
              <a:buAutoNum type="arabicParenR"/>
            </a:pPr>
            <a:r>
              <a:rPr lang="el-GR" sz="1800" dirty="0" smtClean="0"/>
              <a:t>Σωστός χειρισμός εκκριμάτων, απεκκριμάτων και αίματος των αρρώστων</a:t>
            </a:r>
            <a:endParaRPr lang="el-GR"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a:r>
              <a:rPr lang="el-GR" sz="1800" dirty="0" smtClean="0"/>
              <a:t>190. Τι είναι απολύμανση και πώς πραγματοποιείται; </a:t>
            </a:r>
            <a:endParaRPr lang="el-GR" sz="1800" dirty="0"/>
          </a:p>
        </p:txBody>
      </p:sp>
      <p:sp>
        <p:nvSpPr>
          <p:cNvPr id="3" name="2 - Θέση περιεχομένου"/>
          <p:cNvSpPr>
            <a:spLocks noGrp="1"/>
          </p:cNvSpPr>
          <p:nvPr>
            <p:ph idx="1"/>
          </p:nvPr>
        </p:nvSpPr>
        <p:spPr/>
        <p:txBody>
          <a:bodyPr/>
          <a:lstStyle/>
          <a:p>
            <a:pPr>
              <a:buNone/>
            </a:pPr>
            <a:r>
              <a:rPr lang="el-GR" sz="1600" dirty="0" smtClean="0"/>
              <a:t>Απολύμανση είναι η καταστροφή των</a:t>
            </a:r>
            <a:r>
              <a:rPr lang="en-US" sz="1600" dirty="0" smtClean="0"/>
              <a:t> </a:t>
            </a:r>
            <a:r>
              <a:rPr lang="el-GR" sz="1600" dirty="0" smtClean="0"/>
              <a:t>παθογόνων μικροοργανισμών όμως όχι των σπόρων τους με τη χρήση απολυμαντικών ουσιών.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192. Τι είναι αποστείρωση και σε ποια αρχή στηρίζεται;</a:t>
            </a:r>
            <a:endParaRPr lang="el-GR" sz="2000" dirty="0"/>
          </a:p>
        </p:txBody>
      </p:sp>
      <p:sp>
        <p:nvSpPr>
          <p:cNvPr id="3" name="2 - Θέση περιεχομένου"/>
          <p:cNvSpPr>
            <a:spLocks noGrp="1"/>
          </p:cNvSpPr>
          <p:nvPr>
            <p:ph idx="1"/>
          </p:nvPr>
        </p:nvSpPr>
        <p:spPr/>
        <p:txBody>
          <a:bodyPr>
            <a:normAutofit/>
          </a:bodyPr>
          <a:lstStyle/>
          <a:p>
            <a:r>
              <a:rPr lang="el-GR" sz="1800" dirty="0" smtClean="0"/>
              <a:t>Η </a:t>
            </a:r>
            <a:r>
              <a:rPr lang="el-GR" sz="1800" b="1" dirty="0" smtClean="0"/>
              <a:t>αποστείρωση</a:t>
            </a:r>
            <a:r>
              <a:rPr lang="el-GR" sz="1800" dirty="0" smtClean="0"/>
              <a:t> είναι οποιαδήποτε διαδικασία αφαιρεί, σκοτώνει ή απενεργοποιεί όλες τις μορφές ζωής (ιδιαίτερα μικροοργανισμούς όπως μύκητες, βακτήρια, σπόρια και μονοκύτταρους </a:t>
            </a:r>
            <a:r>
              <a:rPr lang="el-GR" sz="1800" dirty="0" err="1" smtClean="0"/>
              <a:t>ευκαρυωτικούς</a:t>
            </a:r>
            <a:r>
              <a:rPr lang="el-GR" sz="1800" dirty="0" smtClean="0"/>
              <a:t> οργανισμούς και των σπόρων τους) που υπάρχουν μέσα ή πάνω σε μια συγκεκριμένη επιφάνεια, αντικείμενο ή υγρό. </a:t>
            </a:r>
          </a:p>
          <a:p>
            <a:pPr>
              <a:buNone/>
            </a:pPr>
            <a:r>
              <a:rPr lang="el-GR" sz="1800" dirty="0" smtClean="0"/>
              <a:t>       Στηρίζεται στην αρχή της μετάδοσης της θερμότητας.</a:t>
            </a:r>
            <a:endParaRPr lang="el-GR"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
            </a:r>
            <a:br>
              <a:rPr lang="el-GR" sz="2000" dirty="0" smtClean="0"/>
            </a:br>
            <a:r>
              <a:rPr lang="el-GR" sz="2000" dirty="0" smtClean="0"/>
              <a:t>193. Στον κλίβανο ατμού υπό πίεση από τι εξαρτάται ο χρόνος παραμονής των αντικειμένων προκειμένου να αποστειρωθούν;</a:t>
            </a:r>
            <a:endParaRPr lang="el-GR" sz="2000" dirty="0"/>
          </a:p>
        </p:txBody>
      </p:sp>
      <p:sp>
        <p:nvSpPr>
          <p:cNvPr id="3" name="2 - Θέση περιεχομένου"/>
          <p:cNvSpPr>
            <a:spLocks noGrp="1"/>
          </p:cNvSpPr>
          <p:nvPr>
            <p:ph idx="1"/>
          </p:nvPr>
        </p:nvSpPr>
        <p:spPr/>
        <p:txBody>
          <a:bodyPr>
            <a:normAutofit/>
          </a:bodyPr>
          <a:lstStyle/>
          <a:p>
            <a:pPr>
              <a:buNone/>
            </a:pPr>
            <a:r>
              <a:rPr lang="el-GR" sz="1800" dirty="0" smtClean="0">
                <a:latin typeface="+mj-lt"/>
              </a:rPr>
              <a:t>Από το είδος που πρόκειται να αποστειρωθεί, από τον τρόπο που είναι συσκευασμένο και από την διατηρούμενη πίεση και θερμοκρασία.</a:t>
            </a:r>
            <a:endParaRPr lang="el-GR" sz="18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
            </a:r>
            <a:br>
              <a:rPr lang="el-GR" sz="2000" dirty="0" smtClean="0"/>
            </a:br>
            <a:r>
              <a:rPr lang="el-GR" sz="2000" dirty="0" smtClean="0"/>
              <a:t>194. Πως γίνεται η αποστείρωση των υφασμάτων και των εργαλείων;</a:t>
            </a:r>
            <a:endParaRPr lang="el-GR" sz="2000" dirty="0"/>
          </a:p>
        </p:txBody>
      </p:sp>
      <p:sp>
        <p:nvSpPr>
          <p:cNvPr id="3" name="2 - Θέση περιεχομένου"/>
          <p:cNvSpPr>
            <a:spLocks noGrp="1"/>
          </p:cNvSpPr>
          <p:nvPr>
            <p:ph idx="1"/>
          </p:nvPr>
        </p:nvSpPr>
        <p:spPr/>
        <p:txBody>
          <a:bodyPr>
            <a:normAutofit/>
          </a:bodyPr>
          <a:lstStyle/>
          <a:p>
            <a:r>
              <a:rPr lang="el-GR" sz="1800" dirty="0" smtClean="0"/>
              <a:t>Η αποστείρωση των υφασμάτων επιτυγχάνεται μέσω του ατμού.</a:t>
            </a:r>
          </a:p>
          <a:p>
            <a:r>
              <a:rPr lang="el-GR" sz="1800" dirty="0" smtClean="0"/>
              <a:t>Η αποστείρωση των εργαλείων επιτυγχάνεται</a:t>
            </a:r>
          </a:p>
          <a:p>
            <a:pPr>
              <a:buAutoNum type="arabicParenR"/>
            </a:pPr>
            <a:r>
              <a:rPr lang="el-GR" sz="1800" dirty="0" smtClean="0"/>
              <a:t>Με φυσικά μέσα με την επίδραση υψηλής θερμοκρασίας, σε υγρή και ξηρή μορφή. </a:t>
            </a:r>
          </a:p>
          <a:p>
            <a:pPr>
              <a:buAutoNum type="arabicParenR"/>
            </a:pPr>
            <a:r>
              <a:rPr lang="el-GR" sz="1800" dirty="0" smtClean="0"/>
              <a:t>Με χημική αποστείρωση (χημικά απολυμαντικά ή αντισηπτικά)</a:t>
            </a:r>
          </a:p>
          <a:p>
            <a:pPr>
              <a:buAutoNum type="arabicParenR"/>
            </a:pPr>
            <a:r>
              <a:rPr lang="el-GR" sz="1800" dirty="0" smtClean="0"/>
              <a:t>Αποστείρωση με αέρια</a:t>
            </a:r>
          </a:p>
          <a:p>
            <a:pPr>
              <a:buAutoNum type="arabicParenR"/>
            </a:pPr>
            <a:r>
              <a:rPr lang="el-GR" sz="1800" dirty="0" smtClean="0"/>
              <a:t>Αποστείρωση με βιολογικά μέσα</a:t>
            </a:r>
          </a:p>
          <a:p>
            <a:pPr>
              <a:buAutoNum type="arabicParenR"/>
            </a:pPr>
            <a:r>
              <a:rPr lang="el-GR" sz="1800" dirty="0" smtClean="0"/>
              <a:t>Αποστείρωση με ακτινοβολία</a:t>
            </a:r>
          </a:p>
          <a:p>
            <a:pPr>
              <a:buAutoNum type="arabicParenR"/>
            </a:pPr>
            <a:endParaRPr lang="el-GR" sz="1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
            </a:r>
            <a:br>
              <a:rPr lang="el-GR" sz="2000" dirty="0" smtClean="0"/>
            </a:br>
            <a:r>
              <a:rPr lang="el-GR" sz="2000" dirty="0" smtClean="0"/>
              <a:t>196. Αναφέρατε τις μεθόδους αποστείρωσης. </a:t>
            </a:r>
            <a:br>
              <a:rPr lang="el-GR" sz="2000" dirty="0" smtClean="0"/>
            </a:br>
            <a:endParaRPr lang="el-GR" sz="2000" dirty="0"/>
          </a:p>
        </p:txBody>
      </p:sp>
      <p:sp>
        <p:nvSpPr>
          <p:cNvPr id="3" name="2 - Θέση περιεχομένου"/>
          <p:cNvSpPr>
            <a:spLocks noGrp="1"/>
          </p:cNvSpPr>
          <p:nvPr>
            <p:ph idx="1"/>
          </p:nvPr>
        </p:nvSpPr>
        <p:spPr/>
        <p:txBody>
          <a:bodyPr/>
          <a:lstStyle/>
          <a:p>
            <a:r>
              <a:rPr lang="el-GR" sz="1800" dirty="0" smtClean="0"/>
              <a:t>Βρασμός</a:t>
            </a:r>
          </a:p>
          <a:p>
            <a:r>
              <a:rPr lang="el-GR" sz="1800" dirty="0" smtClean="0"/>
              <a:t>Με ατμό ή υγρή θερμότητα</a:t>
            </a:r>
          </a:p>
          <a:p>
            <a:r>
              <a:rPr lang="el-GR" sz="1800" dirty="0" smtClean="0"/>
              <a:t>Με ξηρή θερμότητα</a:t>
            </a:r>
          </a:p>
          <a:p>
            <a:r>
              <a:rPr lang="el-GR" sz="1800" dirty="0" smtClean="0"/>
              <a:t>Με ακτινοβολία</a:t>
            </a:r>
          </a:p>
          <a:p>
            <a:r>
              <a:rPr lang="el-GR" sz="1800" dirty="0" smtClean="0"/>
              <a:t>Με χημικά μέσα</a:t>
            </a:r>
          </a:p>
          <a:p>
            <a:r>
              <a:rPr lang="el-GR" sz="1800" dirty="0" smtClean="0"/>
              <a:t>Με αέρια</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smtClean="0"/>
              <a:t/>
            </a:r>
            <a:br>
              <a:rPr lang="el-GR" sz="1800" dirty="0" smtClean="0"/>
            </a:br>
            <a:r>
              <a:rPr lang="el-GR" sz="1800" dirty="0" smtClean="0"/>
              <a:t>201. Πως γίνεται η μετάδοση ενός λοιμογόνου παράγοντα; </a:t>
            </a:r>
            <a:br>
              <a:rPr lang="el-GR" sz="1800" dirty="0" smtClean="0"/>
            </a:br>
            <a:endParaRPr lang="el-GR" sz="1800" dirty="0"/>
          </a:p>
        </p:txBody>
      </p:sp>
      <p:sp>
        <p:nvSpPr>
          <p:cNvPr id="3" name="2 - Θέση περιεχομένου"/>
          <p:cNvSpPr>
            <a:spLocks noGrp="1"/>
          </p:cNvSpPr>
          <p:nvPr>
            <p:ph idx="1"/>
          </p:nvPr>
        </p:nvSpPr>
        <p:spPr>
          <a:xfrm>
            <a:off x="457200" y="1412776"/>
            <a:ext cx="8229600" cy="5040560"/>
          </a:xfrm>
        </p:spPr>
        <p:txBody>
          <a:bodyPr>
            <a:noAutofit/>
          </a:bodyPr>
          <a:lstStyle/>
          <a:p>
            <a:r>
              <a:rPr lang="el-GR" sz="1400" b="1" dirty="0" smtClean="0"/>
              <a:t>Άμεση μετάδοση</a:t>
            </a:r>
            <a:r>
              <a:rPr lang="el-GR" sz="1400" dirty="0" smtClean="0"/>
              <a:t>: Γίνεται με:</a:t>
            </a:r>
            <a:br>
              <a:rPr lang="el-GR" sz="1400" dirty="0" smtClean="0"/>
            </a:br>
            <a:r>
              <a:rPr lang="el-GR" sz="1400" dirty="0" smtClean="0"/>
              <a:t>α) Επαφή με ανθρώπους, π.χ. φιλί, συνουσία</a:t>
            </a:r>
            <a:br>
              <a:rPr lang="el-GR" sz="1400" dirty="0" smtClean="0"/>
            </a:br>
            <a:r>
              <a:rPr lang="el-GR" sz="1400" dirty="0" smtClean="0"/>
              <a:t>β) Εκτόξευση σταγονιδίων στον στοματικό, ρινικό ή οφθαλμικό βλεννογόνο. Π.χ. σάλιο κατά την ομιλία</a:t>
            </a:r>
            <a:br>
              <a:rPr lang="el-GR" sz="1400" dirty="0" smtClean="0"/>
            </a:br>
            <a:r>
              <a:rPr lang="el-GR" sz="1400" dirty="0" smtClean="0"/>
              <a:t>Τα νοσήματα που μεταδίδονται με άμεσο τρόπο, από άνθρωπο σε άνθρωπο χωρίς να παρεμβάλλεται διαβιβαστής, από τον αναπνευστικό κυρίως δρόμο, ονομάζονται και </a:t>
            </a:r>
            <a:r>
              <a:rPr lang="el-GR" sz="1400" b="1" dirty="0" smtClean="0"/>
              <a:t>μολυσματικά ή κολλητικά</a:t>
            </a:r>
            <a:r>
              <a:rPr lang="el-GR" sz="1400" dirty="0" smtClean="0"/>
              <a:t>. Σύμφωνα με τα παραπάνω:</a:t>
            </a:r>
            <a:br>
              <a:rPr lang="el-GR" sz="1400" dirty="0" smtClean="0"/>
            </a:br>
            <a:r>
              <a:rPr lang="el-GR" sz="1400" dirty="0" smtClean="0"/>
              <a:t>Η ιλαρά είναι λοιμώδες και μολυσματικό.</a:t>
            </a:r>
            <a:br>
              <a:rPr lang="el-GR" sz="1400" dirty="0" smtClean="0"/>
            </a:br>
            <a:r>
              <a:rPr lang="el-GR" sz="1400" dirty="0" smtClean="0"/>
              <a:t>Η ελονοσία είναι λοιμώδες, αλλά όχι μολυσματικό.</a:t>
            </a:r>
            <a:br>
              <a:rPr lang="el-GR" sz="1400" dirty="0" smtClean="0"/>
            </a:br>
            <a:r>
              <a:rPr lang="el-GR" sz="1400" dirty="0" smtClean="0"/>
              <a:t>γ) Επαφή με ζώα (δάγκωμα, γρατζούνισμα)</a:t>
            </a:r>
            <a:br>
              <a:rPr lang="el-GR" sz="1400" dirty="0" smtClean="0"/>
            </a:br>
            <a:r>
              <a:rPr lang="el-GR" sz="1400" dirty="0" smtClean="0"/>
              <a:t>δ) Επαφή με ελεύθερο περιβάλλον (χώμα για τέτανο, νερό για παράσιτα κλπ)</a:t>
            </a:r>
          </a:p>
          <a:p>
            <a:r>
              <a:rPr lang="el-GR" sz="1400" b="1" dirty="0" smtClean="0"/>
              <a:t>Έμμεση μετάδοση</a:t>
            </a:r>
            <a:r>
              <a:rPr lang="el-GR" sz="1400" dirty="0" smtClean="0"/>
              <a:t>: Γίνεται με:</a:t>
            </a:r>
            <a:br>
              <a:rPr lang="el-GR" sz="1400" dirty="0" smtClean="0"/>
            </a:br>
            <a:r>
              <a:rPr lang="el-GR" sz="1400" dirty="0" smtClean="0"/>
              <a:t>α) </a:t>
            </a:r>
            <a:r>
              <a:rPr lang="el-GR" sz="1400" b="1" dirty="0" smtClean="0"/>
              <a:t>Άψυχο αγωγό. </a:t>
            </a:r>
            <a:r>
              <a:rPr lang="el-GR" sz="1400" dirty="0" smtClean="0"/>
              <a:t>Ο αγωγός αυτός μπορεί να είναι κάποια μολυσμένα αντικείμενα, μαντήλια, ρούχα, σεντόνια, χειρουργικά εργαλεία ή μολυσμένα υλικά όπως νερό, τρόφιμα, γάλα, αίμα, ορός, πλάσμα. Στο χρονικό διάστημα που κρατάει η μεταφορά του, ο λοιμογόνος παράγοντας μπορεί να πολλαπλασιάζεται ή να εξελίσσεται στον αγωγό.</a:t>
            </a:r>
            <a:br>
              <a:rPr lang="el-GR" sz="1400" dirty="0" smtClean="0"/>
            </a:br>
            <a:r>
              <a:rPr lang="el-GR" sz="1400" dirty="0" smtClean="0"/>
              <a:t>β) </a:t>
            </a:r>
            <a:r>
              <a:rPr lang="el-GR" sz="1400" b="1" dirty="0" smtClean="0"/>
              <a:t>Έμψυχο διαβιβαστή: </a:t>
            </a:r>
            <a:r>
              <a:rPr lang="el-GR" sz="1400" dirty="0" smtClean="0"/>
              <a:t>Μπορεί να είναι μηχανικός ή βιολογικός όπως είπαμε ήδη</a:t>
            </a:r>
            <a:br>
              <a:rPr lang="el-GR" sz="1400" dirty="0" smtClean="0"/>
            </a:br>
            <a:r>
              <a:rPr lang="el-GR" sz="1400" dirty="0" smtClean="0"/>
              <a:t>γ) </a:t>
            </a:r>
            <a:r>
              <a:rPr lang="el-GR" sz="1400" b="1" dirty="0" smtClean="0"/>
              <a:t>Από τον αέρα. </a:t>
            </a:r>
            <a:r>
              <a:rPr lang="el-GR" sz="1400" dirty="0" smtClean="0"/>
              <a:t>Γίνεται διασπορά αιωρούμενων σταγονιδίων που μετά μπαίνουν στο αναπνευστικό σύστημα κάποιου ευαίσθητου ατόμου. Τα σωματίδια μπορεί να παραμένουν αιωρούμενα στον αέρα για μεγάλο χρονικό διάστημα διατηρώντας τη μολυσματικότητα και τη </a:t>
            </a:r>
            <a:r>
              <a:rPr lang="el-GR" sz="1400" dirty="0" err="1" smtClean="0"/>
              <a:t>λοιμοτοξικότητα</a:t>
            </a:r>
            <a:r>
              <a:rPr lang="el-GR" sz="1400" dirty="0" smtClean="0"/>
              <a:t> τους και γι’ αυτό μιλάμε για έμμεση και όχι για άμεση εκτόξευση των σταγονιδίων απ’ ευθείας στα ευαίσθητα άτομα. Αυτή η διάκριση έχει μεγάλη σημασία για την πρόληψη και αντιμετώπιση τους. Για παράδειγμα, η άμεση μετάδοση περιορίζεται με τη χρησιμοποίηση μάσκας ή με αραίωση των κρεβατιών στους θαλάμους, ενώ η από αέρα μετάδοση μπορεί να αντιμετωπιστεί με επαρκή αερισμό, σωστή απολύμανση και συστηματική καταπολέμηση της σκόνης.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0000" lnSpcReduction="20000"/>
          </a:bodyPr>
          <a:lstStyle/>
          <a:p>
            <a:r>
              <a:rPr lang="el-GR" dirty="0" smtClean="0"/>
              <a:t>Η μόλυνση του ανθρώπου μπορεί να γίνει από τα παρακάτω συστήματα:</a:t>
            </a:r>
          </a:p>
          <a:p>
            <a:r>
              <a:rPr lang="el-GR" dirty="0" smtClean="0"/>
              <a:t>Από το </a:t>
            </a:r>
            <a:r>
              <a:rPr lang="el-GR" b="1" dirty="0" smtClean="0"/>
              <a:t>αναπνευστικό</a:t>
            </a:r>
            <a:r>
              <a:rPr lang="el-GR" dirty="0" smtClean="0"/>
              <a:t> σύστημα: Άμεση, με σταγονίδια, φιλί ή έμμεση με τον αέρα.</a:t>
            </a:r>
          </a:p>
          <a:p>
            <a:r>
              <a:rPr lang="el-GR" dirty="0" smtClean="0"/>
              <a:t>Από </a:t>
            </a:r>
            <a:r>
              <a:rPr lang="el-GR" b="1" dirty="0" smtClean="0"/>
              <a:t>γαστρεντερικό</a:t>
            </a:r>
            <a:r>
              <a:rPr lang="el-GR" dirty="0" smtClean="0"/>
              <a:t> σύστημα: Με μολυσμένες τροφές, νερό, βρώμικα χέρια, μολυσμένα αντικείμενα.</a:t>
            </a:r>
          </a:p>
          <a:p>
            <a:r>
              <a:rPr lang="el-GR" dirty="0" smtClean="0"/>
              <a:t>Από το </a:t>
            </a:r>
            <a:r>
              <a:rPr lang="el-GR" b="1" dirty="0" smtClean="0"/>
              <a:t>δέρμα</a:t>
            </a:r>
            <a:r>
              <a:rPr lang="el-GR" dirty="0" smtClean="0"/>
              <a:t> και τους </a:t>
            </a:r>
            <a:r>
              <a:rPr lang="el-GR" b="1" dirty="0" smtClean="0"/>
              <a:t>βλεννογόνους</a:t>
            </a:r>
            <a:r>
              <a:rPr lang="el-GR" dirty="0" smtClean="0"/>
              <a:t>: Σεξουαλική επαφή, τραύματα, ενέσεις και ιατρικά εργαλεία, δάγκωμα ή τσίμπημα εντόμου.</a:t>
            </a:r>
          </a:p>
          <a:p>
            <a:r>
              <a:rPr lang="el-GR" dirty="0" smtClean="0"/>
              <a:t>Από το </a:t>
            </a:r>
            <a:r>
              <a:rPr lang="el-GR" b="1" dirty="0" smtClean="0"/>
              <a:t>αίμα</a:t>
            </a:r>
            <a:r>
              <a:rPr lang="el-GR" dirty="0" smtClean="0"/>
              <a:t>: με μεταγγίσεις.</a:t>
            </a:r>
          </a:p>
          <a:p>
            <a:r>
              <a:rPr lang="el-GR" dirty="0" smtClean="0"/>
              <a:t>Από τον </a:t>
            </a:r>
            <a:r>
              <a:rPr lang="el-GR" b="1" dirty="0" smtClean="0"/>
              <a:t>πλακούντα</a:t>
            </a:r>
            <a:r>
              <a:rPr lang="el-GR" dirty="0" smtClean="0"/>
              <a:t>: Από τη μητέρα στο έμβρυο κατά τη διάρκεια της εγκυμοσύνης ή του τοκετού. Λέγεται επίσης κάθετη μετάδοση και η λοίμωξη που απέκτησε το έμβρυο από τη μητέρα του, κατά τη διάρκεια της ενδομήτριας ζωής του , λέγεται συγγενής.</a:t>
            </a:r>
          </a:p>
          <a:p>
            <a:endParaRPr lang="el-GR" dirty="0" smtClean="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dirty="0" smtClean="0"/>
              <a:t/>
            </a:r>
            <a:br>
              <a:rPr lang="el-GR" sz="1800" dirty="0" smtClean="0"/>
            </a:br>
            <a:r>
              <a:rPr lang="el-GR" sz="1800" dirty="0" smtClean="0"/>
              <a:t>202. Πως και πότε πρέπει να πλένονται τα χέρια; </a:t>
            </a:r>
            <a:br>
              <a:rPr lang="el-GR" sz="1800" dirty="0" smtClean="0"/>
            </a:br>
            <a:endParaRPr lang="el-GR" sz="1800" dirty="0"/>
          </a:p>
        </p:txBody>
      </p:sp>
      <p:sp>
        <p:nvSpPr>
          <p:cNvPr id="3" name="2 - Θέση περιεχομένου"/>
          <p:cNvSpPr>
            <a:spLocks noGrp="1"/>
          </p:cNvSpPr>
          <p:nvPr>
            <p:ph idx="1"/>
          </p:nvPr>
        </p:nvSpPr>
        <p:spPr/>
        <p:txBody>
          <a:bodyPr>
            <a:normAutofit fontScale="47500" lnSpcReduction="20000"/>
          </a:bodyPr>
          <a:lstStyle/>
          <a:p>
            <a:pPr>
              <a:buNone/>
            </a:pPr>
            <a:r>
              <a:rPr lang="el-GR" dirty="0" smtClean="0"/>
              <a:t>Καθημερινές  δραστηριότητες στις οποίες θα πρέπει να εφαρμόζουμε την Υγιεινή των Χεριών πλένοντας τα χέρια μας </a:t>
            </a:r>
            <a:r>
              <a:rPr lang="el-GR" b="1" dirty="0" smtClean="0"/>
              <a:t>με νερό και σαπούνι</a:t>
            </a:r>
            <a:r>
              <a:rPr lang="el-GR" dirty="0" smtClean="0"/>
              <a:t>:</a:t>
            </a:r>
          </a:p>
          <a:p>
            <a:pPr>
              <a:buNone/>
            </a:pPr>
            <a:endParaRPr lang="el-GR" dirty="0" smtClean="0"/>
          </a:p>
          <a:p>
            <a:r>
              <a:rPr lang="el-GR" dirty="0" smtClean="0"/>
              <a:t>Πριν, κατά τη διάρκεια και μετά την προετοιμασία του φαγητού</a:t>
            </a:r>
          </a:p>
          <a:p>
            <a:r>
              <a:rPr lang="el-GR" dirty="0" smtClean="0"/>
              <a:t>Πριν τη λήψη γεύματος</a:t>
            </a:r>
          </a:p>
          <a:p>
            <a:r>
              <a:rPr lang="el-GR" dirty="0" smtClean="0"/>
              <a:t>Πριν και μετά τη φροντίδα ασθενή που εμφανίζει έμετο ή διάρροια ή συμπτώματα από το αναπνευστικό</a:t>
            </a:r>
          </a:p>
          <a:p>
            <a:r>
              <a:rPr lang="el-GR" dirty="0" smtClean="0"/>
              <a:t>Πριν και μετά τη φροντίδα τραύματος</a:t>
            </a:r>
          </a:p>
          <a:p>
            <a:r>
              <a:rPr lang="el-GR" dirty="0" smtClean="0"/>
              <a:t>Μετά τη χρήση της τουαλέτας</a:t>
            </a:r>
          </a:p>
          <a:p>
            <a:r>
              <a:rPr lang="el-GR" dirty="0" smtClean="0"/>
              <a:t>Μετά την αλλαγή πάνας ή τον καθαρισμό ενός παιδιού που έχει χρησιμοποιήσει την τουαλέτα</a:t>
            </a:r>
          </a:p>
          <a:p>
            <a:r>
              <a:rPr lang="el-GR" dirty="0" smtClean="0"/>
              <a:t>Μετά από φτάρνισμα ή βήχα</a:t>
            </a:r>
          </a:p>
          <a:p>
            <a:r>
              <a:rPr lang="el-GR" dirty="0" smtClean="0"/>
              <a:t>Μετά την επαφή με ζώο, ζωοτροφές ή ζωικά απόβλητα</a:t>
            </a:r>
          </a:p>
          <a:p>
            <a:r>
              <a:rPr lang="el-GR" dirty="0" smtClean="0"/>
              <a:t>Μετά το χειρισμό τροφών για ζώα συντροφιάς ή ζώων συντροφιάς</a:t>
            </a:r>
          </a:p>
          <a:p>
            <a:r>
              <a:rPr lang="el-GR" dirty="0" smtClean="0"/>
              <a:t>Μετά την επαφή με απορρίμματα</a:t>
            </a:r>
          </a:p>
          <a:p>
            <a:r>
              <a:rPr lang="el-GR" dirty="0" smtClean="0"/>
              <a:t>Μετά από επαφή με άτομο που εμφανίζει συμπτώματα αναπνευστικού</a:t>
            </a:r>
          </a:p>
          <a:p>
            <a:r>
              <a:rPr lang="el-GR" dirty="0" smtClean="0"/>
              <a:t>Μετά από επαφή με οποιαδήποτε επιφάνεια πιθανώς επιμολυσμένη</a:t>
            </a:r>
          </a:p>
          <a:p>
            <a:r>
              <a:rPr lang="el-GR" dirty="0" smtClean="0"/>
              <a:t>Πριν την τοποθέτηση της μάσκας και μετά την απόρριψή της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15806</TotalTime>
  <Words>518</Words>
  <Application>Microsoft Office PowerPoint</Application>
  <PresentationFormat>Προβολή στην οθόνη (4:3)</PresentationFormat>
  <Paragraphs>91</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Δ.Ι.Ε.Κ. Ναυπλίου </vt:lpstr>
      <vt:lpstr>190. Τι είναι απολύμανση και πώς πραγματοποιείται; </vt:lpstr>
      <vt:lpstr>192. Τι είναι αποστείρωση και σε ποια αρχή στηρίζεται;</vt:lpstr>
      <vt:lpstr> 193. Στον κλίβανο ατμού υπό πίεση από τι εξαρτάται ο χρόνος παραμονής των αντικειμένων προκειμένου να αποστειρωθούν;</vt:lpstr>
      <vt:lpstr> 194. Πως γίνεται η αποστείρωση των υφασμάτων και των εργαλείων;</vt:lpstr>
      <vt:lpstr> 196. Αναφέρατε τις μεθόδους αποστείρωσης.  </vt:lpstr>
      <vt:lpstr> 201. Πως γίνεται η μετάδοση ενός λοιμογόνου παράγοντα;  </vt:lpstr>
      <vt:lpstr>Διαφάνεια 8</vt:lpstr>
      <vt:lpstr> 202. Πως και πότε πρέπει να πλένονται τα χέρια;  </vt:lpstr>
      <vt:lpstr> 203. Για ποιους λόγους και πως πρέπει να χρησιμοποιείται η μάσκα;  </vt:lpstr>
      <vt:lpstr>Διαφάνεια 11</vt:lpstr>
      <vt:lpstr> 205. Αναφέρατε τις βασικές αρχές πρόληψης και περιορισμού μολύνσεων.  </vt:lpstr>
      <vt:lpstr> 207. Τι είναι λοιμώδη ή μεταδοτικά νοσήματα και πως γίνεται η μετάδοση του λοιμογόνου παράγοντα;  </vt:lpstr>
      <vt:lpstr>208. Με ποιους τρόπους επιτυγχάνεται η απομόνωση των αρρώστων με λοιμώδες νόσημα;</vt:lpstr>
      <vt:lpstr> 209. Πως πρέπει να γίνεται η καθαριότητα των χώρων που νοσηλεύεται ασθενής με λοιμώδες νόσημα;  </vt:lpstr>
      <vt:lpstr>211. Γενικά νοσηλευτικά μέτρα στα λοιμώδη νοσήματα.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Δ.Ι.Ε.Κ. Ναυπλίου</dc:title>
  <dc:creator>User</dc:creator>
  <cp:lastModifiedBy>User</cp:lastModifiedBy>
  <cp:revision>89</cp:revision>
  <dcterms:created xsi:type="dcterms:W3CDTF">2023-10-27T11:06:53Z</dcterms:created>
  <dcterms:modified xsi:type="dcterms:W3CDTF">2023-12-01T08:15:48Z</dcterms:modified>
</cp:coreProperties>
</file>