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64" r:id="rId2"/>
  </p:sldMasterIdLst>
  <p:notesMasterIdLst>
    <p:notesMasterId r:id="rId34"/>
  </p:notesMasterIdLst>
  <p:sldIdLst>
    <p:sldId id="256" r:id="rId3"/>
    <p:sldId id="257" r:id="rId4"/>
    <p:sldId id="259" r:id="rId5"/>
    <p:sldId id="271" r:id="rId6"/>
    <p:sldId id="260" r:id="rId7"/>
    <p:sldId id="262" r:id="rId8"/>
    <p:sldId id="263" r:id="rId9"/>
    <p:sldId id="264" r:id="rId10"/>
    <p:sldId id="265" r:id="rId11"/>
    <p:sldId id="266" r:id="rId12"/>
    <p:sldId id="267" r:id="rId13"/>
    <p:sldId id="268" r:id="rId14"/>
    <p:sldId id="261" r:id="rId15"/>
    <p:sldId id="269" r:id="rId16"/>
    <p:sldId id="279" r:id="rId17"/>
    <p:sldId id="270" r:id="rId18"/>
    <p:sldId id="272" r:id="rId19"/>
    <p:sldId id="273" r:id="rId20"/>
    <p:sldId id="274" r:id="rId21"/>
    <p:sldId id="275" r:id="rId22"/>
    <p:sldId id="277" r:id="rId23"/>
    <p:sldId id="278" r:id="rId24"/>
    <p:sldId id="280" r:id="rId25"/>
    <p:sldId id="288" r:id="rId26"/>
    <p:sldId id="285" r:id="rId27"/>
    <p:sldId id="282" r:id="rId28"/>
    <p:sldId id="286" r:id="rId29"/>
    <p:sldId id="287" r:id="rId30"/>
    <p:sldId id="289" r:id="rId31"/>
    <p:sldId id="283" r:id="rId32"/>
    <p:sldId id="284" r:id="rId3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06" autoAdjust="0"/>
    <p:restoredTop sz="84433" autoAdjust="0"/>
  </p:normalViewPr>
  <p:slideViewPr>
    <p:cSldViewPr>
      <p:cViewPr varScale="1">
        <p:scale>
          <a:sx n="59" d="100"/>
          <a:sy n="59" d="100"/>
        </p:scale>
        <p:origin x="792" y="3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1" d="100"/>
          <a:sy n="81" d="100"/>
        </p:scale>
        <p:origin x="-1890"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4505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450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506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Κάντε κλικ για την επεξεργασία υποδειγμάτων στυλ κειμένου</a:t>
            </a:r>
          </a:p>
          <a:p>
            <a:pPr lvl="1"/>
            <a:r>
              <a:rPr lang="en-US"/>
              <a:t>Δεύτερο επίπεδο</a:t>
            </a:r>
          </a:p>
          <a:p>
            <a:pPr lvl="2"/>
            <a:r>
              <a:rPr lang="en-US"/>
              <a:t>Τρίτο επίπεδο</a:t>
            </a:r>
          </a:p>
          <a:p>
            <a:pPr lvl="3"/>
            <a:r>
              <a:rPr lang="en-US"/>
              <a:t>Τέταρτο επίπεδο</a:t>
            </a:r>
          </a:p>
          <a:p>
            <a:pPr lvl="4"/>
            <a:r>
              <a:rPr lang="en-US"/>
              <a:t>Πέμπτο επίπεδο</a:t>
            </a:r>
          </a:p>
        </p:txBody>
      </p:sp>
      <p:sp>
        <p:nvSpPr>
          <p:cNvPr id="4506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4506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28279B08-224A-4A66-91E2-0F47FCAF6961}" type="slidenum">
              <a:rPr lang="en-US"/>
              <a:pPr/>
              <a:t>‹#›</a:t>
            </a:fld>
            <a:endParaRPr lang="en-US"/>
          </a:p>
        </p:txBody>
      </p:sp>
    </p:spTree>
    <p:extLst>
      <p:ext uri="{BB962C8B-B14F-4D97-AF65-F5344CB8AC3E}">
        <p14:creationId xmlns:p14="http://schemas.microsoft.com/office/powerpoint/2010/main" val="329802044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47B23F-1267-47B8-A0DD-B191E061C882}" type="slidenum">
              <a:rPr lang="en-US"/>
              <a:pPr/>
              <a:t>1</a:t>
            </a:fld>
            <a:endParaRPr lang="en-US"/>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p:txBody>
          <a:bodyPr/>
          <a:lstStyle/>
          <a:p>
            <a:r>
              <a:rPr lang="el-GR"/>
              <a:t>Κάντε κλικ για να προσθέσετε σημειώσεις</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B51D342-E6EC-49DB-8BD5-7A5065F046C7}" type="slidenum">
              <a:rPr lang="en-US"/>
              <a:pPr/>
              <a:t>2</a:t>
            </a:fld>
            <a:endParaRPr lang="en-US"/>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p:txBody>
          <a:bodyPr/>
          <a:lstStyle/>
          <a:p>
            <a:pPr lvl="1">
              <a:buFontTx/>
              <a:buChar char="•"/>
            </a:pPr>
            <a:endParaRPr lang="el-G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B51D342-E6EC-49DB-8BD5-7A5065F046C7}" type="slidenum">
              <a:rPr lang="en-US"/>
              <a:pPr/>
              <a:t>3</a:t>
            </a:fld>
            <a:endParaRPr lang="en-US"/>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p:txBody>
          <a:bodyPr/>
          <a:lstStyle/>
          <a:p>
            <a:pPr lvl="1">
              <a:buFontTx/>
              <a:buChar char="•"/>
            </a:pPr>
            <a:r>
              <a:rPr lang="el-GR" dirty="0"/>
              <a:t>Οι γειώσεις λειτουργίας και προστασίας είναι συνεχείς.</a:t>
            </a:r>
          </a:p>
          <a:p>
            <a:pPr lvl="1">
              <a:buFontTx/>
              <a:buChar char="•"/>
            </a:pPr>
            <a:r>
              <a:rPr lang="el-GR" dirty="0"/>
              <a:t>Και τα τρία είδη των γειώσεων συνυπάρχουν συνήθως στις εγκαταστάσεις.</a:t>
            </a:r>
          </a:p>
          <a:p>
            <a:pPr lvl="1">
              <a:buFontTx/>
              <a:buChar char="•"/>
            </a:pPr>
            <a:r>
              <a:rPr lang="el-GR" dirty="0"/>
              <a:t>Τα τρία είδη γειώσεων μπορούν να χρησιμοποιούν κοινά ηλεκτρόδια γείωσης, αλλά όχι σε ένα Υ/Σ μέσης τάσης.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B51D342-E6EC-49DB-8BD5-7A5065F046C7}" type="slidenum">
              <a:rPr lang="en-US"/>
              <a:pPr/>
              <a:t>5</a:t>
            </a:fld>
            <a:endParaRPr lang="en-US"/>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p:txBody>
          <a:bodyPr/>
          <a:lstStyle/>
          <a:p>
            <a:pPr lvl="1">
              <a:buFontTx/>
              <a:buChar char="•"/>
            </a:pPr>
            <a:endParaRPr lang="el-G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16386" name="Line 2"/>
          <p:cNvSpPr>
            <a:spLocks noChangeShapeType="1"/>
          </p:cNvSpPr>
          <p:nvPr/>
        </p:nvSpPr>
        <p:spPr bwMode="auto">
          <a:xfrm>
            <a:off x="7315200" y="1066800"/>
            <a:ext cx="0" cy="175260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6387" name="Rectangle 3"/>
          <p:cNvSpPr>
            <a:spLocks noGrp="1" noChangeArrowheads="1"/>
          </p:cNvSpPr>
          <p:nvPr>
            <p:ph type="ctrTitle"/>
          </p:nvPr>
        </p:nvSpPr>
        <p:spPr>
          <a:xfrm>
            <a:off x="315913" y="466725"/>
            <a:ext cx="6781800" cy="2133600"/>
          </a:xfrm>
        </p:spPr>
        <p:txBody>
          <a:bodyPr/>
          <a:lstStyle>
            <a:lvl1pPr algn="r">
              <a:defRPr sz="3300"/>
            </a:lvl1pPr>
          </a:lstStyle>
          <a:p>
            <a:pPr lvl="0"/>
            <a:r>
              <a:rPr lang="el-GR" noProof="0"/>
              <a:t>Στυλ κύριου τίτλου</a:t>
            </a:r>
            <a:endParaRPr lang="en-US" noProof="0"/>
          </a:p>
        </p:txBody>
      </p:sp>
      <p:sp>
        <p:nvSpPr>
          <p:cNvPr id="16388"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pPr lvl="0"/>
            <a:r>
              <a:rPr lang="el-GR" noProof="0"/>
              <a:t>Στυλ κύριου υπότιτλου</a:t>
            </a:r>
            <a:endParaRPr lang="en-US" noProof="0"/>
          </a:p>
        </p:txBody>
      </p:sp>
      <p:sp>
        <p:nvSpPr>
          <p:cNvPr id="16389" name="Rectangle 5"/>
          <p:cNvSpPr>
            <a:spLocks noGrp="1" noChangeArrowheads="1"/>
          </p:cNvSpPr>
          <p:nvPr>
            <p:ph type="dt" sz="half" idx="2"/>
          </p:nvPr>
        </p:nvSpPr>
        <p:spPr/>
        <p:txBody>
          <a:bodyPr/>
          <a:lstStyle>
            <a:lvl1pPr>
              <a:defRPr/>
            </a:lvl1pPr>
          </a:lstStyle>
          <a:p>
            <a:endParaRPr lang="en-US"/>
          </a:p>
        </p:txBody>
      </p:sp>
      <p:sp>
        <p:nvSpPr>
          <p:cNvPr id="16390" name="Rectangle 6"/>
          <p:cNvSpPr>
            <a:spLocks noGrp="1" noChangeArrowheads="1"/>
          </p:cNvSpPr>
          <p:nvPr>
            <p:ph type="ftr" sz="quarter" idx="3"/>
          </p:nvPr>
        </p:nvSpPr>
        <p:spPr/>
        <p:txBody>
          <a:bodyPr/>
          <a:lstStyle>
            <a:lvl1pPr>
              <a:defRPr/>
            </a:lvl1pPr>
          </a:lstStyle>
          <a:p>
            <a:endParaRPr lang="en-US"/>
          </a:p>
        </p:txBody>
      </p:sp>
      <p:sp>
        <p:nvSpPr>
          <p:cNvPr id="16391" name="Rectangle 7"/>
          <p:cNvSpPr>
            <a:spLocks noGrp="1" noChangeArrowheads="1"/>
          </p:cNvSpPr>
          <p:nvPr>
            <p:ph type="sldNum" sz="quarter" idx="4"/>
          </p:nvPr>
        </p:nvSpPr>
        <p:spPr/>
        <p:txBody>
          <a:bodyPr/>
          <a:lstStyle>
            <a:lvl1pPr>
              <a:defRPr/>
            </a:lvl1pPr>
          </a:lstStyle>
          <a:p>
            <a:fld id="{A24E483B-59CF-4D40-9E07-1884A7FF64C2}" type="slidenum">
              <a:rPr lang="en-US"/>
              <a:pPr/>
              <a:t>‹#›</a:t>
            </a:fld>
            <a:endParaRPr lang="en-US"/>
          </a:p>
        </p:txBody>
      </p:sp>
      <p:sp>
        <p:nvSpPr>
          <p:cNvPr id="16424" name="Line 40"/>
          <p:cNvSpPr>
            <a:spLocks noChangeShapeType="1"/>
          </p:cNvSpPr>
          <p:nvPr/>
        </p:nvSpPr>
        <p:spPr bwMode="auto">
          <a:xfrm>
            <a:off x="838200" y="2819400"/>
            <a:ext cx="6477000" cy="0"/>
          </a:xfrm>
          <a:prstGeom prst="line">
            <a:avLst/>
          </a:prstGeom>
          <a:noFill/>
          <a:ln w="63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κατακόρυφου κειμένου 2"/>
          <p:cNvSpPr>
            <a:spLocks noGrp="1"/>
          </p:cNvSpPr>
          <p:nvPr>
            <p:ph type="body" orient="vert" idx="1"/>
          </p:nvPr>
        </p:nvSpPr>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lvl1pPr>
              <a:defRPr/>
            </a:lvl1pPr>
          </a:lstStyle>
          <a:p>
            <a:endParaRPr lang="en-US"/>
          </a:p>
        </p:txBody>
      </p:sp>
      <p:sp>
        <p:nvSpPr>
          <p:cNvPr id="5" name="Θέση υποσέλιδου 4"/>
          <p:cNvSpPr>
            <a:spLocks noGrp="1"/>
          </p:cNvSpPr>
          <p:nvPr>
            <p:ph type="ftr" sz="quarter" idx="11"/>
          </p:nvPr>
        </p:nvSpPr>
        <p:spPr/>
        <p:txBody>
          <a:bodyPr/>
          <a:lstStyle>
            <a:lvl1pPr>
              <a:defRPr/>
            </a:lvl1pPr>
          </a:lstStyle>
          <a:p>
            <a:endParaRPr lang="en-US"/>
          </a:p>
        </p:txBody>
      </p:sp>
      <p:sp>
        <p:nvSpPr>
          <p:cNvPr id="6" name="Θέση αριθμού διαφάνειας 5"/>
          <p:cNvSpPr>
            <a:spLocks noGrp="1"/>
          </p:cNvSpPr>
          <p:nvPr>
            <p:ph type="sldNum" sz="quarter" idx="12"/>
          </p:nvPr>
        </p:nvSpPr>
        <p:spPr/>
        <p:txBody>
          <a:bodyPr/>
          <a:lstStyle>
            <a:lvl1pPr>
              <a:defRPr/>
            </a:lvl1pPr>
          </a:lstStyle>
          <a:p>
            <a:fld id="{1CB17041-E239-461E-96B7-A2816BC21E01}" type="slidenum">
              <a:rPr lang="en-US"/>
              <a:pPr/>
              <a:t>‹#›</a:t>
            </a:fld>
            <a:endParaRPr lang="en-US"/>
          </a:p>
        </p:txBody>
      </p:sp>
    </p:spTree>
    <p:extLst>
      <p:ext uri="{BB962C8B-B14F-4D97-AF65-F5344CB8AC3E}">
        <p14:creationId xmlns:p14="http://schemas.microsoft.com/office/powerpoint/2010/main" val="14909162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122238"/>
            <a:ext cx="2057400" cy="6008687"/>
          </a:xfrm>
        </p:spPr>
        <p:txBody>
          <a:bodyPr vert="eaVert"/>
          <a:lstStyle/>
          <a:p>
            <a:r>
              <a:rPr lang="el-GR"/>
              <a:t>Στυλ κύριου τίτλου</a:t>
            </a:r>
          </a:p>
        </p:txBody>
      </p:sp>
      <p:sp>
        <p:nvSpPr>
          <p:cNvPr id="3" name="Θέση κατακόρυφου κειμένου 2"/>
          <p:cNvSpPr>
            <a:spLocks noGrp="1"/>
          </p:cNvSpPr>
          <p:nvPr>
            <p:ph type="body" orient="vert" idx="1"/>
          </p:nvPr>
        </p:nvSpPr>
        <p:spPr>
          <a:xfrm>
            <a:off x="457200" y="122238"/>
            <a:ext cx="6019800" cy="6008687"/>
          </a:xfrm>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lvl1pPr>
              <a:defRPr/>
            </a:lvl1pPr>
          </a:lstStyle>
          <a:p>
            <a:endParaRPr lang="en-US"/>
          </a:p>
        </p:txBody>
      </p:sp>
      <p:sp>
        <p:nvSpPr>
          <p:cNvPr id="5" name="Θέση υποσέλιδου 4"/>
          <p:cNvSpPr>
            <a:spLocks noGrp="1"/>
          </p:cNvSpPr>
          <p:nvPr>
            <p:ph type="ftr" sz="quarter" idx="11"/>
          </p:nvPr>
        </p:nvSpPr>
        <p:spPr/>
        <p:txBody>
          <a:bodyPr/>
          <a:lstStyle>
            <a:lvl1pPr>
              <a:defRPr/>
            </a:lvl1pPr>
          </a:lstStyle>
          <a:p>
            <a:endParaRPr lang="en-US"/>
          </a:p>
        </p:txBody>
      </p:sp>
      <p:sp>
        <p:nvSpPr>
          <p:cNvPr id="6" name="Θέση αριθμού διαφάνειας 5"/>
          <p:cNvSpPr>
            <a:spLocks noGrp="1"/>
          </p:cNvSpPr>
          <p:nvPr>
            <p:ph type="sldNum" sz="quarter" idx="12"/>
          </p:nvPr>
        </p:nvSpPr>
        <p:spPr/>
        <p:txBody>
          <a:bodyPr/>
          <a:lstStyle>
            <a:lvl1pPr>
              <a:defRPr/>
            </a:lvl1pPr>
          </a:lstStyle>
          <a:p>
            <a:fld id="{5189D85E-6B8D-496C-8F6D-A7020FACA671}" type="slidenum">
              <a:rPr lang="en-US"/>
              <a:pPr/>
              <a:t>‹#›</a:t>
            </a:fld>
            <a:endParaRPr lang="en-US"/>
          </a:p>
        </p:txBody>
      </p:sp>
    </p:spTree>
    <p:extLst>
      <p:ext uri="{BB962C8B-B14F-4D97-AF65-F5344CB8AC3E}">
        <p14:creationId xmlns:p14="http://schemas.microsoft.com/office/powerpoint/2010/main" val="31355759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Τίτλος, Κείμενο και Αντικείμενο">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22238"/>
            <a:ext cx="7543800" cy="1295400"/>
          </a:xfrm>
        </p:spPr>
        <p:txBody>
          <a:bodyPr/>
          <a:lstStyle/>
          <a:p>
            <a:r>
              <a:rPr lang="el-GR"/>
              <a:t>Στυλ κύριου τίτλου</a:t>
            </a:r>
          </a:p>
        </p:txBody>
      </p:sp>
      <p:sp>
        <p:nvSpPr>
          <p:cNvPr id="3" name="Θέση κειμένου 2"/>
          <p:cNvSpPr>
            <a:spLocks noGrp="1"/>
          </p:cNvSpPr>
          <p:nvPr>
            <p:ph type="body" sz="half" idx="1"/>
          </p:nvPr>
        </p:nvSpPr>
        <p:spPr>
          <a:xfrm>
            <a:off x="457200" y="1719263"/>
            <a:ext cx="4038600" cy="4411662"/>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p:cNvSpPr>
            <a:spLocks noGrp="1"/>
          </p:cNvSpPr>
          <p:nvPr>
            <p:ph sz="half" idx="2"/>
          </p:nvPr>
        </p:nvSpPr>
        <p:spPr>
          <a:xfrm>
            <a:off x="4648200" y="1719263"/>
            <a:ext cx="4038600" cy="4411662"/>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ημερομηνίας 4"/>
          <p:cNvSpPr>
            <a:spLocks noGrp="1"/>
          </p:cNvSpPr>
          <p:nvPr>
            <p:ph type="dt" sz="half" idx="10"/>
          </p:nvPr>
        </p:nvSpPr>
        <p:spPr>
          <a:xfrm>
            <a:off x="457200" y="6248400"/>
            <a:ext cx="2133600" cy="457200"/>
          </a:xfrm>
        </p:spPr>
        <p:txBody>
          <a:bodyPr/>
          <a:lstStyle>
            <a:lvl1pPr>
              <a:defRPr/>
            </a:lvl1pPr>
          </a:lstStyle>
          <a:p>
            <a:endParaRPr lang="en-US"/>
          </a:p>
        </p:txBody>
      </p:sp>
      <p:sp>
        <p:nvSpPr>
          <p:cNvPr id="6" name="Θέση υποσέλιδου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Θέση αριθμού διαφάνειας 6"/>
          <p:cNvSpPr>
            <a:spLocks noGrp="1"/>
          </p:cNvSpPr>
          <p:nvPr>
            <p:ph type="sldNum" sz="quarter" idx="12"/>
          </p:nvPr>
        </p:nvSpPr>
        <p:spPr>
          <a:xfrm>
            <a:off x="6553200" y="6248400"/>
            <a:ext cx="2133600" cy="457200"/>
          </a:xfrm>
        </p:spPr>
        <p:txBody>
          <a:bodyPr/>
          <a:lstStyle>
            <a:lvl1pPr>
              <a:defRPr/>
            </a:lvl1pPr>
          </a:lstStyle>
          <a:p>
            <a:fld id="{417784A2-2DB7-4811-97A9-571DB1147CD5}" type="slidenum">
              <a:rPr lang="en-US"/>
              <a:pPr/>
              <a:t>‹#›</a:t>
            </a:fld>
            <a:endParaRPr lang="en-US"/>
          </a:p>
        </p:txBody>
      </p:sp>
    </p:spTree>
    <p:extLst>
      <p:ext uri="{BB962C8B-B14F-4D97-AF65-F5344CB8AC3E}">
        <p14:creationId xmlns:p14="http://schemas.microsoft.com/office/powerpoint/2010/main" val="12337333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F2853615-BFDE-46DE-814C-47EC6EF6D371}" type="datetimeFigureOut">
              <a:rPr lang="el-GR" smtClean="0">
                <a:solidFill>
                  <a:prstClr val="black">
                    <a:tint val="75000"/>
                  </a:prstClr>
                </a:solidFill>
              </a:rPr>
              <a:pPr/>
              <a:t>23/5/2024</a:t>
            </a:fld>
            <a:endParaRPr lang="el-GR">
              <a:solidFill>
                <a:prstClr val="black">
                  <a:tint val="75000"/>
                </a:prstClr>
              </a:solidFill>
            </a:endParaRPr>
          </a:p>
        </p:txBody>
      </p:sp>
      <p:sp>
        <p:nvSpPr>
          <p:cNvPr id="3" name="2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4" name="3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idx="1"/>
          </p:nvPr>
        </p:nvSpPr>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lvl1pPr>
              <a:defRPr/>
            </a:lvl1pPr>
          </a:lstStyle>
          <a:p>
            <a:endParaRPr lang="en-US"/>
          </a:p>
        </p:txBody>
      </p:sp>
      <p:sp>
        <p:nvSpPr>
          <p:cNvPr id="5" name="Θέση υποσέλιδου 4"/>
          <p:cNvSpPr>
            <a:spLocks noGrp="1"/>
          </p:cNvSpPr>
          <p:nvPr>
            <p:ph type="ftr" sz="quarter" idx="11"/>
          </p:nvPr>
        </p:nvSpPr>
        <p:spPr/>
        <p:txBody>
          <a:bodyPr/>
          <a:lstStyle>
            <a:lvl1pPr>
              <a:defRPr/>
            </a:lvl1pPr>
          </a:lstStyle>
          <a:p>
            <a:endParaRPr lang="en-US"/>
          </a:p>
        </p:txBody>
      </p:sp>
      <p:sp>
        <p:nvSpPr>
          <p:cNvPr id="6" name="Θέση αριθμού διαφάνειας 5"/>
          <p:cNvSpPr>
            <a:spLocks noGrp="1"/>
          </p:cNvSpPr>
          <p:nvPr>
            <p:ph type="sldNum" sz="quarter" idx="12"/>
          </p:nvPr>
        </p:nvSpPr>
        <p:spPr/>
        <p:txBody>
          <a:bodyPr/>
          <a:lstStyle>
            <a:lvl1pPr>
              <a:defRPr/>
            </a:lvl1pPr>
          </a:lstStyle>
          <a:p>
            <a:fld id="{DD198258-3A06-43AD-98BB-3D07AD8A66F9}" type="slidenum">
              <a:rPr lang="en-US"/>
              <a:pPr/>
              <a:t>‹#›</a:t>
            </a:fld>
            <a:endParaRPr lang="en-US"/>
          </a:p>
        </p:txBody>
      </p:sp>
    </p:spTree>
    <p:extLst>
      <p:ext uri="{BB962C8B-B14F-4D97-AF65-F5344CB8AC3E}">
        <p14:creationId xmlns:p14="http://schemas.microsoft.com/office/powerpoint/2010/main" val="19239208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a:t>Στυλ κύριου τίτλου</a:t>
            </a: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a:t>Στυλ υποδείγματος κειμένου</a:t>
            </a:r>
          </a:p>
        </p:txBody>
      </p:sp>
      <p:sp>
        <p:nvSpPr>
          <p:cNvPr id="4" name="Θέση ημερομηνίας 3"/>
          <p:cNvSpPr>
            <a:spLocks noGrp="1"/>
          </p:cNvSpPr>
          <p:nvPr>
            <p:ph type="dt" sz="half" idx="10"/>
          </p:nvPr>
        </p:nvSpPr>
        <p:spPr/>
        <p:txBody>
          <a:bodyPr/>
          <a:lstStyle>
            <a:lvl1pPr>
              <a:defRPr/>
            </a:lvl1pPr>
          </a:lstStyle>
          <a:p>
            <a:endParaRPr lang="en-US"/>
          </a:p>
        </p:txBody>
      </p:sp>
      <p:sp>
        <p:nvSpPr>
          <p:cNvPr id="5" name="Θέση υποσέλιδου 4"/>
          <p:cNvSpPr>
            <a:spLocks noGrp="1"/>
          </p:cNvSpPr>
          <p:nvPr>
            <p:ph type="ftr" sz="quarter" idx="11"/>
          </p:nvPr>
        </p:nvSpPr>
        <p:spPr/>
        <p:txBody>
          <a:bodyPr/>
          <a:lstStyle>
            <a:lvl1pPr>
              <a:defRPr/>
            </a:lvl1pPr>
          </a:lstStyle>
          <a:p>
            <a:endParaRPr lang="en-US"/>
          </a:p>
        </p:txBody>
      </p:sp>
      <p:sp>
        <p:nvSpPr>
          <p:cNvPr id="6" name="Θέση αριθμού διαφάνειας 5"/>
          <p:cNvSpPr>
            <a:spLocks noGrp="1"/>
          </p:cNvSpPr>
          <p:nvPr>
            <p:ph type="sldNum" sz="quarter" idx="12"/>
          </p:nvPr>
        </p:nvSpPr>
        <p:spPr/>
        <p:txBody>
          <a:bodyPr/>
          <a:lstStyle>
            <a:lvl1pPr>
              <a:defRPr/>
            </a:lvl1pPr>
          </a:lstStyle>
          <a:p>
            <a:fld id="{415159CB-FEC8-4CFE-96F6-C60ABC39FA00}" type="slidenum">
              <a:rPr lang="en-US"/>
              <a:pPr/>
              <a:t>‹#›</a:t>
            </a:fld>
            <a:endParaRPr lang="en-US"/>
          </a:p>
        </p:txBody>
      </p:sp>
    </p:spTree>
    <p:extLst>
      <p:ext uri="{BB962C8B-B14F-4D97-AF65-F5344CB8AC3E}">
        <p14:creationId xmlns:p14="http://schemas.microsoft.com/office/powerpoint/2010/main" val="9411909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ημερομηνίας 4"/>
          <p:cNvSpPr>
            <a:spLocks noGrp="1"/>
          </p:cNvSpPr>
          <p:nvPr>
            <p:ph type="dt" sz="half" idx="10"/>
          </p:nvPr>
        </p:nvSpPr>
        <p:spPr/>
        <p:txBody>
          <a:bodyPr/>
          <a:lstStyle>
            <a:lvl1pPr>
              <a:defRPr/>
            </a:lvl1pPr>
          </a:lstStyle>
          <a:p>
            <a:endParaRPr lang="en-US"/>
          </a:p>
        </p:txBody>
      </p:sp>
      <p:sp>
        <p:nvSpPr>
          <p:cNvPr id="6" name="Θέση υποσέλιδου 5"/>
          <p:cNvSpPr>
            <a:spLocks noGrp="1"/>
          </p:cNvSpPr>
          <p:nvPr>
            <p:ph type="ftr" sz="quarter" idx="11"/>
          </p:nvPr>
        </p:nvSpPr>
        <p:spPr/>
        <p:txBody>
          <a:bodyPr/>
          <a:lstStyle>
            <a:lvl1pPr>
              <a:defRPr/>
            </a:lvl1pPr>
          </a:lstStyle>
          <a:p>
            <a:endParaRPr lang="en-US"/>
          </a:p>
        </p:txBody>
      </p:sp>
      <p:sp>
        <p:nvSpPr>
          <p:cNvPr id="7" name="Θέση αριθμού διαφάνειας 6"/>
          <p:cNvSpPr>
            <a:spLocks noGrp="1"/>
          </p:cNvSpPr>
          <p:nvPr>
            <p:ph type="sldNum" sz="quarter" idx="12"/>
          </p:nvPr>
        </p:nvSpPr>
        <p:spPr/>
        <p:txBody>
          <a:bodyPr/>
          <a:lstStyle>
            <a:lvl1pPr>
              <a:defRPr/>
            </a:lvl1pPr>
          </a:lstStyle>
          <a:p>
            <a:fld id="{80D82326-DCDC-4132-AEC6-72A133EF8C1E}" type="slidenum">
              <a:rPr lang="en-US"/>
              <a:pPr/>
              <a:t>‹#›</a:t>
            </a:fld>
            <a:endParaRPr lang="en-US"/>
          </a:p>
        </p:txBody>
      </p:sp>
    </p:spTree>
    <p:extLst>
      <p:ext uri="{BB962C8B-B14F-4D97-AF65-F5344CB8AC3E}">
        <p14:creationId xmlns:p14="http://schemas.microsoft.com/office/powerpoint/2010/main" val="958866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1143000"/>
          </a:xfrm>
        </p:spPr>
        <p:txBody>
          <a:bodyPr/>
          <a:lstStyle>
            <a:lvl1pPr>
              <a:defRPr/>
            </a:lvl1pPr>
          </a:lstStyle>
          <a:p>
            <a:r>
              <a:rPr lang="el-GR"/>
              <a:t>Στυλ κύριου τίτλου</a:t>
            </a: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Θέση ημερομηνίας 6"/>
          <p:cNvSpPr>
            <a:spLocks noGrp="1"/>
          </p:cNvSpPr>
          <p:nvPr>
            <p:ph type="dt" sz="half" idx="10"/>
          </p:nvPr>
        </p:nvSpPr>
        <p:spPr/>
        <p:txBody>
          <a:bodyPr/>
          <a:lstStyle>
            <a:lvl1pPr>
              <a:defRPr/>
            </a:lvl1pPr>
          </a:lstStyle>
          <a:p>
            <a:endParaRPr lang="en-US"/>
          </a:p>
        </p:txBody>
      </p:sp>
      <p:sp>
        <p:nvSpPr>
          <p:cNvPr id="8" name="Θέση υποσέλιδου 7"/>
          <p:cNvSpPr>
            <a:spLocks noGrp="1"/>
          </p:cNvSpPr>
          <p:nvPr>
            <p:ph type="ftr" sz="quarter" idx="11"/>
          </p:nvPr>
        </p:nvSpPr>
        <p:spPr/>
        <p:txBody>
          <a:bodyPr/>
          <a:lstStyle>
            <a:lvl1pPr>
              <a:defRPr/>
            </a:lvl1pPr>
          </a:lstStyle>
          <a:p>
            <a:endParaRPr lang="en-US"/>
          </a:p>
        </p:txBody>
      </p:sp>
      <p:sp>
        <p:nvSpPr>
          <p:cNvPr id="9" name="Θέση αριθμού διαφάνειας 8"/>
          <p:cNvSpPr>
            <a:spLocks noGrp="1"/>
          </p:cNvSpPr>
          <p:nvPr>
            <p:ph type="sldNum" sz="quarter" idx="12"/>
          </p:nvPr>
        </p:nvSpPr>
        <p:spPr/>
        <p:txBody>
          <a:bodyPr/>
          <a:lstStyle>
            <a:lvl1pPr>
              <a:defRPr/>
            </a:lvl1pPr>
          </a:lstStyle>
          <a:p>
            <a:fld id="{64A35FB7-47B6-42A2-89A4-D861C6723218}" type="slidenum">
              <a:rPr lang="en-US"/>
              <a:pPr/>
              <a:t>‹#›</a:t>
            </a:fld>
            <a:endParaRPr lang="en-US"/>
          </a:p>
        </p:txBody>
      </p:sp>
    </p:spTree>
    <p:extLst>
      <p:ext uri="{BB962C8B-B14F-4D97-AF65-F5344CB8AC3E}">
        <p14:creationId xmlns:p14="http://schemas.microsoft.com/office/powerpoint/2010/main" val="9714464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ημερομηνίας 2"/>
          <p:cNvSpPr>
            <a:spLocks noGrp="1"/>
          </p:cNvSpPr>
          <p:nvPr>
            <p:ph type="dt" sz="half" idx="10"/>
          </p:nvPr>
        </p:nvSpPr>
        <p:spPr/>
        <p:txBody>
          <a:bodyPr/>
          <a:lstStyle>
            <a:lvl1pPr>
              <a:defRPr/>
            </a:lvl1pPr>
          </a:lstStyle>
          <a:p>
            <a:endParaRPr lang="en-US"/>
          </a:p>
        </p:txBody>
      </p:sp>
      <p:sp>
        <p:nvSpPr>
          <p:cNvPr id="4" name="Θέση υποσέλιδου 3"/>
          <p:cNvSpPr>
            <a:spLocks noGrp="1"/>
          </p:cNvSpPr>
          <p:nvPr>
            <p:ph type="ftr" sz="quarter" idx="11"/>
          </p:nvPr>
        </p:nvSpPr>
        <p:spPr/>
        <p:txBody>
          <a:bodyPr/>
          <a:lstStyle>
            <a:lvl1pPr>
              <a:defRPr/>
            </a:lvl1pPr>
          </a:lstStyle>
          <a:p>
            <a:endParaRPr lang="en-US"/>
          </a:p>
        </p:txBody>
      </p:sp>
      <p:sp>
        <p:nvSpPr>
          <p:cNvPr id="5" name="Θέση αριθμού διαφάνειας 4"/>
          <p:cNvSpPr>
            <a:spLocks noGrp="1"/>
          </p:cNvSpPr>
          <p:nvPr>
            <p:ph type="sldNum" sz="quarter" idx="12"/>
          </p:nvPr>
        </p:nvSpPr>
        <p:spPr/>
        <p:txBody>
          <a:bodyPr/>
          <a:lstStyle>
            <a:lvl1pPr>
              <a:defRPr/>
            </a:lvl1pPr>
          </a:lstStyle>
          <a:p>
            <a:fld id="{99DF1310-8E8F-4D80-A3CF-8651BDA8FAA6}" type="slidenum">
              <a:rPr lang="en-US"/>
              <a:pPr/>
              <a:t>‹#›</a:t>
            </a:fld>
            <a:endParaRPr lang="en-US"/>
          </a:p>
        </p:txBody>
      </p:sp>
    </p:spTree>
    <p:extLst>
      <p:ext uri="{BB962C8B-B14F-4D97-AF65-F5344CB8AC3E}">
        <p14:creationId xmlns:p14="http://schemas.microsoft.com/office/powerpoint/2010/main" val="1095782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lvl1pPr>
              <a:defRPr/>
            </a:lvl1pPr>
          </a:lstStyle>
          <a:p>
            <a:endParaRPr lang="en-US"/>
          </a:p>
        </p:txBody>
      </p:sp>
      <p:sp>
        <p:nvSpPr>
          <p:cNvPr id="3" name="Θέση υποσέλιδου 2"/>
          <p:cNvSpPr>
            <a:spLocks noGrp="1"/>
          </p:cNvSpPr>
          <p:nvPr>
            <p:ph type="ftr" sz="quarter" idx="11"/>
          </p:nvPr>
        </p:nvSpPr>
        <p:spPr/>
        <p:txBody>
          <a:bodyPr/>
          <a:lstStyle>
            <a:lvl1pPr>
              <a:defRPr/>
            </a:lvl1pPr>
          </a:lstStyle>
          <a:p>
            <a:endParaRPr lang="en-US"/>
          </a:p>
        </p:txBody>
      </p:sp>
      <p:sp>
        <p:nvSpPr>
          <p:cNvPr id="4" name="Θέση αριθμού διαφάνειας 3"/>
          <p:cNvSpPr>
            <a:spLocks noGrp="1"/>
          </p:cNvSpPr>
          <p:nvPr>
            <p:ph type="sldNum" sz="quarter" idx="12"/>
          </p:nvPr>
        </p:nvSpPr>
        <p:spPr/>
        <p:txBody>
          <a:bodyPr/>
          <a:lstStyle>
            <a:lvl1pPr>
              <a:defRPr/>
            </a:lvl1pPr>
          </a:lstStyle>
          <a:p>
            <a:fld id="{59F9D255-2762-4180-94F6-F055F3B0BA36}" type="slidenum">
              <a:rPr lang="en-US"/>
              <a:pPr/>
              <a:t>‹#›</a:t>
            </a:fld>
            <a:endParaRPr lang="en-US"/>
          </a:p>
        </p:txBody>
      </p:sp>
    </p:spTree>
    <p:extLst>
      <p:ext uri="{BB962C8B-B14F-4D97-AF65-F5344CB8AC3E}">
        <p14:creationId xmlns:p14="http://schemas.microsoft.com/office/powerpoint/2010/main" val="30496586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lstStyle>
            <a:lvl1pPr algn="l">
              <a:defRPr sz="2000" b="1"/>
            </a:lvl1pPr>
          </a:lstStyle>
          <a:p>
            <a:r>
              <a:rPr lang="el-GR"/>
              <a:t>Στυλ κύριου τίτλου</a:t>
            </a: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Θέση ημερομηνίας 4"/>
          <p:cNvSpPr>
            <a:spLocks noGrp="1"/>
          </p:cNvSpPr>
          <p:nvPr>
            <p:ph type="dt" sz="half" idx="10"/>
          </p:nvPr>
        </p:nvSpPr>
        <p:spPr/>
        <p:txBody>
          <a:bodyPr/>
          <a:lstStyle>
            <a:lvl1pPr>
              <a:defRPr/>
            </a:lvl1pPr>
          </a:lstStyle>
          <a:p>
            <a:endParaRPr lang="en-US"/>
          </a:p>
        </p:txBody>
      </p:sp>
      <p:sp>
        <p:nvSpPr>
          <p:cNvPr id="6" name="Θέση υποσέλιδου 5"/>
          <p:cNvSpPr>
            <a:spLocks noGrp="1"/>
          </p:cNvSpPr>
          <p:nvPr>
            <p:ph type="ftr" sz="quarter" idx="11"/>
          </p:nvPr>
        </p:nvSpPr>
        <p:spPr/>
        <p:txBody>
          <a:bodyPr/>
          <a:lstStyle>
            <a:lvl1pPr>
              <a:defRPr/>
            </a:lvl1pPr>
          </a:lstStyle>
          <a:p>
            <a:endParaRPr lang="en-US"/>
          </a:p>
        </p:txBody>
      </p:sp>
      <p:sp>
        <p:nvSpPr>
          <p:cNvPr id="7" name="Θέση αριθμού διαφάνειας 6"/>
          <p:cNvSpPr>
            <a:spLocks noGrp="1"/>
          </p:cNvSpPr>
          <p:nvPr>
            <p:ph type="sldNum" sz="quarter" idx="12"/>
          </p:nvPr>
        </p:nvSpPr>
        <p:spPr/>
        <p:txBody>
          <a:bodyPr/>
          <a:lstStyle>
            <a:lvl1pPr>
              <a:defRPr/>
            </a:lvl1pPr>
          </a:lstStyle>
          <a:p>
            <a:fld id="{BC8C6239-4AAA-48C9-98F3-A1B01BA5F77A}" type="slidenum">
              <a:rPr lang="en-US"/>
              <a:pPr/>
              <a:t>‹#›</a:t>
            </a:fld>
            <a:endParaRPr lang="en-US"/>
          </a:p>
        </p:txBody>
      </p:sp>
    </p:spTree>
    <p:extLst>
      <p:ext uri="{BB962C8B-B14F-4D97-AF65-F5344CB8AC3E}">
        <p14:creationId xmlns:p14="http://schemas.microsoft.com/office/powerpoint/2010/main" val="1113423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lstStyle>
            <a:lvl1pPr algn="l">
              <a:defRPr sz="2000" b="1"/>
            </a:lvl1pPr>
          </a:lstStyle>
          <a:p>
            <a:r>
              <a:rPr lang="el-GR"/>
              <a:t>Στυλ κύριου τίτλου</a:t>
            </a: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μια εικόνα</a:t>
            </a: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Θέση ημερομηνίας 4"/>
          <p:cNvSpPr>
            <a:spLocks noGrp="1"/>
          </p:cNvSpPr>
          <p:nvPr>
            <p:ph type="dt" sz="half" idx="10"/>
          </p:nvPr>
        </p:nvSpPr>
        <p:spPr/>
        <p:txBody>
          <a:bodyPr/>
          <a:lstStyle>
            <a:lvl1pPr>
              <a:defRPr/>
            </a:lvl1pPr>
          </a:lstStyle>
          <a:p>
            <a:endParaRPr lang="en-US"/>
          </a:p>
        </p:txBody>
      </p:sp>
      <p:sp>
        <p:nvSpPr>
          <p:cNvPr id="6" name="Θέση υποσέλιδου 5"/>
          <p:cNvSpPr>
            <a:spLocks noGrp="1"/>
          </p:cNvSpPr>
          <p:nvPr>
            <p:ph type="ftr" sz="quarter" idx="11"/>
          </p:nvPr>
        </p:nvSpPr>
        <p:spPr/>
        <p:txBody>
          <a:bodyPr/>
          <a:lstStyle>
            <a:lvl1pPr>
              <a:defRPr/>
            </a:lvl1pPr>
          </a:lstStyle>
          <a:p>
            <a:endParaRPr lang="en-US"/>
          </a:p>
        </p:txBody>
      </p:sp>
      <p:sp>
        <p:nvSpPr>
          <p:cNvPr id="7" name="Θέση αριθμού διαφάνειας 6"/>
          <p:cNvSpPr>
            <a:spLocks noGrp="1"/>
          </p:cNvSpPr>
          <p:nvPr>
            <p:ph type="sldNum" sz="quarter" idx="12"/>
          </p:nvPr>
        </p:nvSpPr>
        <p:spPr/>
        <p:txBody>
          <a:bodyPr/>
          <a:lstStyle>
            <a:lvl1pPr>
              <a:defRPr/>
            </a:lvl1pPr>
          </a:lstStyle>
          <a:p>
            <a:fld id="{E96754E1-57D6-4275-AE72-E51B79951EAB}" type="slidenum">
              <a:rPr lang="en-US"/>
              <a:pPr/>
              <a:t>‹#›</a:t>
            </a:fld>
            <a:endParaRPr lang="en-US"/>
          </a:p>
        </p:txBody>
      </p:sp>
    </p:spTree>
    <p:extLst>
      <p:ext uri="{BB962C8B-B14F-4D97-AF65-F5344CB8AC3E}">
        <p14:creationId xmlns:p14="http://schemas.microsoft.com/office/powerpoint/2010/main" val="3380577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Line 2"/>
          <p:cNvSpPr>
            <a:spLocks noChangeShapeType="1"/>
          </p:cNvSpPr>
          <p:nvPr/>
        </p:nvSpPr>
        <p:spPr bwMode="auto">
          <a:xfrm>
            <a:off x="8001000" y="0"/>
            <a:ext cx="0" cy="152400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5363" name="Rectangle 3"/>
          <p:cNvSpPr>
            <a:spLocks noGrp="1" noChangeArrowheads="1"/>
          </p:cNvSpPr>
          <p:nvPr>
            <p:ph type="title"/>
          </p:nvPr>
        </p:nvSpPr>
        <p:spPr bwMode="auto">
          <a:xfrm>
            <a:off x="457200" y="122238"/>
            <a:ext cx="75438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t>Κάντε κλικ για την επεξεργασία υποδειγμάτων στυλ τίτλων</a:t>
            </a:r>
          </a:p>
        </p:txBody>
      </p:sp>
      <p:sp>
        <p:nvSpPr>
          <p:cNvPr id="15364" name="Rectangle 4"/>
          <p:cNvSpPr>
            <a:spLocks noGrp="1" noChangeArrowheads="1"/>
          </p:cNvSpPr>
          <p:nvPr>
            <p:ph type="body" idx="1"/>
          </p:nvPr>
        </p:nvSpPr>
        <p:spPr bwMode="auto">
          <a:xfrm>
            <a:off x="457200" y="1719263"/>
            <a:ext cx="8229600" cy="4411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Κάντε κλικ για την επεξεργασία υποδειγμάτων στυλ κειμένου</a:t>
            </a:r>
          </a:p>
          <a:p>
            <a:pPr lvl="1"/>
            <a:r>
              <a:rPr lang="en-US"/>
              <a:t>Δεύτερο επίπεδο</a:t>
            </a:r>
          </a:p>
          <a:p>
            <a:pPr lvl="2"/>
            <a:r>
              <a:rPr lang="en-US"/>
              <a:t>Τρίτο επίπεδο</a:t>
            </a:r>
          </a:p>
          <a:p>
            <a:pPr lvl="3"/>
            <a:r>
              <a:rPr lang="en-US"/>
              <a:t>Τέταρτο επίπεδο</a:t>
            </a:r>
          </a:p>
          <a:p>
            <a:pPr lvl="4"/>
            <a:r>
              <a:rPr lang="en-US"/>
              <a:t>Πέμπτο επίπεδο</a:t>
            </a:r>
          </a:p>
        </p:txBody>
      </p:sp>
      <p:sp>
        <p:nvSpPr>
          <p:cNvPr id="15365" name="Rectangle 5"/>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lvl1pPr>
          </a:lstStyle>
          <a:p>
            <a:endParaRPr lang="en-US"/>
          </a:p>
        </p:txBody>
      </p:sp>
      <p:sp>
        <p:nvSpPr>
          <p:cNvPr id="15366" name="Rectangle 6"/>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lvl1pPr>
          </a:lstStyle>
          <a:p>
            <a:endParaRPr lang="en-US"/>
          </a:p>
        </p:txBody>
      </p:sp>
      <p:sp>
        <p:nvSpPr>
          <p:cNvPr id="15367" name="Rectangle 7"/>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lvl1pPr>
          </a:lstStyle>
          <a:p>
            <a:fld id="{6354CBD6-EC84-4B1D-8537-C9869CCDD2CA}" type="slidenum">
              <a:rPr lang="en-US"/>
              <a:pPr/>
              <a:t>‹#›</a:t>
            </a:fld>
            <a:endParaRPr lang="en-US"/>
          </a:p>
        </p:txBody>
      </p:sp>
      <p:grpSp>
        <p:nvGrpSpPr>
          <p:cNvPr id="15368" name="Group 8" descr="decorative graphic made up of dots"/>
          <p:cNvGrpSpPr>
            <a:grpSpLocks/>
          </p:cNvGrpSpPr>
          <p:nvPr/>
        </p:nvGrpSpPr>
        <p:grpSpPr bwMode="auto">
          <a:xfrm>
            <a:off x="8153400" y="152400"/>
            <a:ext cx="792163" cy="1295400"/>
            <a:chOff x="5136" y="960"/>
            <a:chExt cx="528" cy="864"/>
          </a:xfrm>
        </p:grpSpPr>
        <p:sp>
          <p:nvSpPr>
            <p:cNvPr id="15369" name="Oval 9"/>
            <p:cNvSpPr>
              <a:spLocks noChangeArrowheads="1"/>
            </p:cNvSpPr>
            <p:nvPr/>
          </p:nvSpPr>
          <p:spPr bwMode="auto">
            <a:xfrm>
              <a:off x="5136"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5370" name="Oval 10"/>
            <p:cNvSpPr>
              <a:spLocks noChangeArrowheads="1"/>
            </p:cNvSpPr>
            <p:nvPr/>
          </p:nvSpPr>
          <p:spPr bwMode="auto">
            <a:xfrm>
              <a:off x="5248"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5371" name="Oval 11"/>
            <p:cNvSpPr>
              <a:spLocks noChangeArrowheads="1"/>
            </p:cNvSpPr>
            <p:nvPr/>
          </p:nvSpPr>
          <p:spPr bwMode="auto">
            <a:xfrm>
              <a:off x="5360"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5372" name="Oval 12"/>
            <p:cNvSpPr>
              <a:spLocks noChangeArrowheads="1"/>
            </p:cNvSpPr>
            <p:nvPr/>
          </p:nvSpPr>
          <p:spPr bwMode="auto">
            <a:xfrm>
              <a:off x="5136" y="1072"/>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5373" name="Oval 13"/>
            <p:cNvSpPr>
              <a:spLocks noChangeArrowheads="1"/>
            </p:cNvSpPr>
            <p:nvPr/>
          </p:nvSpPr>
          <p:spPr bwMode="auto">
            <a:xfrm>
              <a:off x="5248" y="1072"/>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5374" name="Oval 14"/>
            <p:cNvSpPr>
              <a:spLocks noChangeArrowheads="1"/>
            </p:cNvSpPr>
            <p:nvPr/>
          </p:nvSpPr>
          <p:spPr bwMode="auto">
            <a:xfrm>
              <a:off x="5360" y="1072"/>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5375" name="Oval 15"/>
            <p:cNvSpPr>
              <a:spLocks noChangeArrowheads="1"/>
            </p:cNvSpPr>
            <p:nvPr/>
          </p:nvSpPr>
          <p:spPr bwMode="auto">
            <a:xfrm>
              <a:off x="5472" y="1072"/>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5376" name="Oval 16"/>
            <p:cNvSpPr>
              <a:spLocks noChangeArrowheads="1"/>
            </p:cNvSpPr>
            <p:nvPr/>
          </p:nvSpPr>
          <p:spPr bwMode="auto">
            <a:xfrm>
              <a:off x="5136" y="1184"/>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5377" name="Oval 17"/>
            <p:cNvSpPr>
              <a:spLocks noChangeArrowheads="1"/>
            </p:cNvSpPr>
            <p:nvPr/>
          </p:nvSpPr>
          <p:spPr bwMode="auto">
            <a:xfrm>
              <a:off x="5248" y="1184"/>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5378" name="Oval 18"/>
            <p:cNvSpPr>
              <a:spLocks noChangeArrowheads="1"/>
            </p:cNvSpPr>
            <p:nvPr/>
          </p:nvSpPr>
          <p:spPr bwMode="auto">
            <a:xfrm>
              <a:off x="5360" y="1184"/>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5379" name="Oval 19"/>
            <p:cNvSpPr>
              <a:spLocks noChangeArrowheads="1"/>
            </p:cNvSpPr>
            <p:nvPr/>
          </p:nvSpPr>
          <p:spPr bwMode="auto">
            <a:xfrm>
              <a:off x="5472" y="1184"/>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5380" name="Oval 20"/>
            <p:cNvSpPr>
              <a:spLocks noChangeArrowheads="1"/>
            </p:cNvSpPr>
            <p:nvPr/>
          </p:nvSpPr>
          <p:spPr bwMode="auto">
            <a:xfrm>
              <a:off x="5584" y="1184"/>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5381" name="Oval 21"/>
            <p:cNvSpPr>
              <a:spLocks noChangeArrowheads="1"/>
            </p:cNvSpPr>
            <p:nvPr/>
          </p:nvSpPr>
          <p:spPr bwMode="auto">
            <a:xfrm>
              <a:off x="5136" y="1296"/>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5382" name="Oval 22"/>
            <p:cNvSpPr>
              <a:spLocks noChangeArrowheads="1"/>
            </p:cNvSpPr>
            <p:nvPr/>
          </p:nvSpPr>
          <p:spPr bwMode="auto">
            <a:xfrm>
              <a:off x="5248" y="1296"/>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5383" name="Oval 23"/>
            <p:cNvSpPr>
              <a:spLocks noChangeArrowheads="1"/>
            </p:cNvSpPr>
            <p:nvPr/>
          </p:nvSpPr>
          <p:spPr bwMode="auto">
            <a:xfrm>
              <a:off x="5360" y="1296"/>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5384" name="Oval 24"/>
            <p:cNvSpPr>
              <a:spLocks noChangeArrowheads="1"/>
            </p:cNvSpPr>
            <p:nvPr/>
          </p:nvSpPr>
          <p:spPr bwMode="auto">
            <a:xfrm>
              <a:off x="5472" y="1296"/>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5385" name="Oval 25"/>
            <p:cNvSpPr>
              <a:spLocks noChangeArrowheads="1"/>
            </p:cNvSpPr>
            <p:nvPr/>
          </p:nvSpPr>
          <p:spPr bwMode="auto">
            <a:xfrm>
              <a:off x="5136" y="1408"/>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5386" name="Oval 26"/>
            <p:cNvSpPr>
              <a:spLocks noChangeArrowheads="1"/>
            </p:cNvSpPr>
            <p:nvPr/>
          </p:nvSpPr>
          <p:spPr bwMode="auto">
            <a:xfrm>
              <a:off x="5248" y="1408"/>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5387" name="Oval 27"/>
            <p:cNvSpPr>
              <a:spLocks noChangeArrowheads="1"/>
            </p:cNvSpPr>
            <p:nvPr/>
          </p:nvSpPr>
          <p:spPr bwMode="auto">
            <a:xfrm>
              <a:off x="5360" y="1408"/>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5388" name="Oval 28"/>
            <p:cNvSpPr>
              <a:spLocks noChangeArrowheads="1"/>
            </p:cNvSpPr>
            <p:nvPr/>
          </p:nvSpPr>
          <p:spPr bwMode="auto">
            <a:xfrm>
              <a:off x="5472" y="1408"/>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5389" name="Oval 29"/>
            <p:cNvSpPr>
              <a:spLocks noChangeArrowheads="1"/>
            </p:cNvSpPr>
            <p:nvPr/>
          </p:nvSpPr>
          <p:spPr bwMode="auto">
            <a:xfrm>
              <a:off x="5584" y="1408"/>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5390" name="Oval 30"/>
            <p:cNvSpPr>
              <a:spLocks noChangeArrowheads="1"/>
            </p:cNvSpPr>
            <p:nvPr/>
          </p:nvSpPr>
          <p:spPr bwMode="auto">
            <a:xfrm>
              <a:off x="5136" y="1520"/>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5391" name="Oval 31"/>
            <p:cNvSpPr>
              <a:spLocks noChangeArrowheads="1"/>
            </p:cNvSpPr>
            <p:nvPr/>
          </p:nvSpPr>
          <p:spPr bwMode="auto">
            <a:xfrm>
              <a:off x="5248" y="1520"/>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5392" name="Oval 32"/>
            <p:cNvSpPr>
              <a:spLocks noChangeArrowheads="1"/>
            </p:cNvSpPr>
            <p:nvPr/>
          </p:nvSpPr>
          <p:spPr bwMode="auto">
            <a:xfrm>
              <a:off x="5360" y="1520"/>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5393" name="Oval 33"/>
            <p:cNvSpPr>
              <a:spLocks noChangeArrowheads="1"/>
            </p:cNvSpPr>
            <p:nvPr/>
          </p:nvSpPr>
          <p:spPr bwMode="auto">
            <a:xfrm>
              <a:off x="5472" y="1520"/>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5394" name="Oval 34"/>
            <p:cNvSpPr>
              <a:spLocks noChangeArrowheads="1"/>
            </p:cNvSpPr>
            <p:nvPr/>
          </p:nvSpPr>
          <p:spPr bwMode="auto">
            <a:xfrm>
              <a:off x="5136" y="1632"/>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5395" name="Oval 35"/>
            <p:cNvSpPr>
              <a:spLocks noChangeArrowheads="1"/>
            </p:cNvSpPr>
            <p:nvPr/>
          </p:nvSpPr>
          <p:spPr bwMode="auto">
            <a:xfrm>
              <a:off x="5248" y="1632"/>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5396" name="Oval 36"/>
            <p:cNvSpPr>
              <a:spLocks noChangeArrowheads="1"/>
            </p:cNvSpPr>
            <p:nvPr/>
          </p:nvSpPr>
          <p:spPr bwMode="auto">
            <a:xfrm>
              <a:off x="5360" y="1632"/>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5397" name="Oval 37"/>
            <p:cNvSpPr>
              <a:spLocks noChangeArrowheads="1"/>
            </p:cNvSpPr>
            <p:nvPr/>
          </p:nvSpPr>
          <p:spPr bwMode="auto">
            <a:xfrm>
              <a:off x="5472" y="1632"/>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5398" name="Oval 38"/>
            <p:cNvSpPr>
              <a:spLocks noChangeArrowheads="1"/>
            </p:cNvSpPr>
            <p:nvPr/>
          </p:nvSpPr>
          <p:spPr bwMode="auto">
            <a:xfrm>
              <a:off x="5248" y="1744"/>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5399" name="Oval 39"/>
            <p:cNvSpPr>
              <a:spLocks noChangeArrowheads="1"/>
            </p:cNvSpPr>
            <p:nvPr/>
          </p:nvSpPr>
          <p:spPr bwMode="auto">
            <a:xfrm>
              <a:off x="5472" y="1744"/>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grpSp>
      <p:sp>
        <p:nvSpPr>
          <p:cNvPr id="15401" name="Line 41"/>
          <p:cNvSpPr>
            <a:spLocks noChangeShapeType="1"/>
          </p:cNvSpPr>
          <p:nvPr/>
        </p:nvSpPr>
        <p:spPr bwMode="auto">
          <a:xfrm>
            <a:off x="457200" y="1524000"/>
            <a:ext cx="7543800" cy="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Lst>
  <p:hf hdr="0" ftr="0" dt="0"/>
  <p:txStyles>
    <p:title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Arial" charset="0"/>
        </a:defRPr>
      </a:lvl2pPr>
      <a:lvl3pPr algn="l" rtl="0" eaLnBrk="1" fontAlgn="base" hangingPunct="1">
        <a:spcBef>
          <a:spcPct val="0"/>
        </a:spcBef>
        <a:spcAft>
          <a:spcPct val="0"/>
        </a:spcAft>
        <a:defRPr sz="3200" b="1">
          <a:solidFill>
            <a:schemeClr val="tx2"/>
          </a:solidFill>
          <a:latin typeface="Arial" charset="0"/>
        </a:defRPr>
      </a:lvl3pPr>
      <a:lvl4pPr algn="l" rtl="0" eaLnBrk="1" fontAlgn="base" hangingPunct="1">
        <a:spcBef>
          <a:spcPct val="0"/>
        </a:spcBef>
        <a:spcAft>
          <a:spcPct val="0"/>
        </a:spcAft>
        <a:defRPr sz="3200" b="1">
          <a:solidFill>
            <a:schemeClr val="tx2"/>
          </a:solidFill>
          <a:latin typeface="Arial" charset="0"/>
        </a:defRPr>
      </a:lvl4pPr>
      <a:lvl5pPr algn="l" rtl="0" eaLnBrk="1" fontAlgn="base" hangingPunct="1">
        <a:spcBef>
          <a:spcPct val="0"/>
        </a:spcBef>
        <a:spcAft>
          <a:spcPct val="0"/>
        </a:spcAft>
        <a:defRPr sz="3200" b="1">
          <a:solidFill>
            <a:schemeClr val="tx2"/>
          </a:solidFill>
          <a:latin typeface="Arial" charset="0"/>
        </a:defRPr>
      </a:lvl5pPr>
      <a:lvl6pPr marL="457200" algn="l" rtl="0" eaLnBrk="1" fontAlgn="base" hangingPunct="1">
        <a:spcBef>
          <a:spcPct val="0"/>
        </a:spcBef>
        <a:spcAft>
          <a:spcPct val="0"/>
        </a:spcAft>
        <a:defRPr sz="3200" b="1">
          <a:solidFill>
            <a:schemeClr val="tx2"/>
          </a:solidFill>
          <a:latin typeface="Arial" charset="0"/>
        </a:defRPr>
      </a:lvl6pPr>
      <a:lvl7pPr marL="914400" algn="l" rtl="0" eaLnBrk="1" fontAlgn="base" hangingPunct="1">
        <a:spcBef>
          <a:spcPct val="0"/>
        </a:spcBef>
        <a:spcAft>
          <a:spcPct val="0"/>
        </a:spcAft>
        <a:defRPr sz="3200" b="1">
          <a:solidFill>
            <a:schemeClr val="tx2"/>
          </a:solidFill>
          <a:latin typeface="Arial" charset="0"/>
        </a:defRPr>
      </a:lvl7pPr>
      <a:lvl8pPr marL="1371600" algn="l" rtl="0" eaLnBrk="1" fontAlgn="base" hangingPunct="1">
        <a:spcBef>
          <a:spcPct val="0"/>
        </a:spcBef>
        <a:spcAft>
          <a:spcPct val="0"/>
        </a:spcAft>
        <a:defRPr sz="3200" b="1">
          <a:solidFill>
            <a:schemeClr val="tx2"/>
          </a:solidFill>
          <a:latin typeface="Arial" charset="0"/>
        </a:defRPr>
      </a:lvl8pPr>
      <a:lvl9pPr marL="1828800" algn="l" rtl="0" eaLnBrk="1" fontAlgn="base" hangingPunct="1">
        <a:spcBef>
          <a:spcPct val="0"/>
        </a:spcBef>
        <a:spcAft>
          <a:spcPct val="0"/>
        </a:spcAft>
        <a:defRPr sz="32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1" fontAlgn="base" hangingPunct="1">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1" fontAlgn="base" hangingPunct="1">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1" fontAlgn="base" hangingPunct="1">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a:t>Kλικ για επεξεργασία του τίτλου</a:t>
            </a: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F2853615-BFDE-46DE-814C-47EC6EF6D371}" type="datetimeFigureOut">
              <a:rPr lang="el-GR" smtClean="0">
                <a:solidFill>
                  <a:prstClr val="black">
                    <a:tint val="75000"/>
                  </a:prstClr>
                </a:solidFill>
                <a:latin typeface="Calibri"/>
              </a:rPr>
              <a:pPr fontAlgn="auto">
                <a:spcBef>
                  <a:spcPts val="0"/>
                </a:spcBef>
                <a:spcAft>
                  <a:spcPts val="0"/>
                </a:spcAft>
              </a:pPr>
              <a:t>23/5/2024</a:t>
            </a:fld>
            <a:endParaRPr lang="el-GR">
              <a:solidFill>
                <a:prstClr val="black">
                  <a:tint val="75000"/>
                </a:prstClr>
              </a:solidFill>
              <a:latin typeface="Calibri"/>
            </a:endParaRP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l-GR">
              <a:solidFill>
                <a:prstClr val="black">
                  <a:tint val="75000"/>
                </a:prstClr>
              </a:solidFill>
              <a:latin typeface="Calibri"/>
            </a:endParaRP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3DF53439-851E-44AD-84B1-B6BFC3D0C743}" type="slidenum">
              <a:rPr lang="el-GR" smtClean="0">
                <a:solidFill>
                  <a:prstClr val="black">
                    <a:tint val="75000"/>
                  </a:prstClr>
                </a:solidFill>
                <a:latin typeface="Calibri"/>
              </a:rPr>
              <a:pPr fontAlgn="auto">
                <a:spcBef>
                  <a:spcPts val="0"/>
                </a:spcBef>
                <a:spcAft>
                  <a:spcPts val="0"/>
                </a:spcAft>
              </a:pPr>
              <a:t>‹#›</a:t>
            </a:fld>
            <a:endParaRPr lang="el-GR">
              <a:solidFill>
                <a:prstClr val="black">
                  <a:tint val="75000"/>
                </a:prstClr>
              </a:solidFill>
              <a:latin typeface="Calibri"/>
            </a:endParaRPr>
          </a:p>
        </p:txBody>
      </p:sp>
    </p:spTree>
  </p:cSld>
  <p:clrMap bg1="lt1" tx1="dk1" bg2="lt2" tx2="dk2" accent1="accent1" accent2="accent2" accent3="accent3" accent4="accent4" accent5="accent5" accent6="accent6" hlink="hlink" folHlink="folHlink"/>
  <p:sldLayoutIdLst>
    <p:sldLayoutId id="2147483665"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2" Type="http://schemas.openxmlformats.org/officeDocument/2006/relationships/image" Target="../media/image16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181100" y="4509120"/>
            <a:ext cx="6781800" cy="2133600"/>
          </a:xfrm>
        </p:spPr>
        <p:txBody>
          <a:bodyPr/>
          <a:lstStyle/>
          <a:p>
            <a:r>
              <a:rPr lang="el-GR" sz="4800" dirty="0"/>
              <a:t>ΒΙΟΜΗΧΑΝΙΚΕΣ ΗΛΕΚΤΡΙΚΕΣ ΕΓΚΑΤΑΣΤΑΣΕΙΣ</a:t>
            </a:r>
            <a:endParaRPr lang="el-G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ΔΙΚΤΥΟ  ΤΝ–</a:t>
            </a:r>
            <a:r>
              <a:rPr lang="en-US" dirty="0"/>
              <a:t>C </a:t>
            </a:r>
            <a:endParaRPr lang="el-GR" dirty="0"/>
          </a:p>
        </p:txBody>
      </p:sp>
      <p:sp>
        <p:nvSpPr>
          <p:cNvPr id="3" name="Θέση περιεχομένου 2"/>
          <p:cNvSpPr>
            <a:spLocks noGrp="1"/>
          </p:cNvSpPr>
          <p:nvPr>
            <p:ph idx="1"/>
          </p:nvPr>
        </p:nvSpPr>
        <p:spPr>
          <a:xfrm>
            <a:off x="457200" y="1719263"/>
            <a:ext cx="8363272" cy="4411662"/>
          </a:xfrm>
        </p:spPr>
        <p:txBody>
          <a:bodyPr/>
          <a:lstStyle/>
          <a:p>
            <a:pPr algn="just"/>
            <a:r>
              <a:rPr lang="el-GR" dirty="0"/>
              <a:t>Στο σύστημα ΤΝ–</a:t>
            </a:r>
            <a:r>
              <a:rPr lang="en-US" dirty="0"/>
              <a:t>C </a:t>
            </a:r>
            <a:r>
              <a:rPr lang="el-GR" dirty="0"/>
              <a:t>οι λειτουργίες ουδετέρου και αγωγού προστασίας συνδυάζονται σε ένα μόνο αγωγό σε ολόκληρο το σύστημα (αγωγός </a:t>
            </a:r>
            <a:r>
              <a:rPr lang="en-US" dirty="0"/>
              <a:t>PEN).    (</a:t>
            </a:r>
            <a:r>
              <a:rPr lang="el-GR" dirty="0"/>
              <a:t> </a:t>
            </a:r>
            <a:r>
              <a:rPr lang="en-US" dirty="0"/>
              <a:t>4  </a:t>
            </a:r>
            <a:r>
              <a:rPr lang="el-GR" dirty="0"/>
              <a:t>αγωγοί </a:t>
            </a:r>
            <a:r>
              <a:rPr lang="en-US" dirty="0"/>
              <a:t>)</a:t>
            </a:r>
            <a:endParaRPr lang="el-GR" dirty="0"/>
          </a:p>
        </p:txBody>
      </p:sp>
      <p:sp>
        <p:nvSpPr>
          <p:cNvPr id="4" name="Θέση αριθμού διαφάνειας 3"/>
          <p:cNvSpPr>
            <a:spLocks noGrp="1"/>
          </p:cNvSpPr>
          <p:nvPr>
            <p:ph type="sldNum" sz="quarter" idx="12"/>
          </p:nvPr>
        </p:nvSpPr>
        <p:spPr>
          <a:xfrm>
            <a:off x="6686872" y="6248400"/>
            <a:ext cx="2133600" cy="457200"/>
          </a:xfrm>
        </p:spPr>
        <p:txBody>
          <a:bodyPr/>
          <a:lstStyle/>
          <a:p>
            <a:fld id="{DD198258-3A06-43AD-98BB-3D07AD8A66F9}" type="slidenum">
              <a:rPr lang="en-US" sz="2000" b="1" smtClean="0"/>
              <a:pPr/>
              <a:t>10</a:t>
            </a:fld>
            <a:endParaRPr lang="en-US" sz="2000" b="1" dirty="0"/>
          </a:p>
        </p:txBody>
      </p:sp>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3717032"/>
            <a:ext cx="7632848" cy="27674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8220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100"/>
                                        </p:tgtEl>
                                        <p:attrNameLst>
                                          <p:attrName>style.visibility</p:attrName>
                                        </p:attrNameLst>
                                      </p:cBhvr>
                                      <p:to>
                                        <p:strVal val="visible"/>
                                      </p:to>
                                    </p:set>
                                    <p:animEffect transition="in" filter="fade">
                                      <p:cBhvr>
                                        <p:cTn id="12"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ΔΙΚΤΥΟ  ΤΝ–</a:t>
            </a:r>
            <a:r>
              <a:rPr lang="en-US" dirty="0"/>
              <a:t>C</a:t>
            </a:r>
            <a:r>
              <a:rPr lang="el-GR" dirty="0"/>
              <a:t>–</a:t>
            </a:r>
            <a:r>
              <a:rPr lang="en-US" dirty="0"/>
              <a:t>S </a:t>
            </a:r>
            <a:endParaRPr lang="el-GR" dirty="0"/>
          </a:p>
        </p:txBody>
      </p:sp>
      <p:sp>
        <p:nvSpPr>
          <p:cNvPr id="4" name="Θέση αριθμού διαφάνειας 3"/>
          <p:cNvSpPr>
            <a:spLocks noGrp="1"/>
          </p:cNvSpPr>
          <p:nvPr>
            <p:ph type="sldNum" sz="quarter" idx="12"/>
          </p:nvPr>
        </p:nvSpPr>
        <p:spPr/>
        <p:txBody>
          <a:bodyPr/>
          <a:lstStyle/>
          <a:p>
            <a:fld id="{DD198258-3A06-43AD-98BB-3D07AD8A66F9}" type="slidenum">
              <a:rPr lang="en-US" sz="2000" b="1" smtClean="0"/>
              <a:pPr/>
              <a:t>11</a:t>
            </a:fld>
            <a:endParaRPr lang="en-US" sz="2000" b="1" dirty="0"/>
          </a:p>
        </p:txBody>
      </p:sp>
      <p:pic>
        <p:nvPicPr>
          <p:cNvPr id="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71600" y="4119711"/>
            <a:ext cx="6912768" cy="24056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Θέση περιεχομένου 2"/>
          <p:cNvSpPr txBox="1">
            <a:spLocks/>
          </p:cNvSpPr>
          <p:nvPr/>
        </p:nvSpPr>
        <p:spPr bwMode="auto">
          <a:xfrm>
            <a:off x="313184" y="1753642"/>
            <a:ext cx="8579296" cy="4411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1" fontAlgn="base" hangingPunct="1">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1" fontAlgn="base" hangingPunct="1">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1" fontAlgn="base" hangingPunct="1">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algn="just"/>
            <a:r>
              <a:rPr lang="el-GR" kern="0" dirty="0"/>
              <a:t>Στο σύστημα ΤΝ–</a:t>
            </a:r>
            <a:r>
              <a:rPr lang="en-US" kern="0" dirty="0"/>
              <a:t>C–S </a:t>
            </a:r>
            <a:r>
              <a:rPr lang="el-GR" kern="0" dirty="0"/>
              <a:t>οι λειτουργίες ουδετέρου και αγωγού προστασίας συνδυάζονται σε ένα μόνο αγωγό σε ένα μέρος του συστήματος, ενώ στο υπόλοιπο μέρος οι αγωγοί </a:t>
            </a:r>
            <a:r>
              <a:rPr lang="en-US" kern="0" dirty="0"/>
              <a:t>N</a:t>
            </a:r>
            <a:r>
              <a:rPr lang="el-GR" kern="0" dirty="0"/>
              <a:t> και </a:t>
            </a:r>
            <a:r>
              <a:rPr lang="en-US" kern="0" dirty="0"/>
              <a:t>PE</a:t>
            </a:r>
            <a:r>
              <a:rPr lang="el-GR" kern="0" dirty="0"/>
              <a:t> είναι χωριστοί.</a:t>
            </a:r>
          </a:p>
        </p:txBody>
      </p:sp>
    </p:spTree>
    <p:extLst>
      <p:ext uri="{BB962C8B-B14F-4D97-AF65-F5344CB8AC3E}">
        <p14:creationId xmlns:p14="http://schemas.microsoft.com/office/powerpoint/2010/main" val="2499413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ΔΙΚΤΥΟ  ΙΤ</a:t>
            </a:r>
            <a:r>
              <a:rPr lang="en-US" dirty="0"/>
              <a:t> </a:t>
            </a:r>
            <a:endParaRPr lang="el-GR" dirty="0"/>
          </a:p>
        </p:txBody>
      </p:sp>
      <p:sp>
        <p:nvSpPr>
          <p:cNvPr id="3" name="Θέση περιεχομένου 2"/>
          <p:cNvSpPr>
            <a:spLocks noGrp="1"/>
          </p:cNvSpPr>
          <p:nvPr>
            <p:ph idx="1"/>
          </p:nvPr>
        </p:nvSpPr>
        <p:spPr>
          <a:xfrm>
            <a:off x="457200" y="1556792"/>
            <a:ext cx="8229600" cy="4411662"/>
          </a:xfrm>
        </p:spPr>
        <p:txBody>
          <a:bodyPr/>
          <a:lstStyle/>
          <a:p>
            <a:pPr algn="just"/>
            <a:r>
              <a:rPr lang="el-GR" dirty="0"/>
              <a:t>Έχει όλα τα ενεργά μέρη μονωμένα προς τη γη, ή συνδεδεμένα με τη γη μέσω μιας σύνθετης αντίστασης μεγάλης τιμής, ενώ τα εκτεθειμένα αγώγιμα μέρη του συστήματος είναι γειωμένα.  ( 4 ή 3 αγωγοί )</a:t>
            </a:r>
          </a:p>
        </p:txBody>
      </p:sp>
      <p:sp>
        <p:nvSpPr>
          <p:cNvPr id="4" name="Θέση αριθμού διαφάνειας 3"/>
          <p:cNvSpPr>
            <a:spLocks noGrp="1"/>
          </p:cNvSpPr>
          <p:nvPr>
            <p:ph type="sldNum" sz="quarter" idx="12"/>
          </p:nvPr>
        </p:nvSpPr>
        <p:spPr>
          <a:xfrm>
            <a:off x="6660232" y="6248400"/>
            <a:ext cx="2133600" cy="457200"/>
          </a:xfrm>
        </p:spPr>
        <p:txBody>
          <a:bodyPr/>
          <a:lstStyle/>
          <a:p>
            <a:fld id="{DD198258-3A06-43AD-98BB-3D07AD8A66F9}" type="slidenum">
              <a:rPr lang="en-US" sz="2000" b="1" smtClean="0"/>
              <a:pPr/>
              <a:t>12</a:t>
            </a:fld>
            <a:endParaRPr lang="en-US" sz="2000" b="1"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3933056"/>
            <a:ext cx="7200800" cy="2736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91992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fade">
                                      <p:cBhvr>
                                        <p:cTn id="12"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ΕΠΙΚΙΝΔΥΝΕΣ  ΤΑΣΕΙΣ</a:t>
            </a:r>
          </a:p>
        </p:txBody>
      </p:sp>
      <p:sp>
        <p:nvSpPr>
          <p:cNvPr id="3" name="Θέση περιεχομένου 2"/>
          <p:cNvSpPr>
            <a:spLocks noGrp="1"/>
          </p:cNvSpPr>
          <p:nvPr>
            <p:ph idx="1"/>
          </p:nvPr>
        </p:nvSpPr>
        <p:spPr>
          <a:xfrm>
            <a:off x="251520" y="1719263"/>
            <a:ext cx="8784976" cy="4411662"/>
          </a:xfrm>
        </p:spPr>
        <p:txBody>
          <a:bodyPr/>
          <a:lstStyle/>
          <a:p>
            <a:r>
              <a:rPr lang="el-GR" dirty="0"/>
              <a:t>50</a:t>
            </a:r>
            <a:r>
              <a:rPr lang="en-US" dirty="0"/>
              <a:t>V  –  250V   </a:t>
            </a:r>
            <a:r>
              <a:rPr lang="el-GR" dirty="0"/>
              <a:t>   Σε  υγρούς  χώρους.</a:t>
            </a:r>
          </a:p>
          <a:p>
            <a:endParaRPr lang="el-GR" dirty="0"/>
          </a:p>
          <a:p>
            <a:r>
              <a:rPr lang="el-GR" dirty="0"/>
              <a:t>125</a:t>
            </a:r>
            <a:r>
              <a:rPr lang="en-US" dirty="0"/>
              <a:t>V</a:t>
            </a:r>
            <a:r>
              <a:rPr lang="el-GR" dirty="0"/>
              <a:t> – 250</a:t>
            </a:r>
            <a:r>
              <a:rPr lang="en-US" dirty="0"/>
              <a:t>V   </a:t>
            </a:r>
            <a:r>
              <a:rPr lang="el-GR" dirty="0"/>
              <a:t>  Σε  ξηρούς  χώρους  με αγώγιμο 	                     ή πρόσκαιρα υγρό δάπεδο.</a:t>
            </a:r>
          </a:p>
          <a:p>
            <a:endParaRPr lang="el-GR" dirty="0"/>
          </a:p>
          <a:p>
            <a:r>
              <a:rPr lang="el-GR" dirty="0"/>
              <a:t>&gt; 250</a:t>
            </a:r>
            <a:r>
              <a:rPr lang="en-US" dirty="0"/>
              <a:t>V               </a:t>
            </a:r>
            <a:r>
              <a:rPr lang="el-GR" dirty="0"/>
              <a:t>Σε  όλους  τους  χώρους.</a:t>
            </a:r>
          </a:p>
        </p:txBody>
      </p:sp>
      <p:sp>
        <p:nvSpPr>
          <p:cNvPr id="4" name="Θέση αριθμού διαφάνειας 3"/>
          <p:cNvSpPr>
            <a:spLocks noGrp="1"/>
          </p:cNvSpPr>
          <p:nvPr>
            <p:ph type="sldNum" sz="quarter" idx="12"/>
          </p:nvPr>
        </p:nvSpPr>
        <p:spPr/>
        <p:txBody>
          <a:bodyPr/>
          <a:lstStyle/>
          <a:p>
            <a:fld id="{DD198258-3A06-43AD-98BB-3D07AD8A66F9}" type="slidenum">
              <a:rPr lang="en-US" sz="2000" b="1" smtClean="0"/>
              <a:pPr/>
              <a:t>13</a:t>
            </a:fld>
            <a:endParaRPr lang="en-US" sz="2000" b="1" dirty="0"/>
          </a:p>
        </p:txBody>
      </p:sp>
    </p:spTree>
    <p:extLst>
      <p:ext uri="{BB962C8B-B14F-4D97-AF65-F5344CB8AC3E}">
        <p14:creationId xmlns:p14="http://schemas.microsoft.com/office/powerpoint/2010/main" val="3840345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ΜΕΤΡΑ  ΠΡΟΣΤΑΣΙΑΣ</a:t>
            </a:r>
          </a:p>
        </p:txBody>
      </p:sp>
      <p:sp>
        <p:nvSpPr>
          <p:cNvPr id="3" name="Θέση περιεχομένου 2"/>
          <p:cNvSpPr>
            <a:spLocks noGrp="1"/>
          </p:cNvSpPr>
          <p:nvPr>
            <p:ph idx="1"/>
          </p:nvPr>
        </p:nvSpPr>
        <p:spPr>
          <a:xfrm>
            <a:off x="457200" y="1431231"/>
            <a:ext cx="8229600" cy="4878089"/>
          </a:xfrm>
        </p:spPr>
        <p:txBody>
          <a:bodyPr/>
          <a:lstStyle/>
          <a:p>
            <a:r>
              <a:rPr lang="el-GR" dirty="0"/>
              <a:t>Α: Αποφυγή τάσης επαφής</a:t>
            </a:r>
          </a:p>
          <a:p>
            <a:pPr lvl="1"/>
            <a:r>
              <a:rPr lang="el-GR" sz="2000" dirty="0"/>
              <a:t>Ισχυρή μόνωση</a:t>
            </a:r>
          </a:p>
          <a:p>
            <a:pPr lvl="1"/>
            <a:r>
              <a:rPr lang="el-GR" sz="2000" dirty="0"/>
              <a:t>Φράγματα ή περιβλήματα – Εμπόδια </a:t>
            </a:r>
          </a:p>
          <a:p>
            <a:pPr lvl="1"/>
            <a:r>
              <a:rPr lang="el-GR" sz="2000" dirty="0" err="1"/>
              <a:t>Χωροθέτηση</a:t>
            </a:r>
            <a:r>
              <a:rPr lang="el-GR" sz="2000" dirty="0"/>
              <a:t> σε απρόσιτη θέση</a:t>
            </a:r>
            <a:endParaRPr lang="en-US" sz="2000" dirty="0"/>
          </a:p>
          <a:p>
            <a:pPr lvl="1"/>
            <a:r>
              <a:rPr lang="el-GR" sz="2000" dirty="0"/>
              <a:t>Χώροι με μη αγώγιμο δάπεδο</a:t>
            </a:r>
          </a:p>
          <a:p>
            <a:pPr lvl="1"/>
            <a:r>
              <a:rPr lang="el-GR" sz="2000" dirty="0"/>
              <a:t>Χώροι με </a:t>
            </a:r>
            <a:r>
              <a:rPr lang="el-GR" sz="2000" dirty="0" err="1"/>
              <a:t>ισοδυναμικές</a:t>
            </a:r>
            <a:r>
              <a:rPr lang="el-GR" sz="2000" dirty="0"/>
              <a:t> συνδέσεις</a:t>
            </a:r>
          </a:p>
          <a:p>
            <a:pPr lvl="1"/>
            <a:r>
              <a:rPr lang="el-GR" sz="2000" dirty="0" err="1"/>
              <a:t>Αγείωτα</a:t>
            </a:r>
            <a:r>
              <a:rPr lang="el-GR" sz="2000" dirty="0"/>
              <a:t> συστήματα (γαλβανικά μονωμένα)</a:t>
            </a:r>
          </a:p>
          <a:p>
            <a:r>
              <a:rPr lang="el-GR" dirty="0"/>
              <a:t>Β: Χρήση χαμηλών τάσεων</a:t>
            </a:r>
          </a:p>
          <a:p>
            <a:pPr lvl="1"/>
            <a:r>
              <a:rPr lang="el-GR" sz="2000" dirty="0"/>
              <a:t>Τάσεις μικρότερες των 50</a:t>
            </a:r>
            <a:r>
              <a:rPr lang="en-US" sz="2000" dirty="0"/>
              <a:t>V ac</a:t>
            </a:r>
            <a:r>
              <a:rPr lang="el-GR" sz="2000" dirty="0"/>
              <a:t> </a:t>
            </a:r>
            <a:r>
              <a:rPr lang="en-US" sz="2000" dirty="0"/>
              <a:t>  </a:t>
            </a:r>
            <a:r>
              <a:rPr lang="el-GR" sz="2000" dirty="0"/>
              <a:t> ή  </a:t>
            </a:r>
            <a:r>
              <a:rPr lang="en-US" sz="2000" dirty="0"/>
              <a:t>  </a:t>
            </a:r>
            <a:r>
              <a:rPr lang="el-GR" sz="2000" dirty="0"/>
              <a:t>120</a:t>
            </a:r>
            <a:r>
              <a:rPr lang="en-US" sz="2000" dirty="0"/>
              <a:t>V dc</a:t>
            </a:r>
            <a:endParaRPr lang="el-GR" sz="2000" dirty="0"/>
          </a:p>
          <a:p>
            <a:r>
              <a:rPr lang="el-GR" dirty="0"/>
              <a:t>Γ: Ταχεία απόζευξη επικίνδυνων τάσεων</a:t>
            </a:r>
          </a:p>
          <a:p>
            <a:pPr lvl="1" algn="just"/>
            <a:r>
              <a:rPr lang="el-GR" sz="2000" dirty="0"/>
              <a:t>Ασφάλειες, </a:t>
            </a:r>
            <a:r>
              <a:rPr lang="el-GR" sz="2000" dirty="0" err="1"/>
              <a:t>μικροαυτόματοι</a:t>
            </a:r>
            <a:r>
              <a:rPr lang="el-GR" sz="2000" dirty="0"/>
              <a:t>, διακόπτες διαφορικού ρεύματος, </a:t>
            </a:r>
            <a:r>
              <a:rPr lang="el-GR" sz="2000" dirty="0" err="1"/>
              <a:t>ρελέ</a:t>
            </a:r>
            <a:r>
              <a:rPr lang="el-GR" sz="2000" dirty="0"/>
              <a:t> διαφυγής</a:t>
            </a:r>
          </a:p>
          <a:p>
            <a:pPr lvl="1"/>
            <a:endParaRPr lang="el-GR" dirty="0"/>
          </a:p>
          <a:p>
            <a:endParaRPr lang="el-GR" dirty="0"/>
          </a:p>
          <a:p>
            <a:endParaRPr lang="el-GR" dirty="0"/>
          </a:p>
        </p:txBody>
      </p:sp>
      <p:sp>
        <p:nvSpPr>
          <p:cNvPr id="4" name="Θέση αριθμού διαφάνειας 3"/>
          <p:cNvSpPr>
            <a:spLocks noGrp="1"/>
          </p:cNvSpPr>
          <p:nvPr>
            <p:ph type="sldNum" sz="quarter" idx="12"/>
          </p:nvPr>
        </p:nvSpPr>
        <p:spPr/>
        <p:txBody>
          <a:bodyPr/>
          <a:lstStyle/>
          <a:p>
            <a:fld id="{DD198258-3A06-43AD-98BB-3D07AD8A66F9}" type="slidenum">
              <a:rPr lang="en-US" sz="2000" b="1" smtClean="0"/>
              <a:pPr/>
              <a:t>14</a:t>
            </a:fld>
            <a:endParaRPr lang="en-US" sz="2000" b="1" dirty="0"/>
          </a:p>
        </p:txBody>
      </p:sp>
    </p:spTree>
    <p:extLst>
      <p:ext uri="{BB962C8B-B14F-4D97-AF65-F5344CB8AC3E}">
        <p14:creationId xmlns:p14="http://schemas.microsoft.com/office/powerpoint/2010/main" val="277563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ΒΗΜΑΤΙΚΗ  ΤΑΣΗ </a:t>
            </a:r>
            <a:br>
              <a:rPr lang="el-GR" dirty="0"/>
            </a:br>
            <a:r>
              <a:rPr lang="el-GR" dirty="0"/>
              <a:t>ΙΣΟΔΥΝΑΜΙΚΕΣ ΕΠΙΦΑΝΕΙΕΣ</a:t>
            </a:r>
          </a:p>
        </p:txBody>
      </p:sp>
      <p:sp>
        <p:nvSpPr>
          <p:cNvPr id="4" name="Θέση αριθμού διαφάνειας 3"/>
          <p:cNvSpPr>
            <a:spLocks noGrp="1"/>
          </p:cNvSpPr>
          <p:nvPr>
            <p:ph type="sldNum" sz="quarter" idx="12"/>
          </p:nvPr>
        </p:nvSpPr>
        <p:spPr/>
        <p:txBody>
          <a:bodyPr/>
          <a:lstStyle/>
          <a:p>
            <a:fld id="{DD198258-3A06-43AD-98BB-3D07AD8A66F9}" type="slidenum">
              <a:rPr lang="en-US" sz="2000" b="1" smtClean="0"/>
              <a:pPr/>
              <a:t>15</a:t>
            </a:fld>
            <a:endParaRPr lang="en-US" sz="2000" b="1" dirty="0"/>
          </a:p>
        </p:txBody>
      </p:sp>
      <p:pic>
        <p:nvPicPr>
          <p:cNvPr id="4098" name="Picture 2" descr="C:\Users\Admin\Desktop\images.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60040" y="3108492"/>
            <a:ext cx="5436096" cy="377689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23528" y="1602666"/>
            <a:ext cx="4248472" cy="1754326"/>
          </a:xfrm>
          <a:prstGeom prst="rect">
            <a:avLst/>
          </a:prstGeom>
          <a:noFill/>
        </p:spPr>
        <p:txBody>
          <a:bodyPr wrap="square" rtlCol="0">
            <a:spAutoFit/>
          </a:bodyPr>
          <a:lstStyle/>
          <a:p>
            <a:pPr algn="just"/>
            <a:r>
              <a:rPr lang="el-GR" b="1" dirty="0" err="1"/>
              <a:t>Βηματική</a:t>
            </a:r>
            <a:r>
              <a:rPr lang="el-GR" b="1" dirty="0"/>
              <a:t> τάση</a:t>
            </a:r>
            <a:r>
              <a:rPr lang="el-GR" dirty="0"/>
              <a:t> ονομάζουμε τη διαφορά δυναμικού ΔV ανάμεσα σ' οποιαδήποτε δύο σημεία του εδάφους που απέχουν μεταξύ τους όσο το κανονικό  βήμα ενός ανθρώπου  (περίπου 0,8m)</a:t>
            </a:r>
          </a:p>
        </p:txBody>
      </p:sp>
      <p:pic>
        <p:nvPicPr>
          <p:cNvPr id="1026" name="Picture 2" descr="https://3.bp.blogspot.com/-IUZLYyHPjgc/WdplbfTpmnI/AAAAAAAAO84/tAbb3bi1aGkiu2ynoxL3cB2kwZWOz8g1QCLcBGAs/s1600/%25CE%25B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2845" y="3415605"/>
            <a:ext cx="4237667" cy="318174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942845" y="1530658"/>
            <a:ext cx="4082847" cy="1754326"/>
          </a:xfrm>
          <a:prstGeom prst="rect">
            <a:avLst/>
          </a:prstGeom>
          <a:noFill/>
        </p:spPr>
        <p:txBody>
          <a:bodyPr wrap="square" rtlCol="0">
            <a:spAutoFit/>
          </a:bodyPr>
          <a:lstStyle/>
          <a:p>
            <a:pPr algn="just"/>
            <a:r>
              <a:rPr lang="el-GR" dirty="0"/>
              <a:t>Για προστασία από τις </a:t>
            </a:r>
            <a:r>
              <a:rPr lang="el-GR" dirty="0" err="1"/>
              <a:t>βηματικές</a:t>
            </a:r>
            <a:r>
              <a:rPr lang="el-GR" dirty="0"/>
              <a:t> τάσεις ειδικά σε Υποσταθμούς ή και σε αγροτικές (</a:t>
            </a:r>
            <a:r>
              <a:rPr lang="el-GR" dirty="0" err="1"/>
              <a:t>σταύλους</a:t>
            </a:r>
            <a:r>
              <a:rPr lang="el-GR" dirty="0"/>
              <a:t>) εγκαταστάσεις τοποθετούνται μεταλλικοί </a:t>
            </a:r>
            <a:r>
              <a:rPr lang="el-GR" dirty="0" err="1"/>
              <a:t>γειωτές</a:t>
            </a:r>
            <a:r>
              <a:rPr lang="el-GR" dirty="0"/>
              <a:t> πλέγματος για την δημιουργία </a:t>
            </a:r>
            <a:r>
              <a:rPr lang="el-GR" dirty="0" err="1"/>
              <a:t>ισοδυναμικών</a:t>
            </a:r>
            <a:r>
              <a:rPr lang="el-GR" dirty="0"/>
              <a:t>  επιφανειών.  </a:t>
            </a:r>
          </a:p>
        </p:txBody>
      </p:sp>
    </p:spTree>
    <p:extLst>
      <p:ext uri="{BB962C8B-B14F-4D97-AF65-F5344CB8AC3E}">
        <p14:creationId xmlns:p14="http://schemas.microsoft.com/office/powerpoint/2010/main" val="332007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fade">
                                      <p:cBhvr>
                                        <p:cTn id="12" dur="500"/>
                                        <p:tgtEl>
                                          <p:spTgt spid="409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26"/>
                                        </p:tgtEl>
                                        <p:attrNameLst>
                                          <p:attrName>style.visibility</p:attrName>
                                        </p:attrNameLst>
                                      </p:cBhvr>
                                      <p:to>
                                        <p:strVal val="visible"/>
                                      </p:to>
                                    </p:set>
                                    <p:animEffect transition="in" filter="fade">
                                      <p:cBhvr>
                                        <p:cTn id="2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ΓΕΙΩΣΗ  ΠΡΟΣΤΑΣΙΑΣ</a:t>
            </a:r>
          </a:p>
        </p:txBody>
      </p:sp>
      <p:sp>
        <p:nvSpPr>
          <p:cNvPr id="3" name="Θέση περιεχομένου 2"/>
          <p:cNvSpPr>
            <a:spLocks noGrp="1"/>
          </p:cNvSpPr>
          <p:nvPr>
            <p:ph idx="1"/>
          </p:nvPr>
        </p:nvSpPr>
        <p:spPr>
          <a:xfrm>
            <a:off x="395536" y="1556792"/>
            <a:ext cx="8363272" cy="4662065"/>
          </a:xfrm>
        </p:spPr>
        <p:txBody>
          <a:bodyPr/>
          <a:lstStyle/>
          <a:p>
            <a:pPr algn="just"/>
            <a:r>
              <a:rPr lang="el-GR" sz="2400" dirty="0"/>
              <a:t>Άμεση  γείωση: Με ηλεκτρόδια γείωσης όπως ράβδοι, πάσσαλοι, πλάκες, ταινίες, πλέγμα, σωλήνας, συρματόσχοινο,  θεμελιακή γείωση.</a:t>
            </a:r>
          </a:p>
          <a:p>
            <a:pPr algn="just"/>
            <a:endParaRPr lang="el-GR" sz="800" dirty="0"/>
          </a:p>
          <a:p>
            <a:r>
              <a:rPr lang="el-GR" sz="2400" dirty="0" err="1"/>
              <a:t>Ουδετέρωση</a:t>
            </a:r>
            <a:r>
              <a:rPr lang="el-GR" sz="2400" dirty="0"/>
              <a:t>: Με σύνδεση της γείωσης στον ουδέτερο  αγωγό του δικτύου, όταν ο ουδέτερος είναι γειωμένος.</a:t>
            </a:r>
          </a:p>
          <a:p>
            <a:endParaRPr lang="el-GR" sz="800" dirty="0"/>
          </a:p>
          <a:p>
            <a:pPr algn="just"/>
            <a:r>
              <a:rPr lang="el-GR" sz="2400" dirty="0"/>
              <a:t>Διακόπτες διαρροής: Με ηλεκτρονόμους (</a:t>
            </a:r>
            <a:r>
              <a:rPr lang="el-GR" sz="2400" dirty="0" err="1"/>
              <a:t>ρελέ</a:t>
            </a:r>
            <a:r>
              <a:rPr lang="el-GR" sz="2400" dirty="0"/>
              <a:t>)  διαφυγής  έντασης  ή  τάσης.</a:t>
            </a:r>
          </a:p>
          <a:p>
            <a:pPr marL="0" indent="0" algn="just">
              <a:buNone/>
            </a:pPr>
            <a:r>
              <a:rPr lang="el-GR" sz="2000" dirty="0"/>
              <a:t>Η συνύπαρξη της άμεσης γείωσης με την </a:t>
            </a:r>
            <a:r>
              <a:rPr lang="el-GR" sz="2000" dirty="0" err="1"/>
              <a:t>ουδετέρωση</a:t>
            </a:r>
            <a:r>
              <a:rPr lang="el-GR" sz="2000" dirty="0"/>
              <a:t> σε μια εγκατάσταση απαγορεύεται.</a:t>
            </a:r>
          </a:p>
          <a:p>
            <a:pPr marL="0" indent="0" algn="just">
              <a:buNone/>
            </a:pPr>
            <a:r>
              <a:rPr lang="el-GR" sz="2000" dirty="0"/>
              <a:t>Η χρήση διακόπτη διαφυγής, όταν υπάρχει άμεση γείωση, είναι γενικά επιτρεπτή, ενώ στην περίπτωση της </a:t>
            </a:r>
            <a:r>
              <a:rPr lang="el-GR" sz="2000" dirty="0" err="1"/>
              <a:t>ουδετέρωσης</a:t>
            </a:r>
            <a:r>
              <a:rPr lang="el-GR" sz="2000" dirty="0"/>
              <a:t>  χρησιμοποιείται διακόπτης διαφυγής έντασης.</a:t>
            </a:r>
          </a:p>
        </p:txBody>
      </p:sp>
      <p:sp>
        <p:nvSpPr>
          <p:cNvPr id="4" name="Θέση αριθμού διαφάνειας 3"/>
          <p:cNvSpPr>
            <a:spLocks noGrp="1"/>
          </p:cNvSpPr>
          <p:nvPr>
            <p:ph type="sldNum" sz="quarter" idx="12"/>
          </p:nvPr>
        </p:nvSpPr>
        <p:spPr/>
        <p:txBody>
          <a:bodyPr/>
          <a:lstStyle/>
          <a:p>
            <a:fld id="{DD198258-3A06-43AD-98BB-3D07AD8A66F9}" type="slidenum">
              <a:rPr lang="en-US" sz="2000" b="1" smtClean="0"/>
              <a:pPr/>
              <a:t>16</a:t>
            </a:fld>
            <a:endParaRPr lang="en-US" sz="2000" b="1" dirty="0"/>
          </a:p>
        </p:txBody>
      </p:sp>
    </p:spTree>
    <p:extLst>
      <p:ext uri="{BB962C8B-B14F-4D97-AF65-F5344CB8AC3E}">
        <p14:creationId xmlns:p14="http://schemas.microsoft.com/office/powerpoint/2010/main" val="422934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Επενέργεια  γείωσης  προστασίας</a:t>
            </a:r>
          </a:p>
        </p:txBody>
      </p:sp>
      <p:sp>
        <p:nvSpPr>
          <p:cNvPr id="3" name="Θέση αριθμού διαφάνειας 2"/>
          <p:cNvSpPr>
            <a:spLocks noGrp="1"/>
          </p:cNvSpPr>
          <p:nvPr>
            <p:ph type="sldNum" sz="quarter" idx="12"/>
          </p:nvPr>
        </p:nvSpPr>
        <p:spPr/>
        <p:txBody>
          <a:bodyPr/>
          <a:lstStyle/>
          <a:p>
            <a:fld id="{99DF1310-8E8F-4D80-A3CF-8651BDA8FAA6}" type="slidenum">
              <a:rPr lang="en-US" smtClean="0"/>
              <a:pPr/>
              <a:t>17</a:t>
            </a:fld>
            <a:endParaRPr 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5" y="1628800"/>
            <a:ext cx="5112567" cy="35303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012160" y="1763524"/>
            <a:ext cx="2927212" cy="923330"/>
          </a:xfrm>
          <a:prstGeom prst="rect">
            <a:avLst/>
          </a:prstGeom>
          <a:noFill/>
        </p:spPr>
        <p:txBody>
          <a:bodyPr wrap="none" rtlCol="0">
            <a:spAutoFit/>
          </a:bodyPr>
          <a:lstStyle/>
          <a:p>
            <a:r>
              <a:rPr lang="en-US" dirty="0"/>
              <a:t>Ra = </a:t>
            </a:r>
            <a:r>
              <a:rPr lang="el-GR" dirty="0"/>
              <a:t>αντίσταση ανθρώπου</a:t>
            </a:r>
          </a:p>
          <a:p>
            <a:r>
              <a:rPr lang="el-GR" dirty="0"/>
              <a:t>πυρήνας ~     500 Ω</a:t>
            </a:r>
          </a:p>
          <a:p>
            <a:r>
              <a:rPr lang="el-GR" dirty="0"/>
              <a:t>δέρμα      ~   1 ÷ 100 </a:t>
            </a:r>
            <a:r>
              <a:rPr lang="en-US" dirty="0"/>
              <a:t>k</a:t>
            </a:r>
            <a:r>
              <a:rPr lang="el-GR" dirty="0"/>
              <a:t>Ω</a:t>
            </a:r>
          </a:p>
        </p:txBody>
      </p:sp>
      <p:sp>
        <p:nvSpPr>
          <p:cNvPr id="5" name="TextBox 4"/>
          <p:cNvSpPr txBox="1"/>
          <p:nvPr/>
        </p:nvSpPr>
        <p:spPr>
          <a:xfrm>
            <a:off x="6051551" y="2915652"/>
            <a:ext cx="2840929" cy="369332"/>
          </a:xfrm>
          <a:prstGeom prst="rect">
            <a:avLst/>
          </a:prstGeom>
          <a:noFill/>
        </p:spPr>
        <p:txBody>
          <a:bodyPr wrap="square" rtlCol="0">
            <a:spAutoFit/>
          </a:bodyPr>
          <a:lstStyle/>
          <a:p>
            <a:r>
              <a:rPr lang="en-US" dirty="0"/>
              <a:t>R</a:t>
            </a:r>
            <a:r>
              <a:rPr lang="el-GR" dirty="0"/>
              <a:t>γ = αντίσταση γείωσης</a:t>
            </a:r>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4938" y="3513837"/>
            <a:ext cx="2821518" cy="30835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p:cNvSpPr txBox="1"/>
          <p:nvPr/>
        </p:nvSpPr>
        <p:spPr>
          <a:xfrm>
            <a:off x="5413157" y="5445224"/>
            <a:ext cx="1031051" cy="369332"/>
          </a:xfrm>
          <a:prstGeom prst="rect">
            <a:avLst/>
          </a:prstGeom>
          <a:noFill/>
        </p:spPr>
        <p:txBody>
          <a:bodyPr wrap="none" rtlCol="0">
            <a:spAutoFit/>
          </a:bodyPr>
          <a:lstStyle/>
          <a:p>
            <a:r>
              <a:rPr lang="en-US" dirty="0"/>
              <a:t>R</a:t>
            </a:r>
            <a:r>
              <a:rPr lang="el-GR" dirty="0"/>
              <a:t>γ&lt;&lt;</a:t>
            </a:r>
            <a:r>
              <a:rPr lang="en-US" dirty="0"/>
              <a:t>Ra</a:t>
            </a:r>
            <a:endParaRPr lang="el-GR" dirty="0"/>
          </a:p>
        </p:txBody>
      </p:sp>
      <p:sp>
        <p:nvSpPr>
          <p:cNvPr id="14" name="TextBox 13"/>
          <p:cNvSpPr txBox="1"/>
          <p:nvPr/>
        </p:nvSpPr>
        <p:spPr>
          <a:xfrm>
            <a:off x="5475801" y="5867980"/>
            <a:ext cx="896399" cy="369332"/>
          </a:xfrm>
          <a:prstGeom prst="rect">
            <a:avLst/>
          </a:prstGeom>
          <a:noFill/>
        </p:spPr>
        <p:txBody>
          <a:bodyPr wrap="none" rtlCol="0">
            <a:spAutoFit/>
          </a:bodyPr>
          <a:lstStyle/>
          <a:p>
            <a:r>
              <a:rPr lang="en-US" dirty="0">
                <a:latin typeface="Algerian" panose="04020705040A02060702" pitchFamily="82" charset="0"/>
              </a:rPr>
              <a:t>I</a:t>
            </a:r>
            <a:r>
              <a:rPr lang="el-GR" dirty="0"/>
              <a:t>γ&gt;&gt;</a:t>
            </a:r>
            <a:r>
              <a:rPr lang="en-US" dirty="0">
                <a:latin typeface="Algerian" panose="04020705040A02060702" pitchFamily="82" charset="0"/>
              </a:rPr>
              <a:t> </a:t>
            </a:r>
            <a:r>
              <a:rPr lang="en-US" dirty="0" err="1">
                <a:latin typeface="Algerian" panose="04020705040A02060702" pitchFamily="82" charset="0"/>
              </a:rPr>
              <a:t>I</a:t>
            </a:r>
            <a:r>
              <a:rPr lang="en-US" dirty="0" err="1">
                <a:latin typeface="+mj-lt"/>
              </a:rPr>
              <a:t>a</a:t>
            </a:r>
            <a:endParaRPr lang="el-GR" dirty="0"/>
          </a:p>
        </p:txBody>
      </p:sp>
      <p:pic>
        <p:nvPicPr>
          <p:cNvPr id="819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0405" y="5168999"/>
            <a:ext cx="371475" cy="276225"/>
          </a:xfrm>
          <a:prstGeom prst="rect">
            <a:avLst/>
          </a:prstGeom>
          <a:solidFill>
            <a:schemeClr val="bg1">
              <a:lumMod val="75000"/>
            </a:schemeClr>
          </a:solidFill>
          <a:ln w="9525">
            <a:noFill/>
            <a:miter lim="800000"/>
            <a:headEnd/>
            <a:tailEnd/>
          </a:ln>
        </p:spPr>
      </p:pic>
      <p:sp>
        <p:nvSpPr>
          <p:cNvPr id="26" name="TextBox 25"/>
          <p:cNvSpPr txBox="1"/>
          <p:nvPr/>
        </p:nvSpPr>
        <p:spPr>
          <a:xfrm>
            <a:off x="3174521" y="3563724"/>
            <a:ext cx="749407" cy="1754326"/>
          </a:xfrm>
          <a:prstGeom prst="rect">
            <a:avLst/>
          </a:prstGeom>
          <a:noFill/>
        </p:spPr>
        <p:txBody>
          <a:bodyPr wrap="square" rtlCol="0">
            <a:spAutoFit/>
          </a:bodyPr>
          <a:lstStyle/>
          <a:p>
            <a:r>
              <a:rPr lang="en-US" dirty="0"/>
              <a:t>._._</a:t>
            </a:r>
          </a:p>
          <a:p>
            <a:r>
              <a:rPr lang="en-US" dirty="0"/>
              <a:t>|</a:t>
            </a:r>
          </a:p>
          <a:p>
            <a:r>
              <a:rPr lang="en-US" dirty="0"/>
              <a:t>.</a:t>
            </a:r>
          </a:p>
          <a:p>
            <a:r>
              <a:rPr lang="en-US" dirty="0"/>
              <a:t>|</a:t>
            </a:r>
          </a:p>
          <a:p>
            <a:r>
              <a:rPr lang="en-US" dirty="0"/>
              <a:t>.</a:t>
            </a:r>
          </a:p>
          <a:p>
            <a:r>
              <a:rPr lang="en-US" dirty="0"/>
              <a:t>|</a:t>
            </a:r>
            <a:endParaRPr lang="el-GR" dirty="0"/>
          </a:p>
        </p:txBody>
      </p:sp>
      <p:sp>
        <p:nvSpPr>
          <p:cNvPr id="6" name="TextBox 5"/>
          <p:cNvSpPr txBox="1"/>
          <p:nvPr/>
        </p:nvSpPr>
        <p:spPr>
          <a:xfrm>
            <a:off x="827584" y="5867980"/>
            <a:ext cx="4591706" cy="646331"/>
          </a:xfrm>
          <a:prstGeom prst="rect">
            <a:avLst/>
          </a:prstGeom>
          <a:noFill/>
        </p:spPr>
        <p:txBody>
          <a:bodyPr wrap="none" rtlCol="0">
            <a:spAutoFit/>
          </a:bodyPr>
          <a:lstStyle/>
          <a:p>
            <a:r>
              <a:rPr lang="el-GR" dirty="0"/>
              <a:t>Συνήθως  </a:t>
            </a:r>
            <a:r>
              <a:rPr lang="en-US" dirty="0"/>
              <a:t>R</a:t>
            </a:r>
            <a:r>
              <a:rPr lang="el-GR" dirty="0"/>
              <a:t>γ&lt;&lt;20Ω  </a:t>
            </a:r>
          </a:p>
          <a:p>
            <a:r>
              <a:rPr lang="el-GR" dirty="0"/>
              <a:t>για μια καλή γείωση θα πρέπει  </a:t>
            </a:r>
            <a:r>
              <a:rPr lang="en-US" dirty="0"/>
              <a:t>R</a:t>
            </a:r>
            <a:r>
              <a:rPr lang="el-GR" dirty="0"/>
              <a:t>γ~1 ÷ 2 Ω</a:t>
            </a:r>
          </a:p>
        </p:txBody>
      </p:sp>
    </p:spTree>
    <p:extLst>
      <p:ext uri="{BB962C8B-B14F-4D97-AF65-F5344CB8AC3E}">
        <p14:creationId xmlns:p14="http://schemas.microsoft.com/office/powerpoint/2010/main" val="3279070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500"/>
                                        <p:tgtEl>
                                          <p:spTgt spid="819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8197"/>
                                        </p:tgtEl>
                                        <p:attrNameLst>
                                          <p:attrName>style.visibility</p:attrName>
                                        </p:attrNameLst>
                                      </p:cBhvr>
                                      <p:to>
                                        <p:strVal val="visible"/>
                                      </p:to>
                                    </p:set>
                                    <p:animEffect transition="in" filter="fade">
                                      <p:cBhvr>
                                        <p:cTn id="25" dur="500"/>
                                        <p:tgtEl>
                                          <p:spTgt spid="8197"/>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8195"/>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
                                            <p:txEl>
                                              <p:pRg st="0" end="0"/>
                                            </p:txEl>
                                          </p:spTgt>
                                        </p:tgtEl>
                                        <p:attrNameLst>
                                          <p:attrName>style.visibility</p:attrName>
                                        </p:attrNameLst>
                                      </p:cBhvr>
                                      <p:to>
                                        <p:strVal val="visible"/>
                                      </p:to>
                                    </p:set>
                                    <p:animEffect transition="in" filter="fade">
                                      <p:cBhvr>
                                        <p:cTn id="42" dur="500"/>
                                        <p:tgtEl>
                                          <p:spTgt spid="6">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6">
                                            <p:txEl>
                                              <p:pRg st="1" end="1"/>
                                            </p:txEl>
                                          </p:spTgt>
                                        </p:tgtEl>
                                        <p:attrNameLst>
                                          <p:attrName>style.visibility</p:attrName>
                                        </p:attrNameLst>
                                      </p:cBhvr>
                                      <p:to>
                                        <p:strVal val="visible"/>
                                      </p:to>
                                    </p:set>
                                    <p:animEffect transition="in" filter="fade">
                                      <p:cBhvr>
                                        <p:cTn id="47"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3" grpId="0"/>
      <p:bldP spid="14" grpId="0"/>
      <p:bldP spid="26" grpId="0"/>
      <p:bldP spid="6"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ΕΠΙΚΙΝΔΥΝΗ ΕΝΤΑΣΗ ΡΕΥΜΑΤΟΣ</a:t>
            </a:r>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457200" y="1719262"/>
                <a:ext cx="8229600" cy="4734074"/>
              </a:xfrm>
            </p:spPr>
            <p:txBody>
              <a:bodyPr/>
              <a:lstStyle/>
              <a:p>
                <a:r>
                  <a:rPr lang="el-GR" dirty="0"/>
                  <a:t>1</a:t>
                </a:r>
                <a:r>
                  <a:rPr lang="en-US" dirty="0"/>
                  <a:t>mA	</a:t>
                </a:r>
                <a:r>
                  <a:rPr lang="el-GR" dirty="0"/>
                  <a:t>όριο  που   γίνεται  αντιληπτό</a:t>
                </a:r>
              </a:p>
              <a:p>
                <a:r>
                  <a:rPr lang="el-GR" dirty="0"/>
                  <a:t>16</a:t>
                </a:r>
                <a:r>
                  <a:rPr lang="en-US" dirty="0"/>
                  <a:t>mA	</a:t>
                </a:r>
                <a:r>
                  <a:rPr lang="el-GR" dirty="0"/>
                  <a:t>σύσπαση  μυών</a:t>
                </a:r>
              </a:p>
              <a:p>
                <a:r>
                  <a:rPr lang="el-GR" dirty="0"/>
                  <a:t>50</a:t>
                </a:r>
                <a:r>
                  <a:rPr lang="en-US" dirty="0"/>
                  <a:t>mA	</a:t>
                </a:r>
                <a:r>
                  <a:rPr lang="el-GR" dirty="0"/>
                  <a:t>απώλεια αισθήσεων – τραυματισμός</a:t>
                </a:r>
                <a:endParaRPr lang="en-US" dirty="0"/>
              </a:p>
              <a:p>
                <a:r>
                  <a:rPr lang="en-US" dirty="0"/>
                  <a:t>100mA	</a:t>
                </a:r>
                <a:r>
                  <a:rPr lang="el-GR" dirty="0"/>
                  <a:t>συσπάσεις μυοκαρδίου, μαρμαρυγή</a:t>
                </a:r>
                <a:endParaRPr lang="en-US" dirty="0"/>
              </a:p>
              <a:p>
                <a:r>
                  <a:rPr lang="en-US" dirty="0"/>
                  <a:t>300mA	</a:t>
                </a:r>
                <a:r>
                  <a:rPr lang="el-GR" dirty="0"/>
                  <a:t>ανεπαρκής άντληση αίματος</a:t>
                </a:r>
                <a:r>
                  <a:rPr lang="en-US" dirty="0"/>
                  <a:t>	</a:t>
                </a:r>
              </a:p>
              <a:p>
                <a:r>
                  <a:rPr lang="en-US" dirty="0"/>
                  <a:t>5A		</a:t>
                </a:r>
                <a:r>
                  <a:rPr lang="el-GR" dirty="0"/>
                  <a:t>διακοπή της αναπνοής – εγκαύματα</a:t>
                </a:r>
                <a:endParaRPr lang="en-US" b="0" i="0" dirty="0">
                  <a:latin typeface="Cambria Math"/>
                </a:endParaRPr>
              </a:p>
              <a:p>
                <a:pPr marL="0" indent="0">
                  <a:buNone/>
                </a:pPr>
                <a:r>
                  <a:rPr lang="el-GR" b="0" dirty="0"/>
                  <a:t>Επικίνδυνη ένταση ρεύματος</a:t>
                </a:r>
                <a14:m>
                  <m:oMath xmlns:m="http://schemas.openxmlformats.org/officeDocument/2006/math">
                    <m:r>
                      <a:rPr lang="el-GR" b="0" i="0" smtClean="0">
                        <a:latin typeface="Cambria Math"/>
                      </a:rPr>
                      <m:t>      </m:t>
                    </m:r>
                    <m:r>
                      <m:rPr>
                        <m:sty m:val="p"/>
                      </m:rPr>
                      <a:rPr lang="el-GR" b="0" i="0" smtClean="0">
                        <a:latin typeface="Cambria Math"/>
                      </a:rPr>
                      <m:t>Ιa</m:t>
                    </m:r>
                    <m:r>
                      <a:rPr lang="en-US" b="0" i="0" smtClean="0">
                        <a:latin typeface="Cambria Math"/>
                      </a:rPr>
                      <m:t>= </m:t>
                    </m:r>
                    <m:f>
                      <m:fPr>
                        <m:ctrlPr>
                          <a:rPr lang="en-US" b="0" i="1" smtClean="0">
                            <a:latin typeface="Cambria Math" panose="02040503050406030204" pitchFamily="18" charset="0"/>
                          </a:rPr>
                        </m:ctrlPr>
                      </m:fPr>
                      <m:num>
                        <m:r>
                          <a:rPr lang="en-US" b="0" i="1" smtClean="0">
                            <a:latin typeface="Cambria Math"/>
                          </a:rPr>
                          <m:t>0,116</m:t>
                        </m:r>
                      </m:num>
                      <m:den>
                        <m:rad>
                          <m:radPr>
                            <m:degHide m:val="on"/>
                            <m:ctrlPr>
                              <a:rPr lang="en-US" b="0" i="1" smtClean="0">
                                <a:latin typeface="Cambria Math" panose="02040503050406030204" pitchFamily="18" charset="0"/>
                              </a:rPr>
                            </m:ctrlPr>
                          </m:radPr>
                          <m:deg/>
                          <m:e>
                            <m:r>
                              <a:rPr lang="en-US" b="0" i="1" smtClean="0">
                                <a:latin typeface="Cambria Math"/>
                              </a:rPr>
                              <m:t>𝑡</m:t>
                            </m:r>
                          </m:e>
                        </m:rad>
                      </m:den>
                    </m:f>
                    <m:r>
                      <a:rPr lang="en-US" b="0" i="1" smtClean="0">
                        <a:latin typeface="Cambria Math"/>
                      </a:rPr>
                      <m:t>   </m:t>
                    </m:r>
                  </m:oMath>
                </a14:m>
                <a:r>
                  <a:rPr lang="el-GR" dirty="0"/>
                  <a:t>σε Α</a:t>
                </a:r>
              </a:p>
              <a:p>
                <a:pPr marL="0" indent="0">
                  <a:buNone/>
                </a:pPr>
                <a:endParaRPr lang="el-GR" sz="800" dirty="0"/>
              </a:p>
              <a:p>
                <a:pPr marL="0" indent="0">
                  <a:buNone/>
                </a:pPr>
                <a:r>
                  <a:rPr lang="el-GR" sz="2400" dirty="0"/>
                  <a:t>Για ασθενείς σε ΜΕΘ μπορεί να είναι επικίνδυνο   &gt; 100μΑ</a:t>
                </a:r>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457200" y="1719262"/>
                <a:ext cx="8229600" cy="4734074"/>
              </a:xfrm>
              <a:blipFill rotWithShape="1">
                <a:blip r:embed="rId2"/>
                <a:stretch>
                  <a:fillRect l="-1704" t="-1673" r="-963" b="-2059"/>
                </a:stretch>
              </a:blipFill>
            </p:spPr>
            <p:txBody>
              <a:bodyPr/>
              <a:lstStyle/>
              <a:p>
                <a:r>
                  <a:rPr lang="el-GR">
                    <a:noFill/>
                  </a:rPr>
                  <a:t> </a:t>
                </a:r>
              </a:p>
            </p:txBody>
          </p:sp>
        </mc:Fallback>
      </mc:AlternateContent>
      <p:sp>
        <p:nvSpPr>
          <p:cNvPr id="4" name="Θέση αριθμού διαφάνειας 3"/>
          <p:cNvSpPr>
            <a:spLocks noGrp="1"/>
          </p:cNvSpPr>
          <p:nvPr>
            <p:ph type="sldNum" sz="quarter" idx="12"/>
          </p:nvPr>
        </p:nvSpPr>
        <p:spPr/>
        <p:txBody>
          <a:bodyPr/>
          <a:lstStyle/>
          <a:p>
            <a:fld id="{DD198258-3A06-43AD-98BB-3D07AD8A66F9}" type="slidenum">
              <a:rPr lang="en-US" sz="2000" b="1" smtClean="0"/>
              <a:pPr/>
              <a:t>18</a:t>
            </a:fld>
            <a:endParaRPr lang="en-US" sz="2000" b="1" dirty="0"/>
          </a:p>
        </p:txBody>
      </p:sp>
    </p:spTree>
    <p:extLst>
      <p:ext uri="{BB962C8B-B14F-4D97-AF65-F5344CB8AC3E}">
        <p14:creationId xmlns:p14="http://schemas.microsoft.com/office/powerpoint/2010/main" val="1071213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ΗΛΕΚΤΡΟΔΙΑ  ΓΕΙΩΣΗΣ</a:t>
            </a:r>
          </a:p>
        </p:txBody>
      </p:sp>
      <p:sp>
        <p:nvSpPr>
          <p:cNvPr id="3" name="Θέση περιεχομένου 2"/>
          <p:cNvSpPr>
            <a:spLocks noGrp="1"/>
          </p:cNvSpPr>
          <p:nvPr>
            <p:ph idx="1"/>
          </p:nvPr>
        </p:nvSpPr>
        <p:spPr>
          <a:xfrm>
            <a:off x="107504" y="1719263"/>
            <a:ext cx="4402832" cy="4411662"/>
          </a:xfrm>
          <a:ln w="28575">
            <a:solidFill>
              <a:schemeClr val="tx1"/>
            </a:solidFill>
          </a:ln>
        </p:spPr>
        <p:txBody>
          <a:bodyPr/>
          <a:lstStyle/>
          <a:p>
            <a:pPr marL="0" indent="0">
              <a:buNone/>
            </a:pPr>
            <a:r>
              <a:rPr lang="el-GR" u="sng" dirty="0"/>
              <a:t>ΕΙΔΟΣ ΕΔΑΦΟΥΣ</a:t>
            </a:r>
          </a:p>
          <a:p>
            <a:pPr marL="0" indent="0">
              <a:buNone/>
            </a:pPr>
            <a:r>
              <a:rPr lang="el-GR" dirty="0"/>
              <a:t>                           </a:t>
            </a:r>
            <a:r>
              <a:rPr lang="en-US" dirty="0"/>
              <a:t>r </a:t>
            </a:r>
            <a:r>
              <a:rPr lang="el-GR" dirty="0"/>
              <a:t>σε</a:t>
            </a:r>
            <a:r>
              <a:rPr lang="en-US" dirty="0"/>
              <a:t> </a:t>
            </a:r>
            <a:r>
              <a:rPr lang="el-GR" dirty="0"/>
              <a:t>Ω</a:t>
            </a:r>
            <a:r>
              <a:rPr lang="en-US" dirty="0"/>
              <a:t>m</a:t>
            </a:r>
            <a:endParaRPr lang="el-GR" dirty="0"/>
          </a:p>
          <a:p>
            <a:pPr marL="0" indent="0">
              <a:buNone/>
            </a:pPr>
            <a:r>
              <a:rPr lang="el-GR" dirty="0"/>
              <a:t>Πετρώδες		  3.000</a:t>
            </a:r>
          </a:p>
          <a:p>
            <a:pPr marL="0" indent="0">
              <a:buNone/>
            </a:pPr>
            <a:r>
              <a:rPr lang="el-GR" dirty="0"/>
              <a:t>Στεγνή άμμος	  1.000</a:t>
            </a:r>
          </a:p>
          <a:p>
            <a:pPr marL="0" indent="0">
              <a:buNone/>
            </a:pPr>
            <a:r>
              <a:rPr lang="el-GR" dirty="0"/>
              <a:t>Υγρό  χαλίκι      	     500</a:t>
            </a:r>
          </a:p>
          <a:p>
            <a:pPr marL="0" indent="0">
              <a:buNone/>
            </a:pPr>
            <a:r>
              <a:rPr lang="el-GR" dirty="0"/>
              <a:t>Υγρή  άμμος	     200</a:t>
            </a:r>
          </a:p>
          <a:p>
            <a:pPr marL="0" indent="0">
              <a:buNone/>
            </a:pPr>
            <a:r>
              <a:rPr lang="el-GR" dirty="0"/>
              <a:t>Χώμα  αγρού         100</a:t>
            </a:r>
          </a:p>
          <a:p>
            <a:pPr marL="0" indent="0">
              <a:buNone/>
            </a:pPr>
            <a:r>
              <a:rPr lang="el-GR" dirty="0"/>
              <a:t>Βαλτώδες έδαφος    30</a:t>
            </a:r>
          </a:p>
        </p:txBody>
      </p:sp>
      <p:sp>
        <p:nvSpPr>
          <p:cNvPr id="5" name="TextBox 4"/>
          <p:cNvSpPr txBox="1"/>
          <p:nvPr/>
        </p:nvSpPr>
        <p:spPr>
          <a:xfrm>
            <a:off x="4572000" y="1628800"/>
            <a:ext cx="4464496" cy="5016758"/>
          </a:xfrm>
          <a:prstGeom prst="rect">
            <a:avLst/>
          </a:prstGeom>
          <a:noFill/>
          <a:ln w="28575">
            <a:solidFill>
              <a:schemeClr val="tx1"/>
            </a:solidFill>
          </a:ln>
        </p:spPr>
        <p:txBody>
          <a:bodyPr wrap="square" rtlCol="0">
            <a:spAutoFit/>
          </a:bodyPr>
          <a:lstStyle/>
          <a:p>
            <a:r>
              <a:rPr lang="el-GR" sz="2000" dirty="0"/>
              <a:t>Για  </a:t>
            </a:r>
            <a:r>
              <a:rPr lang="en-US" sz="2000" dirty="0"/>
              <a:t>r = 100</a:t>
            </a:r>
            <a:r>
              <a:rPr lang="el-GR" sz="2000" dirty="0"/>
              <a:t>Ω</a:t>
            </a:r>
            <a:r>
              <a:rPr lang="en-US" sz="2000" dirty="0"/>
              <a:t>m</a:t>
            </a:r>
            <a:r>
              <a:rPr lang="el-GR" sz="2000" dirty="0"/>
              <a:t>		</a:t>
            </a:r>
            <a:r>
              <a:rPr lang="en-US" sz="2000" dirty="0"/>
              <a:t>Ro</a:t>
            </a:r>
            <a:endParaRPr lang="el-GR" sz="2000" dirty="0"/>
          </a:p>
          <a:p>
            <a:r>
              <a:rPr lang="el-GR" sz="2000" dirty="0"/>
              <a:t>Σωλήνας      1΄΄</a:t>
            </a:r>
            <a:r>
              <a:rPr lang="en-US" sz="2000" dirty="0"/>
              <a:t>  </a:t>
            </a:r>
            <a:r>
              <a:rPr lang="el-GR" sz="2000" dirty="0"/>
              <a:t>γαλβανισμένος</a:t>
            </a:r>
          </a:p>
          <a:p>
            <a:r>
              <a:rPr lang="el-GR" sz="2000" dirty="0"/>
              <a:t>      </a:t>
            </a:r>
            <a:r>
              <a:rPr lang="en-US" sz="2000" dirty="0"/>
              <a:t>                   </a:t>
            </a:r>
            <a:r>
              <a:rPr lang="el-GR" sz="2000" dirty="0"/>
              <a:t>με μήκος </a:t>
            </a:r>
            <a:r>
              <a:rPr lang="en-US" sz="2000" dirty="0"/>
              <a:t>     </a:t>
            </a:r>
            <a:r>
              <a:rPr lang="el-GR" sz="2000" dirty="0"/>
              <a:t>1</a:t>
            </a:r>
            <a:r>
              <a:rPr lang="en-US" sz="2000" dirty="0"/>
              <a:t>m    70</a:t>
            </a:r>
            <a:r>
              <a:rPr lang="el-GR" sz="2000" dirty="0"/>
              <a:t>Ω</a:t>
            </a:r>
            <a:endParaRPr lang="en-US" sz="2000" dirty="0"/>
          </a:p>
          <a:p>
            <a:r>
              <a:rPr lang="en-US" sz="2000" dirty="0"/>
              <a:t>                        </a:t>
            </a:r>
            <a:r>
              <a:rPr lang="el-GR" sz="2000" dirty="0"/>
              <a:t> με μήκος      </a:t>
            </a:r>
            <a:r>
              <a:rPr lang="en-US" sz="2000" dirty="0"/>
              <a:t>2m    40</a:t>
            </a:r>
            <a:r>
              <a:rPr lang="el-GR" sz="2000" dirty="0"/>
              <a:t>Ω</a:t>
            </a:r>
          </a:p>
          <a:p>
            <a:r>
              <a:rPr lang="en-US" sz="2000" dirty="0"/>
              <a:t>                        </a:t>
            </a:r>
            <a:r>
              <a:rPr lang="el-GR" sz="2000" dirty="0"/>
              <a:t> με μήκος      </a:t>
            </a:r>
            <a:r>
              <a:rPr lang="en-US" sz="2000" dirty="0"/>
              <a:t>3m    30</a:t>
            </a:r>
            <a:r>
              <a:rPr lang="el-GR" sz="2000" dirty="0"/>
              <a:t>Ω</a:t>
            </a:r>
            <a:endParaRPr lang="en-US" sz="2000" dirty="0"/>
          </a:p>
          <a:p>
            <a:r>
              <a:rPr lang="el-GR" sz="2000" dirty="0"/>
              <a:t> </a:t>
            </a:r>
            <a:r>
              <a:rPr lang="en-US" sz="2000" dirty="0"/>
              <a:t>                        </a:t>
            </a:r>
            <a:r>
              <a:rPr lang="el-GR" sz="2000" dirty="0"/>
              <a:t>με μήκος      </a:t>
            </a:r>
            <a:r>
              <a:rPr lang="en-US" sz="2000" dirty="0"/>
              <a:t>5m    20</a:t>
            </a:r>
            <a:r>
              <a:rPr lang="el-GR" sz="2000" dirty="0"/>
              <a:t>Ω</a:t>
            </a:r>
            <a:endParaRPr lang="en-US" sz="2000" dirty="0"/>
          </a:p>
          <a:p>
            <a:r>
              <a:rPr lang="el-GR" sz="2000" dirty="0"/>
              <a:t>Πλάκα </a:t>
            </a:r>
            <a:r>
              <a:rPr lang="en-US" sz="2000" dirty="0"/>
              <a:t>Cu  </a:t>
            </a:r>
            <a:r>
              <a:rPr lang="el-GR" sz="2000" dirty="0"/>
              <a:t>ή  </a:t>
            </a:r>
            <a:r>
              <a:rPr lang="en-US" sz="2000" dirty="0"/>
              <a:t>St</a:t>
            </a:r>
          </a:p>
          <a:p>
            <a:r>
              <a:rPr lang="el-GR" sz="2000" dirty="0"/>
              <a:t>κατακόρυφη πάχους 3</a:t>
            </a:r>
            <a:r>
              <a:rPr lang="en-US" sz="2000" dirty="0"/>
              <a:t>mm</a:t>
            </a:r>
          </a:p>
          <a:p>
            <a:r>
              <a:rPr lang="en-US" sz="2000" dirty="0"/>
              <a:t>             </a:t>
            </a:r>
            <a:r>
              <a:rPr lang="el-GR" sz="2000" dirty="0"/>
              <a:t>Επιφάνεια </a:t>
            </a:r>
            <a:r>
              <a:rPr lang="en-US" sz="2000" dirty="0"/>
              <a:t>     </a:t>
            </a:r>
            <a:r>
              <a:rPr lang="el-GR" sz="2000" dirty="0"/>
              <a:t> 0,50Χ1</a:t>
            </a:r>
            <a:r>
              <a:rPr lang="en-US" sz="2000" dirty="0"/>
              <a:t>m</a:t>
            </a:r>
            <a:r>
              <a:rPr lang="en-US" sz="2000" baseline="30000" dirty="0"/>
              <a:t>2</a:t>
            </a:r>
            <a:r>
              <a:rPr lang="el-GR" sz="2000" dirty="0"/>
              <a:t>  35Ω</a:t>
            </a:r>
            <a:endParaRPr lang="en-US" sz="2000" dirty="0"/>
          </a:p>
          <a:p>
            <a:r>
              <a:rPr lang="en-US" sz="2000" dirty="0"/>
              <a:t>                                        1</a:t>
            </a:r>
            <a:r>
              <a:rPr lang="el-GR" sz="2000" dirty="0"/>
              <a:t>Χ1</a:t>
            </a:r>
            <a:r>
              <a:rPr lang="en-US" sz="2000" dirty="0"/>
              <a:t>m</a:t>
            </a:r>
            <a:r>
              <a:rPr lang="en-US" sz="2000" baseline="30000" dirty="0"/>
              <a:t>2     </a:t>
            </a:r>
            <a:r>
              <a:rPr lang="en-US" sz="2000" dirty="0"/>
              <a:t>25</a:t>
            </a:r>
            <a:r>
              <a:rPr lang="el-GR" sz="2000" dirty="0"/>
              <a:t>Ω</a:t>
            </a:r>
            <a:endParaRPr lang="en-US" sz="2000" dirty="0"/>
          </a:p>
          <a:p>
            <a:r>
              <a:rPr lang="el-GR" sz="2000" dirty="0"/>
              <a:t>Ταινία  πάχους</a:t>
            </a:r>
            <a:r>
              <a:rPr lang="en-US" sz="2000" dirty="0"/>
              <a:t>  </a:t>
            </a:r>
            <a:r>
              <a:rPr lang="el-GR" sz="2000" dirty="0"/>
              <a:t>3</a:t>
            </a:r>
            <a:r>
              <a:rPr lang="en-US" sz="2000" dirty="0"/>
              <a:t>mm   </a:t>
            </a:r>
          </a:p>
          <a:p>
            <a:r>
              <a:rPr lang="en-US" sz="2000" dirty="0"/>
              <a:t>                      </a:t>
            </a:r>
            <a:r>
              <a:rPr lang="el-GR" sz="2000" dirty="0"/>
              <a:t>με μήκος </a:t>
            </a:r>
            <a:r>
              <a:rPr lang="en-US" sz="2000" dirty="0"/>
              <a:t> </a:t>
            </a:r>
            <a:r>
              <a:rPr lang="el-GR" sz="2000" dirty="0"/>
              <a:t>10</a:t>
            </a:r>
            <a:r>
              <a:rPr lang="en-US" sz="2000" dirty="0"/>
              <a:t>m         20</a:t>
            </a:r>
            <a:r>
              <a:rPr lang="el-GR" sz="2000" dirty="0"/>
              <a:t>Ω</a:t>
            </a:r>
            <a:endParaRPr lang="en-US" sz="2000" dirty="0"/>
          </a:p>
          <a:p>
            <a:r>
              <a:rPr lang="en-US" sz="2000" dirty="0"/>
              <a:t>                      </a:t>
            </a:r>
            <a:r>
              <a:rPr lang="el-GR" sz="2000" dirty="0"/>
              <a:t>με μήκος  </a:t>
            </a:r>
            <a:r>
              <a:rPr lang="en-US" sz="2000" dirty="0"/>
              <a:t> </a:t>
            </a:r>
            <a:r>
              <a:rPr lang="el-GR" sz="2000" dirty="0"/>
              <a:t>25</a:t>
            </a:r>
            <a:r>
              <a:rPr lang="en-US" sz="2000" dirty="0"/>
              <a:t>m</a:t>
            </a:r>
            <a:r>
              <a:rPr lang="el-GR" sz="2000" dirty="0"/>
              <a:t>        10Ω</a:t>
            </a:r>
          </a:p>
          <a:p>
            <a:r>
              <a:rPr lang="el-GR" sz="2000" dirty="0"/>
              <a:t>Συρματόσχοινο</a:t>
            </a:r>
          </a:p>
          <a:p>
            <a:r>
              <a:rPr lang="el-GR" sz="2000" dirty="0"/>
              <a:t>                       με μήκος  50</a:t>
            </a:r>
            <a:r>
              <a:rPr lang="en-US" sz="2000" dirty="0"/>
              <a:t>m          5</a:t>
            </a:r>
            <a:r>
              <a:rPr lang="el-GR" sz="2000" dirty="0"/>
              <a:t>Ω</a:t>
            </a:r>
            <a:endParaRPr lang="en-US" sz="2000" dirty="0"/>
          </a:p>
          <a:p>
            <a:r>
              <a:rPr lang="en-US" sz="2000" dirty="0"/>
              <a:t>                       </a:t>
            </a:r>
            <a:r>
              <a:rPr lang="el-GR" sz="2000" dirty="0"/>
              <a:t>με μήκος 100</a:t>
            </a:r>
            <a:r>
              <a:rPr lang="en-US" sz="2000" dirty="0"/>
              <a:t>m</a:t>
            </a:r>
            <a:r>
              <a:rPr lang="el-GR" sz="2000" dirty="0"/>
              <a:t>         3Ω</a:t>
            </a:r>
          </a:p>
        </p:txBody>
      </p:sp>
    </p:spTree>
    <p:extLst>
      <p:ext uri="{BB962C8B-B14F-4D97-AF65-F5344CB8AC3E}">
        <p14:creationId xmlns:p14="http://schemas.microsoft.com/office/powerpoint/2010/main" val="3001559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fade">
                                      <p:cBhvr>
                                        <p:cTn id="47" dur="500"/>
                                        <p:tgtEl>
                                          <p:spTgt spid="3">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5">
                                            <p:bg/>
                                          </p:spTgt>
                                        </p:tgtEl>
                                        <p:attrNameLst>
                                          <p:attrName>style.visibility</p:attrName>
                                        </p:attrNameLst>
                                      </p:cBhvr>
                                      <p:to>
                                        <p:strVal val="visible"/>
                                      </p:to>
                                    </p:set>
                                    <p:animEffect transition="in" filter="fade">
                                      <p:cBhvr>
                                        <p:cTn id="52" dur="500"/>
                                        <p:tgtEl>
                                          <p:spTgt spid="5">
                                            <p:bg/>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5">
                                            <p:txEl>
                                              <p:pRg st="0" end="0"/>
                                            </p:txEl>
                                          </p:spTgt>
                                        </p:tgtEl>
                                        <p:attrNameLst>
                                          <p:attrName>style.visibility</p:attrName>
                                        </p:attrNameLst>
                                      </p:cBhvr>
                                      <p:to>
                                        <p:strVal val="visible"/>
                                      </p:to>
                                    </p:set>
                                    <p:animEffect transition="in" filter="fade">
                                      <p:cBhvr>
                                        <p:cTn id="57" dur="500"/>
                                        <p:tgtEl>
                                          <p:spTgt spid="5">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5">
                                            <p:txEl>
                                              <p:pRg st="1" end="1"/>
                                            </p:txEl>
                                          </p:spTgt>
                                        </p:tgtEl>
                                        <p:attrNameLst>
                                          <p:attrName>style.visibility</p:attrName>
                                        </p:attrNameLst>
                                      </p:cBhvr>
                                      <p:to>
                                        <p:strVal val="visible"/>
                                      </p:to>
                                    </p:set>
                                    <p:animEffect transition="in" filter="fade">
                                      <p:cBhvr>
                                        <p:cTn id="62" dur="500"/>
                                        <p:tgtEl>
                                          <p:spTgt spid="5">
                                            <p:txEl>
                                              <p:pRg st="1" end="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5">
                                            <p:txEl>
                                              <p:pRg st="2" end="2"/>
                                            </p:txEl>
                                          </p:spTgt>
                                        </p:tgtEl>
                                        <p:attrNameLst>
                                          <p:attrName>style.visibility</p:attrName>
                                        </p:attrNameLst>
                                      </p:cBhvr>
                                      <p:to>
                                        <p:strVal val="visible"/>
                                      </p:to>
                                    </p:set>
                                    <p:animEffect transition="in" filter="fade">
                                      <p:cBhvr>
                                        <p:cTn id="67" dur="500"/>
                                        <p:tgtEl>
                                          <p:spTgt spid="5">
                                            <p:txEl>
                                              <p:pRg st="2" end="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5">
                                            <p:txEl>
                                              <p:pRg st="3" end="3"/>
                                            </p:txEl>
                                          </p:spTgt>
                                        </p:tgtEl>
                                        <p:attrNameLst>
                                          <p:attrName>style.visibility</p:attrName>
                                        </p:attrNameLst>
                                      </p:cBhvr>
                                      <p:to>
                                        <p:strVal val="visible"/>
                                      </p:to>
                                    </p:set>
                                    <p:animEffect transition="in" filter="fade">
                                      <p:cBhvr>
                                        <p:cTn id="72" dur="500"/>
                                        <p:tgtEl>
                                          <p:spTgt spid="5">
                                            <p:txEl>
                                              <p:pRg st="3" end="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5">
                                            <p:txEl>
                                              <p:pRg st="4" end="4"/>
                                            </p:txEl>
                                          </p:spTgt>
                                        </p:tgtEl>
                                        <p:attrNameLst>
                                          <p:attrName>style.visibility</p:attrName>
                                        </p:attrNameLst>
                                      </p:cBhvr>
                                      <p:to>
                                        <p:strVal val="visible"/>
                                      </p:to>
                                    </p:set>
                                    <p:animEffect transition="in" filter="fade">
                                      <p:cBhvr>
                                        <p:cTn id="77" dur="500"/>
                                        <p:tgtEl>
                                          <p:spTgt spid="5">
                                            <p:txEl>
                                              <p:pRg st="4" end="4"/>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5">
                                            <p:txEl>
                                              <p:pRg st="5" end="5"/>
                                            </p:txEl>
                                          </p:spTgt>
                                        </p:tgtEl>
                                        <p:attrNameLst>
                                          <p:attrName>style.visibility</p:attrName>
                                        </p:attrNameLst>
                                      </p:cBhvr>
                                      <p:to>
                                        <p:strVal val="visible"/>
                                      </p:to>
                                    </p:set>
                                    <p:animEffect transition="in" filter="fade">
                                      <p:cBhvr>
                                        <p:cTn id="82" dur="500"/>
                                        <p:tgtEl>
                                          <p:spTgt spid="5">
                                            <p:txEl>
                                              <p:pRg st="5" end="5"/>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5">
                                            <p:txEl>
                                              <p:pRg st="6" end="6"/>
                                            </p:txEl>
                                          </p:spTgt>
                                        </p:tgtEl>
                                        <p:attrNameLst>
                                          <p:attrName>style.visibility</p:attrName>
                                        </p:attrNameLst>
                                      </p:cBhvr>
                                      <p:to>
                                        <p:strVal val="visible"/>
                                      </p:to>
                                    </p:set>
                                    <p:animEffect transition="in" filter="fade">
                                      <p:cBhvr>
                                        <p:cTn id="87" dur="500"/>
                                        <p:tgtEl>
                                          <p:spTgt spid="5">
                                            <p:txEl>
                                              <p:pRg st="6" end="6"/>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5">
                                            <p:txEl>
                                              <p:pRg st="7" end="7"/>
                                            </p:txEl>
                                          </p:spTgt>
                                        </p:tgtEl>
                                        <p:attrNameLst>
                                          <p:attrName>style.visibility</p:attrName>
                                        </p:attrNameLst>
                                      </p:cBhvr>
                                      <p:to>
                                        <p:strVal val="visible"/>
                                      </p:to>
                                    </p:set>
                                    <p:animEffect transition="in" filter="fade">
                                      <p:cBhvr>
                                        <p:cTn id="92" dur="500"/>
                                        <p:tgtEl>
                                          <p:spTgt spid="5">
                                            <p:txEl>
                                              <p:pRg st="7" end="7"/>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5">
                                            <p:txEl>
                                              <p:pRg st="8" end="8"/>
                                            </p:txEl>
                                          </p:spTgt>
                                        </p:tgtEl>
                                        <p:attrNameLst>
                                          <p:attrName>style.visibility</p:attrName>
                                        </p:attrNameLst>
                                      </p:cBhvr>
                                      <p:to>
                                        <p:strVal val="visible"/>
                                      </p:to>
                                    </p:set>
                                    <p:animEffect transition="in" filter="fade">
                                      <p:cBhvr>
                                        <p:cTn id="97" dur="500"/>
                                        <p:tgtEl>
                                          <p:spTgt spid="5">
                                            <p:txEl>
                                              <p:pRg st="8" end="8"/>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5">
                                            <p:txEl>
                                              <p:pRg st="9" end="9"/>
                                            </p:txEl>
                                          </p:spTgt>
                                        </p:tgtEl>
                                        <p:attrNameLst>
                                          <p:attrName>style.visibility</p:attrName>
                                        </p:attrNameLst>
                                      </p:cBhvr>
                                      <p:to>
                                        <p:strVal val="visible"/>
                                      </p:to>
                                    </p:set>
                                    <p:animEffect transition="in" filter="fade">
                                      <p:cBhvr>
                                        <p:cTn id="102" dur="500"/>
                                        <p:tgtEl>
                                          <p:spTgt spid="5">
                                            <p:txEl>
                                              <p:pRg st="9" end="9"/>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5">
                                            <p:txEl>
                                              <p:pRg st="10" end="10"/>
                                            </p:txEl>
                                          </p:spTgt>
                                        </p:tgtEl>
                                        <p:attrNameLst>
                                          <p:attrName>style.visibility</p:attrName>
                                        </p:attrNameLst>
                                      </p:cBhvr>
                                      <p:to>
                                        <p:strVal val="visible"/>
                                      </p:to>
                                    </p:set>
                                    <p:animEffect transition="in" filter="fade">
                                      <p:cBhvr>
                                        <p:cTn id="107" dur="500"/>
                                        <p:tgtEl>
                                          <p:spTgt spid="5">
                                            <p:txEl>
                                              <p:pRg st="10" end="10"/>
                                            </p:txEl>
                                          </p:spTgt>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5">
                                            <p:txEl>
                                              <p:pRg st="11" end="11"/>
                                            </p:txEl>
                                          </p:spTgt>
                                        </p:tgtEl>
                                        <p:attrNameLst>
                                          <p:attrName>style.visibility</p:attrName>
                                        </p:attrNameLst>
                                      </p:cBhvr>
                                      <p:to>
                                        <p:strVal val="visible"/>
                                      </p:to>
                                    </p:set>
                                    <p:animEffect transition="in" filter="fade">
                                      <p:cBhvr>
                                        <p:cTn id="112" dur="500"/>
                                        <p:tgtEl>
                                          <p:spTgt spid="5">
                                            <p:txEl>
                                              <p:pRg st="11" end="11"/>
                                            </p:txEl>
                                          </p:spTgt>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5">
                                            <p:txEl>
                                              <p:pRg st="12" end="12"/>
                                            </p:txEl>
                                          </p:spTgt>
                                        </p:tgtEl>
                                        <p:attrNameLst>
                                          <p:attrName>style.visibility</p:attrName>
                                        </p:attrNameLst>
                                      </p:cBhvr>
                                      <p:to>
                                        <p:strVal val="visible"/>
                                      </p:to>
                                    </p:set>
                                    <p:animEffect transition="in" filter="fade">
                                      <p:cBhvr>
                                        <p:cTn id="117" dur="500"/>
                                        <p:tgtEl>
                                          <p:spTgt spid="5">
                                            <p:txEl>
                                              <p:pRg st="12" end="12"/>
                                            </p:txEl>
                                          </p:spTgt>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grpId="0" nodeType="clickEffect">
                                  <p:stCondLst>
                                    <p:cond delay="0"/>
                                  </p:stCondLst>
                                  <p:childTnLst>
                                    <p:set>
                                      <p:cBhvr>
                                        <p:cTn id="121" dur="1" fill="hold">
                                          <p:stCondLst>
                                            <p:cond delay="0"/>
                                          </p:stCondLst>
                                        </p:cTn>
                                        <p:tgtEl>
                                          <p:spTgt spid="5">
                                            <p:txEl>
                                              <p:pRg st="13" end="13"/>
                                            </p:txEl>
                                          </p:spTgt>
                                        </p:tgtEl>
                                        <p:attrNameLst>
                                          <p:attrName>style.visibility</p:attrName>
                                        </p:attrNameLst>
                                      </p:cBhvr>
                                      <p:to>
                                        <p:strVal val="visible"/>
                                      </p:to>
                                    </p:set>
                                    <p:animEffect transition="in" filter="fade">
                                      <p:cBhvr>
                                        <p:cTn id="122" dur="500"/>
                                        <p:tgtEl>
                                          <p:spTgt spid="5">
                                            <p:txEl>
                                              <p:pRg st="13" end="13"/>
                                            </p:txEl>
                                          </p:spTgt>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grpId="0" nodeType="clickEffect">
                                  <p:stCondLst>
                                    <p:cond delay="0"/>
                                  </p:stCondLst>
                                  <p:childTnLst>
                                    <p:set>
                                      <p:cBhvr>
                                        <p:cTn id="126" dur="1" fill="hold">
                                          <p:stCondLst>
                                            <p:cond delay="0"/>
                                          </p:stCondLst>
                                        </p:cTn>
                                        <p:tgtEl>
                                          <p:spTgt spid="5">
                                            <p:txEl>
                                              <p:pRg st="14" end="14"/>
                                            </p:txEl>
                                          </p:spTgt>
                                        </p:tgtEl>
                                        <p:attrNameLst>
                                          <p:attrName>style.visibility</p:attrName>
                                        </p:attrNameLst>
                                      </p:cBhvr>
                                      <p:to>
                                        <p:strVal val="visible"/>
                                      </p:to>
                                    </p:set>
                                    <p:animEffect transition="in" filter="fade">
                                      <p:cBhvr>
                                        <p:cTn id="127" dur="500"/>
                                        <p:tgtEl>
                                          <p:spTgt spid="5">
                                            <p:txEl>
                                              <p:pRg st="14" end="14"/>
                                            </p:txEl>
                                          </p:spTgt>
                                        </p:tgtEl>
                                      </p:cBhvr>
                                    </p:animEffect>
                                  </p:childTnLst>
                                </p:cTn>
                              </p:par>
                            </p:childTnLst>
                          </p:cTn>
                        </p:par>
                      </p:childTnLst>
                    </p:cTn>
                  </p:par>
                  <p:par>
                    <p:cTn id="128" fill="hold">
                      <p:stCondLst>
                        <p:cond delay="indefinite"/>
                      </p:stCondLst>
                      <p:childTnLst>
                        <p:par>
                          <p:cTn id="129" fill="hold">
                            <p:stCondLst>
                              <p:cond delay="0"/>
                            </p:stCondLst>
                            <p:childTnLst>
                              <p:par>
                                <p:cTn id="130" presetID="10" presetClass="entr" presetSubtype="0" fill="hold" grpId="0" nodeType="clickEffect">
                                  <p:stCondLst>
                                    <p:cond delay="0"/>
                                  </p:stCondLst>
                                  <p:childTnLst>
                                    <p:set>
                                      <p:cBhvr>
                                        <p:cTn id="131" dur="1" fill="hold">
                                          <p:stCondLst>
                                            <p:cond delay="0"/>
                                          </p:stCondLst>
                                        </p:cTn>
                                        <p:tgtEl>
                                          <p:spTgt spid="5">
                                            <p:txEl>
                                              <p:pRg st="15" end="15"/>
                                            </p:txEl>
                                          </p:spTgt>
                                        </p:tgtEl>
                                        <p:attrNameLst>
                                          <p:attrName>style.visibility</p:attrName>
                                        </p:attrNameLst>
                                      </p:cBhvr>
                                      <p:to>
                                        <p:strVal val="visible"/>
                                      </p:to>
                                    </p:set>
                                    <p:animEffect transition="in" filter="fade">
                                      <p:cBhvr>
                                        <p:cTn id="132" dur="500"/>
                                        <p:tgtEl>
                                          <p:spTgt spid="5">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5"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l-GR" sz="3900" dirty="0"/>
              <a:t>ΓΕΙΩΣΗ – ΟΡΙΣΜΟΣ     </a:t>
            </a:r>
          </a:p>
        </p:txBody>
      </p:sp>
      <p:sp>
        <p:nvSpPr>
          <p:cNvPr id="6147" name="Rectangle 3"/>
          <p:cNvSpPr>
            <a:spLocks noGrp="1" noChangeArrowheads="1"/>
          </p:cNvSpPr>
          <p:nvPr>
            <p:ph type="body" idx="1"/>
          </p:nvPr>
        </p:nvSpPr>
        <p:spPr>
          <a:xfrm>
            <a:off x="323528" y="1556494"/>
            <a:ext cx="8640960" cy="4896842"/>
          </a:xfrm>
        </p:spPr>
        <p:txBody>
          <a:bodyPr/>
          <a:lstStyle/>
          <a:p>
            <a:pPr algn="just"/>
            <a:r>
              <a:rPr lang="el-GR" sz="2800" dirty="0"/>
              <a:t>Γείωση  ονομάζεται  η  αγώγιμη  σύνδεση  ενός  σημείου  του  κυκλώματος  ή  των  μεταλλικών μερών  μιας  εσωτερικής  ηλεκτρικής  εγκατάστασης  (Ε.Η.Ε.)  ή  του  ουδέτερου  κόμβου  Μ/Σ  και  γεννητριών  με  τη  γη.</a:t>
            </a:r>
          </a:p>
          <a:p>
            <a:pPr algn="just"/>
            <a:r>
              <a:rPr lang="el-GR" sz="2800" dirty="0"/>
              <a:t>Η  εγκατάσταση  γείωσης  περιλαμβάνει  αγωγούς  γείωσης  και  ένα  ή  περισσότερα  συνδεδεμένα  ηλεκτρόδια  γείωσης.</a:t>
            </a:r>
          </a:p>
          <a:p>
            <a:pPr algn="just"/>
            <a:r>
              <a:rPr lang="el-GR" sz="2800" dirty="0"/>
              <a:t>Η  γείωση  μπορεί να είναι συνεχής  ή  ανοικτή  ή  διακοπτόμενη  (παρεμβολή  σπινθηριστή).</a:t>
            </a:r>
          </a:p>
          <a:p>
            <a:endParaRPr lang="el-GR" sz="3200" dirty="0"/>
          </a:p>
        </p:txBody>
      </p:sp>
      <p:sp>
        <p:nvSpPr>
          <p:cNvPr id="3" name="Θέση αριθμού διαφάνειας 2"/>
          <p:cNvSpPr>
            <a:spLocks noGrp="1"/>
          </p:cNvSpPr>
          <p:nvPr>
            <p:ph type="sldNum" sz="quarter" idx="12"/>
          </p:nvPr>
        </p:nvSpPr>
        <p:spPr>
          <a:xfrm>
            <a:off x="6553200" y="6428184"/>
            <a:ext cx="2133600" cy="457200"/>
          </a:xfrm>
        </p:spPr>
        <p:txBody>
          <a:bodyPr/>
          <a:lstStyle/>
          <a:p>
            <a:fld id="{DD198258-3A06-43AD-98BB-3D07AD8A66F9}" type="slidenum">
              <a:rPr lang="en-US" sz="2000" b="1" smtClean="0"/>
              <a:pPr/>
              <a:t>2</a:t>
            </a:fld>
            <a:endParaRPr lang="en-US" sz="2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fade">
                                      <p:cBhvr>
                                        <p:cTn id="7" dur="500"/>
                                        <p:tgtEl>
                                          <p:spTgt spid="61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147">
                                            <p:txEl>
                                              <p:pRg st="1" end="1"/>
                                            </p:txEl>
                                          </p:spTgt>
                                        </p:tgtEl>
                                        <p:attrNameLst>
                                          <p:attrName>style.visibility</p:attrName>
                                        </p:attrNameLst>
                                      </p:cBhvr>
                                      <p:to>
                                        <p:strVal val="visible"/>
                                      </p:to>
                                    </p:set>
                                    <p:animEffect transition="in" filter="fade">
                                      <p:cBhvr>
                                        <p:cTn id="12" dur="500"/>
                                        <p:tgtEl>
                                          <p:spTgt spid="61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147">
                                            <p:txEl>
                                              <p:pRg st="2" end="2"/>
                                            </p:txEl>
                                          </p:spTgt>
                                        </p:tgtEl>
                                        <p:attrNameLst>
                                          <p:attrName>style.visibility</p:attrName>
                                        </p:attrNameLst>
                                      </p:cBhvr>
                                      <p:to>
                                        <p:strVal val="visible"/>
                                      </p:to>
                                    </p:set>
                                    <p:animEffect transition="in" filter="fade">
                                      <p:cBhvr>
                                        <p:cTn id="17" dur="500"/>
                                        <p:tgtEl>
                                          <p:spTgt spid="614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7504" y="-530696"/>
            <a:ext cx="7715200" cy="1295400"/>
          </a:xfrm>
        </p:spPr>
        <p:txBody>
          <a:bodyPr/>
          <a:lstStyle/>
          <a:p>
            <a:r>
              <a:rPr lang="el-GR" dirty="0"/>
              <a:t>ΥΠΟΛΟΓΙΣΜΟΣ ΑΝΤΙΣΤΑΣΗΣ ΓΕΙΩΣΗΣ</a:t>
            </a:r>
          </a:p>
        </p:txBody>
      </p:sp>
      <p:sp>
        <p:nvSpPr>
          <p:cNvPr id="3" name="Θέση αριθμού διαφάνειας 2"/>
          <p:cNvSpPr>
            <a:spLocks noGrp="1"/>
          </p:cNvSpPr>
          <p:nvPr>
            <p:ph type="sldNum" sz="quarter" idx="12"/>
          </p:nvPr>
        </p:nvSpPr>
        <p:spPr/>
        <p:txBody>
          <a:bodyPr/>
          <a:lstStyle/>
          <a:p>
            <a:fld id="{99DF1310-8E8F-4D80-A3CF-8651BDA8FAA6}" type="slidenum">
              <a:rPr lang="en-US" sz="2000" b="1" smtClean="0"/>
              <a:pPr/>
              <a:t>20</a:t>
            </a:fld>
            <a:endParaRPr lang="en-US" sz="2000" b="1" dirty="0"/>
          </a:p>
        </p:txBody>
      </p:sp>
      <mc:AlternateContent xmlns:mc="http://schemas.openxmlformats.org/markup-compatibility/2006" xmlns:a14="http://schemas.microsoft.com/office/drawing/2010/main">
        <mc:Choice Requires="a14">
          <p:sp>
            <p:nvSpPr>
              <p:cNvPr id="5" name="TextBox 4"/>
              <p:cNvSpPr txBox="1"/>
              <p:nvPr/>
            </p:nvSpPr>
            <p:spPr>
              <a:xfrm>
                <a:off x="323528" y="764704"/>
                <a:ext cx="7776864" cy="2402261"/>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sz="2400" b="0" i="1" smtClean="0">
                          <a:latin typeface="Cambria Math"/>
                        </a:rPr>
                        <m:t>𝑅</m:t>
                      </m:r>
                      <m:r>
                        <a:rPr lang="el-GR" sz="2400" b="0" i="1" smtClean="0">
                          <a:latin typeface="Cambria Math"/>
                        </a:rPr>
                        <m:t>𝛾</m:t>
                      </m:r>
                      <m:r>
                        <a:rPr lang="el-GR" sz="2400" b="0" i="1" smtClean="0">
                          <a:latin typeface="Cambria Math"/>
                        </a:rPr>
                        <m:t>=</m:t>
                      </m:r>
                      <m:r>
                        <a:rPr lang="en-US" sz="2400" i="1">
                          <a:latin typeface="Cambria Math"/>
                        </a:rPr>
                        <m:t>𝑅</m:t>
                      </m:r>
                      <m:r>
                        <m:rPr>
                          <m:sty m:val="p"/>
                        </m:rPr>
                        <a:rPr lang="en-US" sz="2400" b="0" i="0" smtClean="0">
                          <a:latin typeface="Cambria Math"/>
                        </a:rPr>
                        <m:t>o</m:t>
                      </m:r>
                      <m:r>
                        <a:rPr lang="en-US" sz="2400" b="0" i="0" smtClean="0">
                          <a:latin typeface="Cambria Math"/>
                        </a:rPr>
                        <m:t> </m:t>
                      </m:r>
                      <m:f>
                        <m:fPr>
                          <m:ctrlPr>
                            <a:rPr lang="en-US" sz="2400" b="0" i="1" smtClean="0">
                              <a:latin typeface="Cambria Math" panose="02040503050406030204" pitchFamily="18" charset="0"/>
                            </a:rPr>
                          </m:ctrlPr>
                        </m:fPr>
                        <m:num>
                          <m:r>
                            <a:rPr lang="en-US" sz="2400" b="0" i="1" smtClean="0">
                              <a:latin typeface="Cambria Math"/>
                            </a:rPr>
                            <m:t>𝑟</m:t>
                          </m:r>
                        </m:num>
                        <m:den>
                          <m:r>
                            <a:rPr lang="en-US" sz="2400" b="0" i="1" smtClean="0">
                              <a:latin typeface="Cambria Math"/>
                            </a:rPr>
                            <m:t>  100  </m:t>
                          </m:r>
                          <m:r>
                            <a:rPr lang="en-US" sz="2400" b="0" i="1" smtClean="0">
                              <a:latin typeface="Cambria Math"/>
                            </a:rPr>
                            <m:t>𝑛</m:t>
                          </m:r>
                        </m:den>
                      </m:f>
                      <m:r>
                        <a:rPr lang="en-US" sz="2400" b="0" i="1" smtClean="0">
                          <a:latin typeface="Cambria Math"/>
                        </a:rPr>
                        <m:t> +</m:t>
                      </m:r>
                      <m:r>
                        <a:rPr lang="en-US" sz="2400" b="0" i="1" smtClean="0">
                          <a:latin typeface="Cambria Math"/>
                        </a:rPr>
                        <m:t>𝑅𝑐𝑢</m:t>
                      </m:r>
                    </m:oMath>
                  </m:oMathPara>
                </a14:m>
                <a:endParaRPr lang="el-GR" sz="2400" dirty="0"/>
              </a:p>
              <a:p>
                <a:endParaRPr lang="en-US" sz="900" dirty="0"/>
              </a:p>
              <a:p>
                <a:r>
                  <a:rPr lang="el-GR" sz="2000" dirty="0"/>
                  <a:t>όπου   </a:t>
                </a:r>
                <a:r>
                  <a:rPr lang="en-US" sz="2000" dirty="0"/>
                  <a:t>R</a:t>
                </a:r>
                <a:r>
                  <a:rPr lang="el-GR" sz="2000" dirty="0"/>
                  <a:t>γ  </a:t>
                </a:r>
                <a:r>
                  <a:rPr lang="en-US" sz="2000" dirty="0"/>
                  <a:t> </a:t>
                </a:r>
                <a:r>
                  <a:rPr lang="el-GR" sz="2000" dirty="0"/>
                  <a:t>η  συνολική  αντίσταση  γείωσης</a:t>
                </a:r>
                <a:r>
                  <a:rPr lang="en-US" sz="2000" dirty="0"/>
                  <a:t> </a:t>
                </a:r>
                <a:endParaRPr lang="el-GR" sz="2000" dirty="0"/>
              </a:p>
              <a:p>
                <a:r>
                  <a:rPr lang="el-GR" sz="2000" dirty="0"/>
                  <a:t>           </a:t>
                </a:r>
                <a:r>
                  <a:rPr lang="en-US" sz="2000" dirty="0"/>
                  <a:t>Ro</a:t>
                </a:r>
                <a:r>
                  <a:rPr lang="el-GR" sz="2000" dirty="0"/>
                  <a:t>  </a:t>
                </a:r>
                <a:r>
                  <a:rPr lang="en-US" sz="2000" dirty="0"/>
                  <a:t> </a:t>
                </a:r>
                <a:r>
                  <a:rPr lang="el-GR" sz="2000" dirty="0"/>
                  <a:t>η αντίσταση του κάθε ηλεκτροδίου σε έδαφος </a:t>
                </a:r>
                <a:r>
                  <a:rPr lang="en-US" sz="2000" dirty="0"/>
                  <a:t> r=</a:t>
                </a:r>
                <a:r>
                  <a:rPr lang="el-GR" sz="2000" dirty="0"/>
                  <a:t>100Ω</a:t>
                </a:r>
                <a:r>
                  <a:rPr lang="en-US" sz="2000" dirty="0"/>
                  <a:t>m</a:t>
                </a:r>
              </a:p>
              <a:p>
                <a:r>
                  <a:rPr lang="en-US" sz="2000" dirty="0"/>
                  <a:t>             r    </a:t>
                </a:r>
                <a:r>
                  <a:rPr lang="el-GR" sz="2000" dirty="0"/>
                  <a:t>η αντίσταση</a:t>
                </a:r>
                <a:r>
                  <a:rPr lang="en-US" sz="2000" dirty="0"/>
                  <a:t> </a:t>
                </a:r>
                <a:r>
                  <a:rPr lang="el-GR" sz="2000" dirty="0"/>
                  <a:t> του  εδάφους  σε</a:t>
                </a:r>
                <a:r>
                  <a:rPr lang="en-US" sz="2000" dirty="0"/>
                  <a:t> </a:t>
                </a:r>
                <a:r>
                  <a:rPr lang="el-GR" sz="2000" dirty="0"/>
                  <a:t> Ω</a:t>
                </a:r>
                <a:r>
                  <a:rPr lang="en-US" sz="2000" dirty="0"/>
                  <a:t>m</a:t>
                </a:r>
              </a:p>
              <a:p>
                <a:r>
                  <a:rPr lang="en-US" sz="2000" dirty="0"/>
                  <a:t>             n    </a:t>
                </a:r>
                <a:r>
                  <a:rPr lang="el-GR" sz="2000" dirty="0"/>
                  <a:t>ο αριθμός των παράλληλα συνδεδεμένων ηλεκτροδίων</a:t>
                </a:r>
              </a:p>
              <a:p>
                <a:r>
                  <a:rPr lang="el-GR" sz="2000" dirty="0"/>
                  <a:t>         </a:t>
                </a:r>
                <a:r>
                  <a:rPr lang="en-US" sz="2000" dirty="0"/>
                  <a:t> </a:t>
                </a:r>
                <a:r>
                  <a:rPr lang="en-US" sz="2000" dirty="0" err="1"/>
                  <a:t>Rcu</a:t>
                </a:r>
                <a:r>
                  <a:rPr lang="en-US" sz="2000" dirty="0"/>
                  <a:t>  </a:t>
                </a:r>
                <a:r>
                  <a:rPr lang="el-GR" sz="2000" dirty="0"/>
                  <a:t>η αντίσταση του αγωγού γείωσης για τις συνδέσεις</a:t>
                </a:r>
              </a:p>
            </p:txBody>
          </p:sp>
        </mc:Choice>
        <mc:Fallback xmlns="">
          <p:sp>
            <p:nvSpPr>
              <p:cNvPr id="5" name="TextBox 4"/>
              <p:cNvSpPr txBox="1">
                <a:spLocks noRot="1" noChangeAspect="1" noMove="1" noResize="1" noEditPoints="1" noAdjustHandles="1" noChangeArrowheads="1" noChangeShapeType="1" noTextEdit="1"/>
              </p:cNvSpPr>
              <p:nvPr/>
            </p:nvSpPr>
            <p:spPr>
              <a:xfrm>
                <a:off x="323528" y="764704"/>
                <a:ext cx="7776864" cy="2402261"/>
              </a:xfrm>
              <a:prstGeom prst="rect">
                <a:avLst/>
              </a:prstGeom>
              <a:blipFill rotWithShape="1">
                <a:blip r:embed="rId2"/>
                <a:stretch>
                  <a:fillRect l="-784" r="-627" b="-3544"/>
                </a:stretch>
              </a:blipFill>
            </p:spPr>
            <p:txBody>
              <a:bodyPr/>
              <a:lstStyle/>
              <a:p>
                <a:r>
                  <a:rPr lang="el-GR">
                    <a:noFill/>
                  </a:rPr>
                  <a:t> </a:t>
                </a:r>
              </a:p>
            </p:txBody>
          </p:sp>
        </mc:Fallback>
      </mc:AlternateContent>
      <p:pic>
        <p:nvPicPr>
          <p:cNvPr id="5122" name="Picture 2" descr="https://4.bp.blogspot.com/-s0Jo3sNWPso/Wko8TtyEFBI/AAAAAAAARJw/XXsZnu_NqpcIBr4R87WaIZPQp5pMrhqcQCLcBGAs/s1600/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3166965"/>
            <a:ext cx="7584777" cy="36574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3955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fade">
                                      <p:cBhvr>
                                        <p:cTn id="27" dur="500"/>
                                        <p:tgtEl>
                                          <p:spTgt spid="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6" end="6"/>
                                            </p:txEl>
                                          </p:spTgt>
                                        </p:tgtEl>
                                        <p:attrNameLst>
                                          <p:attrName>style.visibility</p:attrName>
                                        </p:attrNameLst>
                                      </p:cBhvr>
                                      <p:to>
                                        <p:strVal val="visible"/>
                                      </p:to>
                                    </p:set>
                                    <p:animEffect transition="in" filter="fade">
                                      <p:cBhvr>
                                        <p:cTn id="32" dur="500"/>
                                        <p:tgtEl>
                                          <p:spTgt spid="5">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122"/>
                                        </p:tgtEl>
                                        <p:attrNameLst>
                                          <p:attrName>style.visibility</p:attrName>
                                        </p:attrNameLst>
                                      </p:cBhvr>
                                      <p:to>
                                        <p:strVal val="visible"/>
                                      </p:to>
                                    </p:set>
                                    <p:animEffect transition="in" filter="fade">
                                      <p:cBhvr>
                                        <p:cTn id="37"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Untitled-Scanned-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72008"/>
            <a:ext cx="7704856" cy="6930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49667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Untitled-Scanned-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064" y="0"/>
            <a:ext cx="7740352" cy="6957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05002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Παράδειγμα υπολογισμού αντίστασης γείωσης</a:t>
            </a:r>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323528" y="1719263"/>
                <a:ext cx="8568952" cy="3797969"/>
              </a:xfrm>
            </p:spPr>
            <p:txBody>
              <a:bodyPr/>
              <a:lstStyle/>
              <a:p>
                <a:pPr marL="0" indent="0">
                  <a:buNone/>
                </a:pPr>
                <a:r>
                  <a:rPr lang="el-GR" dirty="0"/>
                  <a:t>Για σωλήνα ή ράβδο μέσα στο έδαφος</a:t>
                </a:r>
              </a:p>
              <a:p>
                <a:pPr marL="0" indent="0">
                  <a:buNone/>
                </a:pPr>
                <a:r>
                  <a:rPr lang="el-GR" dirty="0"/>
                  <a:t>Ισχύει  </a:t>
                </a:r>
                <a14:m>
                  <m:oMath xmlns:m="http://schemas.openxmlformats.org/officeDocument/2006/math">
                    <m:r>
                      <a:rPr lang="en-US" sz="3200" b="0" i="1" smtClean="0">
                        <a:latin typeface="Cambria Math"/>
                      </a:rPr>
                      <m:t>𝑅</m:t>
                    </m:r>
                    <m:r>
                      <a:rPr lang="en-US" sz="3200" b="0" i="1" smtClean="0">
                        <a:latin typeface="Cambria Math"/>
                      </a:rPr>
                      <m:t>=</m:t>
                    </m:r>
                    <m:f>
                      <m:fPr>
                        <m:ctrlPr>
                          <a:rPr lang="en-US" sz="3200" b="0" i="1" smtClean="0">
                            <a:latin typeface="Cambria Math" panose="02040503050406030204" pitchFamily="18" charset="0"/>
                          </a:rPr>
                        </m:ctrlPr>
                      </m:fPr>
                      <m:num>
                        <m:r>
                          <a:rPr lang="en-US" sz="3200" b="0" i="1" smtClean="0">
                            <a:latin typeface="Cambria Math"/>
                          </a:rPr>
                          <m:t>𝑟</m:t>
                        </m:r>
                      </m:num>
                      <m:den>
                        <m:r>
                          <a:rPr lang="en-US" sz="3200" b="0" i="1" smtClean="0">
                            <a:latin typeface="Cambria Math"/>
                          </a:rPr>
                          <m:t>    2 </m:t>
                        </m:r>
                        <m:r>
                          <a:rPr lang="el-GR" sz="3200" b="0" i="1" smtClean="0">
                            <a:latin typeface="Cambria Math"/>
                          </a:rPr>
                          <m:t>𝜋</m:t>
                        </m:r>
                        <m:r>
                          <a:rPr lang="en-US" sz="3200" b="0" i="1" smtClean="0">
                            <a:latin typeface="Cambria Math"/>
                          </a:rPr>
                          <m:t> </m:t>
                        </m:r>
                        <m:r>
                          <a:rPr lang="en-US" sz="3200" b="0" i="1" smtClean="0">
                            <a:latin typeface="Cambria Math"/>
                          </a:rPr>
                          <m:t>𝑙</m:t>
                        </m:r>
                        <m:r>
                          <a:rPr lang="en-US" sz="3200" b="0" i="1" smtClean="0">
                            <a:latin typeface="Cambria Math"/>
                          </a:rPr>
                          <m:t>    </m:t>
                        </m:r>
                      </m:den>
                    </m:f>
                    <m:r>
                      <a:rPr lang="en-US" sz="3200" b="0" i="1" smtClean="0">
                        <a:latin typeface="Cambria Math"/>
                      </a:rPr>
                      <m:t>𝑙𝑛</m:t>
                    </m:r>
                    <m:f>
                      <m:fPr>
                        <m:ctrlPr>
                          <a:rPr lang="en-US" sz="3200" b="0" i="1" smtClean="0">
                            <a:latin typeface="Cambria Math" panose="02040503050406030204" pitchFamily="18" charset="0"/>
                          </a:rPr>
                        </m:ctrlPr>
                      </m:fPr>
                      <m:num>
                        <m:r>
                          <a:rPr lang="en-US" sz="3200" b="0" i="1" smtClean="0">
                            <a:latin typeface="Cambria Math"/>
                          </a:rPr>
                          <m:t>  4 </m:t>
                        </m:r>
                        <m:r>
                          <a:rPr lang="en-US" sz="3200" b="0" i="1" smtClean="0">
                            <a:latin typeface="Cambria Math"/>
                          </a:rPr>
                          <m:t>𝑙</m:t>
                        </m:r>
                        <m:r>
                          <a:rPr lang="en-US" sz="3200" b="0" i="1" smtClean="0">
                            <a:latin typeface="Cambria Math"/>
                          </a:rPr>
                          <m:t>   </m:t>
                        </m:r>
                      </m:num>
                      <m:den>
                        <m:r>
                          <a:rPr lang="en-US" sz="3200" b="0" i="1" smtClean="0">
                            <a:latin typeface="Cambria Math"/>
                          </a:rPr>
                          <m:t>𝑑</m:t>
                        </m:r>
                      </m:den>
                    </m:f>
                  </m:oMath>
                </a14:m>
                <a:r>
                  <a:rPr lang="el-GR" dirty="0"/>
                  <a:t> </a:t>
                </a:r>
                <a:r>
                  <a:rPr lang="en-US" dirty="0"/>
                  <a:t> </a:t>
                </a:r>
                <a:endParaRPr lang="el-GR" dirty="0"/>
              </a:p>
              <a:p>
                <a:pPr marL="0" indent="0">
                  <a:buNone/>
                </a:pPr>
                <a:r>
                  <a:rPr lang="el-GR" dirty="0"/>
                  <a:t>Για χώμα αργιλώδες αγρού</a:t>
                </a:r>
                <a:r>
                  <a:rPr lang="en-US" dirty="0"/>
                  <a:t> </a:t>
                </a:r>
                <a:r>
                  <a:rPr lang="el-GR" dirty="0"/>
                  <a:t> </a:t>
                </a:r>
                <a:r>
                  <a:rPr lang="en-US" dirty="0"/>
                  <a:t>r = 100 </a:t>
                </a:r>
                <a:r>
                  <a:rPr lang="el-GR" dirty="0"/>
                  <a:t>Ω</a:t>
                </a:r>
                <a:r>
                  <a:rPr lang="en-US" dirty="0"/>
                  <a:t>m</a:t>
                </a:r>
              </a:p>
              <a:p>
                <a:pPr marL="0" indent="0">
                  <a:buNone/>
                </a:pPr>
                <a:r>
                  <a:rPr lang="el-GR" dirty="0"/>
                  <a:t>Για ηλεκτρόδιο μορφής σωλήνα Φ2,5΄΄μήκους </a:t>
                </a:r>
                <a:r>
                  <a:rPr lang="en-US" dirty="0"/>
                  <a:t>5m</a:t>
                </a:r>
              </a:p>
              <a:p>
                <a:pPr marL="0" indent="0">
                  <a:buNone/>
                </a:pPr>
                <a:r>
                  <a:rPr lang="en-US" dirty="0"/>
                  <a:t>d = 2,5</a:t>
                </a:r>
                <a:r>
                  <a:rPr lang="el-GR" dirty="0" err="1"/>
                  <a:t>΄΄</a:t>
                </a:r>
                <a:r>
                  <a:rPr lang="el-GR" dirty="0"/>
                  <a:t> χ 2,54</a:t>
                </a:r>
                <a:r>
                  <a:rPr lang="en-US" dirty="0"/>
                  <a:t>cm = 6,35cm   </a:t>
                </a:r>
              </a:p>
              <a:p>
                <a:pPr marL="0" indent="0">
                  <a:buNone/>
                </a:pPr>
                <a14:m>
                  <m:oMath xmlns:m="http://schemas.openxmlformats.org/officeDocument/2006/math">
                    <m:r>
                      <a:rPr lang="en-US" sz="2800" b="0" i="1" smtClean="0">
                        <a:latin typeface="Cambria Math"/>
                      </a:rPr>
                      <m:t> </m:t>
                    </m:r>
                    <m:r>
                      <a:rPr lang="en-US" sz="2800" i="1">
                        <a:latin typeface="Cambria Math"/>
                      </a:rPr>
                      <m:t>𝑙</m:t>
                    </m:r>
                  </m:oMath>
                </a14:m>
                <a:r>
                  <a:rPr lang="en-US" sz="2800" dirty="0"/>
                  <a:t> = 5,0m – 0,50m = 4,50m = 450cm</a:t>
                </a:r>
                <a:endParaRPr lang="el-GR" i="1"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323528" y="1719263"/>
                <a:ext cx="8568952" cy="3797969"/>
              </a:xfrm>
              <a:blipFill rotWithShape="1">
                <a:blip r:embed="rId2"/>
                <a:stretch>
                  <a:fillRect l="-1636" t="-2087" r="-1565"/>
                </a:stretch>
              </a:blipFill>
            </p:spPr>
            <p:txBody>
              <a:bodyPr/>
              <a:lstStyle/>
              <a:p>
                <a:r>
                  <a:rPr lang="el-GR">
                    <a:noFill/>
                  </a:rPr>
                  <a:t> </a:t>
                </a:r>
              </a:p>
            </p:txBody>
          </p:sp>
        </mc:Fallback>
      </mc:AlternateContent>
      <p:sp>
        <p:nvSpPr>
          <p:cNvPr id="4" name="Θέση αριθμού διαφάνειας 3"/>
          <p:cNvSpPr>
            <a:spLocks noGrp="1"/>
          </p:cNvSpPr>
          <p:nvPr>
            <p:ph type="sldNum" sz="quarter" idx="12"/>
          </p:nvPr>
        </p:nvSpPr>
        <p:spPr/>
        <p:txBody>
          <a:bodyPr/>
          <a:lstStyle/>
          <a:p>
            <a:fld id="{DD198258-3A06-43AD-98BB-3D07AD8A66F9}" type="slidenum">
              <a:rPr lang="en-US" sz="2000" b="1" smtClean="0"/>
              <a:pPr/>
              <a:t>23</a:t>
            </a:fld>
            <a:endParaRPr lang="en-US" sz="2000" b="1" dirty="0"/>
          </a:p>
        </p:txBody>
      </p:sp>
      <mc:AlternateContent xmlns:mc="http://schemas.openxmlformats.org/markup-compatibility/2006" xmlns:a14="http://schemas.microsoft.com/office/drawing/2010/main">
        <mc:Choice Requires="a14">
          <p:sp>
            <p:nvSpPr>
              <p:cNvPr id="5" name="TextBox 4"/>
              <p:cNvSpPr txBox="1"/>
              <p:nvPr/>
            </p:nvSpPr>
            <p:spPr>
              <a:xfrm>
                <a:off x="4680520" y="2420888"/>
                <a:ext cx="4463480" cy="650178"/>
              </a:xfrm>
              <a:prstGeom prst="rect">
                <a:avLst/>
              </a:prstGeom>
              <a:noFill/>
            </p:spPr>
            <p:txBody>
              <a:bodyPr wrap="square" rtlCol="0">
                <a:spAutoFit/>
              </a:bodyPr>
              <a:lstStyle/>
              <a:p>
                <a:r>
                  <a:rPr lang="en-US" sz="2400" dirty="0"/>
                  <a:t>=</a:t>
                </a:r>
                <a14:m>
                  <m:oMath xmlns:m="http://schemas.openxmlformats.org/officeDocument/2006/math">
                    <m:r>
                      <a:rPr lang="en-US" sz="2400" b="0" i="0" smtClean="0">
                        <a:latin typeface="Cambria Math"/>
                      </a:rPr>
                      <m:t> </m:t>
                    </m:r>
                    <m:f>
                      <m:fPr>
                        <m:ctrlPr>
                          <a:rPr lang="en-US" sz="2400" b="0" i="1" smtClean="0">
                            <a:latin typeface="Cambria Math" panose="02040503050406030204" pitchFamily="18" charset="0"/>
                          </a:rPr>
                        </m:ctrlPr>
                      </m:fPr>
                      <m:num>
                        <m:r>
                          <a:rPr lang="en-US" sz="2400" b="0" i="1" smtClean="0">
                            <a:latin typeface="Cambria Math"/>
                          </a:rPr>
                          <m:t>100 </m:t>
                        </m:r>
                        <m:r>
                          <a:rPr lang="en-US" sz="2400" b="0" i="1" smtClean="0">
                            <a:latin typeface="Cambria Math"/>
                            <a:ea typeface="Cambria Math"/>
                          </a:rPr>
                          <m:t>× 100</m:t>
                        </m:r>
                      </m:num>
                      <m:den>
                        <m:r>
                          <a:rPr lang="en-US" sz="2400" b="0" i="1" smtClean="0">
                            <a:latin typeface="Cambria Math"/>
                          </a:rPr>
                          <m:t>2 </m:t>
                        </m:r>
                        <m:r>
                          <a:rPr lang="en-US" sz="2400" b="0" i="1" smtClean="0">
                            <a:latin typeface="Cambria Math"/>
                            <a:ea typeface="Cambria Math"/>
                          </a:rPr>
                          <m:t>× 3,14 ×450</m:t>
                        </m:r>
                      </m:den>
                    </m:f>
                    <m:func>
                      <m:funcPr>
                        <m:ctrlPr>
                          <a:rPr lang="en-US" sz="2400" b="0" i="1" smtClean="0">
                            <a:latin typeface="Cambria Math" panose="02040503050406030204" pitchFamily="18" charset="0"/>
                          </a:rPr>
                        </m:ctrlPr>
                      </m:funcPr>
                      <m:fName>
                        <m:r>
                          <m:rPr>
                            <m:sty m:val="p"/>
                          </m:rPr>
                          <a:rPr lang="en-US" sz="2400" b="0" i="0" smtClean="0">
                            <a:latin typeface="Cambria Math"/>
                          </a:rPr>
                          <m:t>ln</m:t>
                        </m:r>
                      </m:fName>
                      <m:e>
                        <m:f>
                          <m:fPr>
                            <m:ctrlPr>
                              <a:rPr lang="en-US" sz="2400" b="0" i="1" smtClean="0">
                                <a:latin typeface="Cambria Math" panose="02040503050406030204" pitchFamily="18" charset="0"/>
                              </a:rPr>
                            </m:ctrlPr>
                          </m:fPr>
                          <m:num>
                            <m:r>
                              <a:rPr lang="en-US" sz="2400" b="0" i="1" smtClean="0">
                                <a:latin typeface="Cambria Math"/>
                              </a:rPr>
                              <m:t>4 </m:t>
                            </m:r>
                            <m:r>
                              <a:rPr lang="en-US" sz="2400" b="0" i="1" smtClean="0">
                                <a:latin typeface="Cambria Math"/>
                                <a:ea typeface="Cambria Math"/>
                              </a:rPr>
                              <m:t>×450 </m:t>
                            </m:r>
                          </m:num>
                          <m:den>
                            <m:r>
                              <a:rPr lang="en-US" sz="2400" b="0" i="1" smtClean="0">
                                <a:latin typeface="Cambria Math"/>
                              </a:rPr>
                              <m:t>6,35</m:t>
                            </m:r>
                          </m:den>
                        </m:f>
                        <m:r>
                          <a:rPr lang="en-US" sz="2400" b="0" i="1" smtClean="0">
                            <a:latin typeface="Cambria Math"/>
                          </a:rPr>
                          <m:t>=19,97</m:t>
                        </m:r>
                        <m:r>
                          <a:rPr lang="el-GR" sz="2400" b="0" i="0" smtClean="0">
                            <a:latin typeface="Cambria Math"/>
                          </a:rPr>
                          <m:t> </m:t>
                        </m:r>
                      </m:e>
                    </m:func>
                  </m:oMath>
                </a14:m>
                <a:r>
                  <a:rPr lang="el-GR" sz="2400" dirty="0"/>
                  <a:t>Ω</a:t>
                </a:r>
              </a:p>
            </p:txBody>
          </p:sp>
        </mc:Choice>
        <mc:Fallback xmlns="">
          <p:sp>
            <p:nvSpPr>
              <p:cNvPr id="5" name="TextBox 4"/>
              <p:cNvSpPr txBox="1">
                <a:spLocks noRot="1" noChangeAspect="1" noMove="1" noResize="1" noEditPoints="1" noAdjustHandles="1" noChangeArrowheads="1" noChangeShapeType="1" noTextEdit="1"/>
              </p:cNvSpPr>
              <p:nvPr/>
            </p:nvSpPr>
            <p:spPr>
              <a:xfrm>
                <a:off x="4680520" y="2420888"/>
                <a:ext cx="4463480" cy="650178"/>
              </a:xfrm>
              <a:prstGeom prst="rect">
                <a:avLst/>
              </a:prstGeom>
              <a:blipFill rotWithShape="1">
                <a:blip r:embed="rId3"/>
                <a:stretch>
                  <a:fillRect l="-2186" r="-410" b="-3738"/>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395536" y="5229200"/>
                <a:ext cx="8424936" cy="1217128"/>
              </a:xfrm>
              <a:prstGeom prst="rect">
                <a:avLst/>
              </a:prstGeom>
              <a:noFill/>
            </p:spPr>
            <p:txBody>
              <a:bodyPr wrap="square" rtlCol="0">
                <a:spAutoFit/>
              </a:bodyPr>
              <a:lstStyle/>
              <a:p>
                <a:r>
                  <a:rPr lang="el-GR" sz="2800" dirty="0"/>
                  <a:t>Για έδαφος υγρή άμμο   </a:t>
                </a:r>
                <a:r>
                  <a:rPr lang="en-US" sz="2800" dirty="0"/>
                  <a:t>r = 200 </a:t>
                </a:r>
                <a:r>
                  <a:rPr lang="el-GR" sz="2800" dirty="0"/>
                  <a:t>Ω</a:t>
                </a:r>
                <a:r>
                  <a:rPr lang="en-US" sz="2800" dirty="0"/>
                  <a:t>m</a:t>
                </a:r>
              </a:p>
              <a:p>
                <a:pPr algn="just"/>
                <a14:m>
                  <m:oMathPara xmlns:m="http://schemas.openxmlformats.org/officeDocument/2006/math">
                    <m:oMathParaPr>
                      <m:jc m:val="left"/>
                    </m:oMathParaPr>
                    <m:oMath xmlns:m="http://schemas.openxmlformats.org/officeDocument/2006/math">
                      <m:r>
                        <m:rPr>
                          <m:sty m:val="p"/>
                        </m:rPr>
                        <a:rPr lang="en-US" sz="2400" b="0" i="0" smtClean="0">
                          <a:latin typeface="Cambria Math"/>
                        </a:rPr>
                        <m:t>R</m:t>
                      </m:r>
                      <m:r>
                        <a:rPr lang="el-GR" sz="2400" b="0" i="1" smtClean="0">
                          <a:latin typeface="Cambria Math"/>
                        </a:rPr>
                        <m:t>𝛾</m:t>
                      </m:r>
                      <m:r>
                        <a:rPr lang="el-GR" sz="2400" b="0" i="1" smtClean="0">
                          <a:latin typeface="Cambria Math"/>
                        </a:rPr>
                        <m:t>=</m:t>
                      </m:r>
                      <m:r>
                        <a:rPr lang="en-US" sz="2400" b="0" i="1" smtClean="0">
                          <a:latin typeface="Cambria Math"/>
                        </a:rPr>
                        <m:t>𝑅𝑜</m:t>
                      </m:r>
                      <m:f>
                        <m:fPr>
                          <m:ctrlPr>
                            <a:rPr lang="el-GR" sz="2400" i="1" smtClean="0">
                              <a:latin typeface="Cambria Math" panose="02040503050406030204" pitchFamily="18" charset="0"/>
                            </a:rPr>
                          </m:ctrlPr>
                        </m:fPr>
                        <m:num>
                          <m:r>
                            <a:rPr lang="en-US" sz="2400" b="0" i="1" smtClean="0">
                              <a:latin typeface="Cambria Math"/>
                            </a:rPr>
                            <m:t>  </m:t>
                          </m:r>
                          <m:r>
                            <a:rPr lang="en-US" sz="2400" b="0" i="1" smtClean="0">
                              <a:latin typeface="Cambria Math"/>
                            </a:rPr>
                            <m:t>𝑟</m:t>
                          </m:r>
                          <m:r>
                            <a:rPr lang="en-US" sz="2400" b="0" i="1" smtClean="0">
                              <a:latin typeface="Cambria Math"/>
                            </a:rPr>
                            <m:t> </m:t>
                          </m:r>
                        </m:num>
                        <m:den>
                          <m:r>
                            <a:rPr lang="en-US" sz="2400" b="0" i="1" smtClean="0">
                              <a:latin typeface="Cambria Math"/>
                            </a:rPr>
                            <m:t>100 </m:t>
                          </m:r>
                          <m:r>
                            <a:rPr lang="en-US" sz="2400" b="0" i="1" smtClean="0">
                              <a:latin typeface="Cambria Math"/>
                            </a:rPr>
                            <m:t>𝑛</m:t>
                          </m:r>
                          <m:r>
                            <a:rPr lang="en-US" sz="2400" b="0" i="1" smtClean="0">
                              <a:latin typeface="Cambria Math"/>
                            </a:rPr>
                            <m:t> </m:t>
                          </m:r>
                        </m:den>
                      </m:f>
                      <m:r>
                        <a:rPr lang="en-US" sz="2400" b="0" i="1" smtClean="0">
                          <a:latin typeface="Cambria Math"/>
                        </a:rPr>
                        <m:t>+</m:t>
                      </m:r>
                      <m:r>
                        <a:rPr lang="en-US" sz="2400" b="0" i="1" smtClean="0">
                          <a:latin typeface="Cambria Math"/>
                        </a:rPr>
                        <m:t>𝑅𝑐𝑢</m:t>
                      </m:r>
                      <m:r>
                        <a:rPr lang="en-US" sz="2400" b="0" i="1" smtClean="0">
                          <a:latin typeface="Cambria Math"/>
                        </a:rPr>
                        <m:t>=19,97</m:t>
                      </m:r>
                      <m:f>
                        <m:fPr>
                          <m:ctrlPr>
                            <a:rPr lang="en-US" sz="2400" b="0" i="1" smtClean="0">
                              <a:latin typeface="Cambria Math" panose="02040503050406030204" pitchFamily="18" charset="0"/>
                            </a:rPr>
                          </m:ctrlPr>
                        </m:fPr>
                        <m:num>
                          <m:r>
                            <a:rPr lang="en-US" sz="2400" b="0" i="1" smtClean="0">
                              <a:latin typeface="Cambria Math"/>
                            </a:rPr>
                            <m:t>200</m:t>
                          </m:r>
                        </m:num>
                        <m:den>
                          <m:r>
                            <a:rPr lang="en-US" sz="2400" b="0" i="1" smtClean="0">
                              <a:latin typeface="Cambria Math"/>
                            </a:rPr>
                            <m:t>100</m:t>
                          </m:r>
                          <m:r>
                            <a:rPr lang="en-US" sz="2400" b="0" i="1" smtClean="0">
                              <a:latin typeface="Cambria Math"/>
                              <a:ea typeface="Cambria Math"/>
                            </a:rPr>
                            <m:t>×</m:t>
                          </m:r>
                          <m:r>
                            <a:rPr lang="en-US" sz="2400" b="0" i="1" smtClean="0">
                              <a:latin typeface="Cambria Math"/>
                            </a:rPr>
                            <m:t>3</m:t>
                          </m:r>
                        </m:den>
                      </m:f>
                      <m:r>
                        <a:rPr lang="en-US" sz="2400" b="0" i="1" smtClean="0">
                          <a:latin typeface="Cambria Math"/>
                        </a:rPr>
                        <m:t>+0,5=13,80</m:t>
                      </m:r>
                      <m:r>
                        <m:rPr>
                          <m:sty m:val="p"/>
                        </m:rPr>
                        <a:rPr lang="el-GR" sz="2400" b="0" i="0" smtClean="0">
                          <a:latin typeface="Cambria Math"/>
                        </a:rPr>
                        <m:t>Ω</m:t>
                      </m:r>
                      <m:r>
                        <a:rPr lang="el-GR" sz="2400" b="0" i="0" smtClean="0">
                          <a:latin typeface="Cambria Math"/>
                        </a:rPr>
                        <m:t>&lt;20</m:t>
                      </m:r>
                      <m:r>
                        <m:rPr>
                          <m:sty m:val="p"/>
                        </m:rPr>
                        <a:rPr lang="el-GR" sz="2400" b="0" i="0" smtClean="0">
                          <a:latin typeface="Cambria Math"/>
                        </a:rPr>
                        <m:t>Ω</m:t>
                      </m:r>
                    </m:oMath>
                  </m:oMathPara>
                </a14:m>
                <a:endParaRPr lang="el-GR" sz="2000" dirty="0"/>
              </a:p>
            </p:txBody>
          </p:sp>
        </mc:Choice>
        <mc:Fallback xmlns="">
          <p:sp>
            <p:nvSpPr>
              <p:cNvPr id="6" name="TextBox 5"/>
              <p:cNvSpPr txBox="1">
                <a:spLocks noRot="1" noChangeAspect="1" noMove="1" noResize="1" noEditPoints="1" noAdjustHandles="1" noChangeArrowheads="1" noChangeShapeType="1" noTextEdit="1"/>
              </p:cNvSpPr>
              <p:nvPr/>
            </p:nvSpPr>
            <p:spPr>
              <a:xfrm>
                <a:off x="395536" y="5229200"/>
                <a:ext cx="8424936" cy="1217128"/>
              </a:xfrm>
              <a:prstGeom prst="rect">
                <a:avLst/>
              </a:prstGeom>
              <a:blipFill rotWithShape="1">
                <a:blip r:embed="rId4"/>
                <a:stretch>
                  <a:fillRect l="-1520" t="-5025"/>
                </a:stretch>
              </a:blipFill>
            </p:spPr>
            <p:txBody>
              <a:bodyPr/>
              <a:lstStyle/>
              <a:p>
                <a:r>
                  <a:rPr lang="el-GR">
                    <a:noFill/>
                  </a:rPr>
                  <a:t> </a:t>
                </a:r>
              </a:p>
            </p:txBody>
          </p:sp>
        </mc:Fallback>
      </mc:AlternateContent>
    </p:spTree>
    <p:extLst>
      <p:ext uri="{BB962C8B-B14F-4D97-AF65-F5344CB8AC3E}">
        <p14:creationId xmlns:p14="http://schemas.microsoft.com/office/powerpoint/2010/main" val="1312136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
                                            <p:txEl>
                                              <p:pRg st="0" end="0"/>
                                            </p:txEl>
                                          </p:spTgt>
                                        </p:tgtEl>
                                        <p:attrNameLst>
                                          <p:attrName>style.visibility</p:attrName>
                                        </p:attrNameLst>
                                      </p:cBhvr>
                                      <p:to>
                                        <p:strVal val="visible"/>
                                      </p:to>
                                    </p:set>
                                    <p:animEffect transition="in" filter="fade">
                                      <p:cBhvr>
                                        <p:cTn id="42" dur="500"/>
                                        <p:tgtEl>
                                          <p:spTgt spid="6">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6">
                                            <p:txEl>
                                              <p:pRg st="1" end="1"/>
                                            </p:txEl>
                                          </p:spTgt>
                                        </p:tgtEl>
                                        <p:attrNameLst>
                                          <p:attrName>style.visibility</p:attrName>
                                        </p:attrNameLst>
                                      </p:cBhvr>
                                      <p:to>
                                        <p:strVal val="visible"/>
                                      </p:to>
                                    </p:set>
                                    <p:animEffect transition="in" filter="fade">
                                      <p:cBhvr>
                                        <p:cTn id="47"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Παράδειγμα υπολογισμού αντίστασης γείωσης</a:t>
            </a:r>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179512" y="1431231"/>
                <a:ext cx="8856984" cy="5166121"/>
              </a:xfrm>
            </p:spPr>
            <p:txBody>
              <a:bodyPr/>
              <a:lstStyle/>
              <a:p>
                <a:pPr marL="0" indent="0">
                  <a:buNone/>
                </a:pPr>
                <a:r>
                  <a:rPr lang="el-GR" sz="2400" dirty="0"/>
                  <a:t>Για κτίριο περιμέτρου</a:t>
                </a:r>
                <a14:m>
                  <m:oMath xmlns:m="http://schemas.openxmlformats.org/officeDocument/2006/math">
                    <m:r>
                      <a:rPr lang="el-GR" sz="2400" b="0" i="0" smtClean="0">
                        <a:latin typeface="Cambria Math"/>
                      </a:rPr>
                      <m:t> </m:t>
                    </m:r>
                    <m:r>
                      <a:rPr lang="el-GR" sz="2400" b="0" i="1" smtClean="0">
                        <a:latin typeface="Cambria Math"/>
                      </a:rPr>
                      <m:t> </m:t>
                    </m:r>
                    <m:r>
                      <a:rPr lang="en-US" sz="2400" i="1">
                        <a:latin typeface="Cambria Math"/>
                      </a:rPr>
                      <m:t>𝑙</m:t>
                    </m:r>
                  </m:oMath>
                </a14:m>
                <a:r>
                  <a:rPr lang="el-GR" sz="2400" dirty="0"/>
                  <a:t>=80</a:t>
                </a:r>
                <a:r>
                  <a:rPr lang="en-US" sz="2400" dirty="0"/>
                  <a:t>m</a:t>
                </a:r>
                <a:r>
                  <a:rPr lang="el-GR" sz="2400" dirty="0"/>
                  <a:t> </a:t>
                </a:r>
                <a:r>
                  <a:rPr lang="en-US" sz="2400" dirty="0"/>
                  <a:t> </a:t>
                </a:r>
                <a:r>
                  <a:rPr lang="el-GR" sz="2400" dirty="0"/>
                  <a:t>και  εμβαδού </a:t>
                </a:r>
                <a:r>
                  <a:rPr lang="en-US" sz="2400" dirty="0"/>
                  <a:t>S=400m</a:t>
                </a:r>
                <a:r>
                  <a:rPr lang="en-US" sz="2400" baseline="30000" dirty="0"/>
                  <a:t>2</a:t>
                </a:r>
                <a:r>
                  <a:rPr lang="en-US" sz="2400" dirty="0"/>
                  <a:t> </a:t>
                </a:r>
              </a:p>
              <a:p>
                <a:pPr marL="0" indent="0">
                  <a:buNone/>
                </a:pPr>
                <a:r>
                  <a:rPr lang="el-GR" sz="2400" dirty="0"/>
                  <a:t>Για έδαφος υγρή άμμο   </a:t>
                </a:r>
                <a:r>
                  <a:rPr lang="en-US" sz="2400" dirty="0"/>
                  <a:t>r = 100 </a:t>
                </a:r>
                <a:r>
                  <a:rPr lang="el-GR" sz="2400" dirty="0"/>
                  <a:t>Ω</a:t>
                </a:r>
                <a:r>
                  <a:rPr lang="en-US" sz="2400" dirty="0"/>
                  <a:t>m</a:t>
                </a:r>
              </a:p>
              <a:p>
                <a:pPr marL="0" indent="0">
                  <a:buNone/>
                </a:pPr>
                <a:r>
                  <a:rPr lang="el-GR" sz="2400" dirty="0"/>
                  <a:t>α</a:t>
                </a:r>
                <a:r>
                  <a:rPr lang="en-US" sz="2400" dirty="0"/>
                  <a:t>)</a:t>
                </a:r>
                <a:r>
                  <a:rPr lang="el-GR" sz="2400" dirty="0"/>
                  <a:t>  </a:t>
                </a:r>
                <a:r>
                  <a:rPr lang="el-GR" sz="2400" dirty="0" err="1"/>
                  <a:t>Γειωτής</a:t>
                </a:r>
                <a:r>
                  <a:rPr lang="el-GR" sz="2400" dirty="0"/>
                  <a:t> ταινίας </a:t>
                </a:r>
                <a14:m>
                  <m:oMath xmlns:m="http://schemas.openxmlformats.org/officeDocument/2006/math">
                    <m:r>
                      <a:rPr lang="en-US" sz="2400" b="0" i="1" smtClean="0">
                        <a:latin typeface="Cambria Math"/>
                      </a:rPr>
                      <m:t>𝑅</m:t>
                    </m:r>
                    <m:r>
                      <a:rPr lang="en-US" sz="2400" b="0" i="1" smtClean="0">
                        <a:latin typeface="Cambria Math"/>
                      </a:rPr>
                      <m:t>=</m:t>
                    </m:r>
                    <m:f>
                      <m:fPr>
                        <m:ctrlPr>
                          <a:rPr lang="en-US" sz="2400" b="0" i="1" smtClean="0">
                            <a:latin typeface="Cambria Math" panose="02040503050406030204" pitchFamily="18" charset="0"/>
                          </a:rPr>
                        </m:ctrlPr>
                      </m:fPr>
                      <m:num>
                        <m:r>
                          <a:rPr lang="en-US" sz="2400" b="0" i="1" smtClean="0">
                            <a:latin typeface="Cambria Math"/>
                          </a:rPr>
                          <m:t>𝑟</m:t>
                        </m:r>
                      </m:num>
                      <m:den>
                        <m:r>
                          <a:rPr lang="en-US" sz="2400" b="0" i="1" smtClean="0">
                            <a:latin typeface="Cambria Math"/>
                          </a:rPr>
                          <m:t>     </m:t>
                        </m:r>
                        <m:r>
                          <a:rPr lang="el-GR" sz="2400" b="0" i="1" smtClean="0">
                            <a:latin typeface="Cambria Math"/>
                          </a:rPr>
                          <m:t>𝜋</m:t>
                        </m:r>
                        <m:r>
                          <a:rPr lang="en-US" sz="2400" b="0" i="1" smtClean="0">
                            <a:latin typeface="Cambria Math"/>
                          </a:rPr>
                          <m:t> </m:t>
                        </m:r>
                        <m:r>
                          <a:rPr lang="en-US" sz="2400" b="0" i="1" smtClean="0">
                            <a:latin typeface="Cambria Math"/>
                          </a:rPr>
                          <m:t>𝑙</m:t>
                        </m:r>
                        <m:r>
                          <a:rPr lang="en-US" sz="2400" b="0" i="1" smtClean="0">
                            <a:latin typeface="Cambria Math"/>
                          </a:rPr>
                          <m:t>    </m:t>
                        </m:r>
                      </m:den>
                    </m:f>
                    <m:r>
                      <a:rPr lang="en-US" sz="2400" b="0" i="1" smtClean="0">
                        <a:latin typeface="Cambria Math"/>
                      </a:rPr>
                      <m:t>𝑙𝑛</m:t>
                    </m:r>
                    <m:f>
                      <m:fPr>
                        <m:ctrlPr>
                          <a:rPr lang="en-US" sz="2400" b="0" i="1" smtClean="0">
                            <a:latin typeface="Cambria Math" panose="02040503050406030204" pitchFamily="18" charset="0"/>
                          </a:rPr>
                        </m:ctrlPr>
                      </m:fPr>
                      <m:num>
                        <m:r>
                          <a:rPr lang="en-US" sz="2400" b="0" i="1" smtClean="0">
                            <a:latin typeface="Cambria Math"/>
                          </a:rPr>
                          <m:t>  </m:t>
                        </m:r>
                        <m:r>
                          <a:rPr lang="el-GR" sz="2400" b="0" i="1" smtClean="0">
                            <a:latin typeface="Cambria Math"/>
                          </a:rPr>
                          <m:t>2</m:t>
                        </m:r>
                        <m:r>
                          <a:rPr lang="en-US" sz="2400" b="0" i="1" smtClean="0">
                            <a:latin typeface="Cambria Math"/>
                          </a:rPr>
                          <m:t> </m:t>
                        </m:r>
                        <m:r>
                          <a:rPr lang="en-US" sz="2400" b="0" i="1" smtClean="0">
                            <a:latin typeface="Cambria Math"/>
                          </a:rPr>
                          <m:t>𝑙</m:t>
                        </m:r>
                        <m:r>
                          <a:rPr lang="en-US" sz="2400" b="0" i="1" smtClean="0">
                            <a:latin typeface="Cambria Math"/>
                          </a:rPr>
                          <m:t>   </m:t>
                        </m:r>
                      </m:num>
                      <m:den>
                        <m:r>
                          <a:rPr lang="en-US" sz="2400" b="0" i="1" smtClean="0">
                            <a:latin typeface="Cambria Math"/>
                          </a:rPr>
                          <m:t>𝑑</m:t>
                        </m:r>
                      </m:den>
                    </m:f>
                  </m:oMath>
                </a14:m>
                <a:r>
                  <a:rPr lang="el-GR" sz="2400" dirty="0"/>
                  <a:t> </a:t>
                </a:r>
                <a:r>
                  <a:rPr lang="en-US" sz="2400" dirty="0"/>
                  <a:t> </a:t>
                </a:r>
                <a:endParaRPr lang="el-GR" sz="2400" dirty="0"/>
              </a:p>
              <a:p>
                <a:pPr marL="0" indent="0">
                  <a:spcBef>
                    <a:spcPts val="0"/>
                  </a:spcBef>
                  <a:buNone/>
                </a:pPr>
                <a:r>
                  <a:rPr lang="el-GR" sz="2000" dirty="0"/>
                  <a:t>Ταινία  με  πλάτος   π=50</a:t>
                </a:r>
                <a:r>
                  <a:rPr lang="en-US" sz="2000" dirty="0"/>
                  <a:t>mm</a:t>
                </a:r>
                <a:r>
                  <a:rPr lang="el-GR" sz="2000" dirty="0"/>
                  <a:t>   και   πάχος   </a:t>
                </a:r>
                <a:r>
                  <a:rPr lang="en-US" sz="2000" dirty="0"/>
                  <a:t>s=4mm</a:t>
                </a:r>
              </a:p>
              <a:p>
                <a:pPr marL="0" indent="0">
                  <a:spcBef>
                    <a:spcPts val="0"/>
                  </a:spcBef>
                  <a:buNone/>
                </a:pPr>
                <a:r>
                  <a:rPr lang="el-GR" sz="2000" dirty="0"/>
                  <a:t>Ισοδύναμο πάχος αγωγού    </a:t>
                </a:r>
                <a:r>
                  <a:rPr lang="en-US" sz="2000" dirty="0"/>
                  <a:t>d =</a:t>
                </a:r>
                <a14:m>
                  <m:oMath xmlns:m="http://schemas.openxmlformats.org/officeDocument/2006/math">
                    <m:rad>
                      <m:radPr>
                        <m:degHide m:val="on"/>
                        <m:ctrlPr>
                          <a:rPr lang="en-US" sz="2000" i="1" smtClean="0">
                            <a:latin typeface="Cambria Math" panose="02040503050406030204" pitchFamily="18" charset="0"/>
                          </a:rPr>
                        </m:ctrlPr>
                      </m:radPr>
                      <m:deg/>
                      <m:e>
                        <m:f>
                          <m:fPr>
                            <m:ctrlPr>
                              <a:rPr lang="en-US" sz="2000" i="1" smtClean="0">
                                <a:latin typeface="Cambria Math" panose="02040503050406030204" pitchFamily="18" charset="0"/>
                              </a:rPr>
                            </m:ctrlPr>
                          </m:fPr>
                          <m:num>
                            <m:r>
                              <a:rPr lang="el-GR" sz="2000" b="0" i="1" smtClean="0">
                                <a:latin typeface="Cambria Math"/>
                              </a:rPr>
                              <m:t>4</m:t>
                            </m:r>
                            <m:r>
                              <m:rPr>
                                <m:sty m:val="p"/>
                              </m:rPr>
                              <a:rPr lang="el-GR" sz="2000" b="0" i="0" smtClean="0">
                                <a:latin typeface="Cambria Math"/>
                              </a:rPr>
                              <m:t>Α</m:t>
                            </m:r>
                          </m:num>
                          <m:den>
                            <m:r>
                              <a:rPr lang="el-GR" sz="2000" b="0" i="1" smtClean="0">
                                <a:latin typeface="Cambria Math"/>
                              </a:rPr>
                              <m:t>𝜋</m:t>
                            </m:r>
                          </m:den>
                        </m:f>
                      </m:e>
                    </m:rad>
                  </m:oMath>
                </a14:m>
                <a:r>
                  <a:rPr lang="el-GR" sz="2000" dirty="0"/>
                  <a:t> =</a:t>
                </a:r>
                <a:r>
                  <a:rPr lang="en-US" sz="2000" dirty="0"/>
                  <a:t> </a:t>
                </a:r>
                <a14:m>
                  <m:oMath xmlns:m="http://schemas.openxmlformats.org/officeDocument/2006/math">
                    <m:rad>
                      <m:radPr>
                        <m:degHide m:val="on"/>
                        <m:ctrlPr>
                          <a:rPr lang="en-US" sz="2000" i="1">
                            <a:latin typeface="Cambria Math" panose="02040503050406030204" pitchFamily="18" charset="0"/>
                          </a:rPr>
                        </m:ctrlPr>
                      </m:radPr>
                      <m:deg/>
                      <m:e>
                        <m:f>
                          <m:fPr>
                            <m:ctrlPr>
                              <a:rPr lang="en-US" sz="2000" i="1">
                                <a:latin typeface="Cambria Math" panose="02040503050406030204" pitchFamily="18" charset="0"/>
                              </a:rPr>
                            </m:ctrlPr>
                          </m:fPr>
                          <m:num>
                            <m:r>
                              <a:rPr lang="el-GR" sz="2000" i="1">
                                <a:latin typeface="Cambria Math"/>
                              </a:rPr>
                              <m:t>4</m:t>
                            </m:r>
                            <m:r>
                              <a:rPr lang="el-GR" sz="2000" i="1" smtClean="0">
                                <a:latin typeface="Cambria Math"/>
                                <a:ea typeface="Cambria Math"/>
                              </a:rPr>
                              <m:t>×</m:t>
                            </m:r>
                            <m:r>
                              <a:rPr lang="el-GR" sz="2000" b="0" i="0" smtClean="0">
                                <a:latin typeface="Cambria Math"/>
                                <a:ea typeface="Cambria Math"/>
                              </a:rPr>
                              <m:t>50</m:t>
                            </m:r>
                            <m:r>
                              <a:rPr lang="el-GR" sz="2000" b="0" i="1" smtClean="0">
                                <a:latin typeface="Cambria Math"/>
                                <a:ea typeface="Cambria Math"/>
                              </a:rPr>
                              <m:t>×4</m:t>
                            </m:r>
                          </m:num>
                          <m:den>
                            <m:r>
                              <a:rPr lang="el-GR" sz="2000" b="0" i="1" smtClean="0">
                                <a:latin typeface="Cambria Math"/>
                              </a:rPr>
                              <m:t>3,14</m:t>
                            </m:r>
                          </m:den>
                        </m:f>
                      </m:e>
                    </m:rad>
                    <m:r>
                      <a:rPr lang="el-GR" sz="2000" b="0" i="1" smtClean="0">
                        <a:latin typeface="Cambria Math"/>
                      </a:rPr>
                      <m:t>=16</m:t>
                    </m:r>
                  </m:oMath>
                </a14:m>
                <a:r>
                  <a:rPr lang="en-US" sz="2000" dirty="0"/>
                  <a:t>mm</a:t>
                </a:r>
              </a:p>
              <a:p>
                <a:pPr marL="0" indent="0">
                  <a:spcBef>
                    <a:spcPts val="0"/>
                  </a:spcBef>
                  <a:buNone/>
                </a:pPr>
                <a:r>
                  <a:rPr lang="el-GR" sz="2000" dirty="0"/>
                  <a:t>Προσεγγιστικά       </a:t>
                </a:r>
                <a14:m>
                  <m:oMath xmlns:m="http://schemas.openxmlformats.org/officeDocument/2006/math">
                    <m:r>
                      <a:rPr lang="en-US" sz="2000" i="1">
                        <a:latin typeface="Cambria Math"/>
                      </a:rPr>
                      <m:t>𝑅</m:t>
                    </m:r>
                    <m:r>
                      <a:rPr lang="en-US" sz="2000" i="1" smtClean="0">
                        <a:latin typeface="Cambria Math"/>
                        <a:ea typeface="Cambria Math"/>
                      </a:rPr>
                      <m:t>≅</m:t>
                    </m:r>
                    <m:f>
                      <m:fPr>
                        <m:ctrlPr>
                          <a:rPr lang="en-US" sz="2000" i="1">
                            <a:latin typeface="Cambria Math" panose="02040503050406030204" pitchFamily="18" charset="0"/>
                          </a:rPr>
                        </m:ctrlPr>
                      </m:fPr>
                      <m:num>
                        <m:r>
                          <a:rPr lang="el-GR" sz="2000" b="0" i="1" smtClean="0">
                            <a:latin typeface="Cambria Math"/>
                          </a:rPr>
                          <m:t>2  </m:t>
                        </m:r>
                        <m:r>
                          <a:rPr lang="en-US" sz="2000" i="1">
                            <a:latin typeface="Cambria Math"/>
                          </a:rPr>
                          <m:t>𝑟</m:t>
                        </m:r>
                      </m:num>
                      <m:den>
                        <m:r>
                          <a:rPr lang="en-US" sz="2000" i="1">
                            <a:latin typeface="Cambria Math"/>
                          </a:rPr>
                          <m:t>      </m:t>
                        </m:r>
                        <m:r>
                          <a:rPr lang="en-US" sz="2000" i="1">
                            <a:latin typeface="Cambria Math"/>
                          </a:rPr>
                          <m:t>𝑙</m:t>
                        </m:r>
                        <m:r>
                          <a:rPr lang="en-US" sz="2000" i="1">
                            <a:latin typeface="Cambria Math"/>
                          </a:rPr>
                          <m:t>    </m:t>
                        </m:r>
                      </m:den>
                    </m:f>
                    <m:r>
                      <a:rPr lang="el-GR" sz="2000" b="0" i="1" smtClean="0">
                        <a:latin typeface="Cambria Math"/>
                      </a:rPr>
                      <m:t>=</m:t>
                    </m:r>
                    <m:f>
                      <m:fPr>
                        <m:ctrlPr>
                          <a:rPr lang="en-US" sz="2000" i="1">
                            <a:latin typeface="Cambria Math" panose="02040503050406030204" pitchFamily="18" charset="0"/>
                          </a:rPr>
                        </m:ctrlPr>
                      </m:fPr>
                      <m:num>
                        <m:r>
                          <a:rPr lang="el-GR" sz="2000" i="1">
                            <a:latin typeface="Cambria Math"/>
                          </a:rPr>
                          <m:t>2  </m:t>
                        </m:r>
                        <m:r>
                          <a:rPr lang="el-GR" sz="2000" i="1" smtClean="0">
                            <a:latin typeface="Cambria Math"/>
                            <a:ea typeface="Cambria Math"/>
                          </a:rPr>
                          <m:t>×</m:t>
                        </m:r>
                        <m:r>
                          <a:rPr lang="el-GR" sz="2000" b="0" i="1" smtClean="0">
                            <a:latin typeface="Cambria Math"/>
                            <a:ea typeface="Cambria Math"/>
                          </a:rPr>
                          <m:t> 100</m:t>
                        </m:r>
                      </m:num>
                      <m:den>
                        <m:r>
                          <a:rPr lang="en-US" sz="2000" i="1">
                            <a:latin typeface="Cambria Math"/>
                          </a:rPr>
                          <m:t>      </m:t>
                        </m:r>
                        <m:r>
                          <a:rPr lang="el-GR" sz="2000" b="0" i="1" smtClean="0">
                            <a:latin typeface="Cambria Math"/>
                          </a:rPr>
                          <m:t>80</m:t>
                        </m:r>
                        <m:r>
                          <a:rPr lang="en-US" sz="2000" i="1">
                            <a:latin typeface="Cambria Math"/>
                          </a:rPr>
                          <m:t>    </m:t>
                        </m:r>
                      </m:den>
                    </m:f>
                    <m:r>
                      <a:rPr lang="el-GR" sz="2000" b="0" i="1" smtClean="0">
                        <a:latin typeface="Cambria Math"/>
                      </a:rPr>
                      <m:t>=2,5</m:t>
                    </m:r>
                  </m:oMath>
                </a14:m>
                <a:r>
                  <a:rPr lang="el-GR" sz="2000" dirty="0"/>
                  <a:t>Ω</a:t>
                </a:r>
                <a:endParaRPr lang="en-US" sz="2000" dirty="0"/>
              </a:p>
              <a:p>
                <a:pPr marL="0" indent="0">
                  <a:spcBef>
                    <a:spcPts val="0"/>
                  </a:spcBef>
                  <a:buNone/>
                </a:pPr>
                <a:r>
                  <a:rPr lang="el-GR" sz="2400" dirty="0"/>
                  <a:t>β</a:t>
                </a:r>
                <a:r>
                  <a:rPr lang="en-US" sz="2400" dirty="0"/>
                  <a:t>)</a:t>
                </a:r>
                <a:r>
                  <a:rPr lang="el-GR" sz="2400" dirty="0"/>
                  <a:t>  Πλέγμα </a:t>
                </a:r>
                <a:r>
                  <a:rPr lang="en-US" sz="2400" dirty="0"/>
                  <a:t>                        </a:t>
                </a:r>
                <a14:m>
                  <m:oMath xmlns:m="http://schemas.openxmlformats.org/officeDocument/2006/math">
                    <m:r>
                      <a:rPr lang="en-US" sz="2400" i="1">
                        <a:latin typeface="Cambria Math"/>
                      </a:rPr>
                      <m:t>𝑅</m:t>
                    </m:r>
                    <m:r>
                      <a:rPr lang="en-US" sz="2400" i="1">
                        <a:latin typeface="Cambria Math"/>
                      </a:rPr>
                      <m:t>=</m:t>
                    </m:r>
                    <m:f>
                      <m:fPr>
                        <m:ctrlPr>
                          <a:rPr lang="en-US" sz="2400" i="1">
                            <a:latin typeface="Cambria Math" panose="02040503050406030204" pitchFamily="18" charset="0"/>
                          </a:rPr>
                        </m:ctrlPr>
                      </m:fPr>
                      <m:num>
                        <m:r>
                          <a:rPr lang="en-US" sz="2400" i="1">
                            <a:latin typeface="Cambria Math"/>
                          </a:rPr>
                          <m:t>𝑟</m:t>
                        </m:r>
                      </m:num>
                      <m:den>
                        <m:r>
                          <a:rPr lang="en-US" sz="2400" i="1">
                            <a:latin typeface="Cambria Math"/>
                          </a:rPr>
                          <m:t> 2</m:t>
                        </m:r>
                        <m:r>
                          <a:rPr lang="en-US" sz="2400" i="1">
                            <a:latin typeface="Cambria Math"/>
                          </a:rPr>
                          <m:t>𝐷</m:t>
                        </m:r>
                        <m:r>
                          <a:rPr lang="en-US" sz="2400" i="1">
                            <a:latin typeface="Cambria Math"/>
                          </a:rPr>
                          <m:t> </m:t>
                        </m:r>
                      </m:den>
                    </m:f>
                    <m:r>
                      <a:rPr lang="en-US" sz="2400" i="1">
                        <a:latin typeface="Cambria Math"/>
                      </a:rPr>
                      <m:t>+</m:t>
                    </m:r>
                    <m:f>
                      <m:fPr>
                        <m:ctrlPr>
                          <a:rPr lang="en-US" sz="2400" i="1">
                            <a:latin typeface="Cambria Math" panose="02040503050406030204" pitchFamily="18" charset="0"/>
                          </a:rPr>
                        </m:ctrlPr>
                      </m:fPr>
                      <m:num>
                        <m:r>
                          <a:rPr lang="en-US" sz="2400" i="1">
                            <a:latin typeface="Cambria Math"/>
                          </a:rPr>
                          <m:t> </m:t>
                        </m:r>
                        <m:r>
                          <a:rPr lang="en-US" sz="2400" i="1">
                            <a:latin typeface="Cambria Math"/>
                          </a:rPr>
                          <m:t>𝑟</m:t>
                        </m:r>
                        <m:r>
                          <a:rPr lang="en-US" sz="2400" i="1">
                            <a:latin typeface="Cambria Math"/>
                          </a:rPr>
                          <m:t>  </m:t>
                        </m:r>
                      </m:num>
                      <m:den>
                        <m:r>
                          <a:rPr lang="en-US" sz="2400" i="1">
                            <a:latin typeface="Cambria Math"/>
                          </a:rPr>
                          <m:t>𝑙𝑔</m:t>
                        </m:r>
                      </m:den>
                    </m:f>
                  </m:oMath>
                </a14:m>
                <a:r>
                  <a:rPr lang="en-US" sz="2400" dirty="0"/>
                  <a:t> </a:t>
                </a:r>
              </a:p>
              <a:p>
                <a:pPr marL="0" indent="0">
                  <a:spcBef>
                    <a:spcPts val="0"/>
                  </a:spcBef>
                  <a:buNone/>
                </a:pPr>
                <a:r>
                  <a:rPr lang="el-GR" sz="2000" dirty="0"/>
                  <a:t>διαστάσεων </a:t>
                </a:r>
                <a:r>
                  <a:rPr lang="en-US" sz="2000" dirty="0"/>
                  <a:t>l x b </a:t>
                </a:r>
                <a:r>
                  <a:rPr lang="el-GR" sz="2000" dirty="0"/>
                  <a:t>=</a:t>
                </a:r>
                <a:r>
                  <a:rPr lang="en-US" sz="2000" dirty="0"/>
                  <a:t> </a:t>
                </a:r>
                <a:r>
                  <a:rPr lang="el-GR" sz="2000" dirty="0"/>
                  <a:t>20</a:t>
                </a:r>
                <a:r>
                  <a:rPr lang="en-US" sz="2000" dirty="0"/>
                  <a:t>m x 20m        D =</a:t>
                </a:r>
                <a14:m>
                  <m:oMath xmlns:m="http://schemas.openxmlformats.org/officeDocument/2006/math">
                    <m:rad>
                      <m:radPr>
                        <m:degHide m:val="on"/>
                        <m:ctrlPr>
                          <a:rPr lang="en-US" sz="2000" i="1">
                            <a:latin typeface="Cambria Math" panose="02040503050406030204" pitchFamily="18" charset="0"/>
                          </a:rPr>
                        </m:ctrlPr>
                      </m:radPr>
                      <m:deg/>
                      <m:e>
                        <m:f>
                          <m:fPr>
                            <m:ctrlPr>
                              <a:rPr lang="en-US" sz="2000" i="1">
                                <a:latin typeface="Cambria Math" panose="02040503050406030204" pitchFamily="18" charset="0"/>
                              </a:rPr>
                            </m:ctrlPr>
                          </m:fPr>
                          <m:num>
                            <m:r>
                              <a:rPr lang="el-GR" sz="2000" i="1">
                                <a:latin typeface="Cambria Math"/>
                              </a:rPr>
                              <m:t>4</m:t>
                            </m:r>
                            <m:r>
                              <a:rPr lang="en-US" sz="2000" i="1">
                                <a:latin typeface="Cambria Math"/>
                              </a:rPr>
                              <m:t> </m:t>
                            </m:r>
                            <m:r>
                              <a:rPr lang="en-US" sz="2000" i="1">
                                <a:latin typeface="Cambria Math"/>
                              </a:rPr>
                              <m:t>𝑙</m:t>
                            </m:r>
                            <m:r>
                              <a:rPr lang="en-US" sz="2000" i="1">
                                <a:latin typeface="Cambria Math"/>
                              </a:rPr>
                              <m:t> </m:t>
                            </m:r>
                            <m:r>
                              <a:rPr lang="en-US" sz="2000" i="1">
                                <a:latin typeface="Cambria Math"/>
                              </a:rPr>
                              <m:t>𝑏</m:t>
                            </m:r>
                          </m:num>
                          <m:den>
                            <m:r>
                              <a:rPr lang="el-GR" sz="2000" i="1">
                                <a:latin typeface="Cambria Math"/>
                              </a:rPr>
                              <m:t>𝜋</m:t>
                            </m:r>
                          </m:den>
                        </m:f>
                      </m:e>
                    </m:rad>
                  </m:oMath>
                </a14:m>
                <a:r>
                  <a:rPr lang="el-GR" sz="2000" dirty="0"/>
                  <a:t> =</a:t>
                </a:r>
                <a:r>
                  <a:rPr lang="en-US" sz="2000" dirty="0"/>
                  <a:t> </a:t>
                </a:r>
                <a14:m>
                  <m:oMath xmlns:m="http://schemas.openxmlformats.org/officeDocument/2006/math">
                    <m:rad>
                      <m:radPr>
                        <m:degHide m:val="on"/>
                        <m:ctrlPr>
                          <a:rPr lang="en-US" sz="2000" i="1">
                            <a:latin typeface="Cambria Math" panose="02040503050406030204" pitchFamily="18" charset="0"/>
                          </a:rPr>
                        </m:ctrlPr>
                      </m:radPr>
                      <m:deg/>
                      <m:e>
                        <m:f>
                          <m:fPr>
                            <m:ctrlPr>
                              <a:rPr lang="en-US" sz="2000" i="1">
                                <a:latin typeface="Cambria Math" panose="02040503050406030204" pitchFamily="18" charset="0"/>
                              </a:rPr>
                            </m:ctrlPr>
                          </m:fPr>
                          <m:num>
                            <m:r>
                              <a:rPr lang="el-GR" sz="2000" i="1">
                                <a:latin typeface="Cambria Math"/>
                              </a:rPr>
                              <m:t>4</m:t>
                            </m:r>
                            <m:r>
                              <a:rPr lang="el-GR" sz="2000" i="1">
                                <a:latin typeface="Cambria Math"/>
                                <a:ea typeface="Cambria Math"/>
                              </a:rPr>
                              <m:t>×</m:t>
                            </m:r>
                            <m:r>
                              <a:rPr lang="en-US" sz="2000">
                                <a:latin typeface="Cambria Math"/>
                                <a:ea typeface="Cambria Math"/>
                              </a:rPr>
                              <m:t>20</m:t>
                            </m:r>
                            <m:r>
                              <a:rPr lang="el-GR" sz="2000" i="1">
                                <a:latin typeface="Cambria Math"/>
                                <a:ea typeface="Cambria Math"/>
                              </a:rPr>
                              <m:t>×</m:t>
                            </m:r>
                            <m:r>
                              <a:rPr lang="en-US" sz="2000" i="1">
                                <a:latin typeface="Cambria Math"/>
                                <a:ea typeface="Cambria Math"/>
                              </a:rPr>
                              <m:t>20</m:t>
                            </m:r>
                          </m:num>
                          <m:den>
                            <m:r>
                              <a:rPr lang="el-GR" sz="2000" i="1">
                                <a:latin typeface="Cambria Math"/>
                              </a:rPr>
                              <m:t>3,14</m:t>
                            </m:r>
                          </m:den>
                        </m:f>
                      </m:e>
                    </m:rad>
                    <m:r>
                      <a:rPr lang="el-GR" sz="2000" i="1">
                        <a:latin typeface="Cambria Math"/>
                      </a:rPr>
                      <m:t>=</m:t>
                    </m:r>
                    <m:r>
                      <a:rPr lang="en-US" sz="2000" i="1">
                        <a:latin typeface="Cambria Math"/>
                      </a:rPr>
                      <m:t>22,5</m:t>
                    </m:r>
                    <m:r>
                      <a:rPr lang="el-GR" sz="2000" i="1">
                        <a:latin typeface="Cambria Math"/>
                      </a:rPr>
                      <m:t>6</m:t>
                    </m:r>
                  </m:oMath>
                </a14:m>
                <a:r>
                  <a:rPr lang="en-US" sz="2000" dirty="0"/>
                  <a:t>m</a:t>
                </a:r>
              </a:p>
              <a:p>
                <a:pPr marL="0" indent="0">
                  <a:spcBef>
                    <a:spcPts val="0"/>
                  </a:spcBef>
                  <a:buNone/>
                </a:pPr>
                <a:r>
                  <a:rPr lang="el-GR" sz="2800" dirty="0"/>
                  <a:t>γ)  Θεμελιακή γείωση</a:t>
                </a:r>
                <a:r>
                  <a:rPr lang="en-US" sz="2800" dirty="0"/>
                  <a:t>      </a:t>
                </a:r>
                <a14:m>
                  <m:oMath xmlns:m="http://schemas.openxmlformats.org/officeDocument/2006/math">
                    <m:r>
                      <a:rPr lang="en-US" sz="2800" i="1">
                        <a:latin typeface="Cambria Math"/>
                      </a:rPr>
                      <m:t>𝑅</m:t>
                    </m:r>
                    <m:r>
                      <a:rPr lang="en-US" sz="2800" i="1">
                        <a:latin typeface="Cambria Math"/>
                      </a:rPr>
                      <m:t>=</m:t>
                    </m:r>
                    <m:f>
                      <m:fPr>
                        <m:ctrlPr>
                          <a:rPr lang="en-US" sz="2800" i="1">
                            <a:latin typeface="Cambria Math" panose="02040503050406030204" pitchFamily="18" charset="0"/>
                          </a:rPr>
                        </m:ctrlPr>
                      </m:fPr>
                      <m:num>
                        <m:r>
                          <a:rPr lang="el-GR" sz="2800" b="0" i="1" smtClean="0">
                            <a:latin typeface="Cambria Math"/>
                          </a:rPr>
                          <m:t>2 </m:t>
                        </m:r>
                        <m:r>
                          <a:rPr lang="en-US" sz="2800" i="1">
                            <a:latin typeface="Cambria Math"/>
                          </a:rPr>
                          <m:t>𝑟</m:t>
                        </m:r>
                      </m:num>
                      <m:den>
                        <m:r>
                          <a:rPr lang="en-US" sz="2800" i="1">
                            <a:latin typeface="Cambria Math"/>
                          </a:rPr>
                          <m:t> </m:t>
                        </m:r>
                        <m:r>
                          <a:rPr lang="el-GR" sz="2800" b="0" i="1" smtClean="0">
                            <a:latin typeface="Cambria Math"/>
                          </a:rPr>
                          <m:t> </m:t>
                        </m:r>
                        <m:r>
                          <a:rPr lang="el-GR" sz="2800" b="0" i="1" smtClean="0">
                            <a:latin typeface="Cambria Math"/>
                          </a:rPr>
                          <m:t>𝜋</m:t>
                        </m:r>
                        <m:r>
                          <a:rPr lang="en-US" sz="2800" i="1">
                            <a:latin typeface="Cambria Math"/>
                          </a:rPr>
                          <m:t>𝐷</m:t>
                        </m:r>
                        <m:r>
                          <a:rPr lang="en-US" sz="2800" i="1">
                            <a:latin typeface="Cambria Math"/>
                          </a:rPr>
                          <m:t> </m:t>
                        </m:r>
                      </m:den>
                    </m:f>
                  </m:oMath>
                </a14:m>
                <a:endParaRPr lang="en-US" sz="2000" dirty="0"/>
              </a:p>
              <a:p>
                <a:pPr marL="0" indent="0">
                  <a:spcBef>
                    <a:spcPts val="0"/>
                  </a:spcBef>
                  <a:buNone/>
                </a:pPr>
                <a:r>
                  <a:rPr lang="en-US" sz="2000" dirty="0"/>
                  <a:t> D =</a:t>
                </a:r>
                <a14:m>
                  <m:oMath xmlns:m="http://schemas.openxmlformats.org/officeDocument/2006/math">
                    <m:rad>
                      <m:radPr>
                        <m:degHide m:val="on"/>
                        <m:ctrlPr>
                          <a:rPr lang="en-US" sz="2000" i="1">
                            <a:latin typeface="Cambria Math" panose="02040503050406030204" pitchFamily="18" charset="0"/>
                          </a:rPr>
                        </m:ctrlPr>
                      </m:radPr>
                      <m:deg/>
                      <m:e>
                        <m:f>
                          <m:fPr>
                            <m:ctrlPr>
                              <a:rPr lang="en-US" sz="2000" i="1">
                                <a:latin typeface="Cambria Math" panose="02040503050406030204" pitchFamily="18" charset="0"/>
                              </a:rPr>
                            </m:ctrlPr>
                          </m:fPr>
                          <m:num>
                            <m:r>
                              <a:rPr lang="el-GR" sz="2000" i="1">
                                <a:latin typeface="Cambria Math"/>
                              </a:rPr>
                              <m:t>4</m:t>
                            </m:r>
                            <m:r>
                              <a:rPr lang="en-US" sz="2000" i="1">
                                <a:latin typeface="Cambria Math"/>
                              </a:rPr>
                              <m:t> </m:t>
                            </m:r>
                            <m:r>
                              <m:rPr>
                                <m:sty m:val="p"/>
                              </m:rPr>
                              <a:rPr lang="en-US" sz="2000" b="0" i="0" smtClean="0">
                                <a:latin typeface="Cambria Math"/>
                              </a:rPr>
                              <m:t>S</m:t>
                            </m:r>
                          </m:num>
                          <m:den>
                            <m:r>
                              <a:rPr lang="el-GR" sz="2000" i="1">
                                <a:latin typeface="Cambria Math"/>
                              </a:rPr>
                              <m:t>𝜋</m:t>
                            </m:r>
                          </m:den>
                        </m:f>
                      </m:e>
                    </m:rad>
                  </m:oMath>
                </a14:m>
                <a:r>
                  <a:rPr lang="el-GR" sz="2000" dirty="0"/>
                  <a:t> =</a:t>
                </a:r>
                <a:r>
                  <a:rPr lang="en-US" sz="2000" dirty="0"/>
                  <a:t> </a:t>
                </a:r>
                <a14:m>
                  <m:oMath xmlns:m="http://schemas.openxmlformats.org/officeDocument/2006/math">
                    <m:rad>
                      <m:radPr>
                        <m:degHide m:val="on"/>
                        <m:ctrlPr>
                          <a:rPr lang="en-US" sz="2000" i="1">
                            <a:latin typeface="Cambria Math" panose="02040503050406030204" pitchFamily="18" charset="0"/>
                          </a:rPr>
                        </m:ctrlPr>
                      </m:radPr>
                      <m:deg/>
                      <m:e>
                        <m:f>
                          <m:fPr>
                            <m:ctrlPr>
                              <a:rPr lang="en-US" sz="2000" i="1">
                                <a:latin typeface="Cambria Math" panose="02040503050406030204" pitchFamily="18" charset="0"/>
                              </a:rPr>
                            </m:ctrlPr>
                          </m:fPr>
                          <m:num>
                            <m:r>
                              <a:rPr lang="el-GR" sz="2000" i="1">
                                <a:latin typeface="Cambria Math"/>
                              </a:rPr>
                              <m:t>4</m:t>
                            </m:r>
                            <m:r>
                              <a:rPr lang="el-GR" sz="2000" i="1">
                                <a:latin typeface="Cambria Math"/>
                                <a:ea typeface="Cambria Math"/>
                              </a:rPr>
                              <m:t>×</m:t>
                            </m:r>
                            <m:r>
                              <a:rPr lang="en-US" sz="2000" b="0" i="0" smtClean="0">
                                <a:latin typeface="Cambria Math"/>
                                <a:ea typeface="Cambria Math"/>
                              </a:rPr>
                              <m:t>400</m:t>
                            </m:r>
                          </m:num>
                          <m:den>
                            <m:r>
                              <a:rPr lang="el-GR" sz="2000" i="1">
                                <a:latin typeface="Cambria Math"/>
                              </a:rPr>
                              <m:t>3,14</m:t>
                            </m:r>
                          </m:den>
                        </m:f>
                      </m:e>
                    </m:rad>
                    <m:r>
                      <a:rPr lang="el-GR" sz="2000" i="1">
                        <a:latin typeface="Cambria Math"/>
                      </a:rPr>
                      <m:t>=</m:t>
                    </m:r>
                    <m:r>
                      <a:rPr lang="en-US" sz="2000" i="1">
                        <a:latin typeface="Cambria Math"/>
                      </a:rPr>
                      <m:t>22,5</m:t>
                    </m:r>
                    <m:r>
                      <a:rPr lang="en-US" sz="2000" b="0" i="1" smtClean="0">
                        <a:latin typeface="Cambria Math"/>
                      </a:rPr>
                      <m:t>6</m:t>
                    </m:r>
                  </m:oMath>
                </a14:m>
                <a:r>
                  <a:rPr lang="en-US" sz="2000" dirty="0"/>
                  <a:t>m</a:t>
                </a:r>
                <a:endParaRPr lang="el-GR" sz="2000" dirty="0"/>
              </a:p>
              <a:p>
                <a:pPr marL="0" indent="0">
                  <a:buNone/>
                </a:pPr>
                <a:endParaRPr lang="el-GR" sz="2800" dirty="0"/>
              </a:p>
              <a:p>
                <a:pPr marL="0" indent="0">
                  <a:buNone/>
                </a:pPr>
                <a:endParaRPr lang="el-GR" sz="2800" dirty="0"/>
              </a:p>
              <a:p>
                <a:pPr marL="0" indent="0">
                  <a:buNone/>
                </a:pPr>
                <a:endParaRPr lang="el-GR" sz="2800" dirty="0"/>
              </a:p>
              <a:p>
                <a:pPr marL="0" indent="0">
                  <a:buNone/>
                </a:pPr>
                <a:endParaRPr lang="en-US" sz="2800" dirty="0"/>
              </a:p>
              <a:p>
                <a:pPr marL="0" indent="0">
                  <a:buNone/>
                </a:pPr>
                <a14:m>
                  <m:oMathPara xmlns:m="http://schemas.openxmlformats.org/officeDocument/2006/math">
                    <m:oMathParaPr>
                      <m:jc m:val="centerGroup"/>
                    </m:oMathParaPr>
                    <m:oMath xmlns:m="http://schemas.openxmlformats.org/officeDocument/2006/math">
                      <m:r>
                        <a:rPr lang="en-US" sz="2800" b="0" i="1" smtClean="0">
                          <a:latin typeface="Cambria Math"/>
                        </a:rPr>
                        <m:t> </m:t>
                      </m:r>
                    </m:oMath>
                  </m:oMathPara>
                </a14:m>
                <a:endParaRPr lang="el-GR" sz="2800" i="1"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179512" y="1431231"/>
                <a:ext cx="8856984" cy="5166121"/>
              </a:xfrm>
              <a:blipFill rotWithShape="1">
                <a:blip r:embed="rId2"/>
                <a:stretch>
                  <a:fillRect l="-1376" t="-826" b="-1299"/>
                </a:stretch>
              </a:blipFill>
            </p:spPr>
            <p:txBody>
              <a:bodyPr/>
              <a:lstStyle/>
              <a:p>
                <a:r>
                  <a:rPr lang="el-GR">
                    <a:noFill/>
                  </a:rPr>
                  <a:t> </a:t>
                </a:r>
              </a:p>
            </p:txBody>
          </p:sp>
        </mc:Fallback>
      </mc:AlternateContent>
      <p:sp>
        <p:nvSpPr>
          <p:cNvPr id="4" name="Θέση αριθμού διαφάνειας 3"/>
          <p:cNvSpPr>
            <a:spLocks noGrp="1"/>
          </p:cNvSpPr>
          <p:nvPr>
            <p:ph type="sldNum" sz="quarter" idx="12"/>
          </p:nvPr>
        </p:nvSpPr>
        <p:spPr/>
        <p:txBody>
          <a:bodyPr/>
          <a:lstStyle/>
          <a:p>
            <a:fld id="{DD198258-3A06-43AD-98BB-3D07AD8A66F9}" type="slidenum">
              <a:rPr lang="en-US" sz="2000" b="1" smtClean="0"/>
              <a:pPr/>
              <a:t>24</a:t>
            </a:fld>
            <a:endParaRPr lang="en-US" sz="2000" b="1" dirty="0"/>
          </a:p>
        </p:txBody>
      </p:sp>
      <mc:AlternateContent xmlns:mc="http://schemas.openxmlformats.org/markup-compatibility/2006" xmlns:a14="http://schemas.microsoft.com/office/drawing/2010/main">
        <mc:Choice Requires="a14">
          <p:sp>
            <p:nvSpPr>
              <p:cNvPr id="5" name="TextBox 4"/>
              <p:cNvSpPr txBox="1"/>
              <p:nvPr/>
            </p:nvSpPr>
            <p:spPr>
              <a:xfrm>
                <a:off x="5220072" y="2276872"/>
                <a:ext cx="3635896" cy="650178"/>
              </a:xfrm>
              <a:prstGeom prst="rect">
                <a:avLst/>
              </a:prstGeom>
              <a:noFill/>
            </p:spPr>
            <p:txBody>
              <a:bodyPr wrap="square" rtlCol="0">
                <a:spAutoFit/>
              </a:bodyPr>
              <a:lstStyle/>
              <a:p>
                <a:r>
                  <a:rPr lang="en-US" sz="2400" dirty="0"/>
                  <a:t>=</a:t>
                </a:r>
                <a14:m>
                  <m:oMath xmlns:m="http://schemas.openxmlformats.org/officeDocument/2006/math">
                    <m:r>
                      <a:rPr lang="en-US" sz="2400" b="0" i="0" smtClean="0">
                        <a:latin typeface="Cambria Math"/>
                      </a:rPr>
                      <m:t> </m:t>
                    </m:r>
                    <m:f>
                      <m:fPr>
                        <m:ctrlPr>
                          <a:rPr lang="en-US" sz="2400" b="0" i="1" smtClean="0">
                            <a:latin typeface="Cambria Math" panose="02040503050406030204" pitchFamily="18" charset="0"/>
                          </a:rPr>
                        </m:ctrlPr>
                      </m:fPr>
                      <m:num>
                        <m:r>
                          <a:rPr lang="en-US" sz="2400" b="0" i="1" smtClean="0">
                            <a:latin typeface="Cambria Math"/>
                          </a:rPr>
                          <m:t>100 </m:t>
                        </m:r>
                      </m:num>
                      <m:den>
                        <m:r>
                          <a:rPr lang="en-US" sz="2400" b="0" i="1" smtClean="0">
                            <a:latin typeface="Cambria Math"/>
                            <a:ea typeface="Cambria Math"/>
                          </a:rPr>
                          <m:t> 3,14 ×80</m:t>
                        </m:r>
                      </m:den>
                    </m:f>
                    <m:func>
                      <m:funcPr>
                        <m:ctrlPr>
                          <a:rPr lang="en-US" sz="2400" b="0" i="1" smtClean="0">
                            <a:latin typeface="Cambria Math" panose="02040503050406030204" pitchFamily="18" charset="0"/>
                          </a:rPr>
                        </m:ctrlPr>
                      </m:funcPr>
                      <m:fName>
                        <m:r>
                          <m:rPr>
                            <m:sty m:val="p"/>
                          </m:rPr>
                          <a:rPr lang="en-US" sz="2400" b="0" i="0" smtClean="0">
                            <a:latin typeface="Cambria Math"/>
                          </a:rPr>
                          <m:t>ln</m:t>
                        </m:r>
                      </m:fName>
                      <m:e>
                        <m:f>
                          <m:fPr>
                            <m:ctrlPr>
                              <a:rPr lang="en-US" sz="2400" b="0" i="1" smtClean="0">
                                <a:latin typeface="Cambria Math" panose="02040503050406030204" pitchFamily="18" charset="0"/>
                              </a:rPr>
                            </m:ctrlPr>
                          </m:fPr>
                          <m:num>
                            <m:r>
                              <a:rPr lang="en-US" sz="2400" b="0" i="1" smtClean="0">
                                <a:latin typeface="Cambria Math"/>
                              </a:rPr>
                              <m:t>2 </m:t>
                            </m:r>
                            <m:r>
                              <a:rPr lang="en-US" sz="2400" b="0" i="1" smtClean="0">
                                <a:latin typeface="Cambria Math"/>
                                <a:ea typeface="Cambria Math"/>
                              </a:rPr>
                              <m:t>×80 </m:t>
                            </m:r>
                          </m:num>
                          <m:den>
                            <m:r>
                              <a:rPr lang="en-US" sz="2400" b="0" i="1" smtClean="0">
                                <a:latin typeface="Cambria Math"/>
                                <a:ea typeface="Cambria Math"/>
                              </a:rPr>
                              <m:t>0</m:t>
                            </m:r>
                            <m:r>
                              <a:rPr lang="en-US" sz="2400" b="0" i="1" smtClean="0">
                                <a:latin typeface="Cambria Math"/>
                              </a:rPr>
                              <m:t>,016</m:t>
                            </m:r>
                          </m:den>
                        </m:f>
                        <m:r>
                          <a:rPr lang="en-US" sz="2400" b="0" i="1" smtClean="0">
                            <a:latin typeface="Cambria Math"/>
                          </a:rPr>
                          <m:t>=3,66</m:t>
                        </m:r>
                        <m:r>
                          <a:rPr lang="el-GR" sz="2400" b="0" i="0" smtClean="0">
                            <a:latin typeface="Cambria Math"/>
                          </a:rPr>
                          <m:t> </m:t>
                        </m:r>
                      </m:e>
                    </m:func>
                  </m:oMath>
                </a14:m>
                <a:r>
                  <a:rPr lang="el-GR" sz="2400" dirty="0"/>
                  <a:t>Ω</a:t>
                </a:r>
              </a:p>
            </p:txBody>
          </p:sp>
        </mc:Choice>
        <mc:Fallback xmlns="">
          <p:sp>
            <p:nvSpPr>
              <p:cNvPr id="5" name="TextBox 4"/>
              <p:cNvSpPr txBox="1">
                <a:spLocks noRot="1" noChangeAspect="1" noMove="1" noResize="1" noEditPoints="1" noAdjustHandles="1" noChangeArrowheads="1" noChangeShapeType="1" noTextEdit="1"/>
              </p:cNvSpPr>
              <p:nvPr/>
            </p:nvSpPr>
            <p:spPr>
              <a:xfrm>
                <a:off x="5220072" y="2276872"/>
                <a:ext cx="3635896" cy="650178"/>
              </a:xfrm>
              <a:prstGeom prst="rect">
                <a:avLst/>
              </a:prstGeom>
              <a:blipFill rotWithShape="1">
                <a:blip r:embed="rId3"/>
                <a:stretch>
                  <a:fillRect l="-2513" r="-2345" b="-3774"/>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5580112" y="4224240"/>
                <a:ext cx="3384376" cy="644920"/>
              </a:xfrm>
              <a:prstGeom prst="rect">
                <a:avLst/>
              </a:prstGeom>
              <a:noFill/>
            </p:spPr>
            <p:txBody>
              <a:bodyPr wrap="square" rtlCol="0">
                <a:spAutoFit/>
              </a:bodyPr>
              <a:lstStyle/>
              <a:p>
                <a:r>
                  <a:rPr lang="en-US" sz="2400" dirty="0"/>
                  <a:t>=</a:t>
                </a:r>
                <a14:m>
                  <m:oMath xmlns:m="http://schemas.openxmlformats.org/officeDocument/2006/math">
                    <m:r>
                      <a:rPr lang="en-US" sz="2400" b="0" i="0" smtClean="0">
                        <a:latin typeface="Cambria Math"/>
                      </a:rPr>
                      <m:t> </m:t>
                    </m:r>
                    <m:f>
                      <m:fPr>
                        <m:ctrlPr>
                          <a:rPr lang="en-US" sz="2400" b="0" i="1" smtClean="0">
                            <a:latin typeface="Cambria Math" panose="02040503050406030204" pitchFamily="18" charset="0"/>
                          </a:rPr>
                        </m:ctrlPr>
                      </m:fPr>
                      <m:num>
                        <m:r>
                          <a:rPr lang="en-US" sz="2400" b="0" i="1" smtClean="0">
                            <a:latin typeface="Cambria Math"/>
                          </a:rPr>
                          <m:t>100</m:t>
                        </m:r>
                      </m:num>
                      <m:den>
                        <m:r>
                          <a:rPr lang="en-US" sz="2400" b="0" i="1" smtClean="0">
                            <a:latin typeface="Cambria Math"/>
                            <a:ea typeface="Cambria Math"/>
                          </a:rPr>
                          <m:t> 2×22,56</m:t>
                        </m:r>
                      </m:den>
                    </m:f>
                    <m:r>
                      <a:rPr lang="en-US" sz="2400" b="0" i="1" smtClean="0">
                        <a:latin typeface="Cambria Math"/>
                        <a:ea typeface="Cambria Math"/>
                      </a:rPr>
                      <m:t>+</m:t>
                    </m:r>
                    <m:f>
                      <m:fPr>
                        <m:ctrlPr>
                          <a:rPr lang="en-US" sz="2400" i="1">
                            <a:latin typeface="Cambria Math" panose="02040503050406030204" pitchFamily="18" charset="0"/>
                          </a:rPr>
                        </m:ctrlPr>
                      </m:fPr>
                      <m:num>
                        <m:r>
                          <a:rPr lang="en-US" sz="2400" i="1">
                            <a:latin typeface="Cambria Math"/>
                          </a:rPr>
                          <m:t>100 </m:t>
                        </m:r>
                      </m:num>
                      <m:den>
                        <m:r>
                          <a:rPr lang="en-US" sz="2400" i="1">
                            <a:latin typeface="Cambria Math"/>
                            <a:ea typeface="Cambria Math"/>
                          </a:rPr>
                          <m:t> </m:t>
                        </m:r>
                        <m:r>
                          <a:rPr lang="en-US" sz="2400" b="0" i="1" smtClean="0">
                            <a:latin typeface="Cambria Math"/>
                            <a:ea typeface="Cambria Math"/>
                          </a:rPr>
                          <m:t>80</m:t>
                        </m:r>
                      </m:den>
                    </m:f>
                    <m:r>
                      <a:rPr lang="en-US" sz="2400" b="0" i="1" smtClean="0">
                        <a:latin typeface="Cambria Math"/>
                        <a:ea typeface="Cambria Math"/>
                      </a:rPr>
                      <m:t>=3,46</m:t>
                    </m:r>
                  </m:oMath>
                </a14:m>
                <a:r>
                  <a:rPr lang="el-GR" sz="2400" dirty="0"/>
                  <a:t>Ω</a:t>
                </a:r>
              </a:p>
            </p:txBody>
          </p:sp>
        </mc:Choice>
        <mc:Fallback xmlns="">
          <p:sp>
            <p:nvSpPr>
              <p:cNvPr id="7" name="TextBox 6"/>
              <p:cNvSpPr txBox="1">
                <a:spLocks noRot="1" noChangeAspect="1" noMove="1" noResize="1" noEditPoints="1" noAdjustHandles="1" noChangeArrowheads="1" noChangeShapeType="1" noTextEdit="1"/>
              </p:cNvSpPr>
              <p:nvPr/>
            </p:nvSpPr>
            <p:spPr>
              <a:xfrm>
                <a:off x="5580112" y="4224240"/>
                <a:ext cx="3384376" cy="644920"/>
              </a:xfrm>
              <a:prstGeom prst="rect">
                <a:avLst/>
              </a:prstGeom>
              <a:blipFill rotWithShape="1">
                <a:blip r:embed="rId4"/>
                <a:stretch>
                  <a:fillRect l="-2698" r="-540" b="-3774"/>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5436096" y="5445224"/>
                <a:ext cx="3384376" cy="644920"/>
              </a:xfrm>
              <a:prstGeom prst="rect">
                <a:avLst/>
              </a:prstGeom>
              <a:noFill/>
            </p:spPr>
            <p:txBody>
              <a:bodyPr wrap="square" rtlCol="0">
                <a:spAutoFit/>
              </a:bodyPr>
              <a:lstStyle/>
              <a:p>
                <a:r>
                  <a:rPr lang="en-US" sz="2400" dirty="0"/>
                  <a:t>=</a:t>
                </a:r>
                <a14:m>
                  <m:oMath xmlns:m="http://schemas.openxmlformats.org/officeDocument/2006/math">
                    <m:r>
                      <a:rPr lang="en-US" sz="2400" b="0" i="0" smtClean="0">
                        <a:latin typeface="Cambria Math"/>
                      </a:rPr>
                      <m:t> </m:t>
                    </m:r>
                    <m:f>
                      <m:fPr>
                        <m:ctrlPr>
                          <a:rPr lang="en-US" sz="2400" b="0" i="1" smtClean="0">
                            <a:latin typeface="Cambria Math" panose="02040503050406030204" pitchFamily="18" charset="0"/>
                          </a:rPr>
                        </m:ctrlPr>
                      </m:fPr>
                      <m:num>
                        <m:r>
                          <a:rPr lang="en-US" sz="2400" b="0" i="1" smtClean="0">
                            <a:latin typeface="Cambria Math"/>
                          </a:rPr>
                          <m:t>2</m:t>
                        </m:r>
                        <m:r>
                          <a:rPr lang="en-US" sz="2400" b="0" i="1" smtClean="0">
                            <a:latin typeface="Cambria Math"/>
                            <a:ea typeface="Cambria Math"/>
                          </a:rPr>
                          <m:t>×</m:t>
                        </m:r>
                        <m:r>
                          <a:rPr lang="en-US" sz="2400" b="0" i="1" smtClean="0">
                            <a:latin typeface="Cambria Math"/>
                          </a:rPr>
                          <m:t>100</m:t>
                        </m:r>
                      </m:num>
                      <m:den>
                        <m:r>
                          <a:rPr lang="en-US" sz="2400" b="0" i="1" smtClean="0">
                            <a:latin typeface="Cambria Math"/>
                            <a:ea typeface="Cambria Math"/>
                          </a:rPr>
                          <m:t> 3,14×22,56</m:t>
                        </m:r>
                      </m:den>
                    </m:f>
                    <m:r>
                      <a:rPr lang="en-US" sz="2400" b="0" i="1" smtClean="0">
                        <a:latin typeface="Cambria Math"/>
                        <a:ea typeface="Cambria Math"/>
                      </a:rPr>
                      <m:t>=2,82</m:t>
                    </m:r>
                  </m:oMath>
                </a14:m>
                <a:r>
                  <a:rPr lang="el-GR" sz="2400" dirty="0"/>
                  <a:t>Ω</a:t>
                </a:r>
              </a:p>
            </p:txBody>
          </p:sp>
        </mc:Choice>
        <mc:Fallback xmlns="">
          <p:sp>
            <p:nvSpPr>
              <p:cNvPr id="8" name="TextBox 7"/>
              <p:cNvSpPr txBox="1">
                <a:spLocks noRot="1" noChangeAspect="1" noMove="1" noResize="1" noEditPoints="1" noAdjustHandles="1" noChangeArrowheads="1" noChangeShapeType="1" noTextEdit="1"/>
              </p:cNvSpPr>
              <p:nvPr/>
            </p:nvSpPr>
            <p:spPr>
              <a:xfrm>
                <a:off x="5436096" y="5445224"/>
                <a:ext cx="3384376" cy="644920"/>
              </a:xfrm>
              <a:prstGeom prst="rect">
                <a:avLst/>
              </a:prstGeom>
              <a:blipFill rotWithShape="1">
                <a:blip r:embed="rId5"/>
                <a:stretch>
                  <a:fillRect l="-2883" b="-3774"/>
                </a:stretch>
              </a:blipFill>
            </p:spPr>
            <p:txBody>
              <a:bodyPr/>
              <a:lstStyle/>
              <a:p>
                <a:r>
                  <a:rPr lang="el-GR">
                    <a:noFill/>
                  </a:rPr>
                  <a:t> </a:t>
                </a:r>
              </a:p>
            </p:txBody>
          </p:sp>
        </mc:Fallback>
      </mc:AlternateContent>
    </p:spTree>
    <p:extLst>
      <p:ext uri="{BB962C8B-B14F-4D97-AF65-F5344CB8AC3E}">
        <p14:creationId xmlns:p14="http://schemas.microsoft.com/office/powerpoint/2010/main" val="2902568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fade">
                                      <p:cBhvr>
                                        <p:cTn id="47" dur="500"/>
                                        <p:tgtEl>
                                          <p:spTgt spid="3">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fade">
                                      <p:cBhvr>
                                        <p:cTn id="52" dur="500"/>
                                        <p:tgtEl>
                                          <p:spTgt spid="7"/>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8" end="8"/>
                                            </p:txEl>
                                          </p:spTgt>
                                        </p:tgtEl>
                                        <p:attrNameLst>
                                          <p:attrName>style.visibility</p:attrName>
                                        </p:attrNameLst>
                                      </p:cBhvr>
                                      <p:to>
                                        <p:strVal val="visible"/>
                                      </p:to>
                                    </p:set>
                                    <p:animEffect transition="in" filter="fade">
                                      <p:cBhvr>
                                        <p:cTn id="57" dur="500"/>
                                        <p:tgtEl>
                                          <p:spTgt spid="3">
                                            <p:txEl>
                                              <p:pRg st="8" end="8"/>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
                                            <p:txEl>
                                              <p:pRg st="9" end="9"/>
                                            </p:txEl>
                                          </p:spTgt>
                                        </p:tgtEl>
                                        <p:attrNameLst>
                                          <p:attrName>style.visibility</p:attrName>
                                        </p:attrNameLst>
                                      </p:cBhvr>
                                      <p:to>
                                        <p:strVal val="visible"/>
                                      </p:to>
                                    </p:set>
                                    <p:animEffect transition="in" filter="fade">
                                      <p:cBhvr>
                                        <p:cTn id="62" dur="500"/>
                                        <p:tgtEl>
                                          <p:spTgt spid="3">
                                            <p:txEl>
                                              <p:pRg st="9" end="9"/>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8"/>
                                        </p:tgtEl>
                                        <p:attrNameLst>
                                          <p:attrName>style.visibility</p:attrName>
                                        </p:attrNameLst>
                                      </p:cBhvr>
                                      <p:to>
                                        <p:strVal val="visible"/>
                                      </p:to>
                                    </p:set>
                                    <p:animEffect transition="in" filter="fade">
                                      <p:cBhvr>
                                        <p:cTn id="67" dur="500"/>
                                        <p:tgtEl>
                                          <p:spTgt spid="8"/>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3">
                                            <p:txEl>
                                              <p:pRg st="14" end="14"/>
                                            </p:txEl>
                                          </p:spTgt>
                                        </p:tgtEl>
                                        <p:attrNameLst>
                                          <p:attrName>style.visibility</p:attrName>
                                        </p:attrNameLst>
                                      </p:cBhvr>
                                      <p:to>
                                        <p:strVal val="visible"/>
                                      </p:to>
                                    </p:set>
                                    <p:animEffect transition="in" filter="fade">
                                      <p:cBhvr>
                                        <p:cTn id="72"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P spid="7"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7923" y="3789040"/>
            <a:ext cx="4788533" cy="3000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2280" y="1556792"/>
            <a:ext cx="2016224" cy="1940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Τίτλος 1"/>
          <p:cNvSpPr>
            <a:spLocks noGrp="1"/>
          </p:cNvSpPr>
          <p:nvPr>
            <p:ph type="title"/>
          </p:nvPr>
        </p:nvSpPr>
        <p:spPr>
          <a:xfrm>
            <a:off x="467544" y="-170656"/>
            <a:ext cx="7543800" cy="1295400"/>
          </a:xfrm>
        </p:spPr>
        <p:txBody>
          <a:bodyPr/>
          <a:lstStyle/>
          <a:p>
            <a:r>
              <a:rPr lang="el-GR" dirty="0"/>
              <a:t>ΕΛΕΓΧΟΣ ΓΕΙΩΣΗΣ</a:t>
            </a:r>
          </a:p>
        </p:txBody>
      </p:sp>
      <p:sp>
        <p:nvSpPr>
          <p:cNvPr id="3" name="Θέση περιεχομένου 2"/>
          <p:cNvSpPr>
            <a:spLocks noGrp="1"/>
          </p:cNvSpPr>
          <p:nvPr>
            <p:ph idx="1"/>
          </p:nvPr>
        </p:nvSpPr>
        <p:spPr>
          <a:xfrm>
            <a:off x="323528" y="1556792"/>
            <a:ext cx="8136904" cy="917649"/>
          </a:xfrm>
        </p:spPr>
        <p:txBody>
          <a:bodyPr/>
          <a:lstStyle/>
          <a:p>
            <a:r>
              <a:rPr lang="el-GR" sz="2400" dirty="0"/>
              <a:t>Α) Σε ένα απλό ρευματοδότη της εγκατάστασης.</a:t>
            </a:r>
          </a:p>
        </p:txBody>
      </p:sp>
      <p:sp>
        <p:nvSpPr>
          <p:cNvPr id="4" name="Θέση αριθμού διαφάνειας 3"/>
          <p:cNvSpPr>
            <a:spLocks noGrp="1"/>
          </p:cNvSpPr>
          <p:nvPr>
            <p:ph type="sldNum" sz="quarter" idx="12"/>
          </p:nvPr>
        </p:nvSpPr>
        <p:spPr>
          <a:xfrm>
            <a:off x="6902896" y="6248400"/>
            <a:ext cx="2133600" cy="457200"/>
          </a:xfrm>
        </p:spPr>
        <p:txBody>
          <a:bodyPr/>
          <a:lstStyle/>
          <a:p>
            <a:fld id="{DD198258-3A06-43AD-98BB-3D07AD8A66F9}" type="slidenum">
              <a:rPr lang="en-US" sz="2000" b="1" smtClean="0"/>
              <a:pPr/>
              <a:t>25</a:t>
            </a:fld>
            <a:endParaRPr lang="en-US" sz="2000" b="1" dirty="0"/>
          </a:p>
        </p:txBody>
      </p:sp>
      <p:sp>
        <p:nvSpPr>
          <p:cNvPr id="6" name="TextBox 5"/>
          <p:cNvSpPr txBox="1"/>
          <p:nvPr/>
        </p:nvSpPr>
        <p:spPr>
          <a:xfrm>
            <a:off x="251520" y="1988840"/>
            <a:ext cx="7056784" cy="1477328"/>
          </a:xfrm>
          <a:prstGeom prst="rect">
            <a:avLst/>
          </a:prstGeom>
          <a:noFill/>
        </p:spPr>
        <p:txBody>
          <a:bodyPr wrap="square" rtlCol="0">
            <a:spAutoFit/>
          </a:bodyPr>
          <a:lstStyle/>
          <a:p>
            <a:pPr marL="0" indent="0" algn="just">
              <a:buNone/>
            </a:pPr>
            <a:r>
              <a:rPr lang="el-GR" dirty="0"/>
              <a:t>Η μέθοδος του βολτομέτρου ή του λαμπτήρα, βασίζεται στην προϋπόθεση ότι ο ουδέτερος και η γείωση του δικτύου συνδέονται μεταξύ τους. Έτσι, η τάση μεταξύ φάσης και ουδετέρου σε ένα ρευματοδότη έχει την ίδια τιμή με εκείνη μεταξύ φάσης και γείωσης, ενώ η τάση μεταξύ ουδετέρου και γης έχει μηδενική τιμή.</a:t>
            </a:r>
          </a:p>
        </p:txBody>
      </p:sp>
      <p:sp>
        <p:nvSpPr>
          <p:cNvPr id="8" name="Θέση περιεχομένου 2"/>
          <p:cNvSpPr txBox="1">
            <a:spLocks/>
          </p:cNvSpPr>
          <p:nvPr/>
        </p:nvSpPr>
        <p:spPr bwMode="auto">
          <a:xfrm>
            <a:off x="179512" y="3429000"/>
            <a:ext cx="8136904" cy="917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1" fontAlgn="base" hangingPunct="1">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1" fontAlgn="base" hangingPunct="1">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1" fontAlgn="base" hangingPunct="1">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r>
              <a:rPr lang="el-GR" sz="2400" kern="0" dirty="0"/>
              <a:t>Β)  Στον πίνακα  εγκατάστασης,  μέθοδος  ουδετέρου.</a:t>
            </a:r>
          </a:p>
        </p:txBody>
      </p:sp>
      <p:sp>
        <p:nvSpPr>
          <p:cNvPr id="9" name="TextBox 8"/>
          <p:cNvSpPr txBox="1"/>
          <p:nvPr/>
        </p:nvSpPr>
        <p:spPr>
          <a:xfrm>
            <a:off x="323528" y="3933055"/>
            <a:ext cx="3456384" cy="2585323"/>
          </a:xfrm>
          <a:prstGeom prst="rect">
            <a:avLst/>
          </a:prstGeom>
          <a:noFill/>
        </p:spPr>
        <p:txBody>
          <a:bodyPr wrap="square" rtlCol="0">
            <a:spAutoFit/>
          </a:bodyPr>
          <a:lstStyle/>
          <a:p>
            <a:pPr algn="just"/>
            <a:r>
              <a:rPr lang="el-GR" dirty="0"/>
              <a:t>Αφαιρείται ο αγωγός ουδετέρου της όλης εγκατάστασης από το σημείο σύνδεσης του στον πίνακα και συνδέεται στον ακροδέκτη του αγωγού γείωσης του πίνακα. Στη συνέχεια κλείνει ο διακόπτης και η λειτουργία του κυκλώματος είναι μία ένδειξη ύπαρξης  της γείωσης. </a:t>
            </a:r>
          </a:p>
        </p:txBody>
      </p:sp>
    </p:spTree>
    <p:extLst>
      <p:ext uri="{BB962C8B-B14F-4D97-AF65-F5344CB8AC3E}">
        <p14:creationId xmlns:p14="http://schemas.microsoft.com/office/powerpoint/2010/main" val="83432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50"/>
                                        </p:tgtEl>
                                        <p:attrNameLst>
                                          <p:attrName>style.visibility</p:attrName>
                                        </p:attrNameLst>
                                      </p:cBhvr>
                                      <p:to>
                                        <p:strVal val="visible"/>
                                      </p:to>
                                    </p:set>
                                    <p:animEffect transition="in" filter="fade">
                                      <p:cBhvr>
                                        <p:cTn id="27" dur="500"/>
                                        <p:tgtEl>
                                          <p:spTgt spid="205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8" grpId="0"/>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12576" y="116632"/>
            <a:ext cx="7543800" cy="792088"/>
          </a:xfrm>
        </p:spPr>
        <p:txBody>
          <a:bodyPr/>
          <a:lstStyle/>
          <a:p>
            <a:r>
              <a:rPr lang="el-GR" dirty="0"/>
              <a:t>ΜΕΤΡΗΣΗ  ΓΕΙΩΣΗΣ</a:t>
            </a:r>
          </a:p>
        </p:txBody>
      </p:sp>
      <p:sp>
        <p:nvSpPr>
          <p:cNvPr id="4" name="Θέση αριθμού διαφάνειας 3"/>
          <p:cNvSpPr>
            <a:spLocks noGrp="1"/>
          </p:cNvSpPr>
          <p:nvPr>
            <p:ph type="sldNum" sz="quarter" idx="12"/>
          </p:nvPr>
        </p:nvSpPr>
        <p:spPr/>
        <p:txBody>
          <a:bodyPr/>
          <a:lstStyle/>
          <a:p>
            <a:fld id="{DD198258-3A06-43AD-98BB-3D07AD8A66F9}" type="slidenum">
              <a:rPr lang="en-US" sz="2000" b="1" smtClean="0"/>
              <a:pPr/>
              <a:t>26</a:t>
            </a:fld>
            <a:endParaRPr lang="en-US" sz="2000" b="1"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249366" y="1047791"/>
            <a:ext cx="4931146" cy="38933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5825" y="4869160"/>
            <a:ext cx="3490671" cy="13962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07504" y="908720"/>
            <a:ext cx="4248472" cy="4247317"/>
          </a:xfrm>
          <a:prstGeom prst="rect">
            <a:avLst/>
          </a:prstGeom>
          <a:noFill/>
        </p:spPr>
        <p:txBody>
          <a:bodyPr wrap="square" rtlCol="0">
            <a:spAutoFit/>
          </a:bodyPr>
          <a:lstStyle/>
          <a:p>
            <a:pPr algn="just"/>
            <a:r>
              <a:rPr lang="el-GR" dirty="0"/>
              <a:t>Για  την  μέτρηση   χρησιμοποιείται  η  διάταξη  του  διπλανού  Σχήματος.</a:t>
            </a:r>
          </a:p>
          <a:p>
            <a:pPr algn="just"/>
            <a:endParaRPr lang="el-GR" dirty="0"/>
          </a:p>
          <a:p>
            <a:pPr algn="just"/>
            <a:r>
              <a:rPr lang="el-GR" dirty="0"/>
              <a:t>Μέσω της μεταβλητής αντίστασης </a:t>
            </a:r>
            <a:r>
              <a:rPr lang="el-GR" dirty="0" err="1"/>
              <a:t>Rp</a:t>
            </a:r>
            <a:r>
              <a:rPr lang="el-GR" dirty="0"/>
              <a:t> </a:t>
            </a:r>
            <a:r>
              <a:rPr lang="el-GR" dirty="0" err="1"/>
              <a:t>ρυθµίζεται</a:t>
            </a:r>
            <a:r>
              <a:rPr lang="el-GR" dirty="0"/>
              <a:t>  το </a:t>
            </a:r>
            <a:r>
              <a:rPr lang="el-GR" dirty="0" err="1"/>
              <a:t>ρεύµα</a:t>
            </a:r>
            <a:r>
              <a:rPr lang="el-GR" dirty="0"/>
              <a:t> που </a:t>
            </a:r>
            <a:r>
              <a:rPr lang="el-GR" dirty="0" err="1"/>
              <a:t>εφαρµόζεται</a:t>
            </a:r>
            <a:r>
              <a:rPr lang="el-GR" dirty="0"/>
              <a:t> στο </a:t>
            </a:r>
            <a:r>
              <a:rPr lang="el-GR" dirty="0" err="1"/>
              <a:t>γειωτή</a:t>
            </a:r>
            <a:r>
              <a:rPr lang="el-GR" dirty="0"/>
              <a:t>, το οποίο µ</a:t>
            </a:r>
            <a:r>
              <a:rPr lang="el-GR" dirty="0" err="1"/>
              <a:t>ετράται</a:t>
            </a:r>
            <a:r>
              <a:rPr lang="el-GR" dirty="0"/>
              <a:t> από το </a:t>
            </a:r>
            <a:r>
              <a:rPr lang="el-GR" dirty="0" err="1"/>
              <a:t>αµπερόµετρο</a:t>
            </a:r>
            <a:r>
              <a:rPr lang="el-GR" dirty="0"/>
              <a:t>. Η πτώση τάσης που </a:t>
            </a:r>
            <a:r>
              <a:rPr lang="el-GR" dirty="0" err="1"/>
              <a:t>δηµιουργεί</a:t>
            </a:r>
            <a:r>
              <a:rPr lang="el-GR" dirty="0"/>
              <a:t> το </a:t>
            </a:r>
            <a:r>
              <a:rPr lang="el-GR" dirty="0" err="1"/>
              <a:t>ρεύµα</a:t>
            </a:r>
            <a:r>
              <a:rPr lang="el-GR" dirty="0"/>
              <a:t> µέσω του </a:t>
            </a:r>
            <a:r>
              <a:rPr lang="el-GR" dirty="0" err="1"/>
              <a:t>γειωτή</a:t>
            </a:r>
            <a:r>
              <a:rPr lang="el-GR" dirty="0"/>
              <a:t> µ</a:t>
            </a:r>
            <a:r>
              <a:rPr lang="el-GR" dirty="0" err="1"/>
              <a:t>ετράται</a:t>
            </a:r>
            <a:r>
              <a:rPr lang="el-GR" dirty="0"/>
              <a:t> από το </a:t>
            </a:r>
            <a:r>
              <a:rPr lang="el-GR" dirty="0" err="1"/>
              <a:t>βολτόµετρο</a:t>
            </a:r>
            <a:r>
              <a:rPr lang="el-GR" dirty="0"/>
              <a:t>.</a:t>
            </a:r>
          </a:p>
          <a:p>
            <a:pPr algn="just"/>
            <a:r>
              <a:rPr lang="el-GR" dirty="0"/>
              <a:t>Για την επιβολή του </a:t>
            </a:r>
            <a:r>
              <a:rPr lang="el-GR" dirty="0" err="1"/>
              <a:t>ρεύµατος</a:t>
            </a:r>
            <a:r>
              <a:rPr lang="el-GR" dirty="0"/>
              <a:t> στο </a:t>
            </a:r>
            <a:r>
              <a:rPr lang="el-GR" dirty="0" err="1"/>
              <a:t>γειωτή</a:t>
            </a:r>
            <a:r>
              <a:rPr lang="el-GR" dirty="0"/>
              <a:t> χρησιμοποιείται το βοηθητικό ηλεκτρόδιο  Α και για τη μέτρηση της τάσης </a:t>
            </a:r>
            <a:r>
              <a:rPr lang="el-GR" dirty="0" err="1"/>
              <a:t>χρησιµοποιείται</a:t>
            </a:r>
            <a:r>
              <a:rPr lang="el-GR" dirty="0"/>
              <a:t> το βοηθητικό ηλεκτρόδιο  Β που είναι τοποθετημένα σε μεγάλες αποστάσεις μεταξύ τους.</a:t>
            </a:r>
          </a:p>
        </p:txBody>
      </p:sp>
      <p:sp>
        <p:nvSpPr>
          <p:cNvPr id="6" name="TextBox 5"/>
          <p:cNvSpPr txBox="1"/>
          <p:nvPr/>
        </p:nvSpPr>
        <p:spPr>
          <a:xfrm>
            <a:off x="107504" y="5157192"/>
            <a:ext cx="5474325" cy="1477328"/>
          </a:xfrm>
          <a:prstGeom prst="rect">
            <a:avLst/>
          </a:prstGeom>
          <a:noFill/>
        </p:spPr>
        <p:txBody>
          <a:bodyPr wrap="square" rtlCol="0">
            <a:spAutoFit/>
          </a:bodyPr>
          <a:lstStyle/>
          <a:p>
            <a:pPr algn="just"/>
            <a:r>
              <a:rPr lang="el-GR" dirty="0"/>
              <a:t>Η αντίσταση γείωσης υπολογίζεται από τη σχέση</a:t>
            </a:r>
          </a:p>
          <a:p>
            <a:pPr algn="just"/>
            <a:r>
              <a:rPr lang="el-GR" dirty="0"/>
              <a:t>όπου, Vi και Ii είναι οι ενδείξεις του </a:t>
            </a:r>
            <a:r>
              <a:rPr lang="el-GR" dirty="0" err="1"/>
              <a:t>βολτόµετρου</a:t>
            </a:r>
            <a:r>
              <a:rPr lang="el-GR" dirty="0"/>
              <a:t> και του </a:t>
            </a:r>
            <a:r>
              <a:rPr lang="el-GR" dirty="0" err="1"/>
              <a:t>αµπερόµετρου</a:t>
            </a:r>
            <a:r>
              <a:rPr lang="el-GR" dirty="0"/>
              <a:t> αντίστοιχα.</a:t>
            </a:r>
          </a:p>
          <a:p>
            <a:pPr algn="just"/>
            <a:r>
              <a:rPr lang="el-GR" dirty="0" err="1"/>
              <a:t>rv</a:t>
            </a:r>
            <a:r>
              <a:rPr lang="el-GR" dirty="0"/>
              <a:t> η εσωτερική αντίσταση του </a:t>
            </a:r>
            <a:r>
              <a:rPr lang="el-GR" dirty="0" err="1"/>
              <a:t>βολτόµετρου</a:t>
            </a:r>
            <a:r>
              <a:rPr lang="el-GR" dirty="0"/>
              <a:t> και</a:t>
            </a:r>
          </a:p>
          <a:p>
            <a:pPr algn="just"/>
            <a:r>
              <a:rPr lang="el-GR" dirty="0" err="1"/>
              <a:t>rB</a:t>
            </a:r>
            <a:r>
              <a:rPr lang="el-GR" dirty="0"/>
              <a:t> η αντίσταση γείωσης του ηλεκτροδίου Β</a:t>
            </a:r>
          </a:p>
        </p:txBody>
      </p:sp>
    </p:spTree>
    <p:extLst>
      <p:ext uri="{BB962C8B-B14F-4D97-AF65-F5344CB8AC3E}">
        <p14:creationId xmlns:p14="http://schemas.microsoft.com/office/powerpoint/2010/main" val="3349835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fade">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27"/>
                                        </p:tgtEl>
                                        <p:attrNameLst>
                                          <p:attrName>style.visibility</p:attrName>
                                        </p:attrNameLst>
                                      </p:cBhvr>
                                      <p:to>
                                        <p:strVal val="visible"/>
                                      </p:to>
                                    </p:set>
                                    <p:animEffect transition="in" filter="fade">
                                      <p:cBhvr>
                                        <p:cTn id="32" dur="500"/>
                                        <p:tgtEl>
                                          <p:spTgt spid="102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xEl>
                                              <p:pRg st="1" end="1"/>
                                            </p:txEl>
                                          </p:spTgt>
                                        </p:tgtEl>
                                        <p:attrNameLst>
                                          <p:attrName>style.visibility</p:attrName>
                                        </p:attrNameLst>
                                      </p:cBhvr>
                                      <p:to>
                                        <p:strVal val="visible"/>
                                      </p:to>
                                    </p:set>
                                    <p:animEffect transition="in" filter="fade">
                                      <p:cBhvr>
                                        <p:cTn id="37" dur="500"/>
                                        <p:tgtEl>
                                          <p:spTgt spid="6">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
                                            <p:txEl>
                                              <p:pRg st="2" end="2"/>
                                            </p:txEl>
                                          </p:spTgt>
                                        </p:tgtEl>
                                        <p:attrNameLst>
                                          <p:attrName>style.visibility</p:attrName>
                                        </p:attrNameLst>
                                      </p:cBhvr>
                                      <p:to>
                                        <p:strVal val="visible"/>
                                      </p:to>
                                    </p:set>
                                    <p:animEffect transition="in" filter="fade">
                                      <p:cBhvr>
                                        <p:cTn id="42" dur="500"/>
                                        <p:tgtEl>
                                          <p:spTgt spid="6">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6">
                                            <p:txEl>
                                              <p:pRg st="3" end="3"/>
                                            </p:txEl>
                                          </p:spTgt>
                                        </p:tgtEl>
                                        <p:attrNameLst>
                                          <p:attrName>style.visibility</p:attrName>
                                        </p:attrNameLst>
                                      </p:cBhvr>
                                      <p:to>
                                        <p:strVal val="visible"/>
                                      </p:to>
                                    </p:set>
                                    <p:animEffect transition="in" filter="fade">
                                      <p:cBhvr>
                                        <p:cTn id="47"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6"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ΗΛΕΚΤΡΟΝΟΜΟΣ  ΔΙΑΦΥΓΗΣ ΕΝΤΑΣΗΣ  (ΡΕΛΕ ΔΙΑΡΡΟΗΣ)</a:t>
            </a: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759" y="1340768"/>
            <a:ext cx="4247753" cy="31508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Θέση περιεχομένου 2"/>
          <p:cNvSpPr>
            <a:spLocks noGrp="1"/>
          </p:cNvSpPr>
          <p:nvPr>
            <p:ph idx="1"/>
          </p:nvPr>
        </p:nvSpPr>
        <p:spPr>
          <a:xfrm>
            <a:off x="107504" y="1719263"/>
            <a:ext cx="5184576" cy="2772370"/>
          </a:xfrm>
        </p:spPr>
        <p:txBody>
          <a:bodyPr/>
          <a:lstStyle/>
          <a:p>
            <a:pPr marL="0" indent="0" algn="just">
              <a:buNone/>
            </a:pPr>
            <a:r>
              <a:rPr lang="el-GR" sz="2400" dirty="0"/>
              <a:t>Ο διακόπτης διαφυγής Έντασης διακόπτει την παροχή της τάσης προς την εγκατάσταση που επιτηρεί σε χρόνο περίπου 30</a:t>
            </a:r>
            <a:r>
              <a:rPr lang="en-US" sz="2400" dirty="0" err="1"/>
              <a:t>ms</a:t>
            </a:r>
            <a:r>
              <a:rPr lang="el-GR" sz="2400" dirty="0"/>
              <a:t> και για τιμή ρεύματος διαρροής της τάξης των 30</a:t>
            </a:r>
            <a:r>
              <a:rPr lang="en-US" sz="2400" dirty="0"/>
              <a:t>mA </a:t>
            </a:r>
            <a:r>
              <a:rPr lang="el-GR" sz="2400" dirty="0"/>
              <a:t>σε οποιοδήποτε σημείο της εγκατάστασης.</a:t>
            </a:r>
            <a:endParaRPr lang="el-GR" dirty="0"/>
          </a:p>
          <a:p>
            <a:endParaRPr lang="el-GR" dirty="0"/>
          </a:p>
          <a:p>
            <a:endParaRPr lang="el-GR" dirty="0"/>
          </a:p>
        </p:txBody>
      </p:sp>
      <p:sp>
        <p:nvSpPr>
          <p:cNvPr id="4" name="Θέση αριθμού διαφάνειας 3"/>
          <p:cNvSpPr>
            <a:spLocks noGrp="1"/>
          </p:cNvSpPr>
          <p:nvPr>
            <p:ph type="sldNum" sz="quarter" idx="12"/>
          </p:nvPr>
        </p:nvSpPr>
        <p:spPr/>
        <p:txBody>
          <a:bodyPr/>
          <a:lstStyle/>
          <a:p>
            <a:fld id="{DD198258-3A06-43AD-98BB-3D07AD8A66F9}" type="slidenum">
              <a:rPr lang="en-US" sz="2000" b="1" smtClean="0"/>
              <a:pPr/>
              <a:t>27</a:t>
            </a:fld>
            <a:endParaRPr lang="en-US" sz="2000" b="1" dirty="0"/>
          </a:p>
        </p:txBody>
      </p:sp>
      <p:sp>
        <p:nvSpPr>
          <p:cNvPr id="5" name="TextBox 4"/>
          <p:cNvSpPr txBox="1"/>
          <p:nvPr/>
        </p:nvSpPr>
        <p:spPr>
          <a:xfrm>
            <a:off x="179512" y="4581128"/>
            <a:ext cx="8496944" cy="1569660"/>
          </a:xfrm>
          <a:prstGeom prst="rect">
            <a:avLst/>
          </a:prstGeom>
          <a:noFill/>
        </p:spPr>
        <p:txBody>
          <a:bodyPr wrap="square" rtlCol="0">
            <a:spAutoFit/>
          </a:bodyPr>
          <a:lstStyle/>
          <a:p>
            <a:pPr marL="0" indent="0" algn="just">
              <a:buNone/>
            </a:pPr>
            <a:r>
              <a:rPr lang="el-GR" sz="2400" dirty="0"/>
              <a:t>Αποτελείται από ένα στοιχείο υπερέντασης ΔΙ=Ι1–Ι2 το οποίο μέσω ενός διαφορικού μετασχηματιστή παράγει μία τάση </a:t>
            </a:r>
            <a:r>
              <a:rPr lang="en-US" sz="2400" dirty="0"/>
              <a:t>u, </a:t>
            </a:r>
            <a:r>
              <a:rPr lang="el-GR" sz="2400" dirty="0"/>
              <a:t>λόγω της οποίας ενεργοποιείται ο ηλεκτρονόμος Η και ανοίγουν οι επαφές α και β.</a:t>
            </a:r>
          </a:p>
        </p:txBody>
      </p:sp>
    </p:spTree>
    <p:extLst>
      <p:ext uri="{BB962C8B-B14F-4D97-AF65-F5344CB8AC3E}">
        <p14:creationId xmlns:p14="http://schemas.microsoft.com/office/powerpoint/2010/main" val="1916491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5"/>
                                        </p:tgtEl>
                                        <p:attrNameLst>
                                          <p:attrName>style.visibility</p:attrName>
                                        </p:attrNameLst>
                                      </p:cBhvr>
                                      <p:to>
                                        <p:strVal val="visible"/>
                                      </p:to>
                                    </p:set>
                                    <p:animEffect transition="in" filter="fade">
                                      <p:cBhvr>
                                        <p:cTn id="12" dur="500"/>
                                        <p:tgtEl>
                                          <p:spTgt spid="307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ΗΛΕΚΤΡΟΝΟΜΟΣ  ΔΙΑΦΥΓΗΣ ΤΑΣΗΣ</a:t>
            </a:r>
          </a:p>
        </p:txBody>
      </p:sp>
      <p:sp>
        <p:nvSpPr>
          <p:cNvPr id="4" name="Θέση αριθμού διαφάνειας 3"/>
          <p:cNvSpPr>
            <a:spLocks noGrp="1"/>
          </p:cNvSpPr>
          <p:nvPr>
            <p:ph type="sldNum" sz="quarter" idx="12"/>
          </p:nvPr>
        </p:nvSpPr>
        <p:spPr/>
        <p:txBody>
          <a:bodyPr/>
          <a:lstStyle/>
          <a:p>
            <a:fld id="{DD198258-3A06-43AD-98BB-3D07AD8A66F9}" type="slidenum">
              <a:rPr lang="en-US" sz="2000" b="1" smtClean="0"/>
              <a:pPr/>
              <a:t>28</a:t>
            </a:fld>
            <a:endParaRPr lang="en-US" sz="2000" b="1"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81349" y="1556792"/>
            <a:ext cx="4671171" cy="4752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79512" y="1509752"/>
            <a:ext cx="4824536" cy="1631216"/>
          </a:xfrm>
          <a:prstGeom prst="rect">
            <a:avLst/>
          </a:prstGeom>
          <a:noFill/>
        </p:spPr>
        <p:txBody>
          <a:bodyPr wrap="square" rtlCol="0">
            <a:spAutoFit/>
          </a:bodyPr>
          <a:lstStyle/>
          <a:p>
            <a:pPr algn="just"/>
            <a:r>
              <a:rPr lang="el-GR" sz="2000" dirty="0"/>
              <a:t>Ο διακόπτης διαφυγής τάσης αποτελείται ένα στοιχείο υπέρτασης (πηνίο) και έναν ηλεκτρονόμο που πρέπει να διακόπτει το κύκλωμα σε περίπτωση διαφοράς δυναμικού μικρότερης από 50</a:t>
            </a:r>
            <a:r>
              <a:rPr lang="en-US" sz="2000" dirty="0"/>
              <a:t>V</a:t>
            </a:r>
            <a:r>
              <a:rPr lang="el-GR" sz="2000" dirty="0"/>
              <a:t>.</a:t>
            </a:r>
          </a:p>
        </p:txBody>
      </p:sp>
      <p:sp>
        <p:nvSpPr>
          <p:cNvPr id="6" name="TextBox 5"/>
          <p:cNvSpPr txBox="1"/>
          <p:nvPr/>
        </p:nvSpPr>
        <p:spPr>
          <a:xfrm>
            <a:off x="179512" y="3230974"/>
            <a:ext cx="4638944" cy="2862322"/>
          </a:xfrm>
          <a:prstGeom prst="rect">
            <a:avLst/>
          </a:prstGeom>
          <a:noFill/>
        </p:spPr>
        <p:txBody>
          <a:bodyPr wrap="square" rtlCol="0">
            <a:spAutoFit/>
          </a:bodyPr>
          <a:lstStyle/>
          <a:p>
            <a:pPr algn="just"/>
            <a:r>
              <a:rPr lang="el-GR" sz="2000" dirty="0"/>
              <a:t>Για την λειτουργία του χρειάζεται εκτός από την γείωση των μεταλλικών μερών, ένα βοηθητικό ηλεκτρόδιο σε απόσταση μεγαλύτερη των 10μ και συνδεδεμένο με μονωμένο αγωγό διατομής τουλάχιστον 2,5</a:t>
            </a:r>
            <a:r>
              <a:rPr lang="en-US" sz="2000" dirty="0"/>
              <a:t>mm</a:t>
            </a:r>
            <a:r>
              <a:rPr lang="en-US" sz="2000" baseline="30000" dirty="0"/>
              <a:t>2</a:t>
            </a:r>
            <a:r>
              <a:rPr lang="el-GR" sz="2000" dirty="0"/>
              <a:t>,  ή τουλάχιστον της μισής από την διατομή του αγωγού φάσης της μεγαλύτερης σε ισχύ προστατευόμενης συσκευής. </a:t>
            </a:r>
            <a:endParaRPr lang="el-GR" sz="2000" baseline="30000" dirty="0"/>
          </a:p>
        </p:txBody>
      </p:sp>
    </p:spTree>
    <p:extLst>
      <p:ext uri="{BB962C8B-B14F-4D97-AF65-F5344CB8AC3E}">
        <p14:creationId xmlns:p14="http://schemas.microsoft.com/office/powerpoint/2010/main" val="1933791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fade">
                                      <p:cBhvr>
                                        <p:cTn id="12" dur="500"/>
                                        <p:tgtEl>
                                          <p:spTgt spid="409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ΑΝΤΙΚΕΡΑΥΝΙΚΗ ΠΡΟΣΤΑΣΙΑ  (ΣΑΠ)</a:t>
            </a:r>
          </a:p>
        </p:txBody>
      </p:sp>
      <p:sp>
        <p:nvSpPr>
          <p:cNvPr id="3" name="Θέση περιεχομένου 2"/>
          <p:cNvSpPr>
            <a:spLocks noGrp="1"/>
          </p:cNvSpPr>
          <p:nvPr>
            <p:ph idx="1"/>
          </p:nvPr>
        </p:nvSpPr>
        <p:spPr/>
        <p:txBody>
          <a:bodyPr/>
          <a:lstStyle/>
          <a:p>
            <a:pPr marL="0" indent="0">
              <a:buNone/>
            </a:pPr>
            <a:r>
              <a:rPr lang="el-GR" sz="2400" dirty="0"/>
              <a:t>ΑΝΑΠΤΥΣΟΝΤΑΙ  ΦΑΙΝΟΜΕΝΑ</a:t>
            </a:r>
          </a:p>
          <a:p>
            <a:r>
              <a:rPr lang="el-GR" sz="2400" dirty="0"/>
              <a:t>ΘΕΡΜΙΚΑ</a:t>
            </a:r>
          </a:p>
          <a:p>
            <a:r>
              <a:rPr lang="el-GR" sz="2400" dirty="0"/>
              <a:t>ΗΛΕΚΤΡΟΔΥΝΑΜΙΚΑ</a:t>
            </a:r>
          </a:p>
          <a:p>
            <a:r>
              <a:rPr lang="el-GR" sz="2400" dirty="0"/>
              <a:t>ΗΛΕΚΤΡΟΧΗΜΙΚΑ</a:t>
            </a:r>
          </a:p>
          <a:p>
            <a:endParaRPr lang="el-GR" sz="2400" dirty="0"/>
          </a:p>
          <a:p>
            <a:pPr marL="0" indent="0">
              <a:buNone/>
            </a:pPr>
            <a:r>
              <a:rPr lang="el-GR" sz="2400" dirty="0"/>
              <a:t>ΑΛΕΞΙΚΕΡΑΥΝΑ</a:t>
            </a:r>
          </a:p>
          <a:p>
            <a:r>
              <a:rPr lang="el-GR" sz="2400" dirty="0"/>
              <a:t>Ακίδας  ή  πολλών ακίδων</a:t>
            </a:r>
          </a:p>
          <a:p>
            <a:r>
              <a:rPr lang="el-GR" sz="2400" dirty="0"/>
              <a:t>Κλωβού   (</a:t>
            </a:r>
            <a:r>
              <a:rPr lang="en-US" sz="2400" dirty="0"/>
              <a:t>Faraday)</a:t>
            </a:r>
            <a:endParaRPr lang="el-GR" sz="2400" dirty="0"/>
          </a:p>
          <a:p>
            <a:r>
              <a:rPr lang="el-GR" sz="2400" dirty="0"/>
              <a:t>Ιονισμού </a:t>
            </a:r>
            <a:r>
              <a:rPr lang="en-US" sz="2400" dirty="0"/>
              <a:t> (</a:t>
            </a:r>
            <a:r>
              <a:rPr lang="el-GR" sz="2400" dirty="0"/>
              <a:t>ραδιενεργά – ηλεκτρονικά)</a:t>
            </a:r>
          </a:p>
          <a:p>
            <a:r>
              <a:rPr lang="el-GR" sz="2400" dirty="0"/>
              <a:t>Απωθητές</a:t>
            </a:r>
          </a:p>
        </p:txBody>
      </p:sp>
      <p:sp>
        <p:nvSpPr>
          <p:cNvPr id="4" name="Θέση αριθμού διαφάνειας 3"/>
          <p:cNvSpPr>
            <a:spLocks noGrp="1"/>
          </p:cNvSpPr>
          <p:nvPr>
            <p:ph type="sldNum" sz="quarter" idx="12"/>
          </p:nvPr>
        </p:nvSpPr>
        <p:spPr/>
        <p:txBody>
          <a:bodyPr/>
          <a:lstStyle/>
          <a:p>
            <a:fld id="{DD198258-3A06-43AD-98BB-3D07AD8A66F9}" type="slidenum">
              <a:rPr lang="en-US" sz="2000" b="1" smtClean="0"/>
              <a:pPr/>
              <a:t>29</a:t>
            </a:fld>
            <a:endParaRPr lang="en-US" sz="2000" b="1" dirty="0"/>
          </a:p>
        </p:txBody>
      </p:sp>
    </p:spTree>
    <p:extLst>
      <p:ext uri="{BB962C8B-B14F-4D97-AF65-F5344CB8AC3E}">
        <p14:creationId xmlns:p14="http://schemas.microsoft.com/office/powerpoint/2010/main" val="1011101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fade">
                                      <p:cBhvr>
                                        <p:cTn id="4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99392"/>
            <a:ext cx="7543800" cy="1295400"/>
          </a:xfrm>
        </p:spPr>
        <p:txBody>
          <a:bodyPr/>
          <a:lstStyle/>
          <a:p>
            <a:r>
              <a:rPr lang="el-GR" sz="3900" dirty="0"/>
              <a:t>ΕΙΔΗ  ΓΕΙΩΣΕΩΝ     </a:t>
            </a:r>
          </a:p>
        </p:txBody>
      </p:sp>
      <p:sp>
        <p:nvSpPr>
          <p:cNvPr id="6147" name="Rectangle 3"/>
          <p:cNvSpPr>
            <a:spLocks noGrp="1" noChangeArrowheads="1"/>
          </p:cNvSpPr>
          <p:nvPr>
            <p:ph type="body" idx="1"/>
          </p:nvPr>
        </p:nvSpPr>
        <p:spPr>
          <a:xfrm>
            <a:off x="179512" y="1700510"/>
            <a:ext cx="8784976" cy="4752826"/>
          </a:xfrm>
        </p:spPr>
        <p:txBody>
          <a:bodyPr/>
          <a:lstStyle/>
          <a:p>
            <a:pPr algn="just"/>
            <a:r>
              <a:rPr lang="el-GR" sz="2400" b="1" dirty="0">
                <a:latin typeface="Cambria Math" pitchFamily="18" charset="0"/>
                <a:ea typeface="Cambria Math" pitchFamily="18" charset="0"/>
              </a:rPr>
              <a:t>Γείωση  λειτουργίας:</a:t>
            </a:r>
            <a:r>
              <a:rPr lang="el-GR" sz="2400" dirty="0">
                <a:latin typeface="Cambria Math" pitchFamily="18" charset="0"/>
                <a:ea typeface="Cambria Math" pitchFamily="18" charset="0"/>
              </a:rPr>
              <a:t>  είναι η γείωση ενός ενεργού σημείου του κυκλώματος με σκοπό την εξασφάλιση της σωστής λειτουργίας του, π.χ. η γείωση του ουδέτερου κόμβου ενός Μ/Σ  ή η γείωση της σιδηροτροχιάς ηλεκτρικού σιδηροδρόμου.</a:t>
            </a:r>
          </a:p>
          <a:p>
            <a:pPr algn="just"/>
            <a:r>
              <a:rPr lang="el-GR" sz="2400" b="1" dirty="0">
                <a:latin typeface="Cambria Math" pitchFamily="18" charset="0"/>
                <a:ea typeface="Cambria Math" pitchFamily="18" charset="0"/>
              </a:rPr>
              <a:t>Γείωση προστασίας:</a:t>
            </a:r>
            <a:r>
              <a:rPr lang="el-GR" sz="2400" dirty="0">
                <a:latin typeface="Cambria Math" pitchFamily="18" charset="0"/>
                <a:ea typeface="Cambria Math" pitchFamily="18" charset="0"/>
              </a:rPr>
              <a:t> είναι η γείωση των μεταλλικών μερών μιας εγκατάστασης που δεν είναι ενεργά στοιχεία του κυκλώματος,  π.χ. του κελύφους μιας ηλεκτρικής συσκευής με σύστημα ηλεκτροδίων και σκοπό έχει την μείωση των τάσεων επαφής και την προστασία των ατόμων από ηλεκτροπληξία.</a:t>
            </a:r>
          </a:p>
          <a:p>
            <a:pPr algn="just"/>
            <a:r>
              <a:rPr lang="el-GR" sz="2400" b="1" dirty="0">
                <a:latin typeface="Cambria Math" pitchFamily="18" charset="0"/>
                <a:ea typeface="Cambria Math" pitchFamily="18" charset="0"/>
              </a:rPr>
              <a:t>Γείωση ασφαλείας:</a:t>
            </a:r>
            <a:r>
              <a:rPr lang="el-GR" sz="2400" dirty="0">
                <a:latin typeface="Cambria Math" pitchFamily="18" charset="0"/>
                <a:ea typeface="Cambria Math" pitchFamily="18" charset="0"/>
              </a:rPr>
              <a:t> είναι η ανοιχτή ή συνεχής γείωση του συστήματος αντικεραυνικής προστασίας με τη γη και σκοπό έχει την ασφαλή διοχέτευση του ρεύματος των κεραυνών.</a:t>
            </a:r>
          </a:p>
          <a:p>
            <a:endParaRPr lang="el-GR" sz="3200" dirty="0"/>
          </a:p>
        </p:txBody>
      </p:sp>
      <p:sp>
        <p:nvSpPr>
          <p:cNvPr id="3" name="Θέση αριθμού διαφάνειας 2"/>
          <p:cNvSpPr>
            <a:spLocks noGrp="1"/>
          </p:cNvSpPr>
          <p:nvPr>
            <p:ph type="sldNum" sz="quarter" idx="12"/>
          </p:nvPr>
        </p:nvSpPr>
        <p:spPr>
          <a:xfrm>
            <a:off x="6553200" y="6428184"/>
            <a:ext cx="2133600" cy="457200"/>
          </a:xfrm>
        </p:spPr>
        <p:txBody>
          <a:bodyPr/>
          <a:lstStyle/>
          <a:p>
            <a:fld id="{DD198258-3A06-43AD-98BB-3D07AD8A66F9}" type="slidenum">
              <a:rPr lang="en-US" sz="2000" b="1" smtClean="0"/>
              <a:pPr/>
              <a:t>3</a:t>
            </a:fld>
            <a:endParaRPr lang="en-US" sz="2000" b="1" dirty="0"/>
          </a:p>
        </p:txBody>
      </p:sp>
    </p:spTree>
    <p:extLst>
      <p:ext uri="{BB962C8B-B14F-4D97-AF65-F5344CB8AC3E}">
        <p14:creationId xmlns:p14="http://schemas.microsoft.com/office/powerpoint/2010/main" val="3465707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fade">
                                      <p:cBhvr>
                                        <p:cTn id="7" dur="500"/>
                                        <p:tgtEl>
                                          <p:spTgt spid="61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147">
                                            <p:txEl>
                                              <p:pRg st="1" end="1"/>
                                            </p:txEl>
                                          </p:spTgt>
                                        </p:tgtEl>
                                        <p:attrNameLst>
                                          <p:attrName>style.visibility</p:attrName>
                                        </p:attrNameLst>
                                      </p:cBhvr>
                                      <p:to>
                                        <p:strVal val="visible"/>
                                      </p:to>
                                    </p:set>
                                    <p:animEffect transition="in" filter="fade">
                                      <p:cBhvr>
                                        <p:cTn id="12" dur="500"/>
                                        <p:tgtEl>
                                          <p:spTgt spid="61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147">
                                            <p:txEl>
                                              <p:pRg st="2" end="2"/>
                                            </p:txEl>
                                          </p:spTgt>
                                        </p:tgtEl>
                                        <p:attrNameLst>
                                          <p:attrName>style.visibility</p:attrName>
                                        </p:attrNameLst>
                                      </p:cBhvr>
                                      <p:to>
                                        <p:strVal val="visible"/>
                                      </p:to>
                                    </p:set>
                                    <p:animEffect transition="in" filter="fade">
                                      <p:cBhvr>
                                        <p:cTn id="17" dur="500"/>
                                        <p:tgtEl>
                                          <p:spTgt spid="614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Ορθογώνιο 1"/>
              <p:cNvSpPr/>
              <p:nvPr/>
            </p:nvSpPr>
            <p:spPr>
              <a:xfrm>
                <a:off x="539552" y="725632"/>
                <a:ext cx="8064896" cy="5168531"/>
              </a:xfrm>
              <a:prstGeom prst="rect">
                <a:avLst/>
              </a:prstGeom>
            </p:spPr>
            <p:txBody>
              <a:bodyPr wrap="square">
                <a:spAutoFit/>
              </a:bodyPr>
              <a:lstStyle/>
              <a:p>
                <a:pPr lvl="0" algn="just"/>
                <a:endParaRPr lang="en-US" dirty="0"/>
              </a:p>
              <a:p>
                <a:pPr lvl="0" algn="just"/>
                <a:r>
                  <a:rPr lang="el-GR" sz="2000" dirty="0"/>
                  <a:t>Αν διατίθενται ως ηλεκτρόδια γείωσης ταινίες χαλκού πάχους 4</a:t>
                </a:r>
                <a:r>
                  <a:rPr lang="en-US" sz="2000" dirty="0"/>
                  <a:t>mm</a:t>
                </a:r>
                <a:r>
                  <a:rPr lang="el-GR" sz="2000" dirty="0"/>
                  <a:t> με μήκος 20</a:t>
                </a:r>
                <a:r>
                  <a:rPr lang="en-US" sz="2000" dirty="0"/>
                  <a:t>m</a:t>
                </a:r>
                <a:r>
                  <a:rPr lang="el-GR" sz="2000" dirty="0"/>
                  <a:t> η κάθε μια που έχουν αντίσταση γείωσης 15Ω σε έδαφος με αντίσταση εδάφους </a:t>
                </a:r>
                <a:r>
                  <a:rPr lang="en-US" sz="2000" dirty="0" err="1"/>
                  <a:t>r</a:t>
                </a:r>
                <a:r>
                  <a:rPr lang="en-US" sz="2000" baseline="-25000" dirty="0" err="1"/>
                  <a:t>o</a:t>
                </a:r>
                <a:r>
                  <a:rPr lang="el-GR" sz="2000" dirty="0"/>
                  <a:t>=100Ω</a:t>
                </a:r>
                <a:r>
                  <a:rPr lang="en-US" sz="2000" dirty="0"/>
                  <a:t>m</a:t>
                </a:r>
                <a:r>
                  <a:rPr lang="el-GR" sz="2000" dirty="0"/>
                  <a:t>, να προσδιοριστεί ο κατάλληλος τρόπος γείωσης για να επιτευχθεί αντίσταση γείωσης μικρότερη από 10Ω σε έδαφος υγρό χαλίκι με αντίσταση εδάφους </a:t>
                </a:r>
                <a:r>
                  <a:rPr lang="en-US" sz="2000" dirty="0"/>
                  <a:t>r</a:t>
                </a:r>
                <a:r>
                  <a:rPr lang="el-GR" sz="2000" dirty="0"/>
                  <a:t>=250Ω</a:t>
                </a:r>
                <a:r>
                  <a:rPr lang="en-US" sz="2000" dirty="0"/>
                  <a:t>m</a:t>
                </a:r>
                <a:r>
                  <a:rPr lang="el-GR" sz="2000" dirty="0"/>
                  <a:t> αν θεωρηθεί συνολική αντίσταση αγωγού γείωσης για όλες τις συνδέσεις </a:t>
                </a:r>
                <a:r>
                  <a:rPr lang="en-US" sz="2000" dirty="0" err="1"/>
                  <a:t>Rcu</a:t>
                </a:r>
                <a:r>
                  <a:rPr lang="el-GR" sz="2000" dirty="0"/>
                  <a:t>=0,5Ω.</a:t>
                </a:r>
                <a:endParaRPr lang="en-US" sz="2000" dirty="0"/>
              </a:p>
              <a:p>
                <a:pPr lvl="0" algn="just"/>
                <a:endParaRPr lang="el-GR" sz="2000" dirty="0"/>
              </a:p>
              <a:p>
                <a:r>
                  <a:rPr lang="en-GB" sz="2000" dirty="0"/>
                  <a:t>R</a:t>
                </a:r>
                <a:r>
                  <a:rPr lang="el-GR" sz="2000" dirty="0"/>
                  <a:t>γ</a:t>
                </a:r>
                <a:r>
                  <a:rPr lang="en-US" sz="2000" dirty="0"/>
                  <a:t> = </a:t>
                </a:r>
                <a:r>
                  <a:rPr lang="en-GB" sz="2000" dirty="0"/>
                  <a:t>Ro x </a:t>
                </a:r>
                <a14:m>
                  <m:oMath xmlns:m="http://schemas.openxmlformats.org/officeDocument/2006/math">
                    <m:f>
                      <m:fPr>
                        <m:ctrlPr>
                          <a:rPr lang="el-GR" sz="2000" i="1">
                            <a:latin typeface="Cambria Math" panose="02040503050406030204" pitchFamily="18" charset="0"/>
                          </a:rPr>
                        </m:ctrlPr>
                      </m:fPr>
                      <m:num>
                        <m:r>
                          <a:rPr lang="en-GB" sz="2000" i="1">
                            <a:latin typeface="Cambria Math"/>
                          </a:rPr>
                          <m:t>𝑟</m:t>
                        </m:r>
                      </m:num>
                      <m:den>
                        <m:r>
                          <a:rPr lang="en-US" sz="2000" i="1">
                            <a:latin typeface="Cambria Math"/>
                          </a:rPr>
                          <m:t>100</m:t>
                        </m:r>
                        <m:r>
                          <a:rPr lang="en-GB" sz="2000" i="1">
                            <a:latin typeface="Cambria Math"/>
                          </a:rPr>
                          <m:t>𝑥𝑛</m:t>
                        </m:r>
                      </m:den>
                    </m:f>
                  </m:oMath>
                </a14:m>
                <a:r>
                  <a:rPr lang="en-US" sz="2000" dirty="0"/>
                  <a:t> + </a:t>
                </a:r>
                <a:r>
                  <a:rPr lang="en-GB" sz="2000" dirty="0" err="1"/>
                  <a:t>Rcu</a:t>
                </a:r>
                <a:r>
                  <a:rPr lang="en-US" sz="2000" dirty="0"/>
                  <a:t> &lt;10 </a:t>
                </a:r>
                <a14:m>
                  <m:oMath xmlns:m="http://schemas.openxmlformats.org/officeDocument/2006/math">
                    <m:r>
                      <a:rPr lang="en-US" sz="2000" i="1">
                        <a:latin typeface="Cambria Math"/>
                      </a:rPr>
                      <m:t>→ </m:t>
                    </m:r>
                    <m:f>
                      <m:fPr>
                        <m:ctrlPr>
                          <a:rPr lang="el-GR" sz="2000" i="1">
                            <a:latin typeface="Cambria Math" panose="02040503050406030204" pitchFamily="18" charset="0"/>
                          </a:rPr>
                        </m:ctrlPr>
                      </m:fPr>
                      <m:num>
                        <m:d>
                          <m:dPr>
                            <m:ctrlPr>
                              <a:rPr lang="el-GR" sz="2000" i="1">
                                <a:latin typeface="Cambria Math" panose="02040503050406030204" pitchFamily="18" charset="0"/>
                              </a:rPr>
                            </m:ctrlPr>
                          </m:dPr>
                          <m:e>
                            <m:r>
                              <a:rPr lang="en-US" sz="2000" i="1">
                                <a:latin typeface="Cambria Math"/>
                              </a:rPr>
                              <m:t>15</m:t>
                            </m:r>
                          </m:e>
                        </m:d>
                        <m:r>
                          <a:rPr lang="en-US" sz="2000" i="1">
                            <a:latin typeface="Cambria Math"/>
                          </a:rPr>
                          <m:t>𝑥</m:t>
                        </m:r>
                        <m:r>
                          <a:rPr lang="en-US" sz="2000" i="1">
                            <a:latin typeface="Cambria Math"/>
                          </a:rPr>
                          <m:t>(250)</m:t>
                        </m:r>
                      </m:num>
                      <m:den>
                        <m:d>
                          <m:dPr>
                            <m:ctrlPr>
                              <a:rPr lang="el-GR" sz="2000" i="1">
                                <a:latin typeface="Cambria Math" panose="02040503050406030204" pitchFamily="18" charset="0"/>
                              </a:rPr>
                            </m:ctrlPr>
                          </m:dPr>
                          <m:e>
                            <m:r>
                              <a:rPr lang="en-US" sz="2000" i="1">
                                <a:latin typeface="Cambria Math"/>
                              </a:rPr>
                              <m:t>100</m:t>
                            </m:r>
                          </m:e>
                        </m:d>
                        <m:r>
                          <a:rPr lang="en-US" sz="2000" i="1">
                            <a:latin typeface="Cambria Math"/>
                          </a:rPr>
                          <m:t>𝑥𝑛</m:t>
                        </m:r>
                      </m:den>
                    </m:f>
                  </m:oMath>
                </a14:m>
                <a:r>
                  <a:rPr lang="en-US" sz="2000" dirty="0"/>
                  <a:t> + 0,5&lt;10</a:t>
                </a:r>
                <a14:m>
                  <m:oMath xmlns:m="http://schemas.openxmlformats.org/officeDocument/2006/math">
                    <m:r>
                      <a:rPr lang="en-US" sz="2000" i="1">
                        <a:latin typeface="Cambria Math"/>
                      </a:rPr>
                      <m:t> →</m:t>
                    </m:r>
                  </m:oMath>
                </a14:m>
                <a:r>
                  <a:rPr lang="en-US" sz="2000" dirty="0"/>
                  <a:t> </a:t>
                </a:r>
                <a14:m>
                  <m:oMath xmlns:m="http://schemas.openxmlformats.org/officeDocument/2006/math">
                    <m:f>
                      <m:fPr>
                        <m:ctrlPr>
                          <a:rPr lang="el-GR" sz="2000" i="1">
                            <a:latin typeface="Cambria Math" panose="02040503050406030204" pitchFamily="18" charset="0"/>
                          </a:rPr>
                        </m:ctrlPr>
                      </m:fPr>
                      <m:num>
                        <m:d>
                          <m:dPr>
                            <m:ctrlPr>
                              <a:rPr lang="el-GR" sz="2000" i="1">
                                <a:latin typeface="Cambria Math" panose="02040503050406030204" pitchFamily="18" charset="0"/>
                              </a:rPr>
                            </m:ctrlPr>
                          </m:dPr>
                          <m:e>
                            <m:r>
                              <a:rPr lang="en-US" sz="2000" i="1">
                                <a:latin typeface="Cambria Math"/>
                              </a:rPr>
                              <m:t>15</m:t>
                            </m:r>
                          </m:e>
                        </m:d>
                        <m:r>
                          <a:rPr lang="en-US" sz="2000" i="1">
                            <a:latin typeface="Cambria Math"/>
                          </a:rPr>
                          <m:t>𝑥</m:t>
                        </m:r>
                        <m:r>
                          <a:rPr lang="en-US" sz="2000" i="1">
                            <a:latin typeface="Cambria Math"/>
                          </a:rPr>
                          <m:t>(250)</m:t>
                        </m:r>
                      </m:num>
                      <m:den>
                        <m:d>
                          <m:dPr>
                            <m:ctrlPr>
                              <a:rPr lang="el-GR" sz="2000" i="1">
                                <a:latin typeface="Cambria Math" panose="02040503050406030204" pitchFamily="18" charset="0"/>
                              </a:rPr>
                            </m:ctrlPr>
                          </m:dPr>
                          <m:e>
                            <m:r>
                              <a:rPr lang="en-US" sz="2000" i="1">
                                <a:latin typeface="Cambria Math"/>
                              </a:rPr>
                              <m:t>100</m:t>
                            </m:r>
                          </m:e>
                        </m:d>
                        <m:r>
                          <a:rPr lang="en-US" sz="2000" i="1">
                            <a:latin typeface="Cambria Math"/>
                          </a:rPr>
                          <m:t>𝑥𝑛</m:t>
                        </m:r>
                      </m:den>
                    </m:f>
                  </m:oMath>
                </a14:m>
                <a:r>
                  <a:rPr lang="en-US" sz="2000" dirty="0"/>
                  <a:t> &lt;9,5</a:t>
                </a:r>
                <a14:m>
                  <m:oMath xmlns:m="http://schemas.openxmlformats.org/officeDocument/2006/math">
                    <m:r>
                      <a:rPr lang="en-US" sz="2000" i="1">
                        <a:latin typeface="Cambria Math"/>
                      </a:rPr>
                      <m:t> </m:t>
                    </m:r>
                    <m:r>
                      <a:rPr lang="en-US" sz="2000" b="0" i="1" smtClean="0">
                        <a:latin typeface="Cambria Math"/>
                      </a:rPr>
                      <m:t>     </m:t>
                    </m:r>
                    <m:r>
                      <a:rPr lang="en-US" sz="2000" i="1">
                        <a:latin typeface="Cambria Math"/>
                      </a:rPr>
                      <m:t>→</m:t>
                    </m:r>
                  </m:oMath>
                </a14:m>
                <a:r>
                  <a:rPr lang="en-US" sz="2000" dirty="0"/>
                  <a:t> </a:t>
                </a:r>
              </a:p>
              <a:p>
                <a:endParaRPr lang="en-US" sz="2000" dirty="0"/>
              </a:p>
              <a:p>
                <a:r>
                  <a:rPr lang="en-US" sz="2000" dirty="0"/>
                  <a:t>(15) X (250)  &lt;  (9,5)  X  (100) X  n   </a:t>
                </a:r>
                <a14:m>
                  <m:oMath xmlns:m="http://schemas.openxmlformats.org/officeDocument/2006/math">
                    <m:r>
                      <a:rPr lang="en-US" sz="2000" i="1">
                        <a:latin typeface="Cambria Math"/>
                      </a:rPr>
                      <m:t> →</m:t>
                    </m:r>
                  </m:oMath>
                </a14:m>
                <a:r>
                  <a:rPr lang="en-US" sz="2000" dirty="0"/>
                  <a:t>    950 n  &gt; 3750   </a:t>
                </a:r>
                <a14:m>
                  <m:oMath xmlns:m="http://schemas.openxmlformats.org/officeDocument/2006/math">
                    <m:r>
                      <a:rPr lang="en-US" sz="2000" i="1">
                        <a:latin typeface="Cambria Math"/>
                      </a:rPr>
                      <m:t> →</m:t>
                    </m:r>
                  </m:oMath>
                </a14:m>
                <a:r>
                  <a:rPr lang="en-US" sz="2000" dirty="0"/>
                  <a:t>  n &gt; = 3,94</a:t>
                </a:r>
                <a:endParaRPr lang="el-GR" sz="2000" dirty="0"/>
              </a:p>
              <a:p>
                <a:endParaRPr lang="en-US" sz="2000" dirty="0"/>
              </a:p>
              <a:p>
                <a:r>
                  <a:rPr lang="el-GR" sz="2000" dirty="0"/>
                  <a:t>Άρα  </a:t>
                </a:r>
                <a:r>
                  <a:rPr lang="en-US" sz="2000" dirty="0"/>
                  <a:t>o  </a:t>
                </a:r>
                <a:r>
                  <a:rPr lang="el-GR" sz="2000" dirty="0"/>
                  <a:t>κατάλληλος  τρόπος  γείωσης  είναι  με  τουλάχιστον  4  ταινίες που τοποθετούνται  παράλληλα.</a:t>
                </a:r>
              </a:p>
            </p:txBody>
          </p:sp>
        </mc:Choice>
        <mc:Fallback xmlns="">
          <p:sp>
            <p:nvSpPr>
              <p:cNvPr id="2" name="Ορθογώνιο 1"/>
              <p:cNvSpPr>
                <a:spLocks noRot="1" noChangeAspect="1" noMove="1" noResize="1" noEditPoints="1" noAdjustHandles="1" noChangeArrowheads="1" noChangeShapeType="1" noTextEdit="1"/>
              </p:cNvSpPr>
              <p:nvPr/>
            </p:nvSpPr>
            <p:spPr>
              <a:xfrm>
                <a:off x="539552" y="725632"/>
                <a:ext cx="8064896" cy="5168531"/>
              </a:xfrm>
              <a:prstGeom prst="rect">
                <a:avLst/>
              </a:prstGeom>
              <a:blipFill rotWithShape="1">
                <a:blip r:embed="rId2"/>
                <a:stretch>
                  <a:fillRect l="-832" t="-590" r="-2118" b="-1179"/>
                </a:stretch>
              </a:blipFill>
            </p:spPr>
            <p:txBody>
              <a:bodyPr/>
              <a:lstStyle/>
              <a:p>
                <a:r>
                  <a:rPr lang="el-GR">
                    <a:noFill/>
                  </a:rPr>
                  <a:t> </a:t>
                </a:r>
              </a:p>
            </p:txBody>
          </p:sp>
        </mc:Fallback>
      </mc:AlternateContent>
    </p:spTree>
    <p:extLst>
      <p:ext uri="{BB962C8B-B14F-4D97-AF65-F5344CB8AC3E}">
        <p14:creationId xmlns:p14="http://schemas.microsoft.com/office/powerpoint/2010/main" val="814667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fade">
                                      <p:cBhvr>
                                        <p:cTn id="17" dur="500"/>
                                        <p:tgtEl>
                                          <p:spTgt spid="2">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7" end="7"/>
                                            </p:txEl>
                                          </p:spTgt>
                                        </p:tgtEl>
                                        <p:attrNameLst>
                                          <p:attrName>style.visibility</p:attrName>
                                        </p:attrNameLst>
                                      </p:cBhvr>
                                      <p:to>
                                        <p:strVal val="visible"/>
                                      </p:to>
                                    </p:set>
                                    <p:animEffect transition="in" filter="fade">
                                      <p:cBhvr>
                                        <p:cTn id="2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Ορθογώνιο 1"/>
              <p:cNvSpPr/>
              <p:nvPr/>
            </p:nvSpPr>
            <p:spPr>
              <a:xfrm>
                <a:off x="827584" y="448633"/>
                <a:ext cx="7560840" cy="5381858"/>
              </a:xfrm>
              <a:prstGeom prst="rect">
                <a:avLst/>
              </a:prstGeom>
            </p:spPr>
            <p:txBody>
              <a:bodyPr wrap="square">
                <a:spAutoFit/>
              </a:bodyPr>
              <a:lstStyle/>
              <a:p>
                <a:pPr lvl="0" algn="just"/>
                <a:r>
                  <a:rPr lang="el-GR" sz="2000" dirty="0"/>
                  <a:t>Να  υπολογιστεί ο απαιτούμενος αριθμός ηλεκτροδίων για να  επιτευχθεί  αντίσταση  γείωσης  μικρότερη  από  10 Ω  αν  διατίθενται  ως  ηλεκτρόδια γαλβανισμένοι σωλήνες 1 1/2’’, μήκους 2,5 μ.  </a:t>
                </a:r>
                <a:r>
                  <a:rPr lang="en-US" sz="2000" dirty="0"/>
                  <a:t>H</a:t>
                </a:r>
                <a:r>
                  <a:rPr lang="el-GR" sz="2000" dirty="0"/>
                  <a:t>  αντίσταση γείωσης  του  κάθε  ηλεκτροδίου  είναι  </a:t>
                </a:r>
                <a:r>
                  <a:rPr lang="en-US" sz="2000" dirty="0"/>
                  <a:t>Ro</a:t>
                </a:r>
                <a:r>
                  <a:rPr lang="el-GR" sz="2000" dirty="0"/>
                  <a:t>=30 Ω για αντίσταση εδάφους  </a:t>
                </a:r>
                <a:r>
                  <a:rPr lang="en-US" sz="2000" dirty="0" err="1"/>
                  <a:t>ro</a:t>
                </a:r>
                <a:r>
                  <a:rPr lang="el-GR" sz="2000" dirty="0"/>
                  <a:t>=100 Ω</a:t>
                </a:r>
                <a:r>
                  <a:rPr lang="en-US" sz="2000" dirty="0"/>
                  <a:t>m</a:t>
                </a:r>
                <a:r>
                  <a:rPr lang="el-GR" sz="2000" dirty="0"/>
                  <a:t> και η αντίσταση αγωγού γείωσης για όλες τις συνδέσεις ηλεκτροδίων είναι </a:t>
                </a:r>
                <a:r>
                  <a:rPr lang="en-US" sz="2000" dirty="0" err="1"/>
                  <a:t>Rcu</a:t>
                </a:r>
                <a:r>
                  <a:rPr lang="el-GR" sz="2000" dirty="0"/>
                  <a:t> = 2 Ω. Το έδαφος  υλοποίησης  της  γείωσης  είναι  υγρή  άμμος  με  αντίσταση  εδάφους  </a:t>
                </a:r>
                <a:r>
                  <a:rPr lang="en-US" sz="2000" dirty="0"/>
                  <a:t>r</a:t>
                </a:r>
                <a:r>
                  <a:rPr lang="el-GR" sz="2000" dirty="0"/>
                  <a:t> = 200 Ω</a:t>
                </a:r>
                <a:r>
                  <a:rPr lang="en-US" sz="2000" dirty="0"/>
                  <a:t>m</a:t>
                </a:r>
                <a:r>
                  <a:rPr lang="el-GR" sz="2000" dirty="0"/>
                  <a:t> .</a:t>
                </a:r>
                <a:endParaRPr lang="en-US" sz="2000" dirty="0"/>
              </a:p>
              <a:p>
                <a:pPr lvl="0" algn="just"/>
                <a:r>
                  <a:rPr lang="el-GR" sz="2000" dirty="0"/>
                  <a:t>   </a:t>
                </a:r>
              </a:p>
              <a:p>
                <a:r>
                  <a:rPr lang="en-GB" sz="2000" dirty="0"/>
                  <a:t>R</a:t>
                </a:r>
                <a:r>
                  <a:rPr lang="el-GR" sz="2000" dirty="0"/>
                  <a:t>γ</a:t>
                </a:r>
                <a:r>
                  <a:rPr lang="en-US" sz="2000" dirty="0"/>
                  <a:t> =  Ro x </a:t>
                </a:r>
                <a14:m>
                  <m:oMath xmlns:m="http://schemas.openxmlformats.org/officeDocument/2006/math">
                    <m:f>
                      <m:fPr>
                        <m:ctrlPr>
                          <a:rPr lang="el-GR" sz="2000" i="1">
                            <a:latin typeface="Cambria Math" panose="02040503050406030204" pitchFamily="18" charset="0"/>
                          </a:rPr>
                        </m:ctrlPr>
                      </m:fPr>
                      <m:num>
                        <m:r>
                          <a:rPr lang="en-US" sz="2000" i="1">
                            <a:latin typeface="Cambria Math"/>
                          </a:rPr>
                          <m:t>𝑟</m:t>
                        </m:r>
                      </m:num>
                      <m:den>
                        <m:r>
                          <a:rPr lang="en-US" sz="2000" i="1">
                            <a:latin typeface="Cambria Math"/>
                          </a:rPr>
                          <m:t>100</m:t>
                        </m:r>
                        <m:r>
                          <a:rPr lang="en-US" sz="2000" b="0" i="1" smtClean="0">
                            <a:latin typeface="Cambria Math"/>
                          </a:rPr>
                          <m:t>  </m:t>
                        </m:r>
                        <m:r>
                          <a:rPr lang="en-US" sz="2000" i="1">
                            <a:latin typeface="Cambria Math"/>
                          </a:rPr>
                          <m:t>𝑥</m:t>
                        </m:r>
                        <m:r>
                          <a:rPr lang="en-US" sz="2000" b="0" i="1" smtClean="0">
                            <a:latin typeface="Cambria Math"/>
                          </a:rPr>
                          <m:t>  </m:t>
                        </m:r>
                        <m:r>
                          <a:rPr lang="en-US" sz="2000" i="1">
                            <a:latin typeface="Cambria Math"/>
                          </a:rPr>
                          <m:t>𝑛</m:t>
                        </m:r>
                      </m:den>
                    </m:f>
                  </m:oMath>
                </a14:m>
                <a:r>
                  <a:rPr lang="en-US" sz="2000" dirty="0"/>
                  <a:t>  +  </a:t>
                </a:r>
                <a:r>
                  <a:rPr lang="en-GB" sz="2000" dirty="0" err="1"/>
                  <a:t>Rcu</a:t>
                </a:r>
                <a:r>
                  <a:rPr lang="en-US" sz="2000" dirty="0"/>
                  <a:t> &lt;  10 </a:t>
                </a:r>
                <a14:m>
                  <m:oMath xmlns:m="http://schemas.openxmlformats.org/officeDocument/2006/math">
                    <m:r>
                      <a:rPr lang="en-US" sz="2000" i="1">
                        <a:latin typeface="Cambria Math"/>
                      </a:rPr>
                      <m:t> →</m:t>
                    </m:r>
                  </m:oMath>
                </a14:m>
                <a:r>
                  <a:rPr lang="en-US" sz="2000" dirty="0"/>
                  <a:t>   </a:t>
                </a:r>
                <a14:m>
                  <m:oMath xmlns:m="http://schemas.openxmlformats.org/officeDocument/2006/math">
                    <m:f>
                      <m:fPr>
                        <m:ctrlPr>
                          <a:rPr lang="el-GR" sz="2000" i="1">
                            <a:latin typeface="Cambria Math" panose="02040503050406030204" pitchFamily="18" charset="0"/>
                          </a:rPr>
                        </m:ctrlPr>
                      </m:fPr>
                      <m:num>
                        <m:d>
                          <m:dPr>
                            <m:ctrlPr>
                              <a:rPr lang="el-GR" sz="2000" i="1">
                                <a:latin typeface="Cambria Math" panose="02040503050406030204" pitchFamily="18" charset="0"/>
                              </a:rPr>
                            </m:ctrlPr>
                          </m:dPr>
                          <m:e>
                            <m:r>
                              <a:rPr lang="en-US" sz="2000" i="1">
                                <a:latin typeface="Cambria Math"/>
                              </a:rPr>
                              <m:t>30</m:t>
                            </m:r>
                          </m:e>
                        </m:d>
                        <m:r>
                          <a:rPr lang="en-US" sz="2000" b="0" i="1" smtClean="0">
                            <a:latin typeface="Cambria Math"/>
                          </a:rPr>
                          <m:t>   </m:t>
                        </m:r>
                        <m:r>
                          <a:rPr lang="en-GB" sz="2000" i="1">
                            <a:latin typeface="Cambria Math"/>
                          </a:rPr>
                          <m:t>𝑥</m:t>
                        </m:r>
                        <m:r>
                          <a:rPr lang="en-US" sz="2000" b="0" i="1" smtClean="0">
                            <a:latin typeface="Cambria Math"/>
                          </a:rPr>
                          <m:t>  </m:t>
                        </m:r>
                        <m:r>
                          <a:rPr lang="en-US" sz="2000" i="1">
                            <a:latin typeface="Cambria Math"/>
                          </a:rPr>
                          <m:t>(200)</m:t>
                        </m:r>
                      </m:num>
                      <m:den>
                        <m:d>
                          <m:dPr>
                            <m:ctrlPr>
                              <a:rPr lang="el-GR" sz="2000" i="1">
                                <a:latin typeface="Cambria Math" panose="02040503050406030204" pitchFamily="18" charset="0"/>
                              </a:rPr>
                            </m:ctrlPr>
                          </m:dPr>
                          <m:e>
                            <m:r>
                              <a:rPr lang="en-US" sz="2000" i="1">
                                <a:latin typeface="Cambria Math"/>
                              </a:rPr>
                              <m:t>100</m:t>
                            </m:r>
                          </m:e>
                        </m:d>
                        <m:r>
                          <a:rPr lang="en-US" sz="2000" b="0" i="1" smtClean="0">
                            <a:latin typeface="Cambria Math"/>
                          </a:rPr>
                          <m:t>  </m:t>
                        </m:r>
                        <m:r>
                          <a:rPr lang="en-US" sz="2000" i="1">
                            <a:latin typeface="Cambria Math"/>
                          </a:rPr>
                          <m:t>𝑥</m:t>
                        </m:r>
                        <m:r>
                          <a:rPr lang="en-US" sz="2000" b="0" i="1" smtClean="0">
                            <a:latin typeface="Cambria Math"/>
                          </a:rPr>
                          <m:t>  </m:t>
                        </m:r>
                        <m:r>
                          <a:rPr lang="en-US" sz="2000" i="1">
                            <a:latin typeface="Cambria Math"/>
                          </a:rPr>
                          <m:t>𝑛</m:t>
                        </m:r>
                      </m:den>
                    </m:f>
                  </m:oMath>
                </a14:m>
                <a:r>
                  <a:rPr lang="en-US" sz="2000" dirty="0"/>
                  <a:t> + 2 &lt; 10 </a:t>
                </a:r>
                <a14:m>
                  <m:oMath xmlns:m="http://schemas.openxmlformats.org/officeDocument/2006/math">
                    <m:r>
                      <a:rPr lang="en-US" sz="2000" i="1">
                        <a:latin typeface="Cambria Math"/>
                      </a:rPr>
                      <m:t> →</m:t>
                    </m:r>
                  </m:oMath>
                </a14:m>
                <a:r>
                  <a:rPr lang="en-US" sz="2000" dirty="0"/>
                  <a:t> </a:t>
                </a:r>
                <a14:m>
                  <m:oMath xmlns:m="http://schemas.openxmlformats.org/officeDocument/2006/math">
                    <m:f>
                      <m:fPr>
                        <m:ctrlPr>
                          <a:rPr lang="el-GR" sz="2000" i="1">
                            <a:latin typeface="Cambria Math" panose="02040503050406030204" pitchFamily="18" charset="0"/>
                          </a:rPr>
                        </m:ctrlPr>
                      </m:fPr>
                      <m:num>
                        <m:d>
                          <m:dPr>
                            <m:ctrlPr>
                              <a:rPr lang="el-GR" sz="2000" i="1">
                                <a:latin typeface="Cambria Math" panose="02040503050406030204" pitchFamily="18" charset="0"/>
                              </a:rPr>
                            </m:ctrlPr>
                          </m:dPr>
                          <m:e>
                            <m:r>
                              <a:rPr lang="en-US" sz="2000" i="1">
                                <a:latin typeface="Cambria Math"/>
                              </a:rPr>
                              <m:t>30</m:t>
                            </m:r>
                          </m:e>
                        </m:d>
                        <m:r>
                          <a:rPr lang="en-US" sz="2000" b="0" i="1" smtClean="0">
                            <a:latin typeface="Cambria Math"/>
                          </a:rPr>
                          <m:t>  </m:t>
                        </m:r>
                        <m:r>
                          <a:rPr lang="en-US" sz="2000" i="1">
                            <a:latin typeface="Cambria Math"/>
                          </a:rPr>
                          <m:t>𝑥</m:t>
                        </m:r>
                        <m:r>
                          <a:rPr lang="en-US" sz="2000" b="0" i="1" smtClean="0">
                            <a:latin typeface="Cambria Math"/>
                          </a:rPr>
                          <m:t>  </m:t>
                        </m:r>
                        <m:r>
                          <a:rPr lang="en-US" sz="2000" i="1">
                            <a:latin typeface="Cambria Math"/>
                          </a:rPr>
                          <m:t>(200)</m:t>
                        </m:r>
                      </m:num>
                      <m:den>
                        <m:d>
                          <m:dPr>
                            <m:ctrlPr>
                              <a:rPr lang="el-GR" sz="2000" i="1">
                                <a:latin typeface="Cambria Math" panose="02040503050406030204" pitchFamily="18" charset="0"/>
                              </a:rPr>
                            </m:ctrlPr>
                          </m:dPr>
                          <m:e>
                            <m:r>
                              <a:rPr lang="en-US" sz="2000" i="1">
                                <a:latin typeface="Cambria Math"/>
                              </a:rPr>
                              <m:t>100</m:t>
                            </m:r>
                          </m:e>
                        </m:d>
                        <m:r>
                          <a:rPr lang="en-US" sz="2000" b="0" i="1" smtClean="0">
                            <a:latin typeface="Cambria Math"/>
                          </a:rPr>
                          <m:t>  </m:t>
                        </m:r>
                        <m:r>
                          <a:rPr lang="en-US" sz="2000" i="1">
                            <a:latin typeface="Cambria Math"/>
                          </a:rPr>
                          <m:t>𝑥</m:t>
                        </m:r>
                        <m:r>
                          <a:rPr lang="en-US" sz="2000" b="0" i="1" smtClean="0">
                            <a:latin typeface="Cambria Math"/>
                          </a:rPr>
                          <m:t>  </m:t>
                        </m:r>
                        <m:r>
                          <a:rPr lang="en-US" sz="2000" i="1">
                            <a:latin typeface="Cambria Math"/>
                          </a:rPr>
                          <m:t>𝑛</m:t>
                        </m:r>
                      </m:den>
                    </m:f>
                  </m:oMath>
                </a14:m>
                <a:r>
                  <a:rPr lang="en-US" sz="2000" dirty="0"/>
                  <a:t>  &lt; 8</a:t>
                </a:r>
              </a:p>
              <a:p>
                <a:r>
                  <a:rPr lang="en-US" sz="2000" dirty="0"/>
                  <a:t> </a:t>
                </a:r>
                <a:endParaRPr lang="el-GR" sz="2000" dirty="0"/>
              </a:p>
              <a:p>
                <a14:m>
                  <m:oMath xmlns:m="http://schemas.openxmlformats.org/officeDocument/2006/math">
                    <m:r>
                      <a:rPr lang="en-US" sz="2000" i="1">
                        <a:latin typeface="Cambria Math"/>
                      </a:rPr>
                      <m:t> </m:t>
                    </m:r>
                    <m:r>
                      <a:rPr lang="el-GR" sz="2000" i="1">
                        <a:latin typeface="Cambria Math"/>
                      </a:rPr>
                      <m:t>→</m:t>
                    </m:r>
                  </m:oMath>
                </a14:m>
                <a:r>
                  <a:rPr lang="el-GR" sz="2000" dirty="0"/>
                  <a:t>  (8) </a:t>
                </a:r>
                <a:r>
                  <a:rPr lang="en-US" sz="2000" dirty="0"/>
                  <a:t>x</a:t>
                </a:r>
                <a:r>
                  <a:rPr lang="el-GR" sz="2000" dirty="0"/>
                  <a:t> (100) </a:t>
                </a:r>
                <a:r>
                  <a:rPr lang="en-US" sz="2000" dirty="0"/>
                  <a:t>x n</a:t>
                </a:r>
                <a:r>
                  <a:rPr lang="el-GR" sz="2000" dirty="0"/>
                  <a:t> &gt; (30) </a:t>
                </a:r>
                <a:r>
                  <a:rPr lang="en-US" sz="2000" dirty="0"/>
                  <a:t>x</a:t>
                </a:r>
                <a:r>
                  <a:rPr lang="el-GR" sz="2000" dirty="0"/>
                  <a:t> (200) </a:t>
                </a:r>
                <a14:m>
                  <m:oMath xmlns:m="http://schemas.openxmlformats.org/officeDocument/2006/math">
                    <m:r>
                      <a:rPr lang="el-GR" sz="2000" i="1">
                        <a:latin typeface="Cambria Math"/>
                      </a:rPr>
                      <m:t> →</m:t>
                    </m:r>
                  </m:oMath>
                </a14:m>
                <a:r>
                  <a:rPr lang="el-GR" sz="2000" dirty="0"/>
                  <a:t> 800 </a:t>
                </a:r>
                <a:r>
                  <a:rPr lang="en-US" sz="2000" dirty="0"/>
                  <a:t>n</a:t>
                </a:r>
                <a:r>
                  <a:rPr lang="el-GR" sz="2000" dirty="0"/>
                  <a:t> &gt; 6000   </a:t>
                </a:r>
                <a14:m>
                  <m:oMath xmlns:m="http://schemas.openxmlformats.org/officeDocument/2006/math">
                    <m:r>
                      <a:rPr lang="el-GR" sz="2000" i="1">
                        <a:latin typeface="Cambria Math"/>
                      </a:rPr>
                      <m:t>→ </m:t>
                    </m:r>
                  </m:oMath>
                </a14:m>
                <a:r>
                  <a:rPr lang="el-GR" sz="2000" dirty="0"/>
                  <a:t> </a:t>
                </a:r>
                <a:r>
                  <a:rPr lang="en-US" sz="2000" dirty="0"/>
                  <a:t>n</a:t>
                </a:r>
                <a:r>
                  <a:rPr lang="el-GR" sz="2000" dirty="0"/>
                  <a:t> &gt;   7,5</a:t>
                </a:r>
                <a:endParaRPr lang="en-US" sz="2000" dirty="0"/>
              </a:p>
              <a:p>
                <a:endParaRPr lang="el-GR" sz="2000" dirty="0"/>
              </a:p>
              <a:p>
                <a:r>
                  <a:rPr lang="el-GR" sz="2000" dirty="0"/>
                  <a:t>Άρα ο απαιτούμενος αριθμός ηλεκτροδίων είναι τουλάχιστον 8 που τοποθετούνται παράλληλα.</a:t>
                </a:r>
              </a:p>
            </p:txBody>
          </p:sp>
        </mc:Choice>
        <mc:Fallback xmlns="">
          <p:sp>
            <p:nvSpPr>
              <p:cNvPr id="2" name="Ορθογώνιο 1"/>
              <p:cNvSpPr>
                <a:spLocks noRot="1" noChangeAspect="1" noMove="1" noResize="1" noEditPoints="1" noAdjustHandles="1" noChangeArrowheads="1" noChangeShapeType="1" noTextEdit="1"/>
              </p:cNvSpPr>
              <p:nvPr/>
            </p:nvSpPr>
            <p:spPr>
              <a:xfrm>
                <a:off x="827584" y="448633"/>
                <a:ext cx="7560840" cy="5381858"/>
              </a:xfrm>
              <a:prstGeom prst="rect">
                <a:avLst/>
              </a:prstGeom>
              <a:blipFill rotWithShape="1">
                <a:blip r:embed="rId2"/>
                <a:stretch>
                  <a:fillRect l="-887" t="-454" r="-2581" b="-1247"/>
                </a:stretch>
              </a:blipFill>
            </p:spPr>
            <p:txBody>
              <a:bodyPr/>
              <a:lstStyle/>
              <a:p>
                <a:r>
                  <a:rPr lang="el-GR">
                    <a:noFill/>
                  </a:rPr>
                  <a:t> </a:t>
                </a:r>
              </a:p>
            </p:txBody>
          </p:sp>
        </mc:Fallback>
      </mc:AlternateContent>
    </p:spTree>
    <p:extLst>
      <p:ext uri="{BB962C8B-B14F-4D97-AF65-F5344CB8AC3E}">
        <p14:creationId xmlns:p14="http://schemas.microsoft.com/office/powerpoint/2010/main" val="3458330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αριθμού διαφάνειας 2"/>
          <p:cNvSpPr>
            <a:spLocks noGrp="1"/>
          </p:cNvSpPr>
          <p:nvPr>
            <p:ph type="sldNum" sz="quarter" idx="12"/>
          </p:nvPr>
        </p:nvSpPr>
        <p:spPr/>
        <p:txBody>
          <a:bodyPr/>
          <a:lstStyle/>
          <a:p>
            <a:fld id="{99DF1310-8E8F-4D80-A3CF-8651BDA8FAA6}" type="slidenum">
              <a:rPr lang="en-US" smtClean="0"/>
              <a:pPr/>
              <a:t>4</a:t>
            </a:fld>
            <a:endParaRPr lang="en-US"/>
          </a:p>
        </p:txBody>
      </p:sp>
      <p:pic>
        <p:nvPicPr>
          <p:cNvPr id="3074" name="Picture 2" descr="Untitled-Scanned-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392"/>
            <a:ext cx="9144000" cy="7039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74482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170656"/>
            <a:ext cx="7543800" cy="1295400"/>
          </a:xfrm>
        </p:spPr>
        <p:txBody>
          <a:bodyPr/>
          <a:lstStyle/>
          <a:p>
            <a:r>
              <a:rPr lang="el-GR" sz="3900" dirty="0"/>
              <a:t>ΣΥΜΒΟΛΑ  ΓΕΙΩΣΕΩΝ     </a:t>
            </a:r>
          </a:p>
        </p:txBody>
      </p:sp>
      <p:sp>
        <p:nvSpPr>
          <p:cNvPr id="3" name="Θέση αριθμού διαφάνειας 2"/>
          <p:cNvSpPr>
            <a:spLocks noGrp="1"/>
          </p:cNvSpPr>
          <p:nvPr>
            <p:ph type="sldNum" sz="quarter" idx="12"/>
          </p:nvPr>
        </p:nvSpPr>
        <p:spPr>
          <a:xfrm>
            <a:off x="6553200" y="6428184"/>
            <a:ext cx="2133600" cy="457200"/>
          </a:xfrm>
        </p:spPr>
        <p:txBody>
          <a:bodyPr/>
          <a:lstStyle/>
          <a:p>
            <a:fld id="{DD198258-3A06-43AD-98BB-3D07AD8A66F9}" type="slidenum">
              <a:rPr lang="en-US" sz="2000" b="1" smtClean="0"/>
              <a:pPr/>
              <a:t>5</a:t>
            </a:fld>
            <a:endParaRPr lang="en-US" sz="2000" b="1"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7784" y="1676028"/>
            <a:ext cx="990600" cy="1104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6256" y="3024188"/>
            <a:ext cx="1352550" cy="809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53200" y="3937992"/>
            <a:ext cx="1219200"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48264" y="5441404"/>
            <a:ext cx="1409700" cy="723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3"/>
          <p:cNvSpPr txBox="1">
            <a:spLocks noChangeArrowheads="1"/>
          </p:cNvSpPr>
          <p:nvPr/>
        </p:nvSpPr>
        <p:spPr bwMode="auto">
          <a:xfrm>
            <a:off x="475928" y="3068960"/>
            <a:ext cx="5472608" cy="72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1" fontAlgn="base" hangingPunct="1">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1" fontAlgn="base" hangingPunct="1">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1" fontAlgn="base" hangingPunct="1">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r>
              <a:rPr lang="el-GR" sz="2800" kern="0" dirty="0"/>
              <a:t>Αγωγός γείωσης  (</a:t>
            </a:r>
            <a:r>
              <a:rPr lang="en-US" sz="2800" kern="0" dirty="0"/>
              <a:t>PE)</a:t>
            </a:r>
            <a:endParaRPr lang="el-GR" sz="3200" kern="0" dirty="0"/>
          </a:p>
        </p:txBody>
      </p:sp>
      <p:sp>
        <p:nvSpPr>
          <p:cNvPr id="13" name="Rectangle 3"/>
          <p:cNvSpPr txBox="1">
            <a:spLocks noChangeArrowheads="1"/>
          </p:cNvSpPr>
          <p:nvPr/>
        </p:nvSpPr>
        <p:spPr bwMode="auto">
          <a:xfrm>
            <a:off x="467544" y="1844824"/>
            <a:ext cx="640871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1" fontAlgn="base" hangingPunct="1">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1" fontAlgn="base" hangingPunct="1">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1" fontAlgn="base" hangingPunct="1">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r>
              <a:rPr lang="el-GR" sz="2800" kern="0" dirty="0"/>
              <a:t>Γενικό  σύμβολο  γείωσης –  </a:t>
            </a:r>
            <a:r>
              <a:rPr lang="el-GR" sz="2800" kern="0" dirty="0" err="1"/>
              <a:t>γειωτής</a:t>
            </a:r>
            <a:endParaRPr lang="el-GR" sz="3200" kern="0" dirty="0"/>
          </a:p>
        </p:txBody>
      </p:sp>
      <p:sp>
        <p:nvSpPr>
          <p:cNvPr id="14" name="Rectangle 3"/>
          <p:cNvSpPr txBox="1">
            <a:spLocks noChangeArrowheads="1"/>
          </p:cNvSpPr>
          <p:nvPr/>
        </p:nvSpPr>
        <p:spPr bwMode="auto">
          <a:xfrm>
            <a:off x="539552" y="4149080"/>
            <a:ext cx="6048672" cy="72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1" fontAlgn="base" hangingPunct="1">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1" fontAlgn="base" hangingPunct="1">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1" fontAlgn="base" hangingPunct="1">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r>
              <a:rPr lang="el-GR" sz="2800" kern="0" dirty="0"/>
              <a:t>Ακροδέκτης γείωσης σε συσκευή</a:t>
            </a:r>
            <a:endParaRPr lang="el-GR" sz="3200" kern="0" dirty="0"/>
          </a:p>
        </p:txBody>
      </p:sp>
      <p:sp>
        <p:nvSpPr>
          <p:cNvPr id="15" name="Rectangle 3"/>
          <p:cNvSpPr txBox="1">
            <a:spLocks noChangeArrowheads="1"/>
          </p:cNvSpPr>
          <p:nvPr/>
        </p:nvSpPr>
        <p:spPr bwMode="auto">
          <a:xfrm>
            <a:off x="539552" y="5301208"/>
            <a:ext cx="6048672" cy="1080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1" fontAlgn="base" hangingPunct="1">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1" fontAlgn="base" hangingPunct="1">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1" fontAlgn="base" hangingPunct="1">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r>
              <a:rPr lang="el-GR" sz="2800" kern="0" dirty="0"/>
              <a:t>Σύνδεση προς το μεταλλικό περίβλημα της συσκευής</a:t>
            </a:r>
            <a:endParaRPr lang="el-GR" sz="3200" kern="0" dirty="0"/>
          </a:p>
        </p:txBody>
      </p:sp>
    </p:spTree>
    <p:extLst>
      <p:ext uri="{BB962C8B-B14F-4D97-AF65-F5344CB8AC3E}">
        <p14:creationId xmlns:p14="http://schemas.microsoft.com/office/powerpoint/2010/main" val="1491069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27"/>
                                        </p:tgtEl>
                                        <p:attrNameLst>
                                          <p:attrName>style.visibility</p:attrName>
                                        </p:attrNameLst>
                                      </p:cBhvr>
                                      <p:to>
                                        <p:strVal val="visible"/>
                                      </p:to>
                                    </p:set>
                                    <p:animEffect transition="in" filter="fade">
                                      <p:cBhvr>
                                        <p:cTn id="22" dur="500"/>
                                        <p:tgtEl>
                                          <p:spTgt spid="102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28"/>
                                        </p:tgtEl>
                                        <p:attrNameLst>
                                          <p:attrName>style.visibility</p:attrName>
                                        </p:attrNameLst>
                                      </p:cBhvr>
                                      <p:to>
                                        <p:strVal val="visible"/>
                                      </p:to>
                                    </p:set>
                                    <p:animEffect transition="in" filter="fade">
                                      <p:cBhvr>
                                        <p:cTn id="32" dur="500"/>
                                        <p:tgtEl>
                                          <p:spTgt spid="102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29"/>
                                        </p:tgtEl>
                                        <p:attrNameLst>
                                          <p:attrName>style.visibility</p:attrName>
                                        </p:attrNameLst>
                                      </p:cBhvr>
                                      <p:to>
                                        <p:strVal val="visible"/>
                                      </p:to>
                                    </p:set>
                                    <p:animEffect transition="in" filter="fade">
                                      <p:cBhvr>
                                        <p:cTn id="42" dur="500"/>
                                        <p:tgtEl>
                                          <p:spTgt spid="1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4"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ΕΙΔΗ  ΔΙΚΤΥΩΝ</a:t>
            </a:r>
          </a:p>
        </p:txBody>
      </p:sp>
      <p:sp>
        <p:nvSpPr>
          <p:cNvPr id="3" name="Θέση περιεχομένου 2"/>
          <p:cNvSpPr>
            <a:spLocks noGrp="1"/>
          </p:cNvSpPr>
          <p:nvPr>
            <p:ph idx="1"/>
          </p:nvPr>
        </p:nvSpPr>
        <p:spPr>
          <a:xfrm>
            <a:off x="457200" y="1719262"/>
            <a:ext cx="7499176" cy="4734074"/>
          </a:xfrm>
        </p:spPr>
        <p:txBody>
          <a:bodyPr/>
          <a:lstStyle/>
          <a:p>
            <a:pPr algn="just"/>
            <a:r>
              <a:rPr lang="el-GR" dirty="0"/>
              <a:t>Χαρακτηρίζονται από δύο γράμματα.</a:t>
            </a:r>
          </a:p>
          <a:p>
            <a:pPr algn="just"/>
            <a:r>
              <a:rPr lang="el-GR" dirty="0"/>
              <a:t>Το πρώτο γράμμα αφορά την σχέση του συστήματος τροφοδότησης με τη γη.</a:t>
            </a:r>
          </a:p>
          <a:p>
            <a:pPr algn="just"/>
            <a:r>
              <a:rPr lang="el-GR" dirty="0"/>
              <a:t>Το δεύτερο γράμμα αφορά την σχέση των εκτεθειμένων αγώγιμων μερών της εγκατάστασης με τη γη.  </a:t>
            </a:r>
          </a:p>
          <a:p>
            <a:r>
              <a:rPr lang="el-GR" dirty="0"/>
              <a:t>ΔΙΚΤΥΟ ΤΤ :       </a:t>
            </a:r>
          </a:p>
          <a:p>
            <a:r>
              <a:rPr lang="el-GR" dirty="0"/>
              <a:t>ΔΙΚΤΥΟ ΤΝ : (ΤΝ–</a:t>
            </a:r>
            <a:r>
              <a:rPr lang="en-US" dirty="0"/>
              <a:t>S, TN–C, TN–C–S)</a:t>
            </a:r>
            <a:endParaRPr lang="el-GR" dirty="0"/>
          </a:p>
          <a:p>
            <a:r>
              <a:rPr lang="el-GR" dirty="0"/>
              <a:t>ΔΙΚΤΥΟ  ΙΤ :</a:t>
            </a:r>
          </a:p>
        </p:txBody>
      </p:sp>
      <p:sp>
        <p:nvSpPr>
          <p:cNvPr id="4" name="Θέση αριθμού διαφάνειας 3"/>
          <p:cNvSpPr>
            <a:spLocks noGrp="1"/>
          </p:cNvSpPr>
          <p:nvPr>
            <p:ph type="sldNum" sz="quarter" idx="12"/>
          </p:nvPr>
        </p:nvSpPr>
        <p:spPr/>
        <p:txBody>
          <a:bodyPr/>
          <a:lstStyle/>
          <a:p>
            <a:fld id="{DD198258-3A06-43AD-98BB-3D07AD8A66F9}" type="slidenum">
              <a:rPr lang="en-US" sz="2000" b="1" smtClean="0"/>
              <a:pPr/>
              <a:t>6</a:t>
            </a:fld>
            <a:endParaRPr lang="en-US" sz="2000" b="1" dirty="0"/>
          </a:p>
        </p:txBody>
      </p:sp>
    </p:spTree>
    <p:extLst>
      <p:ext uri="{BB962C8B-B14F-4D97-AF65-F5344CB8AC3E}">
        <p14:creationId xmlns:p14="http://schemas.microsoft.com/office/powerpoint/2010/main" val="1508526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ΔΙΚΤΥΟ  ΤΤ</a:t>
            </a:r>
          </a:p>
        </p:txBody>
      </p:sp>
      <p:sp>
        <p:nvSpPr>
          <p:cNvPr id="3" name="Θέση περιεχομένου 2"/>
          <p:cNvSpPr>
            <a:spLocks noGrp="1"/>
          </p:cNvSpPr>
          <p:nvPr>
            <p:ph idx="1"/>
          </p:nvPr>
        </p:nvSpPr>
        <p:spPr/>
        <p:txBody>
          <a:bodyPr/>
          <a:lstStyle/>
          <a:p>
            <a:pPr algn="just"/>
            <a:r>
              <a:rPr lang="el-GR" dirty="0"/>
              <a:t>Έχει τον ουδέτερο άμεσα συνδεδεμένο προς τη γη, ενώ τα εκτεθειμένα αγώγιμα μέρη της εγκατάστασης συνδέονται με ηλεκτρόδια γείωσης ηλεκτρικά ανεξάρτητα από τη γείωση του συστήματος τροφοδότησης.</a:t>
            </a:r>
          </a:p>
        </p:txBody>
      </p:sp>
      <p:sp>
        <p:nvSpPr>
          <p:cNvPr id="4" name="Θέση αριθμού διαφάνειας 3"/>
          <p:cNvSpPr>
            <a:spLocks noGrp="1"/>
          </p:cNvSpPr>
          <p:nvPr>
            <p:ph type="sldNum" sz="quarter" idx="12"/>
          </p:nvPr>
        </p:nvSpPr>
        <p:spPr/>
        <p:txBody>
          <a:bodyPr/>
          <a:lstStyle/>
          <a:p>
            <a:fld id="{DD198258-3A06-43AD-98BB-3D07AD8A66F9}" type="slidenum">
              <a:rPr lang="en-US" sz="2000" b="1" smtClean="0"/>
              <a:pPr/>
              <a:t>7</a:t>
            </a:fld>
            <a:endParaRPr lang="en-US" sz="2000" b="1" dirty="0"/>
          </a:p>
        </p:txBody>
      </p:sp>
      <p:pic>
        <p:nvPicPr>
          <p:cNvPr id="2050" name="Picture 2" descr="C:\Users\Admin\Desktop\Screenshot_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4182194"/>
            <a:ext cx="6480720" cy="2343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2284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ΔΙΚΤΥΟ  ΤΝ</a:t>
            </a:r>
          </a:p>
        </p:txBody>
      </p:sp>
      <p:sp>
        <p:nvSpPr>
          <p:cNvPr id="3" name="Θέση περιεχομένου 2"/>
          <p:cNvSpPr>
            <a:spLocks noGrp="1"/>
          </p:cNvSpPr>
          <p:nvPr>
            <p:ph idx="1"/>
          </p:nvPr>
        </p:nvSpPr>
        <p:spPr/>
        <p:txBody>
          <a:bodyPr/>
          <a:lstStyle/>
          <a:p>
            <a:pPr algn="just"/>
            <a:r>
              <a:rPr lang="el-GR" dirty="0"/>
              <a:t>Έχει τον ουδέτερο άμεσα γειωμένο, ενώ τα εκτεθειμένα αγώγιμα μέρη της εγκατάστασης συνδέονται με τον ουδέτερο μέσω του αγωγού προστασίας  </a:t>
            </a:r>
            <a:r>
              <a:rPr lang="en-US" dirty="0"/>
              <a:t>PE</a:t>
            </a:r>
            <a:r>
              <a:rPr lang="el-GR" dirty="0"/>
              <a:t>.</a:t>
            </a:r>
          </a:p>
          <a:p>
            <a:pPr algn="just"/>
            <a:r>
              <a:rPr lang="el-GR" dirty="0"/>
              <a:t>Διακρίνονται τρείς ειδικότερες μορφές συνδεσμολογίας του συστήματος σύνδεσης ανάλογα με τη σχέση του ουδετέρου Ν και του αγωγού προστασίας</a:t>
            </a:r>
            <a:r>
              <a:rPr lang="en-US" dirty="0"/>
              <a:t> </a:t>
            </a:r>
            <a:r>
              <a:rPr lang="el-GR" dirty="0"/>
              <a:t> </a:t>
            </a:r>
            <a:r>
              <a:rPr lang="en-US" dirty="0"/>
              <a:t>PE.</a:t>
            </a:r>
            <a:endParaRPr lang="el-GR" dirty="0"/>
          </a:p>
        </p:txBody>
      </p:sp>
      <p:sp>
        <p:nvSpPr>
          <p:cNvPr id="4" name="Θέση αριθμού διαφάνειας 3"/>
          <p:cNvSpPr>
            <a:spLocks noGrp="1"/>
          </p:cNvSpPr>
          <p:nvPr>
            <p:ph type="sldNum" sz="quarter" idx="12"/>
          </p:nvPr>
        </p:nvSpPr>
        <p:spPr/>
        <p:txBody>
          <a:bodyPr/>
          <a:lstStyle/>
          <a:p>
            <a:fld id="{DD198258-3A06-43AD-98BB-3D07AD8A66F9}" type="slidenum">
              <a:rPr lang="en-US" sz="2000" b="1" smtClean="0"/>
              <a:pPr/>
              <a:t>8</a:t>
            </a:fld>
            <a:endParaRPr lang="en-US" sz="2000" b="1" dirty="0"/>
          </a:p>
        </p:txBody>
      </p:sp>
    </p:spTree>
    <p:extLst>
      <p:ext uri="{BB962C8B-B14F-4D97-AF65-F5344CB8AC3E}">
        <p14:creationId xmlns:p14="http://schemas.microsoft.com/office/powerpoint/2010/main" val="1263315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ΔΙΚΤΥΟ  ΤΝ–</a:t>
            </a:r>
            <a:r>
              <a:rPr lang="en-US" dirty="0"/>
              <a:t>S </a:t>
            </a:r>
            <a:endParaRPr lang="el-GR" dirty="0"/>
          </a:p>
        </p:txBody>
      </p:sp>
      <p:sp>
        <p:nvSpPr>
          <p:cNvPr id="3" name="Θέση περιεχομένου 2"/>
          <p:cNvSpPr>
            <a:spLocks noGrp="1"/>
          </p:cNvSpPr>
          <p:nvPr>
            <p:ph idx="1"/>
          </p:nvPr>
        </p:nvSpPr>
        <p:spPr/>
        <p:txBody>
          <a:bodyPr/>
          <a:lstStyle/>
          <a:p>
            <a:pPr algn="just"/>
            <a:r>
              <a:rPr lang="el-GR" dirty="0"/>
              <a:t>Στο σύστημα ΤΝ–</a:t>
            </a:r>
            <a:r>
              <a:rPr lang="en-US" dirty="0"/>
              <a:t>S </a:t>
            </a:r>
            <a:r>
              <a:rPr lang="el-GR" dirty="0"/>
              <a:t>ο ουδέτερος Ν και ο αγωγός προστασίας </a:t>
            </a:r>
            <a:r>
              <a:rPr lang="en-US" dirty="0"/>
              <a:t>PE</a:t>
            </a:r>
            <a:r>
              <a:rPr lang="el-GR" dirty="0"/>
              <a:t> είναι χωριστοί σε ολόκληρο το δίκτυο  ( 5 αγωγοί ).</a:t>
            </a:r>
            <a:r>
              <a:rPr lang="en-US" dirty="0"/>
              <a:t> </a:t>
            </a:r>
            <a:endParaRPr lang="el-GR" dirty="0"/>
          </a:p>
          <a:p>
            <a:endParaRPr lang="el-GR" dirty="0"/>
          </a:p>
        </p:txBody>
      </p:sp>
      <p:sp>
        <p:nvSpPr>
          <p:cNvPr id="4" name="Θέση αριθμού διαφάνειας 3"/>
          <p:cNvSpPr>
            <a:spLocks noGrp="1"/>
          </p:cNvSpPr>
          <p:nvPr>
            <p:ph type="sldNum" sz="quarter" idx="12"/>
          </p:nvPr>
        </p:nvSpPr>
        <p:spPr/>
        <p:txBody>
          <a:bodyPr/>
          <a:lstStyle/>
          <a:p>
            <a:fld id="{DD198258-3A06-43AD-98BB-3D07AD8A66F9}" type="slidenum">
              <a:rPr lang="en-US" sz="2000" b="1" smtClean="0"/>
              <a:pPr/>
              <a:t>9</a:t>
            </a:fld>
            <a:endParaRPr lang="en-US" sz="2000" b="1"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3286439"/>
            <a:ext cx="6912768" cy="28788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59569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fade">
                                      <p:cBhvr>
                                        <p:cTn id="12"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Εκπαιδευτική παρουσίαση">
  <a:themeElements>
    <a:clrScheme name="trainingpres1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trainingpres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rainingpres1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trainingpres1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trainingpres1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trainingpres1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trainingpres1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trainingpres1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trainingpres1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trainingpres1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trainingpres1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trainingpres1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Εκπαιδευτική παρουσίαση</Template>
  <TotalTime>1236</TotalTime>
  <Words>2007</Words>
  <Application>Microsoft Office PowerPoint</Application>
  <PresentationFormat>Προβολή στην οθόνη (4:3)</PresentationFormat>
  <Paragraphs>230</Paragraphs>
  <Slides>31</Slides>
  <Notes>4</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2</vt:i4>
      </vt:variant>
      <vt:variant>
        <vt:lpstr>Τίτλοι διαφανειών</vt:lpstr>
      </vt:variant>
      <vt:variant>
        <vt:i4>31</vt:i4>
      </vt:variant>
    </vt:vector>
  </HeadingPairs>
  <TitlesOfParts>
    <vt:vector size="38" baseType="lpstr">
      <vt:lpstr>Algerian</vt:lpstr>
      <vt:lpstr>Arial</vt:lpstr>
      <vt:lpstr>Calibri</vt:lpstr>
      <vt:lpstr>Cambria Math</vt:lpstr>
      <vt:lpstr>Wingdings</vt:lpstr>
      <vt:lpstr>Εκπαιδευτική παρουσίαση</vt:lpstr>
      <vt:lpstr>Θέμα του Office</vt:lpstr>
      <vt:lpstr>ΒΙΟΜΗΧΑΝΙΚΕΣ ΗΛΕΚΤΡΙΚΕΣ ΕΓΚΑΤΑΣΤΑΣΕΙΣ</vt:lpstr>
      <vt:lpstr>ΓΕΙΩΣΗ – ΟΡΙΣΜΟΣ     </vt:lpstr>
      <vt:lpstr>ΕΙΔΗ  ΓΕΙΩΣΕΩΝ     </vt:lpstr>
      <vt:lpstr>Παρουσίαση του PowerPoint</vt:lpstr>
      <vt:lpstr>ΣΥΜΒΟΛΑ  ΓΕΙΩΣΕΩΝ     </vt:lpstr>
      <vt:lpstr>ΕΙΔΗ  ΔΙΚΤΥΩΝ</vt:lpstr>
      <vt:lpstr>ΔΙΚΤΥΟ  ΤΤ</vt:lpstr>
      <vt:lpstr>ΔΙΚΤΥΟ  ΤΝ</vt:lpstr>
      <vt:lpstr>ΔΙΚΤΥΟ  ΤΝ–S </vt:lpstr>
      <vt:lpstr>ΔΙΚΤΥΟ  ΤΝ–C </vt:lpstr>
      <vt:lpstr>ΔΙΚΤΥΟ  ΤΝ–C–S </vt:lpstr>
      <vt:lpstr>ΔΙΚΤΥΟ  ΙΤ </vt:lpstr>
      <vt:lpstr>ΕΠΙΚΙΝΔΥΝΕΣ  ΤΑΣΕΙΣ</vt:lpstr>
      <vt:lpstr>ΜΕΤΡΑ  ΠΡΟΣΤΑΣΙΑΣ</vt:lpstr>
      <vt:lpstr>ΒΗΜΑΤΙΚΗ  ΤΑΣΗ  ΙΣΟΔΥΝΑΜΙΚΕΣ ΕΠΙΦΑΝΕΙΕΣ</vt:lpstr>
      <vt:lpstr>ΓΕΙΩΣΗ  ΠΡΟΣΤΑΣΙΑΣ</vt:lpstr>
      <vt:lpstr>Επενέργεια  γείωσης  προστασίας</vt:lpstr>
      <vt:lpstr>ΕΠΙΚΙΝΔΥΝΗ ΕΝΤΑΣΗ ΡΕΥΜΑΤΟΣ</vt:lpstr>
      <vt:lpstr>ΗΛΕΚΤΡΟΔΙΑ  ΓΕΙΩΣΗΣ</vt:lpstr>
      <vt:lpstr>ΥΠΟΛΟΓΙΣΜΟΣ ΑΝΤΙΣΤΑΣΗΣ ΓΕΙΩΣΗΣ</vt:lpstr>
      <vt:lpstr>Παρουσίαση του PowerPoint</vt:lpstr>
      <vt:lpstr>Παρουσίαση του PowerPoint</vt:lpstr>
      <vt:lpstr>Παράδειγμα υπολογισμού αντίστασης γείωσης</vt:lpstr>
      <vt:lpstr>Παράδειγμα υπολογισμού αντίστασης γείωσης</vt:lpstr>
      <vt:lpstr>ΕΛΕΓΧΟΣ ΓΕΙΩΣΗΣ</vt:lpstr>
      <vt:lpstr>ΜΕΤΡΗΣΗ  ΓΕΙΩΣΗΣ</vt:lpstr>
      <vt:lpstr>ΗΛΕΚΤΡΟΝΟΜΟΣ  ΔΙΑΦΥΓΗΣ ΕΝΤΑΣΗΣ  (ΡΕΛΕ ΔΙΑΡΡΟΗΣ)</vt:lpstr>
      <vt:lpstr>ΗΛΕΚΤΡΟΝΟΜΟΣ  ΔΙΑΦΥΓΗΣ ΤΑΣΗΣ</vt:lpstr>
      <vt:lpstr>ΑΝΤΙΚΕΡΑΥΝΙΚΗ ΠΡΟΣΤΑΣΙΑ  (ΣΑΠ)</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ΗΛΕΚΤΡΙΚΑ ΚΥΚΛΩΜΑΤΑ</dc:title>
  <dc:creator>ΘΕΟΚΛΗΤΟΣ</dc:creator>
  <cp:lastModifiedBy>User</cp:lastModifiedBy>
  <cp:revision>113</cp:revision>
  <dcterms:created xsi:type="dcterms:W3CDTF">2020-03-19T06:44:50Z</dcterms:created>
  <dcterms:modified xsi:type="dcterms:W3CDTF">2024-05-23T14:28:57Z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TC060888081032</vt:lpwstr>
  </property>
</Properties>
</file>