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256" r:id="rId3"/>
    <p:sldId id="308" r:id="rId4"/>
    <p:sldId id="309" r:id="rId5"/>
    <p:sldId id="257" r:id="rId6"/>
    <p:sldId id="258" r:id="rId7"/>
    <p:sldId id="259" r:id="rId8"/>
    <p:sldId id="261" r:id="rId9"/>
    <p:sldId id="260" r:id="rId10"/>
    <p:sldId id="305" r:id="rId11"/>
    <p:sldId id="262" r:id="rId12"/>
    <p:sldId id="263" r:id="rId13"/>
    <p:sldId id="264" r:id="rId14"/>
    <p:sldId id="306" r:id="rId15"/>
    <p:sldId id="265" r:id="rId16"/>
    <p:sldId id="266" r:id="rId17"/>
    <p:sldId id="267" r:id="rId18"/>
    <p:sldId id="268" r:id="rId19"/>
    <p:sldId id="269" r:id="rId20"/>
    <p:sldId id="310" r:id="rId21"/>
    <p:sldId id="311" r:id="rId22"/>
    <p:sldId id="270" r:id="rId23"/>
    <p:sldId id="271" r:id="rId24"/>
    <p:sldId id="272" r:id="rId25"/>
    <p:sldId id="273" r:id="rId26"/>
    <p:sldId id="274" r:id="rId27"/>
    <p:sldId id="275" r:id="rId28"/>
    <p:sldId id="276" r:id="rId29"/>
    <p:sldId id="277" r:id="rId30"/>
    <p:sldId id="312" r:id="rId31"/>
    <p:sldId id="278" r:id="rId32"/>
    <p:sldId id="279" r:id="rId33"/>
    <p:sldId id="280" r:id="rId3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29"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p>
            <a:fld id="{F92FD81E-FCCC-44F0-ACA6-4140C56D3CA7}"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3E6E9DD-E0B7-4005-9E20-668E21C6A015}" type="slidenum">
              <a:rPr lang="el-GR" smtClean="0"/>
              <a:t>‹#›</a:t>
            </a:fld>
            <a:endParaRPr lang="el-GR"/>
          </a:p>
        </p:txBody>
      </p:sp>
    </p:spTree>
    <p:extLst>
      <p:ext uri="{BB962C8B-B14F-4D97-AF65-F5344CB8AC3E}">
        <p14:creationId xmlns:p14="http://schemas.microsoft.com/office/powerpoint/2010/main" val="409964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92FD81E-FCCC-44F0-ACA6-4140C56D3CA7}"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3E6E9DD-E0B7-4005-9E20-668E21C6A015}" type="slidenum">
              <a:rPr lang="el-GR" smtClean="0"/>
              <a:t>‹#›</a:t>
            </a:fld>
            <a:endParaRPr lang="el-GR"/>
          </a:p>
        </p:txBody>
      </p:sp>
    </p:spTree>
    <p:extLst>
      <p:ext uri="{BB962C8B-B14F-4D97-AF65-F5344CB8AC3E}">
        <p14:creationId xmlns:p14="http://schemas.microsoft.com/office/powerpoint/2010/main" val="283504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92FD81E-FCCC-44F0-ACA6-4140C56D3CA7}"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3E6E9DD-E0B7-4005-9E20-668E21C6A015}" type="slidenum">
              <a:rPr lang="el-GR" smtClean="0"/>
              <a:t>‹#›</a:t>
            </a:fld>
            <a:endParaRPr lang="el-GR"/>
          </a:p>
        </p:txBody>
      </p:sp>
    </p:spTree>
    <p:extLst>
      <p:ext uri="{BB962C8B-B14F-4D97-AF65-F5344CB8AC3E}">
        <p14:creationId xmlns:p14="http://schemas.microsoft.com/office/powerpoint/2010/main" val="1412756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92FD81E-FCCC-44F0-ACA6-4140C56D3CA7}"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3E6E9DD-E0B7-4005-9E20-668E21C6A015}" type="slidenum">
              <a:rPr lang="el-GR" smtClean="0"/>
              <a:t>‹#›</a:t>
            </a:fld>
            <a:endParaRPr lang="el-GR"/>
          </a:p>
        </p:txBody>
      </p:sp>
    </p:spTree>
    <p:extLst>
      <p:ext uri="{BB962C8B-B14F-4D97-AF65-F5344CB8AC3E}">
        <p14:creationId xmlns:p14="http://schemas.microsoft.com/office/powerpoint/2010/main" val="240821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F92FD81E-FCCC-44F0-ACA6-4140C56D3CA7}" type="datetimeFigureOut">
              <a:rPr lang="el-GR" smtClean="0"/>
              <a:t>19/10/2021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3E6E9DD-E0B7-4005-9E20-668E21C6A015}" type="slidenum">
              <a:rPr lang="el-GR" smtClean="0"/>
              <a:t>‹#›</a:t>
            </a:fld>
            <a:endParaRPr lang="el-GR"/>
          </a:p>
        </p:txBody>
      </p:sp>
    </p:spTree>
    <p:extLst>
      <p:ext uri="{BB962C8B-B14F-4D97-AF65-F5344CB8AC3E}">
        <p14:creationId xmlns:p14="http://schemas.microsoft.com/office/powerpoint/2010/main" val="299143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F92FD81E-FCCC-44F0-ACA6-4140C56D3CA7}" type="datetimeFigureOut">
              <a:rPr lang="el-GR" smtClean="0"/>
              <a:t>19/10/2021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3E6E9DD-E0B7-4005-9E20-668E21C6A015}" type="slidenum">
              <a:rPr lang="el-GR" smtClean="0"/>
              <a:t>‹#›</a:t>
            </a:fld>
            <a:endParaRPr lang="el-GR"/>
          </a:p>
        </p:txBody>
      </p:sp>
    </p:spTree>
    <p:extLst>
      <p:ext uri="{BB962C8B-B14F-4D97-AF65-F5344CB8AC3E}">
        <p14:creationId xmlns:p14="http://schemas.microsoft.com/office/powerpoint/2010/main" val="150960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F92FD81E-FCCC-44F0-ACA6-4140C56D3CA7}" type="datetimeFigureOut">
              <a:rPr lang="el-GR" smtClean="0"/>
              <a:t>19/10/2021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3E6E9DD-E0B7-4005-9E20-668E21C6A015}" type="slidenum">
              <a:rPr lang="el-GR" smtClean="0"/>
              <a:t>‹#›</a:t>
            </a:fld>
            <a:endParaRPr lang="el-GR"/>
          </a:p>
        </p:txBody>
      </p:sp>
    </p:spTree>
    <p:extLst>
      <p:ext uri="{BB962C8B-B14F-4D97-AF65-F5344CB8AC3E}">
        <p14:creationId xmlns:p14="http://schemas.microsoft.com/office/powerpoint/2010/main" val="33952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F92FD81E-FCCC-44F0-ACA6-4140C56D3CA7}" type="datetimeFigureOut">
              <a:rPr lang="el-GR" smtClean="0"/>
              <a:t>19/10/2021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3E6E9DD-E0B7-4005-9E20-668E21C6A015}" type="slidenum">
              <a:rPr lang="el-GR" smtClean="0"/>
              <a:t>‹#›</a:t>
            </a:fld>
            <a:endParaRPr lang="el-GR"/>
          </a:p>
        </p:txBody>
      </p:sp>
    </p:spTree>
    <p:extLst>
      <p:ext uri="{BB962C8B-B14F-4D97-AF65-F5344CB8AC3E}">
        <p14:creationId xmlns:p14="http://schemas.microsoft.com/office/powerpoint/2010/main" val="281917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92FD81E-FCCC-44F0-ACA6-4140C56D3CA7}" type="datetimeFigureOut">
              <a:rPr lang="el-GR" smtClean="0"/>
              <a:t>19/10/2021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3E6E9DD-E0B7-4005-9E20-668E21C6A015}" type="slidenum">
              <a:rPr lang="el-GR" smtClean="0"/>
              <a:t>‹#›</a:t>
            </a:fld>
            <a:endParaRPr lang="el-GR"/>
          </a:p>
        </p:txBody>
      </p:sp>
    </p:spTree>
    <p:extLst>
      <p:ext uri="{BB962C8B-B14F-4D97-AF65-F5344CB8AC3E}">
        <p14:creationId xmlns:p14="http://schemas.microsoft.com/office/powerpoint/2010/main" val="32521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F92FD81E-FCCC-44F0-ACA6-4140C56D3CA7}" type="datetimeFigureOut">
              <a:rPr lang="el-GR" smtClean="0"/>
              <a:t>19/10/2021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3E6E9DD-E0B7-4005-9E20-668E21C6A015}" type="slidenum">
              <a:rPr lang="el-GR" smtClean="0"/>
              <a:t>‹#›</a:t>
            </a:fld>
            <a:endParaRPr lang="el-GR"/>
          </a:p>
        </p:txBody>
      </p:sp>
    </p:spTree>
    <p:extLst>
      <p:ext uri="{BB962C8B-B14F-4D97-AF65-F5344CB8AC3E}">
        <p14:creationId xmlns:p14="http://schemas.microsoft.com/office/powerpoint/2010/main" val="322978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F92FD81E-FCCC-44F0-ACA6-4140C56D3CA7}" type="datetimeFigureOut">
              <a:rPr lang="el-GR" smtClean="0"/>
              <a:t>19/10/2021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3E6E9DD-E0B7-4005-9E20-668E21C6A015}" type="slidenum">
              <a:rPr lang="el-GR" smtClean="0"/>
              <a:t>‹#›</a:t>
            </a:fld>
            <a:endParaRPr lang="el-GR"/>
          </a:p>
        </p:txBody>
      </p:sp>
    </p:spTree>
    <p:extLst>
      <p:ext uri="{BB962C8B-B14F-4D97-AF65-F5344CB8AC3E}">
        <p14:creationId xmlns:p14="http://schemas.microsoft.com/office/powerpoint/2010/main" val="1611156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FD81E-FCCC-44F0-ACA6-4140C56D3CA7}" type="datetimeFigureOut">
              <a:rPr lang="el-GR" smtClean="0"/>
              <a:t>19/10/2021</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6E9DD-E0B7-4005-9E20-668E21C6A015}" type="slidenum">
              <a:rPr lang="el-GR" smtClean="0"/>
              <a:t>‹#›</a:t>
            </a:fld>
            <a:endParaRPr lang="el-GR"/>
          </a:p>
        </p:txBody>
      </p:sp>
    </p:spTree>
    <p:extLst>
      <p:ext uri="{BB962C8B-B14F-4D97-AF65-F5344CB8AC3E}">
        <p14:creationId xmlns:p14="http://schemas.microsoft.com/office/powerpoint/2010/main" val="284057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xmlns="" id="{DF5591E9-1B4F-4F3E-947B-2F6EEC5091B3}"/>
              </a:ext>
            </a:extLst>
          </p:cNvPr>
          <p:cNvSpPr>
            <a:spLocks noGrp="1"/>
          </p:cNvSpPr>
          <p:nvPr>
            <p:ph idx="1"/>
          </p:nvPr>
        </p:nvSpPr>
        <p:spPr>
          <a:xfrm>
            <a:off x="179882" y="149902"/>
            <a:ext cx="11872210" cy="6520721"/>
          </a:xfrm>
        </p:spPr>
        <p:txBody>
          <a:bodyPr/>
          <a:lstStyle/>
          <a:p>
            <a:pPr algn="just"/>
            <a:r>
              <a:rPr lang="el-GR" dirty="0"/>
              <a:t>Προς το τέλος του 19</a:t>
            </a:r>
            <a:r>
              <a:rPr lang="el-GR" baseline="30000" dirty="0"/>
              <a:t>ου</a:t>
            </a:r>
            <a:r>
              <a:rPr lang="el-GR" dirty="0"/>
              <a:t> αι. και στις αρχές του 20ού αι. αρχίζουν να εμφανίζονται νέες τάσεις στην τέχνη της γλυπτικής στον ελληνικό χώρο. Παράλληλα με τις κρατικές και τις ιδιωτικές παραγγελίες, οι γλύπτες στρέφονται και σε συνθέσεις που απομακρύνονται από τα κλασικιστικά πρότυπα και μοτίβα. Πλέον οι </a:t>
            </a:r>
            <a:r>
              <a:rPr lang="el-GR" dirty="0" err="1"/>
              <a:t>έλληνες</a:t>
            </a:r>
            <a:r>
              <a:rPr lang="el-GR" dirty="0"/>
              <a:t> καλλιτέχνες στρέφονται σε συνθέσεις ελεύθερης έμπνευσης διευρύνοντας ταυτόχρονα τη θεματογραφία τους.</a:t>
            </a:r>
          </a:p>
          <a:p>
            <a:endParaRPr lang="el-GR" dirty="0"/>
          </a:p>
        </p:txBody>
      </p:sp>
    </p:spTree>
    <p:extLst>
      <p:ext uri="{BB962C8B-B14F-4D97-AF65-F5344CB8AC3E}">
        <p14:creationId xmlns:p14="http://schemas.microsoft.com/office/powerpoint/2010/main" val="135530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Φιλιππότης ξυλοθραύστ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42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6071017"/>
            <a:ext cx="11353800" cy="656367"/>
          </a:xfrm>
        </p:spPr>
        <p:txBody>
          <a:bodyPr>
            <a:normAutofit fontScale="90000"/>
          </a:bodyPr>
          <a:lstStyle/>
          <a:p>
            <a:r>
              <a:rPr lang="el-GR" dirty="0"/>
              <a:t>Φιλιππότης, Ο μικρός ψαράς, Ζάππειο</a:t>
            </a:r>
          </a:p>
        </p:txBody>
      </p:sp>
      <p:pic>
        <p:nvPicPr>
          <p:cNvPr id="6146" name="Picture 2" descr="Image result for Φιλιππότης,μικρός ψαρά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004748" cy="600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28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Φιλιππότης,μικρός ψαρά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639" y="25816"/>
            <a:ext cx="5124138" cy="683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914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26440" y="5381470"/>
            <a:ext cx="5912370" cy="1151042"/>
          </a:xfrm>
        </p:spPr>
        <p:txBody>
          <a:bodyPr>
            <a:normAutofit fontScale="90000"/>
          </a:bodyPr>
          <a:lstStyle/>
          <a:p>
            <a:r>
              <a:rPr lang="el-GR" dirty="0"/>
              <a:t>Φιλιππότης, Ο μικρός θεριστής/Ο θεριστής, ΚΑΤ</a:t>
            </a:r>
          </a:p>
        </p:txBody>
      </p:sp>
      <p:pic>
        <p:nvPicPr>
          <p:cNvPr id="8194" name="Picture 2" descr="Image result for Φιλιππότης θεριστή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82"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27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glypto.files.wordpress.com/2008/06/150220104544.jpg?w=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275"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48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91527" y="5141626"/>
            <a:ext cx="6107243" cy="1375895"/>
          </a:xfrm>
        </p:spPr>
        <p:txBody>
          <a:bodyPr/>
          <a:lstStyle/>
          <a:p>
            <a:r>
              <a:rPr lang="el-GR" dirty="0"/>
              <a:t>Φιλιππότης, Η </a:t>
            </a:r>
            <a:r>
              <a:rPr lang="el-GR" dirty="0" err="1"/>
              <a:t>οπωροπώλις</a:t>
            </a:r>
            <a:r>
              <a:rPr lang="el-GR" dirty="0"/>
              <a:t>, ΚΑΤ</a:t>
            </a:r>
          </a:p>
        </p:txBody>
      </p:sp>
      <p:pic>
        <p:nvPicPr>
          <p:cNvPr id="10242" name="Picture 2" descr="Image result for Φιλιππότης η οπωροπώλι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41626" cy="685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710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81467" y="4826832"/>
            <a:ext cx="5747479" cy="1225993"/>
          </a:xfrm>
        </p:spPr>
        <p:txBody>
          <a:bodyPr>
            <a:normAutofit fontScale="90000"/>
          </a:bodyPr>
          <a:lstStyle/>
          <a:p>
            <a:r>
              <a:rPr lang="el-GR" dirty="0"/>
              <a:t>Φιλιππότης, Η Άρτεμις με σκύλο, ΚΑΤ</a:t>
            </a:r>
          </a:p>
        </p:txBody>
      </p:sp>
      <p:pic>
        <p:nvPicPr>
          <p:cNvPr id="11266" name="Picture 2" descr="Image result for Φιλιππότης η Άρτεμις και ο σκύλ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11646" cy="681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683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279656" y="404734"/>
            <a:ext cx="1912344" cy="1978702"/>
          </a:xfrm>
        </p:spPr>
        <p:txBody>
          <a:bodyPr>
            <a:normAutofit/>
          </a:bodyPr>
          <a:lstStyle/>
          <a:p>
            <a:r>
              <a:rPr lang="el-GR" sz="3600" dirty="0"/>
              <a:t>Βίλα </a:t>
            </a:r>
            <a:r>
              <a:rPr lang="el-GR" sz="3600" dirty="0" err="1"/>
              <a:t>Καζούλη</a:t>
            </a:r>
            <a:r>
              <a:rPr lang="el-GR" sz="3600" dirty="0"/>
              <a:t>, Κηφισιά</a:t>
            </a:r>
          </a:p>
        </p:txBody>
      </p:sp>
      <p:sp>
        <p:nvSpPr>
          <p:cNvPr id="3" name="AutoShape 2" descr="Image result for Φιλιππότης  βίλα Καζούλη"/>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2292" name="Picture 4" descr="Image result for Φιλιππότης  βίλα Καζούλ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2796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5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178319" y="3852472"/>
            <a:ext cx="2158585" cy="2233535"/>
          </a:xfrm>
        </p:spPr>
        <p:txBody>
          <a:bodyPr>
            <a:normAutofit/>
          </a:bodyPr>
          <a:lstStyle/>
          <a:p>
            <a:r>
              <a:rPr lang="el-GR" sz="2800" dirty="0"/>
              <a:t>Φιλιππότης, Βίλα </a:t>
            </a:r>
            <a:r>
              <a:rPr lang="el-GR" sz="2800" dirty="0" err="1"/>
              <a:t>Καζούλη</a:t>
            </a:r>
            <a:endParaRPr lang="el-GR" sz="2800" dirty="0"/>
          </a:p>
        </p:txBody>
      </p:sp>
      <p:sp>
        <p:nvSpPr>
          <p:cNvPr id="3" name="AutoShape 2" descr="Image result for Φιλιππότης  βίλα Καζούλη"/>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3316" name="Picture 4" descr="Image result for Φιλιππότης  βίλα Καζούλη"/>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178321" cy="679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79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084039" cy="681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71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xmlns="" id="{580015D0-5191-45B1-9B56-3567073A345D}"/>
              </a:ext>
            </a:extLst>
          </p:cNvPr>
          <p:cNvSpPr>
            <a:spLocks noGrp="1"/>
          </p:cNvSpPr>
          <p:nvPr>
            <p:ph idx="1"/>
          </p:nvPr>
        </p:nvSpPr>
        <p:spPr>
          <a:xfrm>
            <a:off x="0" y="0"/>
            <a:ext cx="12192000" cy="6670623"/>
          </a:xfrm>
        </p:spPr>
        <p:txBody>
          <a:bodyPr>
            <a:normAutofit fontScale="92500" lnSpcReduction="10000"/>
          </a:bodyPr>
          <a:lstStyle/>
          <a:p>
            <a:r>
              <a:rPr lang="el-GR" b="1" dirty="0"/>
              <a:t>10. Τι γνωρίζετε για το έργο του Δημήτριου Φιλιππότη;</a:t>
            </a:r>
          </a:p>
          <a:p>
            <a:endParaRPr lang="en-US" b="1" dirty="0"/>
          </a:p>
          <a:p>
            <a:r>
              <a:rPr lang="el-GR" b="1" dirty="0"/>
              <a:t>Δημήτρης Φιλιππότης (183</a:t>
            </a:r>
            <a:r>
              <a:rPr lang="en-US" b="1" dirty="0"/>
              <a:t>9</a:t>
            </a:r>
            <a:r>
              <a:rPr lang="el-GR" b="1" dirty="0"/>
              <a:t>-1919)</a:t>
            </a:r>
            <a:endParaRPr lang="el-GR" dirty="0"/>
          </a:p>
          <a:p>
            <a:r>
              <a:rPr lang="el-GR" dirty="0"/>
              <a:t> </a:t>
            </a:r>
          </a:p>
          <a:p>
            <a:pPr algn="just"/>
            <a:r>
              <a:rPr lang="el-GR" dirty="0"/>
              <a:t>Γεννήθηκε στον Πύργο της Τήνου. Πήρε τα πρώτα μαθήματα γλυπτικής από το γλύπτη πατέρα του. Μάλιστα σε ηλικία 13 ετών βοήθησε τον πατέρα του να χτίσει τη Μονή του Αγίου Παύλου στο Άγιο Όρος. Εκεί παρέμεινε έξι χρόνια μέχρι την ολοκλήρωση του ναού. Η παραμονή του στο Άγιο Όρος επηρέασε τη μετέπειτα ζωή του.</a:t>
            </a:r>
          </a:p>
          <a:p>
            <a:pPr algn="just"/>
            <a:r>
              <a:rPr lang="el-GR" dirty="0"/>
              <a:t>Τελείωσε το Γυμνάσιο στην Αθήνα. Φοίτησε στο Σχολείο των Τεχνών (1858-1862) όπου αποφοίτησε με βαθμό Άριστα. Παράλληλα εργαζόταν στο </a:t>
            </a:r>
            <a:r>
              <a:rPr lang="el-GR" dirty="0" err="1"/>
              <a:t>ανδριαντοποιείο</a:t>
            </a:r>
            <a:r>
              <a:rPr lang="el-GR" dirty="0"/>
              <a:t> των αδερφών </a:t>
            </a:r>
            <a:r>
              <a:rPr lang="el-GR" dirty="0" err="1"/>
              <a:t>Φυτάλη</a:t>
            </a:r>
            <a:r>
              <a:rPr lang="el-GR" dirty="0"/>
              <a:t>. Το 1864 με υποτροφία του Ιερού Ιδρύματος Ευαγγελιστρίας της Τήνου πήγε να σπουδάσει στη Ρώμη. Εκεί στην Ακαδημία του Αγίου Λουκά μαθήτευσε δίπλα στους καθηγητές τους Έμιλ </a:t>
            </a:r>
            <a:r>
              <a:rPr lang="el-GR" dirty="0" err="1"/>
              <a:t>Βολφ</a:t>
            </a:r>
            <a:r>
              <a:rPr lang="el-GR" dirty="0"/>
              <a:t> και Καρλ </a:t>
            </a:r>
            <a:r>
              <a:rPr lang="el-GR" dirty="0" err="1"/>
              <a:t>Φος</a:t>
            </a:r>
            <a:r>
              <a:rPr lang="el-GR" dirty="0"/>
              <a:t>. Μετά το τέλος των σπουδών του εγκαταστάθηκε στην Αθήνα. Άνοιξε εργαστήριο μαρμαρογλυπτικής (μεταξύ Πλατείας Ομονοίας και Πολυτεχνείου).</a:t>
            </a:r>
          </a:p>
          <a:p>
            <a:pPr algn="just"/>
            <a:r>
              <a:rPr lang="el-GR" dirty="0"/>
              <a:t>Φιλοτέχνησε προτομές, ταφικά μνημεία, έργα με μυθολογικό και κυρίως ηθογραφικό περιεχόμενο. </a:t>
            </a:r>
            <a:endParaRPr lang="en-US" dirty="0"/>
          </a:p>
          <a:p>
            <a:endParaRPr lang="el-GR" dirty="0"/>
          </a:p>
        </p:txBody>
      </p:sp>
    </p:spTree>
    <p:extLst>
      <p:ext uri="{BB962C8B-B14F-4D97-AF65-F5344CB8AC3E}">
        <p14:creationId xmlns:p14="http://schemas.microsoft.com/office/powerpoint/2010/main" val="401329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B2DB6A33-9E5C-4A08-93F0-D61E6F4CF548}"/>
              </a:ext>
            </a:extLst>
          </p:cNvPr>
          <p:cNvSpPr>
            <a:spLocks noGrp="1"/>
          </p:cNvSpPr>
          <p:nvPr>
            <p:ph idx="1"/>
          </p:nvPr>
        </p:nvSpPr>
        <p:spPr>
          <a:xfrm>
            <a:off x="0" y="0"/>
            <a:ext cx="12192000" cy="6858000"/>
          </a:xfrm>
        </p:spPr>
        <p:txBody>
          <a:bodyPr>
            <a:normAutofit/>
          </a:bodyPr>
          <a:lstStyle/>
          <a:p>
            <a:r>
              <a:rPr lang="el-GR" b="1" dirty="0"/>
              <a:t>Γεώργιος Βρούτος (1834-1909)</a:t>
            </a:r>
            <a:endParaRPr lang="el-GR" dirty="0"/>
          </a:p>
          <a:p>
            <a:pPr algn="just"/>
            <a:r>
              <a:rPr lang="el-GR" dirty="0"/>
              <a:t>Γεννήθηκε στην Αθήνα, με καταγωγή από την Κρήτη. Σπούδασε γλυπτική στη Σχολή Καλών Τεχνών (1859-1864) με καθηγητή το Γεώργιο </a:t>
            </a:r>
            <a:r>
              <a:rPr lang="el-GR" dirty="0" err="1"/>
              <a:t>Φυτάλη</a:t>
            </a:r>
            <a:r>
              <a:rPr lang="el-GR" dirty="0"/>
              <a:t>. Παράλληλα με τη Σχολή έκανε μαθήματα </a:t>
            </a:r>
            <a:r>
              <a:rPr lang="el-GR" dirty="0" err="1"/>
              <a:t>μαρμαροτεχνίας</a:t>
            </a:r>
            <a:r>
              <a:rPr lang="el-GR" dirty="0"/>
              <a:t> στο εργαστήριο του καθηγητή και γλύπτη Ιωάννη </a:t>
            </a:r>
            <a:r>
              <a:rPr lang="el-GR" dirty="0" err="1"/>
              <a:t>Κόσσου</a:t>
            </a:r>
            <a:r>
              <a:rPr lang="el-GR" dirty="0"/>
              <a:t>. </a:t>
            </a:r>
          </a:p>
          <a:p>
            <a:pPr algn="just"/>
            <a:r>
              <a:rPr lang="el-GR" dirty="0"/>
              <a:t>Το 1866 με υποτροφία της βασίλισσας Όλγας πήγε στη Ρώμη (Ακαδημία Αγίου Λουκά) για να συνεχίσει τις σπουδές του κοντά στον </a:t>
            </a:r>
            <a:r>
              <a:rPr lang="el-GR" dirty="0" err="1"/>
              <a:t>Κανόβα</a:t>
            </a:r>
            <a:r>
              <a:rPr lang="el-GR" dirty="0"/>
              <a:t> και άλλους γνωστούς </a:t>
            </a:r>
            <a:r>
              <a:rPr lang="el-GR" dirty="0" err="1"/>
              <a:t>ιταλούς</a:t>
            </a:r>
            <a:r>
              <a:rPr lang="el-GR" dirty="0"/>
              <a:t> γλύπτες της εποχής. Μετά την ολοκλήρωση των σπουδών του επέστρεψε στην Αθήνα και άνοιξε το δικό του εργαστήριο στην Πλάκα (1873). Δέκα χρόνια αργότερα (1883) διορίστηκε καθηγητής γλυπτικής στη Σχολή Καλών Τεχνών, στη θέση του Λεωνίδα Δρόση. Έμεινε στη θέση αυτή μέχρι το θάνατό του (1909). </a:t>
            </a:r>
          </a:p>
          <a:p>
            <a:pPr algn="just"/>
            <a:r>
              <a:rPr lang="el-GR" dirty="0"/>
              <a:t>Παρόλο που οι ακαδημαϊκές του σπουδές τον είχαν προετοιμάσει για να υπηρετήσει τα κλασικιστικά πρότυπα και ιδεώδη, στην πορεία η καλλιτεχνική του δημιουργία δείχνει στοιχεία προσαρμογής και υιοθέτησης των ρεαλιστικών αντιλήψεων. </a:t>
            </a:r>
          </a:p>
        </p:txBody>
      </p:sp>
    </p:spTree>
    <p:extLst>
      <p:ext uri="{BB962C8B-B14F-4D97-AF65-F5344CB8AC3E}">
        <p14:creationId xmlns:p14="http://schemas.microsoft.com/office/powerpoint/2010/main" val="1159347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0D9A1675-93EF-4BB7-B758-40A7F56D3F38}"/>
              </a:ext>
            </a:extLst>
          </p:cNvPr>
          <p:cNvSpPr>
            <a:spLocks noGrp="1"/>
          </p:cNvSpPr>
          <p:nvPr>
            <p:ph idx="1"/>
          </p:nvPr>
        </p:nvSpPr>
        <p:spPr>
          <a:xfrm>
            <a:off x="0" y="0"/>
            <a:ext cx="12052092" cy="6700603"/>
          </a:xfrm>
        </p:spPr>
        <p:txBody>
          <a:bodyPr/>
          <a:lstStyle/>
          <a:p>
            <a:pPr algn="just"/>
            <a:r>
              <a:rPr lang="el-GR" dirty="0"/>
              <a:t>Ασχολήθηκε με όλα τα είδη γλυπτών. Φιλοτέχνησε προτομές, ανδριάντες, ταφικά μνημεία. Τα θέματά του προέρχονταν από την ελληνική μυθολογία αλλά και από την καθημερινότητα των απλών ανθρώπων. Έργα του όπως το </a:t>
            </a:r>
            <a:r>
              <a:rPr lang="el-GR" b="1" dirty="0"/>
              <a:t>Παιδί με τον κάβουρα ή Καρκινοφοβία</a:t>
            </a:r>
            <a:r>
              <a:rPr lang="el-GR" dirty="0"/>
              <a:t> και </a:t>
            </a:r>
            <a:r>
              <a:rPr lang="el-GR" b="1" dirty="0"/>
              <a:t>Έρωτας σπάζει το τόξο του</a:t>
            </a:r>
            <a:r>
              <a:rPr lang="el-GR" dirty="0"/>
              <a:t>, το οποίο το 1900 βραβεύτηκε στη Διεθνή Έκθεση του Παρισιού, εντάσσονται στην θεματογραφία που ήταν ευρέως αποδεκτή σε όλη την Ευρώπη εκείνη την περίοδο. Πρόκειται για τις ηθογραφίες, συνθέσεις δηλαδή από την καθημερινή ζωή των απλών ανθρώπων. Τέτοιες γλυπτές συνθέσεις προορίζονταν για τη διακόσμηση ιδιωτικών και δημόσιων κήπων με σκοπό την ευχαρίστηση του κοινού. </a:t>
            </a:r>
          </a:p>
          <a:p>
            <a:endParaRPr lang="el-GR" dirty="0"/>
          </a:p>
        </p:txBody>
      </p:sp>
    </p:spTree>
    <p:extLst>
      <p:ext uri="{BB962C8B-B14F-4D97-AF65-F5344CB8AC3E}">
        <p14:creationId xmlns:p14="http://schemas.microsoft.com/office/powerpoint/2010/main" val="1985711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51486" y="5486400"/>
            <a:ext cx="6840513" cy="1151042"/>
          </a:xfrm>
        </p:spPr>
        <p:txBody>
          <a:bodyPr>
            <a:normAutofit fontScale="90000"/>
          </a:bodyPr>
          <a:lstStyle/>
          <a:p>
            <a:r>
              <a:rPr lang="el-GR" dirty="0"/>
              <a:t>Βρούτος, Ηχώ, 1887 (Εθνική Πινακοθήκη)</a:t>
            </a:r>
          </a:p>
        </p:txBody>
      </p:sp>
      <p:pic>
        <p:nvPicPr>
          <p:cNvPr id="15362" name="Picture 2" descr="Ηχ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216577" cy="688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623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08091" y="5381470"/>
            <a:ext cx="8595609" cy="986150"/>
          </a:xfrm>
        </p:spPr>
        <p:txBody>
          <a:bodyPr>
            <a:normAutofit fontScale="90000"/>
          </a:bodyPr>
          <a:lstStyle/>
          <a:p>
            <a:r>
              <a:rPr lang="el-GR" dirty="0"/>
              <a:t>Βρούτος, Το πνεύμα του Κοπέρνικου, 1877 (Εθνική Πινακοθήκη)</a:t>
            </a:r>
          </a:p>
        </p:txBody>
      </p:sp>
      <p:pic>
        <p:nvPicPr>
          <p:cNvPr id="16386" name="Picture 2" descr="Το Πνεύμα του Κοπέρνικ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89"/>
            <a:ext cx="2758190" cy="686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09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82060" y="5441431"/>
            <a:ext cx="7709940" cy="1240982"/>
          </a:xfrm>
        </p:spPr>
        <p:txBody>
          <a:bodyPr>
            <a:normAutofit fontScale="90000"/>
          </a:bodyPr>
          <a:lstStyle/>
          <a:p>
            <a:r>
              <a:rPr lang="el-GR" dirty="0"/>
              <a:t>Βρούτος, Το παιδί με τον κάβουρα/Καρκινοφοβία, 1891 (Εθνική Πινακοθήκη)</a:t>
            </a:r>
          </a:p>
        </p:txBody>
      </p:sp>
      <p:pic>
        <p:nvPicPr>
          <p:cNvPr id="17410" name="Picture 2" descr="Το παιδί με τον κάβουρ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62138" cy="687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010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27423" y="5561350"/>
            <a:ext cx="7471348" cy="1031121"/>
          </a:xfrm>
        </p:spPr>
        <p:txBody>
          <a:bodyPr>
            <a:normAutofit fontScale="90000"/>
          </a:bodyPr>
          <a:lstStyle/>
          <a:p>
            <a:r>
              <a:rPr lang="el-GR" dirty="0"/>
              <a:t>Βρούτος, Νάρκισσος, 1886 (Εθνική Πινακοθήκη)</a:t>
            </a:r>
          </a:p>
        </p:txBody>
      </p:sp>
      <p:pic>
        <p:nvPicPr>
          <p:cNvPr id="18434" name="Picture 2" descr="Νάρκισσ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717561" cy="685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70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42412" y="5786203"/>
            <a:ext cx="7186534" cy="791278"/>
          </a:xfrm>
        </p:spPr>
        <p:txBody>
          <a:bodyPr>
            <a:normAutofit fontScale="90000"/>
          </a:bodyPr>
          <a:lstStyle/>
          <a:p>
            <a:r>
              <a:rPr lang="el-GR" dirty="0"/>
              <a:t>Βρούτος, Η Λήδα και ο κύκνος, (Εθνική Πινακοθήκη)</a:t>
            </a:r>
          </a:p>
        </p:txBody>
      </p:sp>
      <p:pic>
        <p:nvPicPr>
          <p:cNvPr id="19458" name="Picture 2" descr="Η Λήδα και ο κύκν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3942413" cy="692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117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97048" y="5081666"/>
            <a:ext cx="7694952" cy="1091081"/>
          </a:xfrm>
        </p:spPr>
        <p:txBody>
          <a:bodyPr>
            <a:normAutofit fontScale="90000"/>
          </a:bodyPr>
          <a:lstStyle/>
          <a:p>
            <a:r>
              <a:rPr lang="el-GR" dirty="0"/>
              <a:t>Βρούτος, Έρωτας που σπάζει το τόξο του, π. 1896 (Εθνική Πινακοθήκη)</a:t>
            </a:r>
          </a:p>
        </p:txBody>
      </p:sp>
      <p:pic>
        <p:nvPicPr>
          <p:cNvPr id="21506" name="Picture 2" descr="Έρωτας που σπάζει το τόξο τ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 y="0"/>
            <a:ext cx="4477999" cy="676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538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31959" y="5651291"/>
            <a:ext cx="7420133" cy="896209"/>
          </a:xfrm>
        </p:spPr>
        <p:txBody>
          <a:bodyPr>
            <a:normAutofit fontScale="90000"/>
          </a:bodyPr>
          <a:lstStyle/>
          <a:p>
            <a:r>
              <a:rPr lang="el-GR" dirty="0"/>
              <a:t>Βρούτος, Ερινύα ή Θύελλα, 1903 (Εθνική Πινακοθήκη)</a:t>
            </a:r>
          </a:p>
        </p:txBody>
      </p:sp>
      <p:pic>
        <p:nvPicPr>
          <p:cNvPr id="22530" name="Picture 2" descr="Ερινύα ή Θύελλ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22098" cy="680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601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88970" y="3117954"/>
            <a:ext cx="3003030" cy="3312826"/>
          </a:xfrm>
        </p:spPr>
        <p:txBody>
          <a:bodyPr>
            <a:normAutofit/>
          </a:bodyPr>
          <a:lstStyle/>
          <a:p>
            <a:r>
              <a:rPr lang="el-GR" sz="3200" dirty="0"/>
              <a:t>Βρούτος, Ταφική προτομή Ιωάννη </a:t>
            </a:r>
            <a:r>
              <a:rPr lang="el-GR" sz="3200" dirty="0" err="1"/>
              <a:t>Κόσσου</a:t>
            </a:r>
            <a:r>
              <a:rPr lang="el-GR" sz="3200" dirty="0"/>
              <a:t>, 1877, Α΄ Νεκροταφείο Αθηνών </a:t>
            </a:r>
          </a:p>
        </p:txBody>
      </p:sp>
      <p:pic>
        <p:nvPicPr>
          <p:cNvPr id="23554" name="Picture 2" descr="040420093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07"/>
            <a:ext cx="9188970" cy="688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75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C6E64D3-1EEE-4119-A375-4405C745F13D}"/>
              </a:ext>
            </a:extLst>
          </p:cNvPr>
          <p:cNvSpPr>
            <a:spLocks noGrp="1"/>
          </p:cNvSpPr>
          <p:nvPr>
            <p:ph idx="1"/>
          </p:nvPr>
        </p:nvSpPr>
        <p:spPr>
          <a:xfrm>
            <a:off x="0" y="0"/>
            <a:ext cx="12192000" cy="6858000"/>
          </a:xfrm>
        </p:spPr>
        <p:txBody>
          <a:bodyPr>
            <a:normAutofit lnSpcReduction="10000"/>
          </a:bodyPr>
          <a:lstStyle/>
          <a:p>
            <a:pPr algn="just"/>
            <a:r>
              <a:rPr lang="el-GR" dirty="0"/>
              <a:t>Υπήρξε πολύ παραγωγικός γλύπτης. </a:t>
            </a:r>
            <a:endParaRPr lang="en-US" dirty="0"/>
          </a:p>
          <a:p>
            <a:pPr algn="just"/>
            <a:r>
              <a:rPr lang="el-GR" dirty="0"/>
              <a:t>Ήταν ο πρώτος ο οποίος εισήγαγε στην ελληνική γλυπτική μια </a:t>
            </a:r>
            <a:r>
              <a:rPr lang="el-GR" b="1" dirty="0"/>
              <a:t>πιο ανάλαφρη θεματογραφία</a:t>
            </a:r>
            <a:r>
              <a:rPr lang="el-GR" dirty="0"/>
              <a:t>, η οποία δεν ήταν εντελώς προσκολλημένη στα αυστηρά κλασικά πρότυπα. Ήταν από τους πρώτους γλύπτες που ενδιαφέρθηκε για την ελεύθερη και πιο ρεαλιστική σύνθεση, διατηρώντας ταυτόχρονα μια σύνδεση με τον κλασικισμό. </a:t>
            </a:r>
            <a:endParaRPr lang="en-US" dirty="0"/>
          </a:p>
          <a:p>
            <a:pPr algn="just"/>
            <a:r>
              <a:rPr lang="el-GR" dirty="0"/>
              <a:t>Τα στοιχεία που υιοθέτησε από την </a:t>
            </a:r>
            <a:r>
              <a:rPr lang="el-GR" b="1" dirty="0"/>
              <a:t>κλασική τέχνη </a:t>
            </a:r>
            <a:r>
              <a:rPr lang="el-GR" dirty="0"/>
              <a:t>ήταν η </a:t>
            </a:r>
            <a:r>
              <a:rPr lang="el-GR" b="1" dirty="0"/>
              <a:t>τέλεια επεξεργασία του μαρμάρου, τα γυμνά σώματα και η αρμονία</a:t>
            </a:r>
            <a:r>
              <a:rPr lang="el-GR" dirty="0"/>
              <a:t>. Από τον </a:t>
            </a:r>
            <a:r>
              <a:rPr lang="el-GR" b="1" dirty="0"/>
              <a:t>ρεαλισμό</a:t>
            </a:r>
            <a:r>
              <a:rPr lang="el-GR" dirty="0"/>
              <a:t> υιοθέτησε την </a:t>
            </a:r>
            <a:r>
              <a:rPr lang="el-GR" b="1" dirty="0"/>
              <a:t>αποτύπωση της ψυχικής κατάστασης, την φυσική κίνηση και την έκφραση</a:t>
            </a:r>
            <a:r>
              <a:rPr lang="el-GR" dirty="0"/>
              <a:t>. </a:t>
            </a:r>
            <a:endParaRPr lang="en-US" dirty="0"/>
          </a:p>
          <a:p>
            <a:pPr algn="just"/>
            <a:r>
              <a:rPr lang="el-GR" dirty="0"/>
              <a:t>Τα θέματα των δικών του γλυπτών προέρχονταν, κυρίως, από την καθημερινή ζωή των απλών ανθρώπων. Οι παιδικές μορφές στη φύση, όπως ο </a:t>
            </a:r>
            <a:r>
              <a:rPr lang="el-GR" b="1" dirty="0"/>
              <a:t>Θεριστής</a:t>
            </a:r>
            <a:r>
              <a:rPr lang="el-GR" dirty="0"/>
              <a:t> και ο </a:t>
            </a:r>
            <a:r>
              <a:rPr lang="el-GR" b="1" dirty="0"/>
              <a:t>Μικρός Ψαράς</a:t>
            </a:r>
            <a:r>
              <a:rPr lang="el-GR" dirty="0"/>
              <a:t> θα αποτελέσουν ένα νέο είδος στη γλυπτική τέχνη. </a:t>
            </a:r>
            <a:r>
              <a:rPr lang="en-US" dirty="0"/>
              <a:t>O</a:t>
            </a:r>
            <a:r>
              <a:rPr lang="el-GR" dirty="0"/>
              <a:t> Φιλιππότης με τα γλυπτά του κατάφερε να φέρει την ελληνική γλυπτική τέχνη σε επαφή με τις αντιλήψεις και την τέχνη της Ευρώπης. Οι σπουδές του στη Ρώμη σίγουρα έπαιξαν πολύ σημαντικό ρόλο σε αυτή τη διαδικασία. Η στροφή προς τη ρεαλιστική και όχι την εξιδανικευμένη ή ωραιοποιημένη απεικόνιση είναι εμφανής και στις προτομές που φιλοτέχνησε, ακόμη και στα ταφικά μνημεία. </a:t>
            </a:r>
          </a:p>
        </p:txBody>
      </p:sp>
    </p:spTree>
    <p:extLst>
      <p:ext uri="{BB962C8B-B14F-4D97-AF65-F5344CB8AC3E}">
        <p14:creationId xmlns:p14="http://schemas.microsoft.com/office/powerpoint/2010/main" val="1962839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xmlns="" id="{3A48B998-6E5B-46BA-8D5A-C4C02A210DC0}"/>
              </a:ext>
            </a:extLst>
          </p:cNvPr>
          <p:cNvSpPr>
            <a:spLocks noGrp="1"/>
          </p:cNvSpPr>
          <p:nvPr>
            <p:ph idx="1"/>
          </p:nvPr>
        </p:nvSpPr>
        <p:spPr>
          <a:xfrm>
            <a:off x="0" y="0"/>
            <a:ext cx="12052092" cy="6858000"/>
          </a:xfrm>
        </p:spPr>
        <p:txBody>
          <a:bodyPr>
            <a:normAutofit fontScale="92500" lnSpcReduction="10000"/>
          </a:bodyPr>
          <a:lstStyle/>
          <a:p>
            <a:r>
              <a:rPr lang="el-GR" b="1" dirty="0"/>
              <a:t>Γεώργιος Βιτάλης (1838-1901)</a:t>
            </a:r>
            <a:endParaRPr lang="el-GR" dirty="0"/>
          </a:p>
          <a:p>
            <a:r>
              <a:rPr lang="el-GR" dirty="0"/>
              <a:t> </a:t>
            </a:r>
          </a:p>
          <a:p>
            <a:pPr algn="just"/>
            <a:r>
              <a:rPr lang="el-GR" dirty="0"/>
              <a:t>Γεννήθηκε στο χωριό </a:t>
            </a:r>
            <a:r>
              <a:rPr lang="el-GR" dirty="0" err="1"/>
              <a:t>Υστέρνια</a:t>
            </a:r>
            <a:r>
              <a:rPr lang="el-GR" dirty="0"/>
              <a:t> της Τήνου. Όπως και ο Φιλιππότης ήταν γιος εμπειρικού αρχιτέκτονα. Από τον πατέρα του πήρε τα πρώτα μαθήματα γλυπτικής. Μάλιστα είχε ακολουθήσει τον πατέρα του στη Σμύρνη και τον βοήθησε στην ανέγερση νεοκλασικών οικιών. Έπειτα εγκαθίσταται στην Αθήνα και αρχίζει να παρακολουθεί μαθήματα γλυπτικής στο εργαστήριο του Γεωργίου </a:t>
            </a:r>
            <a:r>
              <a:rPr lang="el-GR" dirty="0" err="1"/>
              <a:t>Φυτάλη</a:t>
            </a:r>
            <a:r>
              <a:rPr lang="el-GR" dirty="0"/>
              <a:t>. </a:t>
            </a:r>
          </a:p>
          <a:p>
            <a:pPr algn="just"/>
            <a:r>
              <a:rPr lang="el-GR" dirty="0"/>
              <a:t>Τελείωσε τη Σχολή καλών Τεχνών με καθηγητές το </a:t>
            </a:r>
            <a:r>
              <a:rPr lang="el-GR" dirty="0" err="1"/>
              <a:t>Φυτάλη</a:t>
            </a:r>
            <a:r>
              <a:rPr lang="el-GR" dirty="0"/>
              <a:t> και τον Ιωάννη </a:t>
            </a:r>
            <a:r>
              <a:rPr lang="el-GR" dirty="0" err="1"/>
              <a:t>Κόσσο</a:t>
            </a:r>
            <a:r>
              <a:rPr lang="el-GR" dirty="0"/>
              <a:t>. Το 1864 με υποτροφία του Ιερού Ιδρύματος Ευαγγελιστρίας Τήνου και τη στήριξη της βασίλισσας Αμαλίας συνέχισε τις σπουδές του στην Ακαδημία του Μονάχου κοντά στον καθηγητή Μαξ </a:t>
            </a:r>
            <a:r>
              <a:rPr lang="el-GR" dirty="0" err="1"/>
              <a:t>Βίντμαν</a:t>
            </a:r>
            <a:r>
              <a:rPr lang="el-GR" dirty="0"/>
              <a:t> (</a:t>
            </a:r>
            <a:r>
              <a:rPr lang="tr-TR" dirty="0"/>
              <a:t>Max von Wındmann</a:t>
            </a:r>
            <a:r>
              <a:rPr lang="el-GR" dirty="0"/>
              <a:t>). Όταν τελείωσε τις σπουδές του επέστρεψε στην Ελλάδα και εγκαταστάθηκε στη Σύρο. Άνοιξε δικό του εργαστήριο όπου λάμβανε πολλές παραγγελίες. Πολλά έργα του κοσμούν το Νεκροταφείο και το Δημαρχείο της Ερμούπολης. Οι προτομές του κοσμούν πολλά αρχοντικά του νησιού, καθώς και άλλων νησιών των Κυκλάδων. </a:t>
            </a:r>
          </a:p>
          <a:p>
            <a:pPr algn="just"/>
            <a:r>
              <a:rPr lang="el-GR" dirty="0"/>
              <a:t>	Θεωρείται ένας από τους κύριους εκπροσώπους του νεοκλασικισμού στην Ελλάδα. Πολλά από τα έργα του βραβεύτηκαν με χρυσά και αργυρά μετάλλια σε εκθέσεις εντός και εκτός Ελλάδας. </a:t>
            </a:r>
          </a:p>
          <a:p>
            <a:endParaRPr lang="el-GR" dirty="0"/>
          </a:p>
        </p:txBody>
      </p:sp>
    </p:spTree>
    <p:extLst>
      <p:ext uri="{BB962C8B-B14F-4D97-AF65-F5344CB8AC3E}">
        <p14:creationId xmlns:p14="http://schemas.microsoft.com/office/powerpoint/2010/main" val="1945665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333876" y="3822492"/>
            <a:ext cx="2858124" cy="3050498"/>
          </a:xfrm>
        </p:spPr>
        <p:txBody>
          <a:bodyPr>
            <a:noAutofit/>
          </a:bodyPr>
          <a:lstStyle/>
          <a:p>
            <a:r>
              <a:rPr lang="el-GR" sz="3200" dirty="0"/>
              <a:t>Βιτάλης, Ανδριάντας Ουίλιαμ </a:t>
            </a:r>
            <a:r>
              <a:rPr lang="el-GR" sz="3200" dirty="0" err="1"/>
              <a:t>Γλάδστωνα</a:t>
            </a:r>
            <a:r>
              <a:rPr lang="el-GR" sz="3200" dirty="0"/>
              <a:t>, Προαύλιο Πανεπιστημίου Αθηνών</a:t>
            </a:r>
          </a:p>
        </p:txBody>
      </p:sp>
      <p:pic>
        <p:nvPicPr>
          <p:cNvPr id="24578" name="Picture 2" descr="https://upload.wikimedia.org/wikipedia/el/thumb/a/aa/Gladstone_-_Athens%2C_University_of_Athens._D.S._2009.JPG/800px-Gladstone_-_Athens%2C_University_of_Athens._D.S._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333876" cy="700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340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63354" y="4706911"/>
            <a:ext cx="1324132" cy="1738859"/>
          </a:xfrm>
        </p:spPr>
        <p:txBody>
          <a:bodyPr>
            <a:normAutofit/>
          </a:bodyPr>
          <a:lstStyle/>
          <a:p>
            <a:r>
              <a:rPr lang="el-GR" sz="2400" dirty="0"/>
              <a:t>Βιτάλης, Θησέας, 1868, Πλατεία Θησείου</a:t>
            </a:r>
          </a:p>
        </p:txBody>
      </p:sp>
      <p:pic>
        <p:nvPicPr>
          <p:cNvPr id="25602" name="Picture 2" descr="1904200934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633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802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904200935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836" y="0"/>
            <a:ext cx="5426439" cy="677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48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2DD7201-1C38-41A9-80A7-B13CCAF3AD61}"/>
              </a:ext>
            </a:extLst>
          </p:cNvPr>
          <p:cNvSpPr>
            <a:spLocks noGrp="1"/>
          </p:cNvSpPr>
          <p:nvPr>
            <p:ph idx="1"/>
          </p:nvPr>
        </p:nvSpPr>
        <p:spPr>
          <a:xfrm>
            <a:off x="0" y="0"/>
            <a:ext cx="12192000" cy="6858000"/>
          </a:xfrm>
        </p:spPr>
        <p:txBody>
          <a:bodyPr/>
          <a:lstStyle/>
          <a:p>
            <a:pPr algn="just"/>
            <a:r>
              <a:rPr lang="el-GR" dirty="0"/>
              <a:t>Η γνωριμία του με το βασιλιά Γεώργιο Α΄ του εξασφάλισε τα χρήματα για τη συμμετοχή του σε διεθνή διαγωνισμό στη Ρώμη, όπου απέσπασε το «Μέγα </a:t>
            </a:r>
            <a:r>
              <a:rPr lang="el-GR" dirty="0" err="1"/>
              <a:t>Γενικόν</a:t>
            </a:r>
            <a:r>
              <a:rPr lang="el-GR" dirty="0"/>
              <a:t> </a:t>
            </a:r>
            <a:r>
              <a:rPr lang="el-GR" dirty="0" err="1"/>
              <a:t>Βραβείον</a:t>
            </a:r>
            <a:r>
              <a:rPr lang="el-GR" dirty="0"/>
              <a:t>» για το </a:t>
            </a:r>
            <a:r>
              <a:rPr lang="el-GR" b="1" dirty="0"/>
              <a:t>Θεριστή</a:t>
            </a:r>
            <a:r>
              <a:rPr lang="el-GR" dirty="0"/>
              <a:t> του (1870). Δεν κατάφερε ποτέ να διοριστεί καθηγητής γλυπτικής στο Πολυτεχνείο, γεγονός που σημαίνει ότι το επίσημο κράτος δεν είχε αναγνωρίσει την αξία του έργου του, όσο ζούσε τουλάχιστο. Μετά το θάνατό του του απονεμήθηκε το Μεγάλο Βραβείο των Γραμμάτων και των Τεχνών. Παρά την ακαδημαϊκή του κατάρτιση δεν έπαψε να θεωρεί τον εαυτό του ως έναν απλό «τεχνίτη». Έζησε μια απλή ζωή μακριά από τα φώτα και την κοσμική ζωή.</a:t>
            </a:r>
          </a:p>
          <a:p>
            <a:pPr algn="just"/>
            <a:r>
              <a:rPr lang="el-GR" dirty="0"/>
              <a:t>	Πολλά γλυπτά του Φιλιππότη βρίσκονται σήμερα σε πολλούς δημόσιους χώρους της Αθήνας. Για παράδειγμα το Παιδί με τα Σταφύλια στην Πλατεία Συντάγματος, ο Ξυλοθραύστης και ο Μικρός ψαράς στο Ζάππειο, τα δύο επιβλητικά λιοντάρια στη σκάλα της βίλας </a:t>
            </a:r>
            <a:r>
              <a:rPr lang="el-GR" dirty="0" err="1"/>
              <a:t>Καζούλη</a:t>
            </a:r>
            <a:r>
              <a:rPr lang="el-GR" dirty="0"/>
              <a:t> στην Κηφισιά. Έργα του βρίσκονται στην Εθνική Πινακοθήκη, στο Δημοτικό Βρεφοκομείο, στη Δημοτική Πινακοθήκη Αθηνών, στο Α΄ Νεκροταφείο Αθηνών, στο Νεκροταφείο Πειραιώς, στην Τήνο, σε πλατείες, ναούς και νεκροταφεία άλλων πόλεων. </a:t>
            </a:r>
          </a:p>
          <a:p>
            <a:endParaRPr lang="el-GR" dirty="0"/>
          </a:p>
        </p:txBody>
      </p:sp>
    </p:spTree>
    <p:extLst>
      <p:ext uri="{BB962C8B-B14F-4D97-AF65-F5344CB8AC3E}">
        <p14:creationId xmlns:p14="http://schemas.microsoft.com/office/powerpoint/2010/main" val="956550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56616" y="-119921"/>
            <a:ext cx="7035384" cy="6592472"/>
          </a:xfrm>
        </p:spPr>
        <p:txBody>
          <a:bodyPr>
            <a:normAutofit/>
          </a:bodyPr>
          <a:lstStyle/>
          <a:p>
            <a:r>
              <a:rPr lang="el-GR" dirty="0"/>
              <a:t>Φιλιππότης, Προτομή Αικατερίνης Κωνσταντινίδου, 1896 (Εθνική Πινακοθήκη). Εμφανής η στροφή του προς την ρεαλιστική και όχι την εξιδανικευμένη απεικόνιση το προσώπου.</a:t>
            </a:r>
          </a:p>
        </p:txBody>
      </p:sp>
      <p:pic>
        <p:nvPicPr>
          <p:cNvPr id="1026" name="Picture 2" descr="Αικατερίνη Κωνσταντινίδ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56616" cy="688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99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6792" y="5066675"/>
            <a:ext cx="7305207" cy="1315934"/>
          </a:xfrm>
        </p:spPr>
        <p:txBody>
          <a:bodyPr>
            <a:normAutofit fontScale="90000"/>
          </a:bodyPr>
          <a:lstStyle/>
          <a:p>
            <a:r>
              <a:rPr lang="el-GR" dirty="0"/>
              <a:t>Φιλιππότης, Προτομή Ειρήνης </a:t>
            </a:r>
            <a:r>
              <a:rPr lang="el-GR" dirty="0" err="1"/>
              <a:t>Αμπανοπούλου</a:t>
            </a:r>
            <a:r>
              <a:rPr lang="el-GR" dirty="0"/>
              <a:t>, 1879 (Εθνική Πινακοθήκη)</a:t>
            </a:r>
          </a:p>
        </p:txBody>
      </p:sp>
      <p:pic>
        <p:nvPicPr>
          <p:cNvPr id="2050" name="Picture 2" descr="Ειρήνη Αμπανοπούλ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781862" cy="6868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3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58584" y="5606321"/>
            <a:ext cx="10033416" cy="1223287"/>
          </a:xfrm>
        </p:spPr>
        <p:txBody>
          <a:bodyPr>
            <a:normAutofit fontScale="90000"/>
          </a:bodyPr>
          <a:lstStyle/>
          <a:p>
            <a:r>
              <a:rPr lang="el-GR" dirty="0"/>
              <a:t>Φιλιππότης, Παιδί με κουμπαρά, 1888 (Εθνική Πινακοθήκη)</a:t>
            </a:r>
          </a:p>
        </p:txBody>
      </p:sp>
      <p:pic>
        <p:nvPicPr>
          <p:cNvPr id="3076" name="Picture 4" descr="Image result for φιλιππότης παιδί με κουμπαρ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331"/>
            <a:ext cx="2158584" cy="694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6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41913" y="5381469"/>
            <a:ext cx="7050087" cy="1360905"/>
          </a:xfrm>
        </p:spPr>
        <p:txBody>
          <a:bodyPr>
            <a:normAutofit fontScale="90000"/>
          </a:bodyPr>
          <a:lstStyle/>
          <a:p>
            <a:r>
              <a:rPr lang="el-GR" dirty="0"/>
              <a:t>Φιλιππότης, Το παιδί με τα σταφύλια, Πλατεία Συντάγματος</a:t>
            </a:r>
          </a:p>
        </p:txBody>
      </p:sp>
      <p:pic>
        <p:nvPicPr>
          <p:cNvPr id="5122" name="Picture 2" descr="Image result for Φιλιππότης, το παιδί με τα σταφύλ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1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125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9380" y="209863"/>
            <a:ext cx="5597702" cy="6217716"/>
          </a:xfrm>
        </p:spPr>
        <p:txBody>
          <a:bodyPr>
            <a:noAutofit/>
          </a:bodyPr>
          <a:lstStyle/>
          <a:p>
            <a:r>
              <a:rPr lang="el-GR" sz="3200" dirty="0"/>
              <a:t>Φιλιππότης, Ξυλοθραύστης, Ζάππειο: Στο έργο αυτό συνδυάζονται με τον καλύτερο τρόπο τα στοιχεία της κλασικής τέχνης και του ρεαλισμού: η ρεαλιστική κίνηση, η τέλεια απόδοση των μυών, η έκφραση του προσώπου (επόμενη εικόνα), στο οποίο αποτυπώνεται η δυσκολία της προσπάθειας του Ξυλοθραύστη, το γυμνό σώμα και η απόδοση της στιγμής.</a:t>
            </a:r>
          </a:p>
        </p:txBody>
      </p:sp>
      <p:pic>
        <p:nvPicPr>
          <p:cNvPr id="4100" name="Picture 4" descr="Image result for Φιλιππότης ξυλοθραύστ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693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43022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937</Words>
  <Application>Microsoft Office PowerPoint</Application>
  <PresentationFormat>Προσαρμογή</PresentationFormat>
  <Paragraphs>45</Paragraphs>
  <Slides>33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Θέμα του Office</vt:lpstr>
      <vt:lpstr>Παρουσίαση του PowerPoint</vt:lpstr>
      <vt:lpstr>Παρουσίαση του PowerPoint</vt:lpstr>
      <vt:lpstr>Παρουσίαση του PowerPoint</vt:lpstr>
      <vt:lpstr>Παρουσίαση του PowerPoint</vt:lpstr>
      <vt:lpstr>Φιλιππότης, Προτομή Αικατερίνης Κωνσταντινίδου, 1896 (Εθνική Πινακοθήκη). Εμφανής η στροφή του προς την ρεαλιστική και όχι την εξιδανικευμένη απεικόνιση το προσώπου.</vt:lpstr>
      <vt:lpstr>Φιλιππότης, Προτομή Ειρήνης Αμπανοπούλου, 1879 (Εθνική Πινακοθήκη)</vt:lpstr>
      <vt:lpstr>Φιλιππότης, Παιδί με κουμπαρά, 1888 (Εθνική Πινακοθήκη)</vt:lpstr>
      <vt:lpstr>Φιλιππότης, Το παιδί με τα σταφύλια, Πλατεία Συντάγματος</vt:lpstr>
      <vt:lpstr>Φιλιππότης, Ξυλοθραύστης, Ζάππειο: Στο έργο αυτό συνδυάζονται με τον καλύτερο τρόπο τα στοιχεία της κλασικής τέχνης και του ρεαλισμού: η ρεαλιστική κίνηση, η τέλεια απόδοση των μυών, η έκφραση του προσώπου (επόμενη εικόνα), στο οποίο αποτυπώνεται η δυσκολία της προσπάθειας του Ξυλοθραύστη, το γυμνό σώμα και η απόδοση της στιγμής.</vt:lpstr>
      <vt:lpstr>Παρουσίαση του PowerPoint</vt:lpstr>
      <vt:lpstr>Φιλιππότης, Ο μικρός ψαράς, Ζάππειο</vt:lpstr>
      <vt:lpstr>Παρουσίαση του PowerPoint</vt:lpstr>
      <vt:lpstr>Φιλιππότης, Ο μικρός θεριστής/Ο θεριστής, ΚΑΤ</vt:lpstr>
      <vt:lpstr>Παρουσίαση του PowerPoint</vt:lpstr>
      <vt:lpstr>Φιλιππότης, Η οπωροπώλις, ΚΑΤ</vt:lpstr>
      <vt:lpstr>Φιλιππότης, Η Άρτεμις με σκύλο, ΚΑΤ</vt:lpstr>
      <vt:lpstr>Βίλα Καζούλη, Κηφισιά</vt:lpstr>
      <vt:lpstr>Φιλιππότης, Βίλα Καζούλη</vt:lpstr>
      <vt:lpstr>Παρουσίαση του PowerPoint</vt:lpstr>
      <vt:lpstr>Παρουσίαση του PowerPoint</vt:lpstr>
      <vt:lpstr>Παρουσίαση του PowerPoint</vt:lpstr>
      <vt:lpstr>Βρούτος, Ηχώ, 1887 (Εθνική Πινακοθήκη)</vt:lpstr>
      <vt:lpstr>Βρούτος, Το πνεύμα του Κοπέρνικου, 1877 (Εθνική Πινακοθήκη)</vt:lpstr>
      <vt:lpstr>Βρούτος, Το παιδί με τον κάβουρα/Καρκινοφοβία, 1891 (Εθνική Πινακοθήκη)</vt:lpstr>
      <vt:lpstr>Βρούτος, Νάρκισσος, 1886 (Εθνική Πινακοθήκη)</vt:lpstr>
      <vt:lpstr>Βρούτος, Η Λήδα και ο κύκνος, (Εθνική Πινακοθήκη)</vt:lpstr>
      <vt:lpstr>Βρούτος, Έρωτας που σπάζει το τόξο του, π. 1896 (Εθνική Πινακοθήκη)</vt:lpstr>
      <vt:lpstr>Βρούτος, Ερινύα ή Θύελλα, 1903 (Εθνική Πινακοθήκη)</vt:lpstr>
      <vt:lpstr>Βρούτος, Ταφική προτομή Ιωάννη Κόσσου, 1877, Α΄ Νεκροταφείο Αθηνών </vt:lpstr>
      <vt:lpstr>Παρουσίαση του PowerPoint</vt:lpstr>
      <vt:lpstr>Βιτάλης, Ανδριάντας Ουίλιαμ Γλάδστωνα, Προαύλιο Πανεπιστημίου Αθηνών</vt:lpstr>
      <vt:lpstr>Βιτάλης, Θησέας, 1868, Πλατεία Θησείου</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ΔΗΜΗΤΡΗΣ ΦΙΛΙΠΠΟΤΗΣ</dc:title>
  <dc:creator>1</dc:creator>
  <cp:lastModifiedBy>hp</cp:lastModifiedBy>
  <cp:revision>17</cp:revision>
  <dcterms:created xsi:type="dcterms:W3CDTF">2017-05-15T07:36:52Z</dcterms:created>
  <dcterms:modified xsi:type="dcterms:W3CDTF">2021-10-19T11:49:23Z</dcterms:modified>
</cp:coreProperties>
</file>