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70" r:id="rId15"/>
    <p:sldId id="269" r:id="rId16"/>
    <p:sldId id="271" r:id="rId17"/>
    <p:sldId id="272" r:id="rId18"/>
    <p:sldId id="273" r:id="rId19"/>
    <p:sldId id="274" r:id="rId20"/>
    <p:sldId id="276" r:id="rId21"/>
    <p:sldId id="277" r:id="rId22"/>
    <p:sldId id="275" r:id="rId23"/>
    <p:sldId id="278" r:id="rId24"/>
    <p:sldId id="279" r:id="rId25"/>
    <p:sldId id="280" r:id="rId26"/>
    <p:sldId id="281" r:id="rId27"/>
    <p:sldId id="282" r:id="rId2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l-GR" smtClean="0"/>
              <a:t>Στυλ κύριου τίτλου</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l-GR" smtClean="0"/>
              <a:t>Στυλ κύριου τίτλου</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Επεξεργασία στυλ υποδείγματος κειμένου</a:t>
            </a:r>
          </a:p>
        </p:txBody>
      </p:sp>
      <p:sp>
        <p:nvSpPr>
          <p:cNvPr id="4" name="Date Placeholder 3"/>
          <p:cNvSpPr>
            <a:spLocks noGrp="1"/>
          </p:cNvSpPr>
          <p:nvPr>
            <p:ph type="dt" sz="half" idx="10"/>
          </p:nvPr>
        </p:nvSpPr>
        <p:spPr/>
        <p:txBody>
          <a:bodyPr/>
          <a:lstStyle/>
          <a:p>
            <a:fld id="{B61BEF0D-F0BB-DE4B-95CE-6DB70DBA9567}" type="datetimeFigureOut">
              <a:rPr lang="en-US" dirty="0"/>
              <a:pPr/>
              <a:t>3/18/2026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l-GR" smtClean="0"/>
              <a:t>Στυλ κύριου τίτλου</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smtClean="0"/>
              <a:t>Επεξεργασία στυλ υποδείγματος κειμένου</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Επεξεργασία στυλ υποδείγματος κειμένου</a:t>
            </a:r>
          </a:p>
        </p:txBody>
      </p:sp>
      <p:sp>
        <p:nvSpPr>
          <p:cNvPr id="4" name="Date Placeholder 3"/>
          <p:cNvSpPr>
            <a:spLocks noGrp="1"/>
          </p:cNvSpPr>
          <p:nvPr>
            <p:ph type="dt" sz="half" idx="10"/>
          </p:nvPr>
        </p:nvSpPr>
        <p:spPr/>
        <p:txBody>
          <a:bodyPr/>
          <a:lstStyle/>
          <a:p>
            <a:fld id="{B61BEF0D-F0BB-DE4B-95CE-6DB70DBA9567}" type="datetimeFigureOut">
              <a:rPr lang="en-US" dirty="0"/>
              <a:pPr/>
              <a:t>3/18/2026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l-GR" smtClean="0"/>
              <a:t>Στυλ κύριου τίτλου</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Επεξεργασία στυλ υποδείγματος κειμένου</a:t>
            </a:r>
          </a:p>
        </p:txBody>
      </p:sp>
      <p:sp>
        <p:nvSpPr>
          <p:cNvPr id="4" name="Date Placeholder 3"/>
          <p:cNvSpPr>
            <a:spLocks noGrp="1"/>
          </p:cNvSpPr>
          <p:nvPr>
            <p:ph type="dt" sz="half" idx="10"/>
          </p:nvPr>
        </p:nvSpPr>
        <p:spPr/>
        <p:txBody>
          <a:bodyPr/>
          <a:lstStyle/>
          <a:p>
            <a:fld id="{B61BEF0D-F0BB-DE4B-95CE-6DB70DBA9567}" type="datetimeFigureOut">
              <a:rPr lang="en-US" dirty="0"/>
              <a:pPr/>
              <a:t>3/18/2026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με φράση">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l-GR" smtClean="0"/>
              <a:t>Στυλ κύριου τίτλου</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smtClean="0"/>
              <a:t>Επεξεργασία στυλ υποδείγματος κειμένου</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Επεξεργασία στυλ υποδείγματος κειμένου</a:t>
            </a:r>
          </a:p>
        </p:txBody>
      </p:sp>
      <p:sp>
        <p:nvSpPr>
          <p:cNvPr id="4" name="Date Placeholder 3"/>
          <p:cNvSpPr>
            <a:spLocks noGrp="1"/>
          </p:cNvSpPr>
          <p:nvPr>
            <p:ph type="dt" sz="half" idx="10"/>
          </p:nvPr>
        </p:nvSpPr>
        <p:spPr/>
        <p:txBody>
          <a:bodyPr/>
          <a:lstStyle/>
          <a:p>
            <a:fld id="{B61BEF0D-F0BB-DE4B-95CE-6DB70DBA9567}" type="datetimeFigureOut">
              <a:rPr lang="en-US" dirty="0"/>
              <a:pPr/>
              <a:t>3/18/2026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ή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l-GR" smtClean="0"/>
              <a:t>Στυλ κύριου τίτλου</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smtClean="0"/>
              <a:t>Επεξεργασία στυλ υποδείγματος κειμένου</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Επεξεργασία στυλ υποδείγματος κειμένου</a:t>
            </a:r>
          </a:p>
        </p:txBody>
      </p:sp>
      <p:sp>
        <p:nvSpPr>
          <p:cNvPr id="4" name="Date Placeholder 3"/>
          <p:cNvSpPr>
            <a:spLocks noGrp="1"/>
          </p:cNvSpPr>
          <p:nvPr>
            <p:ph type="dt" sz="half" idx="10"/>
          </p:nvPr>
        </p:nvSpPr>
        <p:spPr/>
        <p:txBody>
          <a:bodyPr/>
          <a:lstStyle/>
          <a:p>
            <a:fld id="{B61BEF0D-F0BB-DE4B-95CE-6DB70DBA9567}" type="datetimeFigureOut">
              <a:rPr lang="en-US" dirty="0"/>
              <a:pPr/>
              <a:t>3/18/2026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Vertical Text Placeholder 2"/>
          <p:cNvSpPr>
            <a:spLocks noGrp="1"/>
          </p:cNvSpPr>
          <p:nvPr>
            <p:ph type="body" orient="vert" idx="1"/>
          </p:nvPr>
        </p:nvSpPr>
        <p:spPr/>
        <p:txBody>
          <a:bodyPr vert="eaVert"/>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3/18/2026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l-GR" smtClean="0"/>
              <a:t>Στυλ κύριου τίτλου</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Content Placeholder 2"/>
          <p:cNvSpPr>
            <a:spLocks noGrp="1"/>
          </p:cNvSpPr>
          <p:nvPr>
            <p:ph idx="1"/>
          </p:nvPr>
        </p:nvSpPr>
        <p:spPr/>
        <p:txBody>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3/18/2026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l-GR" smtClean="0"/>
              <a:t>Στυλ κύριου τίτλου</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Επεξεργασία στυλ υποδείγματος κειμένου</a:t>
            </a:r>
          </a:p>
        </p:txBody>
      </p:sp>
      <p:sp>
        <p:nvSpPr>
          <p:cNvPr id="4" name="Date Placeholder 3"/>
          <p:cNvSpPr>
            <a:spLocks noGrp="1"/>
          </p:cNvSpPr>
          <p:nvPr>
            <p:ph type="dt" sz="half" idx="10"/>
          </p:nvPr>
        </p:nvSpPr>
        <p:spPr/>
        <p:txBody>
          <a:bodyPr/>
          <a:lstStyle/>
          <a:p>
            <a:fld id="{B61BEF0D-F0BB-DE4B-95CE-6DB70DBA9567}" type="datetimeFigureOut">
              <a:rPr lang="en-US" dirty="0"/>
              <a:pPr/>
              <a:t>3/18/2026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3/18/2026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smtClean="0"/>
              <a:t>Στυλ κύριου τίτλου</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3/18/2026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l-GR" smtClean="0"/>
              <a:t>Στυλ κύριου τίτλου</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3/18/2026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3/18/2026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l-GR" smtClean="0"/>
              <a:t>Στυλ κύριου τίτλου</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l-GR" smtClean="0"/>
              <a:t>Επεξεργασία στυλ υποδείγματος κειμένου</a:t>
            </a:r>
          </a:p>
        </p:txBody>
      </p:sp>
      <p:sp>
        <p:nvSpPr>
          <p:cNvPr id="5" name="Date Placeholder 4"/>
          <p:cNvSpPr>
            <a:spLocks noGrp="1"/>
          </p:cNvSpPr>
          <p:nvPr>
            <p:ph type="dt" sz="half" idx="10"/>
          </p:nvPr>
        </p:nvSpPr>
        <p:spPr/>
        <p:txBody>
          <a:bodyPr/>
          <a:lstStyle/>
          <a:p>
            <a:fld id="{42A54C80-263E-416B-A8E0-580EDEADCBDC}" type="datetimeFigureOut">
              <a:rPr lang="en-US" dirty="0"/>
              <a:t>3/18/2026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l-GR" smtClean="0"/>
              <a:t>Στυλ κύριου τίτλου</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3/18/2026</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l-GR" smtClean="0"/>
              <a:t>Στυλ κύριου τίτλου</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3/18/2026</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hyperlink" Target="https://users.sch.gr/hlapanis/portal/images/uploads/registered/eap/eke51_methodologia_paratirisis_kedraka.pdf"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lstStyle/>
          <a:p>
            <a:pPr algn="ctr"/>
            <a:r>
              <a:rPr lang="el-GR" dirty="0" smtClean="0"/>
              <a:t>Παρατήρηση </a:t>
            </a:r>
            <a:r>
              <a:rPr lang="el-GR" smtClean="0"/>
              <a:t>και </a:t>
            </a:r>
            <a:r>
              <a:rPr lang="el-GR" smtClean="0"/>
              <a:t>καταγραφή</a:t>
            </a:r>
            <a:endParaRPr lang="el-GR" dirty="0"/>
          </a:p>
        </p:txBody>
      </p:sp>
      <p:sp>
        <p:nvSpPr>
          <p:cNvPr id="3" name="Υπότιτλος 2"/>
          <p:cNvSpPr>
            <a:spLocks noGrp="1"/>
          </p:cNvSpPr>
          <p:nvPr>
            <p:ph type="subTitle" idx="1"/>
          </p:nvPr>
        </p:nvSpPr>
        <p:spPr/>
        <p:txBody>
          <a:bodyPr/>
          <a:lstStyle/>
          <a:p>
            <a:pPr algn="ctr"/>
            <a:r>
              <a:rPr lang="el-GR" dirty="0" smtClean="0"/>
              <a:t>Παπαδημητρίου Σταματίνα </a:t>
            </a:r>
          </a:p>
          <a:p>
            <a:pPr algn="ctr"/>
            <a:r>
              <a:rPr lang="el-GR" dirty="0" smtClean="0"/>
              <a:t>2026</a:t>
            </a:r>
            <a:endParaRPr lang="el-GR" dirty="0"/>
          </a:p>
        </p:txBody>
      </p:sp>
    </p:spTree>
    <p:extLst>
      <p:ext uri="{BB962C8B-B14F-4D97-AF65-F5344CB8AC3E}">
        <p14:creationId xmlns:p14="http://schemas.microsoft.com/office/powerpoint/2010/main" val="19641974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Η παρατήρηση και τα είδη της</a:t>
            </a:r>
            <a:endParaRPr lang="el-GR" dirty="0"/>
          </a:p>
        </p:txBody>
      </p:sp>
      <p:sp>
        <p:nvSpPr>
          <p:cNvPr id="3" name="Θέση περιεχομένου 2"/>
          <p:cNvSpPr>
            <a:spLocks noGrp="1"/>
          </p:cNvSpPr>
          <p:nvPr>
            <p:ph idx="1"/>
          </p:nvPr>
        </p:nvSpPr>
        <p:spPr/>
        <p:txBody>
          <a:bodyPr/>
          <a:lstStyle/>
          <a:p>
            <a:pPr marL="0" indent="0" algn="just">
              <a:buNone/>
            </a:pPr>
            <a:r>
              <a:rPr lang="el-GR" dirty="0" smtClean="0"/>
              <a:t>Παρατήρηση είναι η πράξη του ερευνητή για να μάθει τι κάνουν οι άνθρωποι. Η παρατήρηση αποτελεί μια βασική μέθοδο συλλογής ποιοτικών δεδομένων όπως κοινωνικών διεργασιών, συμπεριφορών και κοινωνικών αλληλεπιδράσεων και διακρίνεται στην βιβλιογραφία σε απλή παρατήρηση και συστηματική.</a:t>
            </a:r>
            <a:endParaRPr lang="el-GR" dirty="0"/>
          </a:p>
        </p:txBody>
      </p:sp>
    </p:spTree>
    <p:extLst>
      <p:ext uri="{BB962C8B-B14F-4D97-AF65-F5344CB8AC3E}">
        <p14:creationId xmlns:p14="http://schemas.microsoft.com/office/powerpoint/2010/main" val="2474421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barn(inVertical)">
                                      <p:cBhvr>
                                        <p:cTn id="14"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Απλή παρατήρηση </a:t>
            </a:r>
            <a:endParaRPr lang="el-GR" dirty="0"/>
          </a:p>
        </p:txBody>
      </p:sp>
      <p:sp>
        <p:nvSpPr>
          <p:cNvPr id="3" name="Θέση περιεχομένου 2"/>
          <p:cNvSpPr>
            <a:spLocks noGrp="1"/>
          </p:cNvSpPr>
          <p:nvPr>
            <p:ph idx="1"/>
          </p:nvPr>
        </p:nvSpPr>
        <p:spPr/>
        <p:txBody>
          <a:bodyPr>
            <a:normAutofit lnSpcReduction="10000"/>
          </a:bodyPr>
          <a:lstStyle/>
          <a:p>
            <a:pPr marL="0" indent="0" algn="just">
              <a:buNone/>
            </a:pPr>
            <a:r>
              <a:rPr lang="el-GR" dirty="0" smtClean="0"/>
              <a:t>Η παρατήρηση γίνεται χωρίς προκαθορισμένο σχέδιο, κριτήρια ή εργαλεία καταγραφής.</a:t>
            </a:r>
          </a:p>
          <a:p>
            <a:pPr marL="0" indent="0" algn="just">
              <a:buNone/>
            </a:pPr>
            <a:r>
              <a:rPr lang="el-GR" b="1" dirty="0" smtClean="0"/>
              <a:t>Χαρακτηριστικά: </a:t>
            </a:r>
          </a:p>
          <a:p>
            <a:pPr algn="just">
              <a:buFont typeface="Arial" panose="020B0604020202020204" pitchFamily="34" charset="0"/>
              <a:buChar char="•"/>
            </a:pPr>
            <a:r>
              <a:rPr lang="el-GR" dirty="0" smtClean="0"/>
              <a:t>Δεν υπάρχει συγκεκριμένο πρωτόκολλο.</a:t>
            </a:r>
          </a:p>
          <a:p>
            <a:pPr algn="just">
              <a:buFont typeface="Arial" panose="020B0604020202020204" pitchFamily="34" charset="0"/>
              <a:buChar char="•"/>
            </a:pPr>
            <a:r>
              <a:rPr lang="el-GR" dirty="0" smtClean="0"/>
              <a:t>Η καταγραφή είναι ελεύθερη και περιγραφική.</a:t>
            </a:r>
          </a:p>
          <a:p>
            <a:pPr algn="just">
              <a:buFont typeface="Arial" panose="020B0604020202020204" pitchFamily="34" charset="0"/>
              <a:buChar char="•"/>
            </a:pPr>
            <a:r>
              <a:rPr lang="el-GR" dirty="0" smtClean="0"/>
              <a:t>Βασίζεται συχνά στην προσωπική κρίση του παρατηρητή.</a:t>
            </a:r>
          </a:p>
          <a:p>
            <a:pPr algn="just">
              <a:buFont typeface="Arial" panose="020B0604020202020204" pitchFamily="34" charset="0"/>
              <a:buChar char="•"/>
            </a:pPr>
            <a:r>
              <a:rPr lang="el-GR" dirty="0" smtClean="0"/>
              <a:t>Χρησιμοποιείται κυρίως σε αρχικά/ διερευνητικά στάδια έρευνας. </a:t>
            </a:r>
          </a:p>
          <a:p>
            <a:pPr algn="just">
              <a:buFont typeface="Arial" panose="020B0604020202020204" pitchFamily="34" charset="0"/>
              <a:buChar char="•"/>
            </a:pPr>
            <a:endParaRPr lang="el-GR" dirty="0" smtClean="0"/>
          </a:p>
          <a:p>
            <a:pPr marL="0" indent="0" algn="just">
              <a:buNone/>
            </a:pPr>
            <a:r>
              <a:rPr lang="el-GR" b="1" dirty="0" smtClean="0"/>
              <a:t>Παράδειγμα: </a:t>
            </a:r>
            <a:endParaRPr lang="el-GR" b="1" dirty="0"/>
          </a:p>
          <a:p>
            <a:pPr marL="0" indent="0" algn="just">
              <a:buNone/>
            </a:pPr>
            <a:r>
              <a:rPr lang="el-GR" dirty="0" smtClean="0"/>
              <a:t>Ένας εκπαιδευτικός παρατηρεί γενικά τη συμπεριφορά των μαθητών στην τάξη χωρίς συγκεκριμένο φύλλο αξιολόγησης.</a:t>
            </a:r>
            <a:endParaRPr lang="el-GR" dirty="0"/>
          </a:p>
        </p:txBody>
      </p:sp>
    </p:spTree>
    <p:extLst>
      <p:ext uri="{BB962C8B-B14F-4D97-AF65-F5344CB8AC3E}">
        <p14:creationId xmlns:p14="http://schemas.microsoft.com/office/powerpoint/2010/main" val="16102776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0" end="0"/>
                                            </p:txEl>
                                          </p:spTgt>
                                        </p:tgtEl>
                                        <p:attrNameLst>
                                          <p:attrName>style.visibility</p:attrName>
                                        </p:attrNameLst>
                                      </p:cBhvr>
                                      <p:to>
                                        <p:strVal val="visible"/>
                                      </p:to>
                                    </p:set>
                                    <p:anim calcmode="lin" valueType="num">
                                      <p:cBhvr additive="base">
                                        <p:cTn id="25"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1" end="1"/>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
                                            <p:txEl>
                                              <p:pRg st="2" end="2"/>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45" presetClass="entr" presetSubtype="0" fill="hold"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Effect transition="in" filter="fade">
                                      <p:cBhvr>
                                        <p:cTn id="43" dur="2000"/>
                                        <p:tgtEl>
                                          <p:spTgt spid="3">
                                            <p:txEl>
                                              <p:pRg st="7" end="7"/>
                                            </p:txEl>
                                          </p:spTgt>
                                        </p:tgtEl>
                                      </p:cBhvr>
                                    </p:animEffect>
                                    <p:anim calcmode="lin" valueType="num">
                                      <p:cBhvr>
                                        <p:cTn id="44" dur="2000" fill="hold"/>
                                        <p:tgtEl>
                                          <p:spTgt spid="3">
                                            <p:txEl>
                                              <p:pRg st="7" end="7"/>
                                            </p:txEl>
                                          </p:spTgt>
                                        </p:tgtEl>
                                        <p:attrNameLst>
                                          <p:attrName>ppt_w</p:attrName>
                                        </p:attrNameLst>
                                      </p:cBhvr>
                                      <p:tavLst>
                                        <p:tav tm="0" fmla="#ppt_w*sin(2.5*pi*$)">
                                          <p:val>
                                            <p:fltVal val="0"/>
                                          </p:val>
                                        </p:tav>
                                        <p:tav tm="100000">
                                          <p:val>
                                            <p:fltVal val="1"/>
                                          </p:val>
                                        </p:tav>
                                      </p:tavLst>
                                    </p:anim>
                                    <p:anim calcmode="lin" valueType="num">
                                      <p:cBhvr>
                                        <p:cTn id="45" dur="2000" fill="hold"/>
                                        <p:tgtEl>
                                          <p:spTgt spid="3">
                                            <p:txEl>
                                              <p:pRg st="7" end="7"/>
                                            </p:txEl>
                                          </p:spTgt>
                                        </p:tgtEl>
                                        <p:attrNameLst>
                                          <p:attrName>ppt_h</p:attrName>
                                        </p:attrNameLst>
                                      </p:cBhvr>
                                      <p:tavLst>
                                        <p:tav tm="0">
                                          <p:val>
                                            <p:strVal val="#ppt_h"/>
                                          </p:val>
                                        </p:tav>
                                        <p:tav tm="100000">
                                          <p:val>
                                            <p:strVal val="#ppt_h"/>
                                          </p:val>
                                        </p:tav>
                                      </p:tavLst>
                                    </p:anim>
                                  </p:childTnLst>
                                </p:cTn>
                              </p:par>
                              <p:par>
                                <p:cTn id="46" presetID="45" presetClass="entr" presetSubtype="0" fill="hold" nodeType="withEffect">
                                  <p:stCondLst>
                                    <p:cond delay="0"/>
                                  </p:stCondLst>
                                  <p:childTnLst>
                                    <p:set>
                                      <p:cBhvr>
                                        <p:cTn id="47" dur="1" fill="hold">
                                          <p:stCondLst>
                                            <p:cond delay="0"/>
                                          </p:stCondLst>
                                        </p:cTn>
                                        <p:tgtEl>
                                          <p:spTgt spid="3">
                                            <p:txEl>
                                              <p:pRg st="8" end="8"/>
                                            </p:txEl>
                                          </p:spTgt>
                                        </p:tgtEl>
                                        <p:attrNameLst>
                                          <p:attrName>style.visibility</p:attrName>
                                        </p:attrNameLst>
                                      </p:cBhvr>
                                      <p:to>
                                        <p:strVal val="visible"/>
                                      </p:to>
                                    </p:set>
                                    <p:animEffect transition="in" filter="fade">
                                      <p:cBhvr>
                                        <p:cTn id="48" dur="2000"/>
                                        <p:tgtEl>
                                          <p:spTgt spid="3">
                                            <p:txEl>
                                              <p:pRg st="8" end="8"/>
                                            </p:txEl>
                                          </p:spTgt>
                                        </p:tgtEl>
                                      </p:cBhvr>
                                    </p:animEffect>
                                    <p:anim calcmode="lin" valueType="num">
                                      <p:cBhvr>
                                        <p:cTn id="49" dur="2000" fill="hold"/>
                                        <p:tgtEl>
                                          <p:spTgt spid="3">
                                            <p:txEl>
                                              <p:pRg st="8" end="8"/>
                                            </p:txEl>
                                          </p:spTgt>
                                        </p:tgtEl>
                                        <p:attrNameLst>
                                          <p:attrName>ppt_w</p:attrName>
                                        </p:attrNameLst>
                                      </p:cBhvr>
                                      <p:tavLst>
                                        <p:tav tm="0" fmla="#ppt_w*sin(2.5*pi*$)">
                                          <p:val>
                                            <p:fltVal val="0"/>
                                          </p:val>
                                        </p:tav>
                                        <p:tav tm="100000">
                                          <p:val>
                                            <p:fltVal val="1"/>
                                          </p:val>
                                        </p:tav>
                                      </p:tavLst>
                                    </p:anim>
                                    <p:anim calcmode="lin" valueType="num">
                                      <p:cBhvr>
                                        <p:cTn id="50" dur="2000" fill="hold"/>
                                        <p:tgtEl>
                                          <p:spTgt spid="3">
                                            <p:txEl>
                                              <p:pRg st="8" end="8"/>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Συστηματική παρατήρηση</a:t>
            </a:r>
            <a:endParaRPr lang="el-GR" dirty="0"/>
          </a:p>
        </p:txBody>
      </p:sp>
      <p:sp>
        <p:nvSpPr>
          <p:cNvPr id="3" name="Θέση περιεχομένου 2"/>
          <p:cNvSpPr>
            <a:spLocks noGrp="1"/>
          </p:cNvSpPr>
          <p:nvPr>
            <p:ph idx="1"/>
          </p:nvPr>
        </p:nvSpPr>
        <p:spPr/>
        <p:txBody>
          <a:bodyPr/>
          <a:lstStyle/>
          <a:p>
            <a:pPr marL="0" indent="0" algn="just">
              <a:buNone/>
            </a:pPr>
            <a:r>
              <a:rPr lang="el-GR" dirty="0" smtClean="0"/>
              <a:t>Η παρατήρηση γίνεται με οργανωμένο σχέδιο και προκαθορισμένα κριτήρια.</a:t>
            </a:r>
          </a:p>
          <a:p>
            <a:pPr marL="0" indent="0" algn="just">
              <a:buNone/>
            </a:pPr>
            <a:r>
              <a:rPr lang="el-GR" b="1" dirty="0" smtClean="0"/>
              <a:t>Χαρακτηριστικά: </a:t>
            </a:r>
          </a:p>
          <a:p>
            <a:pPr algn="just">
              <a:buFont typeface="Arial" panose="020B0604020202020204" pitchFamily="34" charset="0"/>
              <a:buChar char="•"/>
            </a:pPr>
            <a:r>
              <a:rPr lang="el-GR" dirty="0" smtClean="0"/>
              <a:t>Σαφές ερευνητικό ερώτημα.</a:t>
            </a:r>
          </a:p>
          <a:p>
            <a:pPr algn="just">
              <a:buFont typeface="Arial" panose="020B0604020202020204" pitchFamily="34" charset="0"/>
              <a:buChar char="•"/>
            </a:pPr>
            <a:r>
              <a:rPr lang="el-GR" dirty="0" smtClean="0"/>
              <a:t>Χρήση εργαλείων όπως πίνακες καταγραφής, κλίμακες, </a:t>
            </a:r>
            <a:r>
              <a:rPr lang="en-US" dirty="0" smtClean="0"/>
              <a:t>checklists.</a:t>
            </a:r>
            <a:endParaRPr lang="el-GR" dirty="0" smtClean="0"/>
          </a:p>
          <a:p>
            <a:pPr algn="just">
              <a:buFont typeface="Arial" panose="020B0604020202020204" pitchFamily="34" charset="0"/>
              <a:buChar char="•"/>
            </a:pPr>
            <a:r>
              <a:rPr lang="el-GR" dirty="0" smtClean="0"/>
              <a:t>Δυνατότητα ποσοτικοποίησης των δεδομένων.</a:t>
            </a:r>
          </a:p>
          <a:p>
            <a:pPr algn="just">
              <a:buFont typeface="Arial" panose="020B0604020202020204" pitchFamily="34" charset="0"/>
              <a:buChar char="•"/>
            </a:pPr>
            <a:r>
              <a:rPr lang="el-GR" dirty="0" smtClean="0"/>
              <a:t>Περιορισμός της υποκειμενικότητας.</a:t>
            </a:r>
          </a:p>
          <a:p>
            <a:pPr algn="just">
              <a:buFont typeface="Arial" panose="020B0604020202020204" pitchFamily="34" charset="0"/>
              <a:buChar char="•"/>
            </a:pPr>
            <a:endParaRPr lang="el-GR" dirty="0"/>
          </a:p>
          <a:p>
            <a:pPr marL="0" indent="0" algn="just">
              <a:buNone/>
            </a:pPr>
            <a:r>
              <a:rPr lang="el-GR" b="1" dirty="0" smtClean="0"/>
              <a:t>Παράδειγμα: </a:t>
            </a:r>
          </a:p>
          <a:p>
            <a:pPr marL="0" indent="0" algn="just">
              <a:buNone/>
            </a:pPr>
            <a:r>
              <a:rPr lang="el-GR" dirty="0" smtClean="0"/>
              <a:t>Ο εκπαιδευτικός καταγράφει πόσες φορές ένας μαθητής διακόπτει το μάθημα μέσα σε 45 λεπτά, χρησιμοποιώντας ειδικό φύλλο παρατήρησης. </a:t>
            </a:r>
          </a:p>
          <a:p>
            <a:pPr marL="0" indent="0" algn="just">
              <a:buNone/>
            </a:pPr>
            <a:endParaRPr lang="el-GR" b="1" dirty="0" smtClean="0"/>
          </a:p>
          <a:p>
            <a:pPr marL="0" indent="0" algn="just">
              <a:buNone/>
            </a:pPr>
            <a:endParaRPr lang="el-GR" dirty="0"/>
          </a:p>
        </p:txBody>
      </p:sp>
    </p:spTree>
    <p:extLst>
      <p:ext uri="{BB962C8B-B14F-4D97-AF65-F5344CB8AC3E}">
        <p14:creationId xmlns:p14="http://schemas.microsoft.com/office/powerpoint/2010/main" val="13332539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circle(in)">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3" presetClass="entr" presetSubtype="16"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p:cTn id="1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9" dur="500"/>
                                        <p:tgtEl>
                                          <p:spTgt spid="3">
                                            <p:txEl>
                                              <p:pRg st="1" end="1"/>
                                            </p:txEl>
                                          </p:spTgt>
                                        </p:tgtEl>
                                      </p:cBhvr>
                                    </p:animEffect>
                                  </p:childTnLst>
                                </p:cTn>
                              </p:par>
                              <p:par>
                                <p:cTn id="20" presetID="53" presetClass="entr" presetSubtype="16" fill="hold" nodeType="with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 calcmode="lin" valueType="num">
                                      <p:cBhvr>
                                        <p:cTn id="22"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3"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4" dur="500"/>
                                        <p:tgtEl>
                                          <p:spTgt spid="3">
                                            <p:txEl>
                                              <p:pRg st="2" end="2"/>
                                            </p:txEl>
                                          </p:spTgt>
                                        </p:tgtEl>
                                      </p:cBhvr>
                                    </p:animEffect>
                                  </p:childTnLst>
                                </p:cTn>
                              </p:par>
                              <p:par>
                                <p:cTn id="25" presetID="53" presetClass="entr" presetSubtype="16" fill="hold" nodeType="with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 calcmode="lin" valueType="num">
                                      <p:cBhvr>
                                        <p:cTn id="27"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8"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9" dur="500"/>
                                        <p:tgtEl>
                                          <p:spTgt spid="3">
                                            <p:txEl>
                                              <p:pRg st="3" end="3"/>
                                            </p:txEl>
                                          </p:spTgt>
                                        </p:tgtEl>
                                      </p:cBhvr>
                                    </p:animEffect>
                                  </p:childTnLst>
                                </p:cTn>
                              </p:par>
                              <p:par>
                                <p:cTn id="30" presetID="53" presetClass="entr" presetSubtype="16" fill="hold" nodeType="with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 calcmode="lin" valueType="num">
                                      <p:cBhvr>
                                        <p:cTn id="32"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3"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4" dur="500"/>
                                        <p:tgtEl>
                                          <p:spTgt spid="3">
                                            <p:txEl>
                                              <p:pRg st="4" end="4"/>
                                            </p:txEl>
                                          </p:spTgt>
                                        </p:tgtEl>
                                      </p:cBhvr>
                                    </p:animEffect>
                                  </p:childTnLst>
                                </p:cTn>
                              </p:par>
                              <p:par>
                                <p:cTn id="35" presetID="53" presetClass="entr" presetSubtype="16" fill="hold" nodeType="with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p:cTn id="37"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8"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9" dur="500"/>
                                        <p:tgtEl>
                                          <p:spTgt spid="3">
                                            <p:txEl>
                                              <p:pRg st="5" end="5"/>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45" presetClass="entr" presetSubtype="0" fill="hold" nodeType="clickEffect">
                                  <p:stCondLst>
                                    <p:cond delay="0"/>
                                  </p:stCondLst>
                                  <p:childTnLst>
                                    <p:set>
                                      <p:cBhvr>
                                        <p:cTn id="43" dur="1" fill="hold">
                                          <p:stCondLst>
                                            <p:cond delay="0"/>
                                          </p:stCondLst>
                                        </p:cTn>
                                        <p:tgtEl>
                                          <p:spTgt spid="3">
                                            <p:txEl>
                                              <p:pRg st="7" end="7"/>
                                            </p:txEl>
                                          </p:spTgt>
                                        </p:tgtEl>
                                        <p:attrNameLst>
                                          <p:attrName>style.visibility</p:attrName>
                                        </p:attrNameLst>
                                      </p:cBhvr>
                                      <p:to>
                                        <p:strVal val="visible"/>
                                      </p:to>
                                    </p:set>
                                    <p:animEffect transition="in" filter="fade">
                                      <p:cBhvr>
                                        <p:cTn id="44" dur="2000"/>
                                        <p:tgtEl>
                                          <p:spTgt spid="3">
                                            <p:txEl>
                                              <p:pRg st="7" end="7"/>
                                            </p:txEl>
                                          </p:spTgt>
                                        </p:tgtEl>
                                      </p:cBhvr>
                                    </p:animEffect>
                                    <p:anim calcmode="lin" valueType="num">
                                      <p:cBhvr>
                                        <p:cTn id="45" dur="2000" fill="hold"/>
                                        <p:tgtEl>
                                          <p:spTgt spid="3">
                                            <p:txEl>
                                              <p:pRg st="7" end="7"/>
                                            </p:txEl>
                                          </p:spTgt>
                                        </p:tgtEl>
                                        <p:attrNameLst>
                                          <p:attrName>ppt_w</p:attrName>
                                        </p:attrNameLst>
                                      </p:cBhvr>
                                      <p:tavLst>
                                        <p:tav tm="0" fmla="#ppt_w*sin(2.5*pi*$)">
                                          <p:val>
                                            <p:fltVal val="0"/>
                                          </p:val>
                                        </p:tav>
                                        <p:tav tm="100000">
                                          <p:val>
                                            <p:fltVal val="1"/>
                                          </p:val>
                                        </p:tav>
                                      </p:tavLst>
                                    </p:anim>
                                    <p:anim calcmode="lin" valueType="num">
                                      <p:cBhvr>
                                        <p:cTn id="46" dur="2000" fill="hold"/>
                                        <p:tgtEl>
                                          <p:spTgt spid="3">
                                            <p:txEl>
                                              <p:pRg st="7" end="7"/>
                                            </p:txEl>
                                          </p:spTgt>
                                        </p:tgtEl>
                                        <p:attrNameLst>
                                          <p:attrName>ppt_h</p:attrName>
                                        </p:attrNameLst>
                                      </p:cBhvr>
                                      <p:tavLst>
                                        <p:tav tm="0">
                                          <p:val>
                                            <p:strVal val="#ppt_h"/>
                                          </p:val>
                                        </p:tav>
                                        <p:tav tm="100000">
                                          <p:val>
                                            <p:strVal val="#ppt_h"/>
                                          </p:val>
                                        </p:tav>
                                      </p:tavLst>
                                    </p:anim>
                                  </p:childTnLst>
                                </p:cTn>
                              </p:par>
                              <p:par>
                                <p:cTn id="47" presetID="45" presetClass="entr" presetSubtype="0" fill="hold" nodeType="withEffect">
                                  <p:stCondLst>
                                    <p:cond delay="0"/>
                                  </p:stCondLst>
                                  <p:childTnLst>
                                    <p:set>
                                      <p:cBhvr>
                                        <p:cTn id="48" dur="1" fill="hold">
                                          <p:stCondLst>
                                            <p:cond delay="0"/>
                                          </p:stCondLst>
                                        </p:cTn>
                                        <p:tgtEl>
                                          <p:spTgt spid="3">
                                            <p:txEl>
                                              <p:pRg st="8" end="8"/>
                                            </p:txEl>
                                          </p:spTgt>
                                        </p:tgtEl>
                                        <p:attrNameLst>
                                          <p:attrName>style.visibility</p:attrName>
                                        </p:attrNameLst>
                                      </p:cBhvr>
                                      <p:to>
                                        <p:strVal val="visible"/>
                                      </p:to>
                                    </p:set>
                                    <p:animEffect transition="in" filter="fade">
                                      <p:cBhvr>
                                        <p:cTn id="49" dur="2000"/>
                                        <p:tgtEl>
                                          <p:spTgt spid="3">
                                            <p:txEl>
                                              <p:pRg st="8" end="8"/>
                                            </p:txEl>
                                          </p:spTgt>
                                        </p:tgtEl>
                                      </p:cBhvr>
                                    </p:animEffect>
                                    <p:anim calcmode="lin" valueType="num">
                                      <p:cBhvr>
                                        <p:cTn id="50" dur="2000" fill="hold"/>
                                        <p:tgtEl>
                                          <p:spTgt spid="3">
                                            <p:txEl>
                                              <p:pRg st="8" end="8"/>
                                            </p:txEl>
                                          </p:spTgt>
                                        </p:tgtEl>
                                        <p:attrNameLst>
                                          <p:attrName>ppt_w</p:attrName>
                                        </p:attrNameLst>
                                      </p:cBhvr>
                                      <p:tavLst>
                                        <p:tav tm="0" fmla="#ppt_w*sin(2.5*pi*$)">
                                          <p:val>
                                            <p:fltVal val="0"/>
                                          </p:val>
                                        </p:tav>
                                        <p:tav tm="100000">
                                          <p:val>
                                            <p:fltVal val="1"/>
                                          </p:val>
                                        </p:tav>
                                      </p:tavLst>
                                    </p:anim>
                                    <p:anim calcmode="lin" valueType="num">
                                      <p:cBhvr>
                                        <p:cTn id="51" dur="2000" fill="hold"/>
                                        <p:tgtEl>
                                          <p:spTgt spid="3">
                                            <p:txEl>
                                              <p:pRg st="8" end="8"/>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Βασική διαφορά απλής και συστηματικής παρατήρησης</a:t>
            </a:r>
            <a:endParaRPr lang="el-GR" dirty="0"/>
          </a:p>
        </p:txBody>
      </p:sp>
      <p:sp>
        <p:nvSpPr>
          <p:cNvPr id="3" name="Θέση περιεχομένου 2"/>
          <p:cNvSpPr>
            <a:spLocks noGrp="1"/>
          </p:cNvSpPr>
          <p:nvPr>
            <p:ph idx="1"/>
          </p:nvPr>
        </p:nvSpPr>
        <p:spPr/>
        <p:txBody>
          <a:bodyPr/>
          <a:lstStyle/>
          <a:p>
            <a:pPr algn="just">
              <a:buFont typeface="Wingdings" panose="05000000000000000000" pitchFamily="2" charset="2"/>
              <a:buChar char="v"/>
            </a:pPr>
            <a:r>
              <a:rPr lang="el-GR" dirty="0" smtClean="0"/>
              <a:t>Η</a:t>
            </a:r>
            <a:r>
              <a:rPr lang="el-GR" b="1" dirty="0" smtClean="0"/>
              <a:t> απλή παρατήρηση </a:t>
            </a:r>
            <a:r>
              <a:rPr lang="el-GR" dirty="0" smtClean="0"/>
              <a:t>είναι αυθόρμητη και περιγραφική.</a:t>
            </a:r>
          </a:p>
          <a:p>
            <a:pPr algn="just">
              <a:buFont typeface="Wingdings" panose="05000000000000000000" pitchFamily="2" charset="2"/>
              <a:buChar char="v"/>
            </a:pPr>
            <a:endParaRPr lang="el-GR" dirty="0"/>
          </a:p>
          <a:p>
            <a:pPr algn="just">
              <a:buFont typeface="Wingdings" panose="05000000000000000000" pitchFamily="2" charset="2"/>
              <a:buChar char="v"/>
            </a:pPr>
            <a:r>
              <a:rPr lang="el-GR" dirty="0" smtClean="0"/>
              <a:t>Η</a:t>
            </a:r>
            <a:r>
              <a:rPr lang="el-GR" b="1" dirty="0" smtClean="0"/>
              <a:t> συστηματική παρατήρηση </a:t>
            </a:r>
            <a:r>
              <a:rPr lang="el-GR" dirty="0" smtClean="0"/>
              <a:t>είναι οργανωμένη, δομημένη και μετρήσιμη.</a:t>
            </a:r>
            <a:endParaRPr lang="el-GR" dirty="0"/>
          </a:p>
        </p:txBody>
      </p:sp>
    </p:spTree>
    <p:extLst>
      <p:ext uri="{BB962C8B-B14F-4D97-AF65-F5344CB8AC3E}">
        <p14:creationId xmlns:p14="http://schemas.microsoft.com/office/powerpoint/2010/main" val="24256065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7" presetClass="emph" presetSubtype="0" fill="remove" nodeType="clickEffect">
                                  <p:stCondLst>
                                    <p:cond delay="0"/>
                                  </p:stCondLst>
                                  <p:childTnLst>
                                    <p:animClr clrSpc="rgb" dir="cw">
                                      <p:cBhvr override="childStyle">
                                        <p:cTn id="11" dur="250" autoRev="1" fill="remove"/>
                                        <p:tgtEl>
                                          <p:spTgt spid="3">
                                            <p:txEl>
                                              <p:pRg st="0" end="0"/>
                                            </p:txEl>
                                          </p:spTgt>
                                        </p:tgtEl>
                                        <p:attrNameLst>
                                          <p:attrName>style.color</p:attrName>
                                        </p:attrNameLst>
                                      </p:cBhvr>
                                      <p:to>
                                        <a:schemeClr val="bg1"/>
                                      </p:to>
                                    </p:animClr>
                                    <p:animClr clrSpc="rgb" dir="cw">
                                      <p:cBhvr>
                                        <p:cTn id="12" dur="250" autoRev="1" fill="remove"/>
                                        <p:tgtEl>
                                          <p:spTgt spid="3">
                                            <p:txEl>
                                              <p:pRg st="0" end="0"/>
                                            </p:txEl>
                                          </p:spTgt>
                                        </p:tgtEl>
                                        <p:attrNameLst>
                                          <p:attrName>fillcolor</p:attrName>
                                        </p:attrNameLst>
                                      </p:cBhvr>
                                      <p:to>
                                        <a:schemeClr val="bg1"/>
                                      </p:to>
                                    </p:animClr>
                                    <p:set>
                                      <p:cBhvr>
                                        <p:cTn id="13" dur="250" autoRev="1" fill="remove"/>
                                        <p:tgtEl>
                                          <p:spTgt spid="3">
                                            <p:txEl>
                                              <p:pRg st="0" end="0"/>
                                            </p:txEl>
                                          </p:spTgt>
                                        </p:tgtEl>
                                        <p:attrNameLst>
                                          <p:attrName>fill.type</p:attrName>
                                        </p:attrNameLst>
                                      </p:cBhvr>
                                      <p:to>
                                        <p:strVal val="solid"/>
                                      </p:to>
                                    </p:set>
                                    <p:set>
                                      <p:cBhvr>
                                        <p:cTn id="14" dur="250" autoRev="1" fill="remove"/>
                                        <p:tgtEl>
                                          <p:spTgt spid="3">
                                            <p:txEl>
                                              <p:pRg st="0" end="0"/>
                                            </p:txEl>
                                          </p:spTgt>
                                        </p:tgtEl>
                                        <p:attrNameLst>
                                          <p:attrName>fill.on</p:attrName>
                                        </p:attrNameLst>
                                      </p:cBhvr>
                                      <p:to>
                                        <p:strVal val="true"/>
                                      </p:to>
                                    </p:set>
                                  </p:childTnLst>
                                </p:cTn>
                              </p:par>
                              <p:par>
                                <p:cTn id="15" presetID="27" presetClass="emph" presetSubtype="0" fill="remove" nodeType="withEffect">
                                  <p:stCondLst>
                                    <p:cond delay="0"/>
                                  </p:stCondLst>
                                  <p:childTnLst>
                                    <p:animClr clrSpc="rgb" dir="cw">
                                      <p:cBhvr override="childStyle">
                                        <p:cTn id="16" dur="250" autoRev="1" fill="remove"/>
                                        <p:tgtEl>
                                          <p:spTgt spid="3">
                                            <p:txEl>
                                              <p:pRg st="2" end="2"/>
                                            </p:txEl>
                                          </p:spTgt>
                                        </p:tgtEl>
                                        <p:attrNameLst>
                                          <p:attrName>style.color</p:attrName>
                                        </p:attrNameLst>
                                      </p:cBhvr>
                                      <p:to>
                                        <a:schemeClr val="bg1"/>
                                      </p:to>
                                    </p:animClr>
                                    <p:animClr clrSpc="rgb" dir="cw">
                                      <p:cBhvr>
                                        <p:cTn id="17" dur="250" autoRev="1" fill="remove"/>
                                        <p:tgtEl>
                                          <p:spTgt spid="3">
                                            <p:txEl>
                                              <p:pRg st="2" end="2"/>
                                            </p:txEl>
                                          </p:spTgt>
                                        </p:tgtEl>
                                        <p:attrNameLst>
                                          <p:attrName>fillcolor</p:attrName>
                                        </p:attrNameLst>
                                      </p:cBhvr>
                                      <p:to>
                                        <a:schemeClr val="bg1"/>
                                      </p:to>
                                    </p:animClr>
                                    <p:set>
                                      <p:cBhvr>
                                        <p:cTn id="18" dur="250" autoRev="1" fill="remove"/>
                                        <p:tgtEl>
                                          <p:spTgt spid="3">
                                            <p:txEl>
                                              <p:pRg st="2" end="2"/>
                                            </p:txEl>
                                          </p:spTgt>
                                        </p:tgtEl>
                                        <p:attrNameLst>
                                          <p:attrName>fill.type</p:attrName>
                                        </p:attrNameLst>
                                      </p:cBhvr>
                                      <p:to>
                                        <p:strVal val="solid"/>
                                      </p:to>
                                    </p:set>
                                    <p:set>
                                      <p:cBhvr>
                                        <p:cTn id="19" dur="250" autoRev="1" fill="remove"/>
                                        <p:tgtEl>
                                          <p:spTgt spid="3">
                                            <p:txEl>
                                              <p:pRg st="2" end="2"/>
                                            </p:txEl>
                                          </p:spTgt>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Παρατηρητής </a:t>
            </a:r>
            <a:endParaRPr lang="el-GR" dirty="0"/>
          </a:p>
        </p:txBody>
      </p:sp>
      <p:sp>
        <p:nvSpPr>
          <p:cNvPr id="3" name="Θέση περιεχομένου 2"/>
          <p:cNvSpPr>
            <a:spLocks noGrp="1"/>
          </p:cNvSpPr>
          <p:nvPr>
            <p:ph idx="1"/>
          </p:nvPr>
        </p:nvSpPr>
        <p:spPr/>
        <p:txBody>
          <a:bodyPr/>
          <a:lstStyle/>
          <a:p>
            <a:pPr marL="0" indent="0" algn="just">
              <a:buNone/>
            </a:pPr>
            <a:r>
              <a:rPr lang="el-GR" dirty="0" smtClean="0"/>
              <a:t>Ο παρατηρητής μπορεί να είναι ορατός ή αόρατος. </a:t>
            </a:r>
          </a:p>
          <a:p>
            <a:pPr marL="0" indent="0" algn="just">
              <a:buNone/>
            </a:pPr>
            <a:endParaRPr lang="el-GR" dirty="0"/>
          </a:p>
          <a:p>
            <a:pPr algn="just"/>
            <a:r>
              <a:rPr lang="el-GR" dirty="0" smtClean="0"/>
              <a:t>Αόρατος παρατηρητής                 Κάθεται στη γωνία της παιδικής χαράς στο σχολείο και παρατηρεί την συμπεριφορά των παιδιών στο διάλλειμα. </a:t>
            </a:r>
          </a:p>
          <a:p>
            <a:pPr algn="just"/>
            <a:r>
              <a:rPr lang="el-GR" dirty="0" smtClean="0"/>
              <a:t>Ορατός παρατηρητής                   Παρίσταται μέσα σε μια σχολική τάξη. </a:t>
            </a:r>
          </a:p>
          <a:p>
            <a:pPr marL="0" indent="0">
              <a:buNone/>
            </a:pPr>
            <a:endParaRPr lang="el-GR" dirty="0"/>
          </a:p>
          <a:p>
            <a:endParaRPr lang="el-GR" dirty="0" smtClean="0"/>
          </a:p>
          <a:p>
            <a:pPr marL="0" indent="0">
              <a:buNone/>
            </a:pPr>
            <a:endParaRPr lang="el-GR" dirty="0"/>
          </a:p>
        </p:txBody>
      </p:sp>
      <p:sp>
        <p:nvSpPr>
          <p:cNvPr id="4" name="Δεξί βέλος 3"/>
          <p:cNvSpPr/>
          <p:nvPr/>
        </p:nvSpPr>
        <p:spPr>
          <a:xfrm>
            <a:off x="3657599" y="2860767"/>
            <a:ext cx="679269"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pic>
        <p:nvPicPr>
          <p:cNvPr id="5" name="Εικόνα 4"/>
          <p:cNvPicPr>
            <a:picLocks noChangeAspect="1"/>
          </p:cNvPicPr>
          <p:nvPr/>
        </p:nvPicPr>
        <p:blipFill>
          <a:blip r:embed="rId2"/>
          <a:stretch>
            <a:fillRect/>
          </a:stretch>
        </p:blipFill>
        <p:spPr>
          <a:xfrm>
            <a:off x="3635767" y="3575588"/>
            <a:ext cx="701101" cy="542591"/>
          </a:xfrm>
          <a:prstGeom prst="rect">
            <a:avLst/>
          </a:prstGeom>
        </p:spPr>
      </p:pic>
    </p:spTree>
    <p:extLst>
      <p:ext uri="{BB962C8B-B14F-4D97-AF65-F5344CB8AC3E}">
        <p14:creationId xmlns:p14="http://schemas.microsoft.com/office/powerpoint/2010/main" val="28170625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5" presetClass="emph" presetSubtype="0" fill="hold" nodeType="clickEffect">
                                  <p:stCondLst>
                                    <p:cond delay="0"/>
                                  </p:stCondLst>
                                  <p:childTnLst>
                                    <p:animClr clrSpc="hsl" dir="cw">
                                      <p:cBhvr override="childStyle">
                                        <p:cTn id="11" dur="500" fill="hold"/>
                                        <p:tgtEl>
                                          <p:spTgt spid="3">
                                            <p:txEl>
                                              <p:pRg st="0" end="0"/>
                                            </p:txEl>
                                          </p:spTgt>
                                        </p:tgtEl>
                                        <p:attrNameLst>
                                          <p:attrName>style.color</p:attrName>
                                        </p:attrNameLst>
                                      </p:cBhvr>
                                      <p:by>
                                        <p:hsl h="0" s="-70588" l="0"/>
                                      </p:by>
                                    </p:animClr>
                                    <p:animClr clrSpc="hsl" dir="cw">
                                      <p:cBhvr>
                                        <p:cTn id="12" dur="500" fill="hold"/>
                                        <p:tgtEl>
                                          <p:spTgt spid="3">
                                            <p:txEl>
                                              <p:pRg st="0" end="0"/>
                                            </p:txEl>
                                          </p:spTgt>
                                        </p:tgtEl>
                                        <p:attrNameLst>
                                          <p:attrName>fillcolor</p:attrName>
                                        </p:attrNameLst>
                                      </p:cBhvr>
                                      <p:by>
                                        <p:hsl h="0" s="-70588" l="0"/>
                                      </p:by>
                                    </p:animClr>
                                    <p:animClr clrSpc="hsl" dir="cw">
                                      <p:cBhvr>
                                        <p:cTn id="13" dur="500" fill="hold"/>
                                        <p:tgtEl>
                                          <p:spTgt spid="3">
                                            <p:txEl>
                                              <p:pRg st="0" end="0"/>
                                            </p:txEl>
                                          </p:spTgt>
                                        </p:tgtEl>
                                        <p:attrNameLst>
                                          <p:attrName>stroke.color</p:attrName>
                                        </p:attrNameLst>
                                      </p:cBhvr>
                                      <p:by>
                                        <p:hsl h="0" s="-70588" l="0"/>
                                      </p:by>
                                    </p:animClr>
                                    <p:set>
                                      <p:cBhvr>
                                        <p:cTn id="14" dur="500" fill="hold"/>
                                        <p:tgtEl>
                                          <p:spTgt spid="3">
                                            <p:txEl>
                                              <p:pRg st="0" end="0"/>
                                            </p:txEl>
                                          </p:spTgt>
                                        </p:tgtEl>
                                        <p:attrNameLst>
                                          <p:attrName>fill.type</p:attrName>
                                        </p:attrNameLst>
                                      </p:cBhvr>
                                      <p:to>
                                        <p:strVal val="solid"/>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Παρατηρητής και ομάδα</a:t>
            </a:r>
            <a:endParaRPr lang="el-GR" dirty="0"/>
          </a:p>
        </p:txBody>
      </p:sp>
      <p:sp>
        <p:nvSpPr>
          <p:cNvPr id="3" name="Θέση περιεχομένου 2"/>
          <p:cNvSpPr>
            <a:spLocks noGrp="1"/>
          </p:cNvSpPr>
          <p:nvPr>
            <p:ph idx="1"/>
          </p:nvPr>
        </p:nvSpPr>
        <p:spPr/>
        <p:txBody>
          <a:bodyPr/>
          <a:lstStyle/>
          <a:p>
            <a:pPr marL="0" indent="0" algn="just">
              <a:buNone/>
            </a:pPr>
            <a:r>
              <a:rPr lang="el-GR" dirty="0" smtClean="0"/>
              <a:t>Αν ο ερευνητής κάθεται ήσυχα στη γωνιά μιας τάξης, θεωρείτε ότι η παρουσία του μπορεί να αλλάξει το κλίμα της τάξης; </a:t>
            </a:r>
            <a:endParaRPr lang="el-GR" dirty="0"/>
          </a:p>
        </p:txBody>
      </p:sp>
    </p:spTree>
    <p:extLst>
      <p:ext uri="{BB962C8B-B14F-4D97-AF65-F5344CB8AC3E}">
        <p14:creationId xmlns:p14="http://schemas.microsoft.com/office/powerpoint/2010/main" val="21463672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p:cTn id="12"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3"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4"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5"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Παρατηρητής και ομάδα</a:t>
            </a:r>
            <a:endParaRPr lang="el-GR" dirty="0"/>
          </a:p>
        </p:txBody>
      </p:sp>
      <p:sp>
        <p:nvSpPr>
          <p:cNvPr id="3" name="Θέση περιεχομένου 2"/>
          <p:cNvSpPr>
            <a:spLocks noGrp="1"/>
          </p:cNvSpPr>
          <p:nvPr>
            <p:ph idx="1"/>
          </p:nvPr>
        </p:nvSpPr>
        <p:spPr/>
        <p:txBody>
          <a:bodyPr/>
          <a:lstStyle/>
          <a:p>
            <a:pPr marL="0" indent="0" algn="just">
              <a:buNone/>
            </a:pPr>
            <a:r>
              <a:rPr lang="el-GR" dirty="0" smtClean="0"/>
              <a:t>Ο παρατηρητής επιλέγει τον βαθμό συμμετοχής του στην παρατήρηση.</a:t>
            </a:r>
          </a:p>
          <a:p>
            <a:pPr marL="0" indent="0" algn="just">
              <a:buNone/>
            </a:pPr>
            <a:endParaRPr lang="el-GR" dirty="0"/>
          </a:p>
          <a:p>
            <a:pPr marL="0" indent="0" algn="just">
              <a:buNone/>
            </a:pPr>
            <a:r>
              <a:rPr lang="el-GR" dirty="0" smtClean="0"/>
              <a:t>Διαβαθμίσεις της συμμετοχής του ερευνητή στην ομάδα: </a:t>
            </a:r>
          </a:p>
          <a:p>
            <a:pPr algn="just">
              <a:buFont typeface="+mj-lt"/>
              <a:buAutoNum type="arabicPeriod"/>
            </a:pPr>
            <a:r>
              <a:rPr lang="el-GR" dirty="0" smtClean="0"/>
              <a:t>Πλήρως συμμετέχων </a:t>
            </a:r>
            <a:r>
              <a:rPr lang="en-US" dirty="0" smtClean="0"/>
              <a:t>(complete participant).</a:t>
            </a:r>
          </a:p>
          <a:p>
            <a:pPr algn="just">
              <a:buFont typeface="+mj-lt"/>
              <a:buAutoNum type="arabicPeriod"/>
            </a:pPr>
            <a:r>
              <a:rPr lang="el-GR" dirty="0" smtClean="0"/>
              <a:t>Συμμετέχων ως παρατηρητής </a:t>
            </a:r>
            <a:r>
              <a:rPr lang="en-US" dirty="0" smtClean="0"/>
              <a:t>(participant as observer).</a:t>
            </a:r>
          </a:p>
          <a:p>
            <a:pPr algn="just">
              <a:buFont typeface="+mj-lt"/>
              <a:buAutoNum type="arabicPeriod"/>
            </a:pPr>
            <a:r>
              <a:rPr lang="el-GR" dirty="0" smtClean="0"/>
              <a:t>Παρατηρητής ως συμμετέχων (</a:t>
            </a:r>
            <a:r>
              <a:rPr lang="en-US" dirty="0" smtClean="0"/>
              <a:t>observer as participant)</a:t>
            </a:r>
            <a:r>
              <a:rPr lang="el-GR" dirty="0" smtClean="0"/>
              <a:t>.</a:t>
            </a:r>
            <a:endParaRPr lang="en-US" dirty="0" smtClean="0"/>
          </a:p>
          <a:p>
            <a:pPr algn="just">
              <a:buFont typeface="+mj-lt"/>
              <a:buAutoNum type="arabicPeriod"/>
            </a:pPr>
            <a:r>
              <a:rPr lang="el-GR" dirty="0" smtClean="0"/>
              <a:t>Πλήρως παρατηρητής (</a:t>
            </a:r>
            <a:r>
              <a:rPr lang="en-US" dirty="0" smtClean="0"/>
              <a:t>complete observer)</a:t>
            </a:r>
            <a:r>
              <a:rPr lang="el-GR" dirty="0" smtClean="0"/>
              <a:t> (Ιωσηφίδης, 2003). </a:t>
            </a:r>
            <a:endParaRPr lang="el-GR" dirty="0"/>
          </a:p>
        </p:txBody>
      </p:sp>
    </p:spTree>
    <p:extLst>
      <p:ext uri="{BB962C8B-B14F-4D97-AF65-F5344CB8AC3E}">
        <p14:creationId xmlns:p14="http://schemas.microsoft.com/office/powerpoint/2010/main" val="8057702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26" presetClass="entr" presetSubtype="0" fill="hold"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wipe(down)">
                                      <p:cBhvr>
                                        <p:cTn id="15" dur="580">
                                          <p:stCondLst>
                                            <p:cond delay="0"/>
                                          </p:stCondLst>
                                        </p:cTn>
                                        <p:tgtEl>
                                          <p:spTgt spid="3">
                                            <p:txEl>
                                              <p:pRg st="0" end="0"/>
                                            </p:txEl>
                                          </p:spTgt>
                                        </p:tgtEl>
                                      </p:cBhvr>
                                    </p:animEffect>
                                    <p:anim calcmode="lin" valueType="num">
                                      <p:cBhvr>
                                        <p:cTn id="16"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17"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8"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9"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20"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21" dur="26">
                                          <p:stCondLst>
                                            <p:cond delay="650"/>
                                          </p:stCondLst>
                                        </p:cTn>
                                        <p:tgtEl>
                                          <p:spTgt spid="3">
                                            <p:txEl>
                                              <p:pRg st="0" end="0"/>
                                            </p:txEl>
                                          </p:spTgt>
                                        </p:tgtEl>
                                      </p:cBhvr>
                                      <p:to x="100000" y="60000"/>
                                    </p:animScale>
                                    <p:animScale>
                                      <p:cBhvr>
                                        <p:cTn id="22" dur="166" decel="50000">
                                          <p:stCondLst>
                                            <p:cond delay="676"/>
                                          </p:stCondLst>
                                        </p:cTn>
                                        <p:tgtEl>
                                          <p:spTgt spid="3">
                                            <p:txEl>
                                              <p:pRg st="0" end="0"/>
                                            </p:txEl>
                                          </p:spTgt>
                                        </p:tgtEl>
                                      </p:cBhvr>
                                      <p:to x="100000" y="100000"/>
                                    </p:animScale>
                                    <p:animScale>
                                      <p:cBhvr>
                                        <p:cTn id="23" dur="26">
                                          <p:stCondLst>
                                            <p:cond delay="1312"/>
                                          </p:stCondLst>
                                        </p:cTn>
                                        <p:tgtEl>
                                          <p:spTgt spid="3">
                                            <p:txEl>
                                              <p:pRg st="0" end="0"/>
                                            </p:txEl>
                                          </p:spTgt>
                                        </p:tgtEl>
                                      </p:cBhvr>
                                      <p:to x="100000" y="80000"/>
                                    </p:animScale>
                                    <p:animScale>
                                      <p:cBhvr>
                                        <p:cTn id="24" dur="166" decel="50000">
                                          <p:stCondLst>
                                            <p:cond delay="1338"/>
                                          </p:stCondLst>
                                        </p:cTn>
                                        <p:tgtEl>
                                          <p:spTgt spid="3">
                                            <p:txEl>
                                              <p:pRg st="0" end="0"/>
                                            </p:txEl>
                                          </p:spTgt>
                                        </p:tgtEl>
                                      </p:cBhvr>
                                      <p:to x="100000" y="100000"/>
                                    </p:animScale>
                                    <p:animScale>
                                      <p:cBhvr>
                                        <p:cTn id="25" dur="26">
                                          <p:stCondLst>
                                            <p:cond delay="1642"/>
                                          </p:stCondLst>
                                        </p:cTn>
                                        <p:tgtEl>
                                          <p:spTgt spid="3">
                                            <p:txEl>
                                              <p:pRg st="0" end="0"/>
                                            </p:txEl>
                                          </p:spTgt>
                                        </p:tgtEl>
                                      </p:cBhvr>
                                      <p:to x="100000" y="90000"/>
                                    </p:animScale>
                                    <p:animScale>
                                      <p:cBhvr>
                                        <p:cTn id="26" dur="166" decel="50000">
                                          <p:stCondLst>
                                            <p:cond delay="1668"/>
                                          </p:stCondLst>
                                        </p:cTn>
                                        <p:tgtEl>
                                          <p:spTgt spid="3">
                                            <p:txEl>
                                              <p:pRg st="0" end="0"/>
                                            </p:txEl>
                                          </p:spTgt>
                                        </p:tgtEl>
                                      </p:cBhvr>
                                      <p:to x="100000" y="100000"/>
                                    </p:animScale>
                                    <p:animScale>
                                      <p:cBhvr>
                                        <p:cTn id="27" dur="26">
                                          <p:stCondLst>
                                            <p:cond delay="1808"/>
                                          </p:stCondLst>
                                        </p:cTn>
                                        <p:tgtEl>
                                          <p:spTgt spid="3">
                                            <p:txEl>
                                              <p:pRg st="0" end="0"/>
                                            </p:txEl>
                                          </p:spTgt>
                                        </p:tgtEl>
                                      </p:cBhvr>
                                      <p:to x="100000" y="95000"/>
                                    </p:animScale>
                                    <p:animScale>
                                      <p:cBhvr>
                                        <p:cTn id="28" dur="166" decel="50000">
                                          <p:stCondLst>
                                            <p:cond delay="1834"/>
                                          </p:stCondLst>
                                        </p:cTn>
                                        <p:tgtEl>
                                          <p:spTgt spid="3">
                                            <p:txEl>
                                              <p:pRg st="0" end="0"/>
                                            </p:txEl>
                                          </p:spTgt>
                                        </p:tgtEl>
                                      </p:cBhvr>
                                      <p:to x="100000" y="100000"/>
                                    </p:animScale>
                                  </p:childTnLst>
                                </p:cTn>
                              </p:par>
                            </p:childTnLst>
                          </p:cTn>
                        </p:par>
                      </p:childTnLst>
                    </p:cTn>
                  </p:par>
                  <p:par>
                    <p:cTn id="29" fill="hold">
                      <p:stCondLst>
                        <p:cond delay="indefinite"/>
                      </p:stCondLst>
                      <p:childTnLst>
                        <p:par>
                          <p:cTn id="30" fill="hold">
                            <p:stCondLst>
                              <p:cond delay="0"/>
                            </p:stCondLst>
                            <p:childTnLst>
                              <p:par>
                                <p:cTn id="31" presetID="14" presetClass="entr" presetSubtype="10" fill="hold" nodeType="clickEffect">
                                  <p:stCondLst>
                                    <p:cond delay="0"/>
                                  </p:stCondLst>
                                  <p:childTnLst>
                                    <p:set>
                                      <p:cBhvr>
                                        <p:cTn id="32" dur="1" fill="hold">
                                          <p:stCondLst>
                                            <p:cond delay="0"/>
                                          </p:stCondLst>
                                        </p:cTn>
                                        <p:tgtEl>
                                          <p:spTgt spid="3">
                                            <p:txEl>
                                              <p:pRg st="2" end="2"/>
                                            </p:txEl>
                                          </p:spTgt>
                                        </p:tgtEl>
                                        <p:attrNameLst>
                                          <p:attrName>style.visibility</p:attrName>
                                        </p:attrNameLst>
                                      </p:cBhvr>
                                      <p:to>
                                        <p:strVal val="visible"/>
                                      </p:to>
                                    </p:set>
                                    <p:animEffect transition="in" filter="randombar(horizontal)">
                                      <p:cBhvr>
                                        <p:cTn id="33" dur="500"/>
                                        <p:tgtEl>
                                          <p:spTgt spid="3">
                                            <p:txEl>
                                              <p:pRg st="2" end="2"/>
                                            </p:txEl>
                                          </p:spTgt>
                                        </p:tgtEl>
                                      </p:cBhvr>
                                    </p:animEffect>
                                  </p:childTnLst>
                                </p:cTn>
                              </p:par>
                              <p:par>
                                <p:cTn id="34" presetID="14" presetClass="entr" presetSubtype="10" fill="hold" nodeType="withEffect">
                                  <p:stCondLst>
                                    <p:cond delay="0"/>
                                  </p:stCondLst>
                                  <p:childTnLst>
                                    <p:set>
                                      <p:cBhvr>
                                        <p:cTn id="35" dur="1" fill="hold">
                                          <p:stCondLst>
                                            <p:cond delay="0"/>
                                          </p:stCondLst>
                                        </p:cTn>
                                        <p:tgtEl>
                                          <p:spTgt spid="3">
                                            <p:txEl>
                                              <p:pRg st="3" end="3"/>
                                            </p:txEl>
                                          </p:spTgt>
                                        </p:tgtEl>
                                        <p:attrNameLst>
                                          <p:attrName>style.visibility</p:attrName>
                                        </p:attrNameLst>
                                      </p:cBhvr>
                                      <p:to>
                                        <p:strVal val="visible"/>
                                      </p:to>
                                    </p:set>
                                    <p:animEffect transition="in" filter="randombar(horizontal)">
                                      <p:cBhvr>
                                        <p:cTn id="36" dur="500"/>
                                        <p:tgtEl>
                                          <p:spTgt spid="3">
                                            <p:txEl>
                                              <p:pRg st="3" end="3"/>
                                            </p:txEl>
                                          </p:spTgt>
                                        </p:tgtEl>
                                      </p:cBhvr>
                                    </p:animEffect>
                                  </p:childTnLst>
                                </p:cTn>
                              </p:par>
                              <p:par>
                                <p:cTn id="37" presetID="14" presetClass="entr" presetSubtype="10" fill="hold" nodeType="withEffect">
                                  <p:stCondLst>
                                    <p:cond delay="0"/>
                                  </p:stCondLst>
                                  <p:childTnLst>
                                    <p:set>
                                      <p:cBhvr>
                                        <p:cTn id="38" dur="1" fill="hold">
                                          <p:stCondLst>
                                            <p:cond delay="0"/>
                                          </p:stCondLst>
                                        </p:cTn>
                                        <p:tgtEl>
                                          <p:spTgt spid="3">
                                            <p:txEl>
                                              <p:pRg st="4" end="4"/>
                                            </p:txEl>
                                          </p:spTgt>
                                        </p:tgtEl>
                                        <p:attrNameLst>
                                          <p:attrName>style.visibility</p:attrName>
                                        </p:attrNameLst>
                                      </p:cBhvr>
                                      <p:to>
                                        <p:strVal val="visible"/>
                                      </p:to>
                                    </p:set>
                                    <p:animEffect transition="in" filter="randombar(horizontal)">
                                      <p:cBhvr>
                                        <p:cTn id="39" dur="500"/>
                                        <p:tgtEl>
                                          <p:spTgt spid="3">
                                            <p:txEl>
                                              <p:pRg st="4" end="4"/>
                                            </p:txEl>
                                          </p:spTgt>
                                        </p:tgtEl>
                                      </p:cBhvr>
                                    </p:animEffect>
                                  </p:childTnLst>
                                </p:cTn>
                              </p:par>
                              <p:par>
                                <p:cTn id="40" presetID="14" presetClass="entr" presetSubtype="10" fill="hold" nodeType="with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randombar(horizontal)">
                                      <p:cBhvr>
                                        <p:cTn id="42" dur="500"/>
                                        <p:tgtEl>
                                          <p:spTgt spid="3">
                                            <p:txEl>
                                              <p:pRg st="5" end="5"/>
                                            </p:txEl>
                                          </p:spTgt>
                                        </p:tgtEl>
                                      </p:cBhvr>
                                    </p:animEffect>
                                  </p:childTnLst>
                                </p:cTn>
                              </p:par>
                              <p:par>
                                <p:cTn id="43" presetID="14" presetClass="entr" presetSubtype="10" fill="hold" nodeType="withEffect">
                                  <p:stCondLst>
                                    <p:cond delay="0"/>
                                  </p:stCondLst>
                                  <p:childTnLst>
                                    <p:set>
                                      <p:cBhvr>
                                        <p:cTn id="44" dur="1" fill="hold">
                                          <p:stCondLst>
                                            <p:cond delay="0"/>
                                          </p:stCondLst>
                                        </p:cTn>
                                        <p:tgtEl>
                                          <p:spTgt spid="3">
                                            <p:txEl>
                                              <p:pRg st="6" end="6"/>
                                            </p:txEl>
                                          </p:spTgt>
                                        </p:tgtEl>
                                        <p:attrNameLst>
                                          <p:attrName>style.visibility</p:attrName>
                                        </p:attrNameLst>
                                      </p:cBhvr>
                                      <p:to>
                                        <p:strVal val="visible"/>
                                      </p:to>
                                    </p:set>
                                    <p:animEffect transition="in" filter="randombar(horizontal)">
                                      <p:cBhvr>
                                        <p:cTn id="45"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Παρατηρητής και ομάδα</a:t>
            </a:r>
            <a:endParaRPr lang="el-GR" dirty="0"/>
          </a:p>
        </p:txBody>
      </p:sp>
      <p:sp>
        <p:nvSpPr>
          <p:cNvPr id="3" name="Θέση περιεχομένου 2"/>
          <p:cNvSpPr>
            <a:spLocks noGrp="1"/>
          </p:cNvSpPr>
          <p:nvPr>
            <p:ph idx="1"/>
          </p:nvPr>
        </p:nvSpPr>
        <p:spPr/>
        <p:txBody>
          <a:bodyPr>
            <a:normAutofit lnSpcReduction="10000"/>
          </a:bodyPr>
          <a:lstStyle/>
          <a:p>
            <a:pPr algn="just">
              <a:buFont typeface="+mj-lt"/>
              <a:buAutoNum type="arabicPeriod"/>
            </a:pPr>
            <a:r>
              <a:rPr lang="el-GR" u="sng" dirty="0" smtClean="0"/>
              <a:t>Πλήρης συμμετοχή: </a:t>
            </a:r>
            <a:r>
              <a:rPr lang="el-GR" dirty="0" smtClean="0"/>
              <a:t>Ο παρατηρητής συμμετέχει όμως υποκρύπτει την ιδιότητα του και τον σκοπό της ύπαρξης του στη συγκεκριμένη ομάδα. Σε αυτές τις περιπτώσεις εγείρονται θέματα ηθικής και δεοντολογίας, για παράδειγμα έρευνα σε «κλειστές» συλλογικότητες θρησκευτικών τύπου αιρέσεις.</a:t>
            </a:r>
          </a:p>
          <a:p>
            <a:pPr algn="just">
              <a:buFont typeface="+mj-lt"/>
              <a:buAutoNum type="arabicPeriod"/>
            </a:pPr>
            <a:r>
              <a:rPr lang="el-GR" u="sng" dirty="0" smtClean="0"/>
              <a:t>Συμμετοχή ως παρατήρηση: </a:t>
            </a:r>
            <a:r>
              <a:rPr lang="el-GR" dirty="0" smtClean="0"/>
              <a:t>Ο παρατηρητής δεν συλλέγει δεδομένα μόνο μέσω της παρατήρησης αλλά και μέσω της ενεργούς συμμετοχής σε δραστηριότητες της ομάδας.</a:t>
            </a:r>
          </a:p>
          <a:p>
            <a:pPr algn="just">
              <a:buFont typeface="+mj-lt"/>
              <a:buAutoNum type="arabicPeriod"/>
            </a:pPr>
            <a:r>
              <a:rPr lang="el-GR" u="sng" dirty="0" smtClean="0"/>
              <a:t>Παρατηρητής ως συμμετέχων: </a:t>
            </a:r>
            <a:r>
              <a:rPr lang="el-GR" dirty="0" smtClean="0"/>
              <a:t>Η ταυτότητα του παρατηρητή είναι γνωστή στην υπό μελέτη ομάδα αλλά ο παρατηρητής δεν συμμετέχει στις δραστηριότητες της.</a:t>
            </a:r>
          </a:p>
          <a:p>
            <a:pPr algn="just">
              <a:buFont typeface="+mj-lt"/>
              <a:buAutoNum type="arabicPeriod"/>
            </a:pPr>
            <a:r>
              <a:rPr lang="el-GR" u="sng" dirty="0" smtClean="0"/>
              <a:t>Πλήρως παρατηρητής: </a:t>
            </a:r>
            <a:r>
              <a:rPr lang="el-GR" dirty="0" smtClean="0"/>
              <a:t>Ο παρατηρητής παρατηρεί χωρίς να συμμετέχει καθόλου στις δραστηριότητες της ομάδας και συνήθως δεν γνωρίζουν οι συμμετέχοντες ότι παρακολουθούνται. </a:t>
            </a:r>
            <a:endParaRPr lang="el-GR" u="sng" dirty="0" smtClean="0"/>
          </a:p>
        </p:txBody>
      </p:sp>
    </p:spTree>
    <p:extLst>
      <p:ext uri="{BB962C8B-B14F-4D97-AF65-F5344CB8AC3E}">
        <p14:creationId xmlns:p14="http://schemas.microsoft.com/office/powerpoint/2010/main" val="8858171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7" presetClass="emph" presetSubtype="2" fill="hold" nodeType="clickEffect">
                                  <p:stCondLst>
                                    <p:cond delay="0"/>
                                  </p:stCondLst>
                                  <p:childTnLst>
                                    <p:animClr clrSpc="rgb" dir="cw">
                                      <p:cBhvr>
                                        <p:cTn id="6" dur="2000" fill="hold"/>
                                        <p:tgtEl>
                                          <p:spTgt spid="2"/>
                                        </p:tgtEl>
                                        <p:attrNameLst>
                                          <p:attrName>stroke.color</p:attrName>
                                        </p:attrNameLst>
                                      </p:cBhvr>
                                      <p:to>
                                        <a:schemeClr val="accent2"/>
                                      </p:to>
                                    </p:animClr>
                                    <p:set>
                                      <p:cBhvr>
                                        <p:cTn id="7" dur="2000" fill="hold"/>
                                        <p:tgtEl>
                                          <p:spTgt spid="2"/>
                                        </p:tgtEl>
                                        <p:attrNameLst>
                                          <p:attrName>stroke.on</p:attrName>
                                        </p:attrNameLst>
                                      </p:cBhvr>
                                      <p:to>
                                        <p:strVal val="true"/>
                                      </p:to>
                                    </p:se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arn(inVertical)">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arn(inVertical)">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barn(inVertical)">
                                      <p:cBhvr>
                                        <p:cTn id="2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Η μέθοδος της παρατήρησης</a:t>
            </a:r>
            <a:endParaRPr lang="el-GR" dirty="0"/>
          </a:p>
        </p:txBody>
      </p:sp>
      <p:sp>
        <p:nvSpPr>
          <p:cNvPr id="3" name="Θέση περιεχομένου 2"/>
          <p:cNvSpPr>
            <a:spLocks noGrp="1"/>
          </p:cNvSpPr>
          <p:nvPr>
            <p:ph idx="1"/>
          </p:nvPr>
        </p:nvSpPr>
        <p:spPr/>
        <p:txBody>
          <a:bodyPr/>
          <a:lstStyle/>
          <a:p>
            <a:pPr marL="0" indent="0" algn="just">
              <a:buNone/>
            </a:pPr>
            <a:r>
              <a:rPr lang="el-GR" dirty="0" smtClean="0"/>
              <a:t>Η μέθοδος της παρατήρησης χρειάζεται: </a:t>
            </a:r>
          </a:p>
          <a:p>
            <a:pPr algn="just"/>
            <a:r>
              <a:rPr lang="el-GR" dirty="0" smtClean="0"/>
              <a:t>Χρόνο, </a:t>
            </a:r>
          </a:p>
          <a:p>
            <a:pPr algn="just"/>
            <a:r>
              <a:rPr lang="el-GR" dirty="0" smtClean="0"/>
              <a:t>Κόπο,</a:t>
            </a:r>
          </a:p>
          <a:p>
            <a:pPr algn="just"/>
            <a:r>
              <a:rPr lang="el-GR" dirty="0" smtClean="0"/>
              <a:t>Σχέση αμοιβαίας εμπιστοσύνης και αποδοχής και</a:t>
            </a:r>
          </a:p>
          <a:p>
            <a:pPr algn="just"/>
            <a:r>
              <a:rPr lang="el-GR" dirty="0" smtClean="0"/>
              <a:t>Επικοινωνιακές δεξιότητες.</a:t>
            </a:r>
          </a:p>
          <a:p>
            <a:pPr algn="just"/>
            <a:endParaRPr lang="el-GR" dirty="0"/>
          </a:p>
        </p:txBody>
      </p:sp>
    </p:spTree>
    <p:extLst>
      <p:ext uri="{BB962C8B-B14F-4D97-AF65-F5344CB8AC3E}">
        <p14:creationId xmlns:p14="http://schemas.microsoft.com/office/powerpoint/2010/main" val="27515143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wipe(down)">
                                      <p:cBhvr>
                                        <p:cTn id="13" dur="500"/>
                                        <p:tgtEl>
                                          <p:spTgt spid="3">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4"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wipe(down)">
                                      <p:cBhvr>
                                        <p:cTn id="18" dur="5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wipe(down)">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4"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wipe(down)">
                                      <p:cBhvr>
                                        <p:cTn id="28" dur="500"/>
                                        <p:tgtEl>
                                          <p:spTgt spid="3">
                                            <p:txEl>
                                              <p:pRg st="3" end="3"/>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22" presetClass="entr" presetSubtype="4" fill="hold" grpId="0" nodeType="click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animEffect transition="in" filter="wipe(down)">
                                      <p:cBhvr>
                                        <p:cTn id="33"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Συμμετοχική και μη συμμετοχική παρατήρηση </a:t>
            </a:r>
            <a:endParaRPr lang="el-GR" dirty="0"/>
          </a:p>
        </p:txBody>
      </p:sp>
      <p:sp>
        <p:nvSpPr>
          <p:cNvPr id="3" name="Θέση περιεχομένου 2"/>
          <p:cNvSpPr>
            <a:spLocks noGrp="1"/>
          </p:cNvSpPr>
          <p:nvPr>
            <p:ph idx="1"/>
          </p:nvPr>
        </p:nvSpPr>
        <p:spPr/>
        <p:txBody>
          <a:bodyPr numCol="1">
            <a:normAutofit/>
          </a:bodyPr>
          <a:lstStyle/>
          <a:p>
            <a:pPr marL="0" indent="0" algn="just">
              <a:buNone/>
            </a:pPr>
            <a:r>
              <a:rPr lang="el-GR" b="1" dirty="0" smtClean="0"/>
              <a:t>ΣΥΜΜΕΤΟΧΙΚΗ  </a:t>
            </a:r>
            <a:r>
              <a:rPr lang="el-GR" dirty="0" smtClean="0"/>
              <a:t>                                         </a:t>
            </a:r>
          </a:p>
          <a:p>
            <a:pPr algn="just">
              <a:buFont typeface="Arial" panose="020B0604020202020204" pitchFamily="34" charset="0"/>
              <a:buChar char="•"/>
            </a:pPr>
            <a:r>
              <a:rPr lang="el-GR" dirty="0" smtClean="0"/>
              <a:t>Ενεργός συμμετοχή στη δραστηριότητα και ταυτόχρονη παρατήρηση. </a:t>
            </a:r>
          </a:p>
          <a:p>
            <a:pPr algn="just">
              <a:buFont typeface="Arial" panose="020B0604020202020204" pitchFamily="34" charset="0"/>
              <a:buChar char="•"/>
            </a:pPr>
            <a:r>
              <a:rPr lang="el-GR" dirty="0" smtClean="0"/>
              <a:t>Σταδιακή εμβάθυνση.</a:t>
            </a:r>
          </a:p>
          <a:p>
            <a:pPr algn="just">
              <a:buFont typeface="Arial" panose="020B0604020202020204" pitchFamily="34" charset="0"/>
              <a:buChar char="•"/>
            </a:pPr>
            <a:r>
              <a:rPr lang="el-GR" dirty="0" smtClean="0"/>
              <a:t>Ενίσχυση της συμμετοχής των παιδιών.</a:t>
            </a:r>
          </a:p>
          <a:p>
            <a:pPr algn="just">
              <a:buFont typeface="Arial" panose="020B0604020202020204" pitchFamily="34" charset="0"/>
              <a:buChar char="•"/>
            </a:pPr>
            <a:r>
              <a:rPr lang="el-GR" dirty="0" smtClean="0"/>
              <a:t>Συλλογή στοιχείων μέσα από συζητήσεις.</a:t>
            </a:r>
          </a:p>
          <a:p>
            <a:pPr algn="just">
              <a:buFont typeface="Arial" panose="020B0604020202020204" pitchFamily="34" charset="0"/>
              <a:buChar char="•"/>
            </a:pPr>
            <a:r>
              <a:rPr lang="el-GR" dirty="0" smtClean="0"/>
              <a:t>Δυνατότητα διαφοροποίησης των αξόνων παρατήρησης. </a:t>
            </a:r>
          </a:p>
          <a:p>
            <a:pPr algn="just">
              <a:buFont typeface="Arial" panose="020B0604020202020204" pitchFamily="34" charset="0"/>
              <a:buChar char="•"/>
            </a:pPr>
            <a:endParaRPr lang="el-GR" dirty="0"/>
          </a:p>
          <a:p>
            <a:pPr algn="just">
              <a:buFont typeface="Arial" panose="020B0604020202020204" pitchFamily="34" charset="0"/>
              <a:buChar char="•"/>
            </a:pPr>
            <a:endParaRPr lang="el-GR" dirty="0" smtClean="0"/>
          </a:p>
        </p:txBody>
      </p:sp>
    </p:spTree>
    <p:extLst>
      <p:ext uri="{BB962C8B-B14F-4D97-AF65-F5344CB8AC3E}">
        <p14:creationId xmlns:p14="http://schemas.microsoft.com/office/powerpoint/2010/main" val="40458702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1000"/>
                                        <p:tgtEl>
                                          <p:spTgt spid="3">
                                            <p:txEl>
                                              <p:pRg st="0" end="0"/>
                                            </p:txEl>
                                          </p:spTgt>
                                        </p:tgtEl>
                                      </p:cBhvr>
                                    </p:animEffect>
                                    <p:anim calcmode="lin" valueType="num">
                                      <p:cBhvr>
                                        <p:cTn id="14"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grpId="0"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Effect transition="in" filter="fade">
                                      <p:cBhvr>
                                        <p:cTn id="20" dur="1000"/>
                                        <p:tgtEl>
                                          <p:spTgt spid="3">
                                            <p:txEl>
                                              <p:pRg st="1" end="1"/>
                                            </p:txEl>
                                          </p:spTgt>
                                        </p:tgtEl>
                                      </p:cBhvr>
                                    </p:animEffect>
                                    <p:anim calcmode="lin" valueType="num">
                                      <p:cBhvr>
                                        <p:cTn id="21"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2"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grpId="0"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Effect transition="in" filter="fade">
                                      <p:cBhvr>
                                        <p:cTn id="27" dur="1000"/>
                                        <p:tgtEl>
                                          <p:spTgt spid="3">
                                            <p:txEl>
                                              <p:pRg st="2" end="2"/>
                                            </p:txEl>
                                          </p:spTgt>
                                        </p:tgtEl>
                                      </p:cBhvr>
                                    </p:animEffect>
                                    <p:anim calcmode="lin" valueType="num">
                                      <p:cBhvr>
                                        <p:cTn id="2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grpId="0" nodeType="clickEffect">
                                  <p:stCondLst>
                                    <p:cond delay="0"/>
                                  </p:stCondLst>
                                  <p:childTnLst>
                                    <p:set>
                                      <p:cBhvr>
                                        <p:cTn id="33" dur="1" fill="hold">
                                          <p:stCondLst>
                                            <p:cond delay="0"/>
                                          </p:stCondLst>
                                        </p:cTn>
                                        <p:tgtEl>
                                          <p:spTgt spid="3">
                                            <p:txEl>
                                              <p:pRg st="3" end="3"/>
                                            </p:txEl>
                                          </p:spTgt>
                                        </p:tgtEl>
                                        <p:attrNameLst>
                                          <p:attrName>style.visibility</p:attrName>
                                        </p:attrNameLst>
                                      </p:cBhvr>
                                      <p:to>
                                        <p:strVal val="visible"/>
                                      </p:to>
                                    </p:set>
                                    <p:animEffect transition="in" filter="fade">
                                      <p:cBhvr>
                                        <p:cTn id="34" dur="1000"/>
                                        <p:tgtEl>
                                          <p:spTgt spid="3">
                                            <p:txEl>
                                              <p:pRg st="3" end="3"/>
                                            </p:txEl>
                                          </p:spTgt>
                                        </p:tgtEl>
                                      </p:cBhvr>
                                    </p:animEffect>
                                    <p:anim calcmode="lin" valueType="num">
                                      <p:cBhvr>
                                        <p:cTn id="3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42" presetClass="entr" presetSubtype="0" fill="hold" grpId="0" nodeType="clickEffect">
                                  <p:stCondLst>
                                    <p:cond delay="0"/>
                                  </p:stCondLst>
                                  <p:childTnLst>
                                    <p:set>
                                      <p:cBhvr>
                                        <p:cTn id="40" dur="1" fill="hold">
                                          <p:stCondLst>
                                            <p:cond delay="0"/>
                                          </p:stCondLst>
                                        </p:cTn>
                                        <p:tgtEl>
                                          <p:spTgt spid="3">
                                            <p:txEl>
                                              <p:pRg st="4" end="4"/>
                                            </p:txEl>
                                          </p:spTgt>
                                        </p:tgtEl>
                                        <p:attrNameLst>
                                          <p:attrName>style.visibility</p:attrName>
                                        </p:attrNameLst>
                                      </p:cBhvr>
                                      <p:to>
                                        <p:strVal val="visible"/>
                                      </p:to>
                                    </p:set>
                                    <p:animEffect transition="in" filter="fade">
                                      <p:cBhvr>
                                        <p:cTn id="41" dur="1000"/>
                                        <p:tgtEl>
                                          <p:spTgt spid="3">
                                            <p:txEl>
                                              <p:pRg st="4" end="4"/>
                                            </p:txEl>
                                          </p:spTgt>
                                        </p:tgtEl>
                                      </p:cBhvr>
                                    </p:animEffect>
                                    <p:anim calcmode="lin" valueType="num">
                                      <p:cBhvr>
                                        <p:cTn id="4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42" presetClass="entr" presetSubtype="0" fill="hold" grpId="0" nodeType="clickEffect">
                                  <p:stCondLst>
                                    <p:cond delay="0"/>
                                  </p:stCondLst>
                                  <p:childTnLst>
                                    <p:set>
                                      <p:cBhvr>
                                        <p:cTn id="47" dur="1" fill="hold">
                                          <p:stCondLst>
                                            <p:cond delay="0"/>
                                          </p:stCondLst>
                                        </p:cTn>
                                        <p:tgtEl>
                                          <p:spTgt spid="3">
                                            <p:txEl>
                                              <p:pRg st="5" end="5"/>
                                            </p:txEl>
                                          </p:spTgt>
                                        </p:tgtEl>
                                        <p:attrNameLst>
                                          <p:attrName>style.visibility</p:attrName>
                                        </p:attrNameLst>
                                      </p:cBhvr>
                                      <p:to>
                                        <p:strVal val="visible"/>
                                      </p:to>
                                    </p:set>
                                    <p:animEffect transition="in" filter="fade">
                                      <p:cBhvr>
                                        <p:cTn id="48" dur="1000"/>
                                        <p:tgtEl>
                                          <p:spTgt spid="3">
                                            <p:txEl>
                                              <p:pRg st="5" end="5"/>
                                            </p:txEl>
                                          </p:spTgt>
                                        </p:tgtEl>
                                      </p:cBhvr>
                                    </p:animEffect>
                                    <p:anim calcmode="lin" valueType="num">
                                      <p:cBhvr>
                                        <p:cTn id="49"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50"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Σκέφτομαι και λέω…</a:t>
            </a:r>
            <a:endParaRPr lang="el-GR" dirty="0"/>
          </a:p>
        </p:txBody>
      </p:sp>
      <p:sp>
        <p:nvSpPr>
          <p:cNvPr id="3" name="Θέση περιεχομένου 2"/>
          <p:cNvSpPr>
            <a:spLocks noGrp="1"/>
          </p:cNvSpPr>
          <p:nvPr>
            <p:ph idx="1"/>
          </p:nvPr>
        </p:nvSpPr>
        <p:spPr/>
        <p:txBody>
          <a:bodyPr/>
          <a:lstStyle/>
          <a:p>
            <a:pPr algn="just">
              <a:buFont typeface="Arial" panose="020B0604020202020204" pitchFamily="34" charset="0"/>
              <a:buChar char="•"/>
            </a:pPr>
            <a:r>
              <a:rPr lang="el-GR" dirty="0" smtClean="0"/>
              <a:t>Τι σημαίνει παρατηρώ κάποιον; </a:t>
            </a:r>
          </a:p>
          <a:p>
            <a:pPr algn="just">
              <a:buFont typeface="Arial" panose="020B0604020202020204" pitchFamily="34" charset="0"/>
              <a:buChar char="•"/>
            </a:pPr>
            <a:endParaRPr lang="el-GR" dirty="0"/>
          </a:p>
          <a:p>
            <a:pPr algn="just">
              <a:buFont typeface="Arial" panose="020B0604020202020204" pitchFamily="34" charset="0"/>
              <a:buChar char="•"/>
            </a:pPr>
            <a:endParaRPr lang="el-GR" dirty="0" smtClean="0"/>
          </a:p>
          <a:p>
            <a:pPr marL="0" indent="0" algn="just">
              <a:buNone/>
            </a:pPr>
            <a:r>
              <a:rPr lang="el-GR" dirty="0"/>
              <a:t> </a:t>
            </a:r>
            <a:r>
              <a:rPr lang="el-GR" dirty="0" smtClean="0"/>
              <a:t>     Τι θα μπορούσαμε να σκεφτούμε; </a:t>
            </a:r>
            <a:endParaRPr lang="el-GR" dirty="0"/>
          </a:p>
        </p:txBody>
      </p:sp>
    </p:spTree>
    <p:extLst>
      <p:ext uri="{BB962C8B-B14F-4D97-AF65-F5344CB8AC3E}">
        <p14:creationId xmlns:p14="http://schemas.microsoft.com/office/powerpoint/2010/main" val="42516726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arn(inVertical)">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Συμμετοχική παρατήρηση </a:t>
            </a:r>
            <a:endParaRPr lang="el-GR" dirty="0"/>
          </a:p>
        </p:txBody>
      </p:sp>
      <p:sp>
        <p:nvSpPr>
          <p:cNvPr id="3" name="Θέση περιεχομένου 2"/>
          <p:cNvSpPr>
            <a:spLocks noGrp="1"/>
          </p:cNvSpPr>
          <p:nvPr>
            <p:ph idx="1"/>
          </p:nvPr>
        </p:nvSpPr>
        <p:spPr/>
        <p:txBody>
          <a:bodyPr numCol="2"/>
          <a:lstStyle/>
          <a:p>
            <a:pPr marL="0" indent="0">
              <a:buNone/>
            </a:pPr>
            <a:r>
              <a:rPr lang="el-GR" dirty="0" smtClean="0"/>
              <a:t>ΠΛΕΟΝΕΚΤΗΜΑΤΑ                               </a:t>
            </a:r>
          </a:p>
          <a:p>
            <a:pPr>
              <a:buFont typeface="+mj-lt"/>
              <a:buAutoNum type="arabicPeriod"/>
            </a:pPr>
            <a:r>
              <a:rPr lang="el-GR" dirty="0" smtClean="0"/>
              <a:t>Φυσικό περιβάλλον.</a:t>
            </a:r>
          </a:p>
          <a:p>
            <a:pPr>
              <a:buFont typeface="+mj-lt"/>
              <a:buAutoNum type="arabicPeriod"/>
            </a:pPr>
            <a:r>
              <a:rPr lang="el-GR" dirty="0" smtClean="0"/>
              <a:t>Καλύτερη κατανόηση κοινωνικών σχέσεων.</a:t>
            </a:r>
          </a:p>
          <a:p>
            <a:pPr>
              <a:buFont typeface="+mj-lt"/>
              <a:buAutoNum type="arabicPeriod"/>
            </a:pPr>
            <a:r>
              <a:rPr lang="el-GR" dirty="0" smtClean="0"/>
              <a:t>Ενίσχυση σχέσης παιδαγωγού και παιδιού.</a:t>
            </a:r>
          </a:p>
          <a:p>
            <a:pPr>
              <a:buFont typeface="+mj-lt"/>
              <a:buAutoNum type="arabicPeriod"/>
            </a:pPr>
            <a:endParaRPr lang="el-GR" dirty="0"/>
          </a:p>
          <a:p>
            <a:pPr>
              <a:buFont typeface="+mj-lt"/>
              <a:buAutoNum type="arabicPeriod"/>
            </a:pPr>
            <a:endParaRPr lang="el-GR" dirty="0" smtClean="0"/>
          </a:p>
          <a:p>
            <a:pPr>
              <a:buFont typeface="+mj-lt"/>
              <a:buAutoNum type="arabicPeriod"/>
            </a:pPr>
            <a:endParaRPr lang="el-GR" dirty="0"/>
          </a:p>
          <a:p>
            <a:pPr>
              <a:buFont typeface="+mj-lt"/>
              <a:buAutoNum type="arabicPeriod"/>
            </a:pPr>
            <a:endParaRPr lang="el-GR" dirty="0" smtClean="0"/>
          </a:p>
          <a:p>
            <a:pPr marL="0" indent="0">
              <a:buNone/>
            </a:pPr>
            <a:r>
              <a:rPr lang="el-GR" dirty="0" smtClean="0"/>
              <a:t>     ΜΕΙΟΝΕΚΤΗΜΑΤΑ </a:t>
            </a:r>
          </a:p>
          <a:p>
            <a:pPr>
              <a:buFont typeface="+mj-lt"/>
              <a:buAutoNum type="arabicPeriod"/>
            </a:pPr>
            <a:r>
              <a:rPr lang="el-GR" dirty="0" smtClean="0"/>
              <a:t>Επιρροή στη συμπεριφορά των παιδιών.</a:t>
            </a:r>
          </a:p>
          <a:p>
            <a:pPr>
              <a:buFont typeface="+mj-lt"/>
              <a:buAutoNum type="arabicPeriod"/>
            </a:pPr>
            <a:r>
              <a:rPr lang="el-GR" dirty="0" smtClean="0"/>
              <a:t>Δυσκολία στην ταυτόχρονη καταγραφή.</a:t>
            </a:r>
          </a:p>
          <a:p>
            <a:pPr>
              <a:buFont typeface="+mj-lt"/>
              <a:buAutoNum type="arabicPeriod"/>
            </a:pPr>
            <a:r>
              <a:rPr lang="el-GR" dirty="0" smtClean="0"/>
              <a:t>Κίνδυνος υποκειμενικότητας.  </a:t>
            </a:r>
          </a:p>
          <a:p>
            <a:pPr marL="0" indent="0" algn="just">
              <a:buNone/>
            </a:pPr>
            <a:endParaRPr lang="el-GR" dirty="0"/>
          </a:p>
        </p:txBody>
      </p:sp>
    </p:spTree>
    <p:extLst>
      <p:ext uri="{BB962C8B-B14F-4D97-AF65-F5344CB8AC3E}">
        <p14:creationId xmlns:p14="http://schemas.microsoft.com/office/powerpoint/2010/main" val="22297505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5"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fade">
                                      <p:cBhvr>
                                        <p:cTn id="11" dur="2000"/>
                                        <p:tgtEl>
                                          <p:spTgt spid="3">
                                            <p:txEl>
                                              <p:pRg st="0" end="0"/>
                                            </p:txEl>
                                          </p:spTgt>
                                        </p:tgtEl>
                                      </p:cBhvr>
                                    </p:animEffect>
                                    <p:anim calcmode="lin" valueType="num">
                                      <p:cBhvr>
                                        <p:cTn id="12" dur="2000" fill="hold"/>
                                        <p:tgtEl>
                                          <p:spTgt spid="3">
                                            <p:txEl>
                                              <p:pRg st="0" end="0"/>
                                            </p:txEl>
                                          </p:spTgt>
                                        </p:tgtEl>
                                        <p:attrNameLst>
                                          <p:attrName>ppt_w</p:attrName>
                                        </p:attrNameLst>
                                      </p:cBhvr>
                                      <p:tavLst>
                                        <p:tav tm="0" fmla="#ppt_w*sin(2.5*pi*$)">
                                          <p:val>
                                            <p:fltVal val="0"/>
                                          </p:val>
                                        </p:tav>
                                        <p:tav tm="100000">
                                          <p:val>
                                            <p:fltVal val="1"/>
                                          </p:val>
                                        </p:tav>
                                      </p:tavLst>
                                    </p:anim>
                                    <p:anim calcmode="lin" valueType="num">
                                      <p:cBhvr>
                                        <p:cTn id="13" dur="2000" fill="hold"/>
                                        <p:tgtEl>
                                          <p:spTgt spid="3">
                                            <p:txEl>
                                              <p:pRg st="0" end="0"/>
                                            </p:txEl>
                                          </p:spTgt>
                                        </p:tgtEl>
                                        <p:attrNameLst>
                                          <p:attrName>ppt_h</p:attrName>
                                        </p:attrNameLst>
                                      </p:cBhvr>
                                      <p:tavLst>
                                        <p:tav tm="0">
                                          <p:val>
                                            <p:strVal val="#ppt_h"/>
                                          </p:val>
                                        </p:tav>
                                        <p:tav tm="100000">
                                          <p:val>
                                            <p:strVal val="#ppt_h"/>
                                          </p:val>
                                        </p:tav>
                                      </p:tavLst>
                                    </p:anim>
                                  </p:childTnLst>
                                </p:cTn>
                              </p:par>
                              <p:par>
                                <p:cTn id="14" presetID="45" presetClass="entr" presetSubtype="0" fill="hold" nodeType="with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fade">
                                      <p:cBhvr>
                                        <p:cTn id="16" dur="2000"/>
                                        <p:tgtEl>
                                          <p:spTgt spid="3">
                                            <p:txEl>
                                              <p:pRg st="1" end="1"/>
                                            </p:txEl>
                                          </p:spTgt>
                                        </p:tgtEl>
                                      </p:cBhvr>
                                    </p:animEffect>
                                    <p:anim calcmode="lin" valueType="num">
                                      <p:cBhvr>
                                        <p:cTn id="17" dur="2000" fill="hold"/>
                                        <p:tgtEl>
                                          <p:spTgt spid="3">
                                            <p:txEl>
                                              <p:pRg st="1" end="1"/>
                                            </p:txEl>
                                          </p:spTgt>
                                        </p:tgtEl>
                                        <p:attrNameLst>
                                          <p:attrName>ppt_w</p:attrName>
                                        </p:attrNameLst>
                                      </p:cBhvr>
                                      <p:tavLst>
                                        <p:tav tm="0" fmla="#ppt_w*sin(2.5*pi*$)">
                                          <p:val>
                                            <p:fltVal val="0"/>
                                          </p:val>
                                        </p:tav>
                                        <p:tav tm="100000">
                                          <p:val>
                                            <p:fltVal val="1"/>
                                          </p:val>
                                        </p:tav>
                                      </p:tavLst>
                                    </p:anim>
                                    <p:anim calcmode="lin" valueType="num">
                                      <p:cBhvr>
                                        <p:cTn id="18" dur="2000" fill="hold"/>
                                        <p:tgtEl>
                                          <p:spTgt spid="3">
                                            <p:txEl>
                                              <p:pRg st="1" end="1"/>
                                            </p:txEl>
                                          </p:spTgt>
                                        </p:tgtEl>
                                        <p:attrNameLst>
                                          <p:attrName>ppt_h</p:attrName>
                                        </p:attrNameLst>
                                      </p:cBhvr>
                                      <p:tavLst>
                                        <p:tav tm="0">
                                          <p:val>
                                            <p:strVal val="#ppt_h"/>
                                          </p:val>
                                        </p:tav>
                                        <p:tav tm="100000">
                                          <p:val>
                                            <p:strVal val="#ppt_h"/>
                                          </p:val>
                                        </p:tav>
                                      </p:tavLst>
                                    </p:anim>
                                  </p:childTnLst>
                                </p:cTn>
                              </p:par>
                              <p:par>
                                <p:cTn id="19" presetID="45" presetClass="entr" presetSubtype="0" fill="hold" nodeType="with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2000"/>
                                        <p:tgtEl>
                                          <p:spTgt spid="3">
                                            <p:txEl>
                                              <p:pRg st="2" end="2"/>
                                            </p:txEl>
                                          </p:spTgt>
                                        </p:tgtEl>
                                      </p:cBhvr>
                                    </p:animEffect>
                                    <p:anim calcmode="lin" valueType="num">
                                      <p:cBhvr>
                                        <p:cTn id="22" dur="2000" fill="hold"/>
                                        <p:tgtEl>
                                          <p:spTgt spid="3">
                                            <p:txEl>
                                              <p:pRg st="2" end="2"/>
                                            </p:txEl>
                                          </p:spTgt>
                                        </p:tgtEl>
                                        <p:attrNameLst>
                                          <p:attrName>ppt_w</p:attrName>
                                        </p:attrNameLst>
                                      </p:cBhvr>
                                      <p:tavLst>
                                        <p:tav tm="0" fmla="#ppt_w*sin(2.5*pi*$)">
                                          <p:val>
                                            <p:fltVal val="0"/>
                                          </p:val>
                                        </p:tav>
                                        <p:tav tm="100000">
                                          <p:val>
                                            <p:fltVal val="1"/>
                                          </p:val>
                                        </p:tav>
                                      </p:tavLst>
                                    </p:anim>
                                    <p:anim calcmode="lin" valueType="num">
                                      <p:cBhvr>
                                        <p:cTn id="23" dur="2000" fill="hold"/>
                                        <p:tgtEl>
                                          <p:spTgt spid="3">
                                            <p:txEl>
                                              <p:pRg st="2" end="2"/>
                                            </p:txEl>
                                          </p:spTgt>
                                        </p:tgtEl>
                                        <p:attrNameLst>
                                          <p:attrName>ppt_h</p:attrName>
                                        </p:attrNameLst>
                                      </p:cBhvr>
                                      <p:tavLst>
                                        <p:tav tm="0">
                                          <p:val>
                                            <p:strVal val="#ppt_h"/>
                                          </p:val>
                                        </p:tav>
                                        <p:tav tm="100000">
                                          <p:val>
                                            <p:strVal val="#ppt_h"/>
                                          </p:val>
                                        </p:tav>
                                      </p:tavLst>
                                    </p:anim>
                                  </p:childTnLst>
                                </p:cTn>
                              </p:par>
                              <p:par>
                                <p:cTn id="24" presetID="45" presetClass="entr" presetSubtype="0" fill="hold" nodeType="with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fade">
                                      <p:cBhvr>
                                        <p:cTn id="26" dur="2000"/>
                                        <p:tgtEl>
                                          <p:spTgt spid="3">
                                            <p:txEl>
                                              <p:pRg st="3" end="3"/>
                                            </p:txEl>
                                          </p:spTgt>
                                        </p:tgtEl>
                                      </p:cBhvr>
                                    </p:animEffect>
                                    <p:anim calcmode="lin" valueType="num">
                                      <p:cBhvr>
                                        <p:cTn id="27" dur="2000" fill="hold"/>
                                        <p:tgtEl>
                                          <p:spTgt spid="3">
                                            <p:txEl>
                                              <p:pRg st="3" end="3"/>
                                            </p:txEl>
                                          </p:spTgt>
                                        </p:tgtEl>
                                        <p:attrNameLst>
                                          <p:attrName>ppt_w</p:attrName>
                                        </p:attrNameLst>
                                      </p:cBhvr>
                                      <p:tavLst>
                                        <p:tav tm="0" fmla="#ppt_w*sin(2.5*pi*$)">
                                          <p:val>
                                            <p:fltVal val="0"/>
                                          </p:val>
                                        </p:tav>
                                        <p:tav tm="100000">
                                          <p:val>
                                            <p:fltVal val="1"/>
                                          </p:val>
                                        </p:tav>
                                      </p:tavLst>
                                    </p:anim>
                                    <p:anim calcmode="lin" valueType="num">
                                      <p:cBhvr>
                                        <p:cTn id="28" dur="2000" fill="hold"/>
                                        <p:tgtEl>
                                          <p:spTgt spid="3">
                                            <p:txEl>
                                              <p:pRg st="3" end="3"/>
                                            </p:txEl>
                                          </p:spTgt>
                                        </p:tgtEl>
                                        <p:attrNameLst>
                                          <p:attrName>ppt_h</p:attrName>
                                        </p:attrNameLst>
                                      </p:cBhvr>
                                      <p:tavLst>
                                        <p:tav tm="0">
                                          <p:val>
                                            <p:strVal val="#ppt_h"/>
                                          </p:val>
                                        </p:tav>
                                        <p:tav tm="100000">
                                          <p:val>
                                            <p:strVal val="#ppt_h"/>
                                          </p:val>
                                        </p:tav>
                                      </p:tavLst>
                                    </p:anim>
                                  </p:childTnLst>
                                </p:cTn>
                              </p:par>
                            </p:childTnLst>
                          </p:cTn>
                        </p:par>
                      </p:childTnLst>
                    </p:cTn>
                  </p:par>
                  <p:par>
                    <p:cTn id="29" fill="hold">
                      <p:stCondLst>
                        <p:cond delay="indefinite"/>
                      </p:stCondLst>
                      <p:childTnLst>
                        <p:par>
                          <p:cTn id="30" fill="hold">
                            <p:stCondLst>
                              <p:cond delay="0"/>
                            </p:stCondLst>
                            <p:childTnLst>
                              <p:par>
                                <p:cTn id="31" presetID="45" presetClass="entr" presetSubtype="0" fill="hold" nodeType="clickEffect">
                                  <p:stCondLst>
                                    <p:cond delay="0"/>
                                  </p:stCondLst>
                                  <p:childTnLst>
                                    <p:set>
                                      <p:cBhvr>
                                        <p:cTn id="32" dur="1" fill="hold">
                                          <p:stCondLst>
                                            <p:cond delay="0"/>
                                          </p:stCondLst>
                                        </p:cTn>
                                        <p:tgtEl>
                                          <p:spTgt spid="3">
                                            <p:txEl>
                                              <p:pRg st="8" end="8"/>
                                            </p:txEl>
                                          </p:spTgt>
                                        </p:tgtEl>
                                        <p:attrNameLst>
                                          <p:attrName>style.visibility</p:attrName>
                                        </p:attrNameLst>
                                      </p:cBhvr>
                                      <p:to>
                                        <p:strVal val="visible"/>
                                      </p:to>
                                    </p:set>
                                    <p:animEffect transition="in" filter="fade">
                                      <p:cBhvr>
                                        <p:cTn id="33" dur="2000"/>
                                        <p:tgtEl>
                                          <p:spTgt spid="3">
                                            <p:txEl>
                                              <p:pRg st="8" end="8"/>
                                            </p:txEl>
                                          </p:spTgt>
                                        </p:tgtEl>
                                      </p:cBhvr>
                                    </p:animEffect>
                                    <p:anim calcmode="lin" valueType="num">
                                      <p:cBhvr>
                                        <p:cTn id="34" dur="2000" fill="hold"/>
                                        <p:tgtEl>
                                          <p:spTgt spid="3">
                                            <p:txEl>
                                              <p:pRg st="8" end="8"/>
                                            </p:txEl>
                                          </p:spTgt>
                                        </p:tgtEl>
                                        <p:attrNameLst>
                                          <p:attrName>ppt_w</p:attrName>
                                        </p:attrNameLst>
                                      </p:cBhvr>
                                      <p:tavLst>
                                        <p:tav tm="0" fmla="#ppt_w*sin(2.5*pi*$)">
                                          <p:val>
                                            <p:fltVal val="0"/>
                                          </p:val>
                                        </p:tav>
                                        <p:tav tm="100000">
                                          <p:val>
                                            <p:fltVal val="1"/>
                                          </p:val>
                                        </p:tav>
                                      </p:tavLst>
                                    </p:anim>
                                    <p:anim calcmode="lin" valueType="num">
                                      <p:cBhvr>
                                        <p:cTn id="35" dur="2000" fill="hold"/>
                                        <p:tgtEl>
                                          <p:spTgt spid="3">
                                            <p:txEl>
                                              <p:pRg st="8" end="8"/>
                                            </p:txEl>
                                          </p:spTgt>
                                        </p:tgtEl>
                                        <p:attrNameLst>
                                          <p:attrName>ppt_h</p:attrName>
                                        </p:attrNameLst>
                                      </p:cBhvr>
                                      <p:tavLst>
                                        <p:tav tm="0">
                                          <p:val>
                                            <p:strVal val="#ppt_h"/>
                                          </p:val>
                                        </p:tav>
                                        <p:tav tm="100000">
                                          <p:val>
                                            <p:strVal val="#ppt_h"/>
                                          </p:val>
                                        </p:tav>
                                      </p:tavLst>
                                    </p:anim>
                                  </p:childTnLst>
                                </p:cTn>
                              </p:par>
                              <p:par>
                                <p:cTn id="36" presetID="45" presetClass="entr" presetSubtype="0" fill="hold" nodeType="withEffect">
                                  <p:stCondLst>
                                    <p:cond delay="0"/>
                                  </p:stCondLst>
                                  <p:childTnLst>
                                    <p:set>
                                      <p:cBhvr>
                                        <p:cTn id="37" dur="1" fill="hold">
                                          <p:stCondLst>
                                            <p:cond delay="0"/>
                                          </p:stCondLst>
                                        </p:cTn>
                                        <p:tgtEl>
                                          <p:spTgt spid="3">
                                            <p:txEl>
                                              <p:pRg st="9" end="9"/>
                                            </p:txEl>
                                          </p:spTgt>
                                        </p:tgtEl>
                                        <p:attrNameLst>
                                          <p:attrName>style.visibility</p:attrName>
                                        </p:attrNameLst>
                                      </p:cBhvr>
                                      <p:to>
                                        <p:strVal val="visible"/>
                                      </p:to>
                                    </p:set>
                                    <p:animEffect transition="in" filter="fade">
                                      <p:cBhvr>
                                        <p:cTn id="38" dur="2000"/>
                                        <p:tgtEl>
                                          <p:spTgt spid="3">
                                            <p:txEl>
                                              <p:pRg st="9" end="9"/>
                                            </p:txEl>
                                          </p:spTgt>
                                        </p:tgtEl>
                                      </p:cBhvr>
                                    </p:animEffect>
                                    <p:anim calcmode="lin" valueType="num">
                                      <p:cBhvr>
                                        <p:cTn id="39" dur="2000" fill="hold"/>
                                        <p:tgtEl>
                                          <p:spTgt spid="3">
                                            <p:txEl>
                                              <p:pRg st="9" end="9"/>
                                            </p:txEl>
                                          </p:spTgt>
                                        </p:tgtEl>
                                        <p:attrNameLst>
                                          <p:attrName>ppt_w</p:attrName>
                                        </p:attrNameLst>
                                      </p:cBhvr>
                                      <p:tavLst>
                                        <p:tav tm="0" fmla="#ppt_w*sin(2.5*pi*$)">
                                          <p:val>
                                            <p:fltVal val="0"/>
                                          </p:val>
                                        </p:tav>
                                        <p:tav tm="100000">
                                          <p:val>
                                            <p:fltVal val="1"/>
                                          </p:val>
                                        </p:tav>
                                      </p:tavLst>
                                    </p:anim>
                                    <p:anim calcmode="lin" valueType="num">
                                      <p:cBhvr>
                                        <p:cTn id="40" dur="2000" fill="hold"/>
                                        <p:tgtEl>
                                          <p:spTgt spid="3">
                                            <p:txEl>
                                              <p:pRg st="9" end="9"/>
                                            </p:txEl>
                                          </p:spTgt>
                                        </p:tgtEl>
                                        <p:attrNameLst>
                                          <p:attrName>ppt_h</p:attrName>
                                        </p:attrNameLst>
                                      </p:cBhvr>
                                      <p:tavLst>
                                        <p:tav tm="0">
                                          <p:val>
                                            <p:strVal val="#ppt_h"/>
                                          </p:val>
                                        </p:tav>
                                        <p:tav tm="100000">
                                          <p:val>
                                            <p:strVal val="#ppt_h"/>
                                          </p:val>
                                        </p:tav>
                                      </p:tavLst>
                                    </p:anim>
                                  </p:childTnLst>
                                </p:cTn>
                              </p:par>
                              <p:par>
                                <p:cTn id="41" presetID="45" presetClass="entr" presetSubtype="0" fill="hold" nodeType="withEffect">
                                  <p:stCondLst>
                                    <p:cond delay="0"/>
                                  </p:stCondLst>
                                  <p:childTnLst>
                                    <p:set>
                                      <p:cBhvr>
                                        <p:cTn id="42" dur="1" fill="hold">
                                          <p:stCondLst>
                                            <p:cond delay="0"/>
                                          </p:stCondLst>
                                        </p:cTn>
                                        <p:tgtEl>
                                          <p:spTgt spid="3">
                                            <p:txEl>
                                              <p:pRg st="10" end="10"/>
                                            </p:txEl>
                                          </p:spTgt>
                                        </p:tgtEl>
                                        <p:attrNameLst>
                                          <p:attrName>style.visibility</p:attrName>
                                        </p:attrNameLst>
                                      </p:cBhvr>
                                      <p:to>
                                        <p:strVal val="visible"/>
                                      </p:to>
                                    </p:set>
                                    <p:animEffect transition="in" filter="fade">
                                      <p:cBhvr>
                                        <p:cTn id="43" dur="2000"/>
                                        <p:tgtEl>
                                          <p:spTgt spid="3">
                                            <p:txEl>
                                              <p:pRg st="10" end="10"/>
                                            </p:txEl>
                                          </p:spTgt>
                                        </p:tgtEl>
                                      </p:cBhvr>
                                    </p:animEffect>
                                    <p:anim calcmode="lin" valueType="num">
                                      <p:cBhvr>
                                        <p:cTn id="44" dur="2000" fill="hold"/>
                                        <p:tgtEl>
                                          <p:spTgt spid="3">
                                            <p:txEl>
                                              <p:pRg st="10" end="10"/>
                                            </p:txEl>
                                          </p:spTgt>
                                        </p:tgtEl>
                                        <p:attrNameLst>
                                          <p:attrName>ppt_w</p:attrName>
                                        </p:attrNameLst>
                                      </p:cBhvr>
                                      <p:tavLst>
                                        <p:tav tm="0" fmla="#ppt_w*sin(2.5*pi*$)">
                                          <p:val>
                                            <p:fltVal val="0"/>
                                          </p:val>
                                        </p:tav>
                                        <p:tav tm="100000">
                                          <p:val>
                                            <p:fltVal val="1"/>
                                          </p:val>
                                        </p:tav>
                                      </p:tavLst>
                                    </p:anim>
                                    <p:anim calcmode="lin" valueType="num">
                                      <p:cBhvr>
                                        <p:cTn id="45" dur="2000" fill="hold"/>
                                        <p:tgtEl>
                                          <p:spTgt spid="3">
                                            <p:txEl>
                                              <p:pRg st="10" end="10"/>
                                            </p:txEl>
                                          </p:spTgt>
                                        </p:tgtEl>
                                        <p:attrNameLst>
                                          <p:attrName>ppt_h</p:attrName>
                                        </p:attrNameLst>
                                      </p:cBhvr>
                                      <p:tavLst>
                                        <p:tav tm="0">
                                          <p:val>
                                            <p:strVal val="#ppt_h"/>
                                          </p:val>
                                        </p:tav>
                                        <p:tav tm="100000">
                                          <p:val>
                                            <p:strVal val="#ppt_h"/>
                                          </p:val>
                                        </p:tav>
                                      </p:tavLst>
                                    </p:anim>
                                  </p:childTnLst>
                                </p:cTn>
                              </p:par>
                              <p:par>
                                <p:cTn id="46" presetID="45" presetClass="entr" presetSubtype="0" fill="hold" nodeType="withEffect">
                                  <p:stCondLst>
                                    <p:cond delay="0"/>
                                  </p:stCondLst>
                                  <p:childTnLst>
                                    <p:set>
                                      <p:cBhvr>
                                        <p:cTn id="47" dur="1" fill="hold">
                                          <p:stCondLst>
                                            <p:cond delay="0"/>
                                          </p:stCondLst>
                                        </p:cTn>
                                        <p:tgtEl>
                                          <p:spTgt spid="3">
                                            <p:txEl>
                                              <p:pRg st="11" end="11"/>
                                            </p:txEl>
                                          </p:spTgt>
                                        </p:tgtEl>
                                        <p:attrNameLst>
                                          <p:attrName>style.visibility</p:attrName>
                                        </p:attrNameLst>
                                      </p:cBhvr>
                                      <p:to>
                                        <p:strVal val="visible"/>
                                      </p:to>
                                    </p:set>
                                    <p:animEffect transition="in" filter="fade">
                                      <p:cBhvr>
                                        <p:cTn id="48" dur="2000"/>
                                        <p:tgtEl>
                                          <p:spTgt spid="3">
                                            <p:txEl>
                                              <p:pRg st="11" end="11"/>
                                            </p:txEl>
                                          </p:spTgt>
                                        </p:tgtEl>
                                      </p:cBhvr>
                                    </p:animEffect>
                                    <p:anim calcmode="lin" valueType="num">
                                      <p:cBhvr>
                                        <p:cTn id="49" dur="2000" fill="hold"/>
                                        <p:tgtEl>
                                          <p:spTgt spid="3">
                                            <p:txEl>
                                              <p:pRg st="11" end="11"/>
                                            </p:txEl>
                                          </p:spTgt>
                                        </p:tgtEl>
                                        <p:attrNameLst>
                                          <p:attrName>ppt_w</p:attrName>
                                        </p:attrNameLst>
                                      </p:cBhvr>
                                      <p:tavLst>
                                        <p:tav tm="0" fmla="#ppt_w*sin(2.5*pi*$)">
                                          <p:val>
                                            <p:fltVal val="0"/>
                                          </p:val>
                                        </p:tav>
                                        <p:tav tm="100000">
                                          <p:val>
                                            <p:fltVal val="1"/>
                                          </p:val>
                                        </p:tav>
                                      </p:tavLst>
                                    </p:anim>
                                    <p:anim calcmode="lin" valueType="num">
                                      <p:cBhvr>
                                        <p:cTn id="50" dur="2000" fill="hold"/>
                                        <p:tgtEl>
                                          <p:spTgt spid="3">
                                            <p:txEl>
                                              <p:pRg st="11" end="11"/>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Συμμετοχική παρατήρηση</a:t>
            </a:r>
            <a:endParaRPr lang="el-GR" dirty="0"/>
          </a:p>
        </p:txBody>
      </p:sp>
      <p:sp>
        <p:nvSpPr>
          <p:cNvPr id="3" name="Θέση περιεχομένου 2"/>
          <p:cNvSpPr>
            <a:spLocks noGrp="1"/>
          </p:cNvSpPr>
          <p:nvPr>
            <p:ph idx="1"/>
          </p:nvPr>
        </p:nvSpPr>
        <p:spPr/>
        <p:txBody>
          <a:bodyPr/>
          <a:lstStyle/>
          <a:p>
            <a:pPr marL="0" indent="0">
              <a:buNone/>
            </a:pPr>
            <a:r>
              <a:rPr lang="el-GR" dirty="0" smtClean="0"/>
              <a:t>Η συμμετοχική παρατήρηση είναι η μέθοδος παρατήρησης που επιλέγεται για πολύπλοκα κοινωνικά πλαίσια και συμπεριφορές που απαιτούν την οπτική ενός εκ των έσω ή πλαίσια στα οποία η περίοδος δειγματοληψίας πρέπει να είναι μακροχρόνια και άτυπη. Η συμμετοχική παρατήρηση είναι λιγότερο «τεχνητή μέθοδος» καθώς επιτρέπει την παρατήρηση της αλληλεπίδρασης στο πλαίσιο της «πραγματικής» κοινωνικής ζωής.  </a:t>
            </a:r>
            <a:endParaRPr lang="el-GR" dirty="0"/>
          </a:p>
        </p:txBody>
      </p:sp>
    </p:spTree>
    <p:extLst>
      <p:ext uri="{BB962C8B-B14F-4D97-AF65-F5344CB8AC3E}">
        <p14:creationId xmlns:p14="http://schemas.microsoft.com/office/powerpoint/2010/main" val="3753763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6"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Μη συμμετοχική παρατήρηση </a:t>
            </a:r>
            <a:endParaRPr lang="el-GR" dirty="0"/>
          </a:p>
        </p:txBody>
      </p:sp>
      <p:sp>
        <p:nvSpPr>
          <p:cNvPr id="3" name="Θέση περιεχομένου 2"/>
          <p:cNvSpPr>
            <a:spLocks noGrp="1"/>
          </p:cNvSpPr>
          <p:nvPr>
            <p:ph idx="1"/>
          </p:nvPr>
        </p:nvSpPr>
        <p:spPr/>
        <p:txBody>
          <a:bodyPr/>
          <a:lstStyle/>
          <a:p>
            <a:pPr marL="0" indent="0" algn="just">
              <a:buNone/>
            </a:pPr>
            <a:r>
              <a:rPr lang="el-GR" b="1" dirty="0"/>
              <a:t>ΜΗ ΣΥΜΜΕΤΟΧΙΚΗ </a:t>
            </a:r>
          </a:p>
          <a:p>
            <a:pPr algn="just">
              <a:buFont typeface="Arial" panose="020B0604020202020204" pitchFamily="34" charset="0"/>
              <a:buChar char="•"/>
            </a:pPr>
            <a:r>
              <a:rPr lang="el-GR" dirty="0"/>
              <a:t>Ο παρατηρητής δεν συμμετέχει στη δραστηριότητα των παιδιών μόνο παρατηρεί από απόσταση.</a:t>
            </a:r>
          </a:p>
          <a:p>
            <a:pPr algn="just">
              <a:buFont typeface="Arial" panose="020B0604020202020204" pitchFamily="34" charset="0"/>
              <a:buChar char="•"/>
            </a:pPr>
            <a:r>
              <a:rPr lang="el-GR" dirty="0" smtClean="0"/>
              <a:t>Χρησιμοποιείται </a:t>
            </a:r>
            <a:r>
              <a:rPr lang="el-GR" dirty="0"/>
              <a:t>για πιο αντικειμενικά αποτελέσματα. </a:t>
            </a:r>
          </a:p>
          <a:p>
            <a:endParaRPr lang="el-GR" dirty="0"/>
          </a:p>
        </p:txBody>
      </p:sp>
    </p:spTree>
    <p:extLst>
      <p:ext uri="{BB962C8B-B14F-4D97-AF65-F5344CB8AC3E}">
        <p14:creationId xmlns:p14="http://schemas.microsoft.com/office/powerpoint/2010/main" val="29046929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wipe(down)">
                                      <p:cBhvr>
                                        <p:cTn id="14" dur="5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wipe(down)">
                                      <p:cBhvr>
                                        <p:cTn id="19" dur="500"/>
                                        <p:tgtEl>
                                          <p:spTgt spid="3">
                                            <p:txEl>
                                              <p:pRg st="1" end="1"/>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4" fill="hold" grpId="0"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Effect transition="in" filter="wipe(down)">
                                      <p:cBhvr>
                                        <p:cTn id="24"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Μη συμμετοχική παρατήρηση </a:t>
            </a:r>
            <a:endParaRPr lang="el-GR" dirty="0"/>
          </a:p>
        </p:txBody>
      </p:sp>
      <p:sp>
        <p:nvSpPr>
          <p:cNvPr id="3" name="Θέση περιεχομένου 2"/>
          <p:cNvSpPr>
            <a:spLocks noGrp="1"/>
          </p:cNvSpPr>
          <p:nvPr>
            <p:ph idx="1"/>
          </p:nvPr>
        </p:nvSpPr>
        <p:spPr/>
        <p:txBody>
          <a:bodyPr numCol="2"/>
          <a:lstStyle/>
          <a:p>
            <a:pPr marL="0" indent="0">
              <a:buNone/>
            </a:pPr>
            <a:r>
              <a:rPr lang="el-GR" dirty="0" smtClean="0"/>
              <a:t>ΠΛΕΟΝΕΚΤΗΜΑΤΑ</a:t>
            </a:r>
          </a:p>
          <a:p>
            <a:pPr>
              <a:buFont typeface="+mj-lt"/>
              <a:buAutoNum type="arabicPeriod"/>
            </a:pPr>
            <a:r>
              <a:rPr lang="el-GR" dirty="0" smtClean="0"/>
              <a:t>Πιο αντικειμενική εικόνα</a:t>
            </a:r>
          </a:p>
          <a:p>
            <a:pPr>
              <a:buFont typeface="+mj-lt"/>
              <a:buAutoNum type="arabicPeriod"/>
            </a:pPr>
            <a:r>
              <a:rPr lang="el-GR" dirty="0" smtClean="0"/>
              <a:t>Μικρότερη παρέμβαση στη συμπεριφορά .</a:t>
            </a:r>
          </a:p>
          <a:p>
            <a:pPr>
              <a:buFont typeface="+mj-lt"/>
              <a:buAutoNum type="arabicPeriod"/>
            </a:pPr>
            <a:r>
              <a:rPr lang="el-GR" dirty="0" smtClean="0"/>
              <a:t>Κατάλληλη για συστηματική καταγραφή.</a:t>
            </a:r>
          </a:p>
          <a:p>
            <a:pPr>
              <a:buFont typeface="+mj-lt"/>
              <a:buAutoNum type="arabicPeriod"/>
            </a:pPr>
            <a:endParaRPr lang="el-GR" dirty="0"/>
          </a:p>
          <a:p>
            <a:pPr>
              <a:buFont typeface="+mj-lt"/>
              <a:buAutoNum type="arabicPeriod"/>
            </a:pPr>
            <a:endParaRPr lang="el-GR" dirty="0" smtClean="0"/>
          </a:p>
          <a:p>
            <a:pPr>
              <a:buFont typeface="+mj-lt"/>
              <a:buAutoNum type="arabicPeriod"/>
            </a:pPr>
            <a:endParaRPr lang="el-GR" dirty="0"/>
          </a:p>
          <a:p>
            <a:pPr>
              <a:buFont typeface="+mj-lt"/>
              <a:buAutoNum type="arabicPeriod"/>
            </a:pPr>
            <a:endParaRPr lang="el-GR" dirty="0" smtClean="0"/>
          </a:p>
          <a:p>
            <a:pPr marL="0" indent="0">
              <a:buNone/>
            </a:pPr>
            <a:r>
              <a:rPr lang="el-GR" dirty="0" smtClean="0"/>
              <a:t>ΜΕΙΟΝΕΚΤΗΜΑΤΑ</a:t>
            </a:r>
          </a:p>
          <a:p>
            <a:pPr>
              <a:buFont typeface="+mj-lt"/>
              <a:buAutoNum type="arabicPeriod"/>
            </a:pPr>
            <a:r>
              <a:rPr lang="el-GR" dirty="0" smtClean="0"/>
              <a:t>Ενδεχόμενο αν γίνει αντιληπτή η παρατήρηση από το παιδί να επηρεάσει τη συμπεριφορά του.</a:t>
            </a:r>
          </a:p>
          <a:p>
            <a:pPr>
              <a:buFont typeface="+mj-lt"/>
              <a:buAutoNum type="arabicPeriod"/>
            </a:pPr>
            <a:r>
              <a:rPr lang="el-GR" dirty="0" smtClean="0"/>
              <a:t>Δεν υπάρχει υποστήριξη στο παιδί.</a:t>
            </a:r>
            <a:endParaRPr lang="el-GR" dirty="0"/>
          </a:p>
        </p:txBody>
      </p:sp>
    </p:spTree>
    <p:extLst>
      <p:ext uri="{BB962C8B-B14F-4D97-AF65-F5344CB8AC3E}">
        <p14:creationId xmlns:p14="http://schemas.microsoft.com/office/powerpoint/2010/main" val="18790750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1000"/>
                                        <p:tgtEl>
                                          <p:spTgt spid="3">
                                            <p:txEl>
                                              <p:pRg st="1" end="1"/>
                                            </p:txEl>
                                          </p:spTgt>
                                        </p:tgtEl>
                                      </p:cBhvr>
                                    </p:animEffect>
                                    <p:anim calcmode="lin" valueType="num">
                                      <p:cBhvr>
                                        <p:cTn id="1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1" end="1"/>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1000"/>
                                        <p:tgtEl>
                                          <p:spTgt spid="3">
                                            <p:txEl>
                                              <p:pRg st="2" end="2"/>
                                            </p:txEl>
                                          </p:spTgt>
                                        </p:tgtEl>
                                      </p:cBhvr>
                                    </p:animEffect>
                                    <p:anim calcmode="lin" valueType="num">
                                      <p:cBhvr>
                                        <p:cTn id="2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1000"/>
                                        <p:tgtEl>
                                          <p:spTgt spid="3">
                                            <p:txEl>
                                              <p:pRg st="3" end="3"/>
                                            </p:txEl>
                                          </p:spTgt>
                                        </p:tgtEl>
                                      </p:cBhvr>
                                    </p:animEffect>
                                    <p:anim calcmode="lin" valueType="num">
                                      <p:cBhvr>
                                        <p:cTn id="2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3" end="3"/>
                                            </p:txEl>
                                          </p:spTgt>
                                        </p:tgtEl>
                                        <p:attrNameLst>
                                          <p:attrName>ppt_y</p:attrName>
                                        </p:attrNameLst>
                                      </p:cBhvr>
                                      <p:tavLst>
                                        <p:tav tm="0">
                                          <p:val>
                                            <p:strVal val="#ppt_y+.1"/>
                                          </p:val>
                                        </p:tav>
                                        <p:tav tm="100000">
                                          <p:val>
                                            <p:strVal val="#ppt_y"/>
                                          </p:val>
                                        </p:tav>
                                      </p:tavLst>
                                    </p:anim>
                                  </p:childTnLst>
                                </p:cTn>
                              </p:par>
                              <p:par>
                                <p:cTn id="30" presetID="42" presetClass="entr" presetSubtype="0" fill="hold" nodeType="withEffect">
                                  <p:stCondLst>
                                    <p:cond delay="0"/>
                                  </p:stCondLst>
                                  <p:childTnLst>
                                    <p:set>
                                      <p:cBhvr>
                                        <p:cTn id="31" dur="1" fill="hold">
                                          <p:stCondLst>
                                            <p:cond delay="0"/>
                                          </p:stCondLst>
                                        </p:cTn>
                                        <p:tgtEl>
                                          <p:spTgt spid="3">
                                            <p:txEl>
                                              <p:pRg st="8" end="8"/>
                                            </p:txEl>
                                          </p:spTgt>
                                        </p:tgtEl>
                                        <p:attrNameLst>
                                          <p:attrName>style.visibility</p:attrName>
                                        </p:attrNameLst>
                                      </p:cBhvr>
                                      <p:to>
                                        <p:strVal val="visible"/>
                                      </p:to>
                                    </p:set>
                                    <p:animEffect transition="in" filter="fade">
                                      <p:cBhvr>
                                        <p:cTn id="32" dur="1000"/>
                                        <p:tgtEl>
                                          <p:spTgt spid="3">
                                            <p:txEl>
                                              <p:pRg st="8" end="8"/>
                                            </p:txEl>
                                          </p:spTgt>
                                        </p:tgtEl>
                                      </p:cBhvr>
                                    </p:animEffect>
                                    <p:anim calcmode="lin" valueType="num">
                                      <p:cBhvr>
                                        <p:cTn id="33"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34" dur="1000" fill="hold"/>
                                        <p:tgtEl>
                                          <p:spTgt spid="3">
                                            <p:txEl>
                                              <p:pRg st="8" end="8"/>
                                            </p:txEl>
                                          </p:spTgt>
                                        </p:tgtEl>
                                        <p:attrNameLst>
                                          <p:attrName>ppt_y</p:attrName>
                                        </p:attrNameLst>
                                      </p:cBhvr>
                                      <p:tavLst>
                                        <p:tav tm="0">
                                          <p:val>
                                            <p:strVal val="#ppt_y+.1"/>
                                          </p:val>
                                        </p:tav>
                                        <p:tav tm="100000">
                                          <p:val>
                                            <p:strVal val="#ppt_y"/>
                                          </p:val>
                                        </p:tav>
                                      </p:tavLst>
                                    </p:anim>
                                  </p:childTnLst>
                                </p:cTn>
                              </p:par>
                              <p:par>
                                <p:cTn id="35" presetID="42" presetClass="entr" presetSubtype="0" fill="hold" nodeType="withEffect">
                                  <p:stCondLst>
                                    <p:cond delay="0"/>
                                  </p:stCondLst>
                                  <p:childTnLst>
                                    <p:set>
                                      <p:cBhvr>
                                        <p:cTn id="36" dur="1" fill="hold">
                                          <p:stCondLst>
                                            <p:cond delay="0"/>
                                          </p:stCondLst>
                                        </p:cTn>
                                        <p:tgtEl>
                                          <p:spTgt spid="3">
                                            <p:txEl>
                                              <p:pRg st="9" end="9"/>
                                            </p:txEl>
                                          </p:spTgt>
                                        </p:tgtEl>
                                        <p:attrNameLst>
                                          <p:attrName>style.visibility</p:attrName>
                                        </p:attrNameLst>
                                      </p:cBhvr>
                                      <p:to>
                                        <p:strVal val="visible"/>
                                      </p:to>
                                    </p:set>
                                    <p:animEffect transition="in" filter="fade">
                                      <p:cBhvr>
                                        <p:cTn id="37" dur="1000"/>
                                        <p:tgtEl>
                                          <p:spTgt spid="3">
                                            <p:txEl>
                                              <p:pRg st="9" end="9"/>
                                            </p:txEl>
                                          </p:spTgt>
                                        </p:tgtEl>
                                      </p:cBhvr>
                                    </p:animEffect>
                                    <p:anim calcmode="lin" valueType="num">
                                      <p:cBhvr>
                                        <p:cTn id="38"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39" dur="1000" fill="hold"/>
                                        <p:tgtEl>
                                          <p:spTgt spid="3">
                                            <p:txEl>
                                              <p:pRg st="9" end="9"/>
                                            </p:txEl>
                                          </p:spTgt>
                                        </p:tgtEl>
                                        <p:attrNameLst>
                                          <p:attrName>ppt_y</p:attrName>
                                        </p:attrNameLst>
                                      </p:cBhvr>
                                      <p:tavLst>
                                        <p:tav tm="0">
                                          <p:val>
                                            <p:strVal val="#ppt_y+.1"/>
                                          </p:val>
                                        </p:tav>
                                        <p:tav tm="100000">
                                          <p:val>
                                            <p:strVal val="#ppt_y"/>
                                          </p:val>
                                        </p:tav>
                                      </p:tavLst>
                                    </p:anim>
                                  </p:childTnLst>
                                </p:cTn>
                              </p:par>
                              <p:par>
                                <p:cTn id="40" presetID="42" presetClass="entr" presetSubtype="0" fill="hold" nodeType="withEffect">
                                  <p:stCondLst>
                                    <p:cond delay="0"/>
                                  </p:stCondLst>
                                  <p:childTnLst>
                                    <p:set>
                                      <p:cBhvr>
                                        <p:cTn id="41" dur="1" fill="hold">
                                          <p:stCondLst>
                                            <p:cond delay="0"/>
                                          </p:stCondLst>
                                        </p:cTn>
                                        <p:tgtEl>
                                          <p:spTgt spid="3">
                                            <p:txEl>
                                              <p:pRg st="10" end="10"/>
                                            </p:txEl>
                                          </p:spTgt>
                                        </p:tgtEl>
                                        <p:attrNameLst>
                                          <p:attrName>style.visibility</p:attrName>
                                        </p:attrNameLst>
                                      </p:cBhvr>
                                      <p:to>
                                        <p:strVal val="visible"/>
                                      </p:to>
                                    </p:set>
                                    <p:animEffect transition="in" filter="fade">
                                      <p:cBhvr>
                                        <p:cTn id="42" dur="1000"/>
                                        <p:tgtEl>
                                          <p:spTgt spid="3">
                                            <p:txEl>
                                              <p:pRg st="10" end="10"/>
                                            </p:txEl>
                                          </p:spTgt>
                                        </p:tgtEl>
                                      </p:cBhvr>
                                    </p:animEffect>
                                    <p:anim calcmode="lin" valueType="num">
                                      <p:cBhvr>
                                        <p:cTn id="43"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Σκέφτομαι και λέω…</a:t>
            </a:r>
            <a:endParaRPr lang="el-GR" dirty="0"/>
          </a:p>
        </p:txBody>
      </p:sp>
      <p:sp>
        <p:nvSpPr>
          <p:cNvPr id="3" name="Θέση περιεχομένου 2"/>
          <p:cNvSpPr>
            <a:spLocks noGrp="1"/>
          </p:cNvSpPr>
          <p:nvPr>
            <p:ph idx="1"/>
          </p:nvPr>
        </p:nvSpPr>
        <p:spPr/>
        <p:txBody>
          <a:bodyPr/>
          <a:lstStyle/>
          <a:p>
            <a:pPr algn="just">
              <a:buFont typeface="Arial" panose="020B0604020202020204" pitchFamily="34" charset="0"/>
              <a:buChar char="•"/>
            </a:pPr>
            <a:endParaRPr lang="el-GR" dirty="0" smtClean="0"/>
          </a:p>
          <a:p>
            <a:pPr algn="just">
              <a:buFont typeface="Arial" panose="020B0604020202020204" pitchFamily="34" charset="0"/>
              <a:buChar char="•"/>
            </a:pPr>
            <a:endParaRPr lang="el-GR" dirty="0"/>
          </a:p>
          <a:p>
            <a:pPr algn="just">
              <a:buFont typeface="Arial" panose="020B0604020202020204" pitchFamily="34" charset="0"/>
              <a:buChar char="•"/>
            </a:pPr>
            <a:endParaRPr lang="el-GR" dirty="0" smtClean="0"/>
          </a:p>
          <a:p>
            <a:pPr algn="just">
              <a:buFont typeface="Arial" panose="020B0604020202020204" pitchFamily="34" charset="0"/>
              <a:buChar char="•"/>
            </a:pPr>
            <a:endParaRPr lang="el-GR" dirty="0" smtClean="0"/>
          </a:p>
          <a:p>
            <a:pPr algn="just">
              <a:buFont typeface="Arial" panose="020B0604020202020204" pitchFamily="34" charset="0"/>
              <a:buChar char="•"/>
            </a:pPr>
            <a:r>
              <a:rPr lang="el-GR" dirty="0" smtClean="0"/>
              <a:t>Αν υποψιάζεστε ότι ένα παιδί έχει δυσκολία στην κοινωνική συναναστροφή ποια μέθοδο από τις δύο θα επιλέγατε και γιατί; </a:t>
            </a:r>
            <a:endParaRPr lang="el-GR" dirty="0"/>
          </a:p>
        </p:txBody>
      </p:sp>
    </p:spTree>
    <p:extLst>
      <p:ext uri="{BB962C8B-B14F-4D97-AF65-F5344CB8AC3E}">
        <p14:creationId xmlns:p14="http://schemas.microsoft.com/office/powerpoint/2010/main" val="14436568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14" presetClass="entr" presetSubtype="10"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randombar(horizontal)">
                                      <p:cBhvr>
                                        <p:cTn id="25"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Παραδείγματα συμμετοχικής και μη συμμετοχικής παρατήρησης</a:t>
            </a:r>
            <a:endParaRPr lang="el-GR" dirty="0"/>
          </a:p>
        </p:txBody>
      </p:sp>
      <p:sp>
        <p:nvSpPr>
          <p:cNvPr id="3" name="Θέση περιεχομένου 2"/>
          <p:cNvSpPr>
            <a:spLocks noGrp="1"/>
          </p:cNvSpPr>
          <p:nvPr>
            <p:ph idx="1"/>
          </p:nvPr>
        </p:nvSpPr>
        <p:spPr/>
        <p:txBody>
          <a:bodyPr/>
          <a:lstStyle/>
          <a:p>
            <a:pPr marL="0" indent="0" algn="just">
              <a:buNone/>
            </a:pPr>
            <a:r>
              <a:rPr lang="el-GR" b="1" u="sng" dirty="0" smtClean="0"/>
              <a:t>Συμμετοχική παρατήρηση: </a:t>
            </a:r>
            <a:r>
              <a:rPr lang="el-GR" dirty="0" smtClean="0"/>
              <a:t>Χώρισα τα παιδιά σε 4 ομάδες. Σε κάθε ομάδα μοιράστηκαν διάφορες φωτογραφίες σχετικές με το καλοκαίρι και τη θάλασσα. Η κάθε ομάδα ανέλαβε να δημιουργήσει μια ιστορία με βάση τις φωτογραφίες και να την παρουσιάσει στην ολομέλεια. Σε μια ομάδα ένα παιδί φάνηκε να έχει ανάγκη από λίγη παρότρυνση για να εκφράσει τις σκέψεις και με δική μου παρότρυνση τα υπόλοιπα του άφησαν χρόνο να σκεφτεί και να μιλήσει και τελικά συνεργάστηκαν ικανοποιητικά. Στην τέταρτη ομάδα, ωστόσο, ένα παιδί το οποίο ήταν ιδιαίτερα ομιλητικό, έπαιρνε πρωτοβουλίες συνεχώς και επενέβαινε στα λεγόμενα των υπολοίπων, με αποτέλεσμα να μην αφήνει χώρο και χρόνο στα υπόλοιπα παιδιά να εκφραστούν. Δυσκολεύτηκα να το οριοθετήσω και να ενισχύσω τα υπόλοιπα. Ίσως να έπρεπε να ήμουν πιο προσεκτική στον χωρισμό σε ομάδες…</a:t>
            </a:r>
            <a:endParaRPr lang="el-GR" b="1" u="sng" dirty="0"/>
          </a:p>
        </p:txBody>
      </p:sp>
    </p:spTree>
    <p:extLst>
      <p:ext uri="{BB962C8B-B14F-4D97-AF65-F5344CB8AC3E}">
        <p14:creationId xmlns:p14="http://schemas.microsoft.com/office/powerpoint/2010/main" val="378932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wipe(down)">
                                      <p:cBhvr>
                                        <p:cTn id="14"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Παραδείγματα συμμετοχικής και μη συμμετοχικής παρατήρησης</a:t>
            </a:r>
            <a:endParaRPr lang="el-GR" dirty="0"/>
          </a:p>
        </p:txBody>
      </p:sp>
      <p:sp>
        <p:nvSpPr>
          <p:cNvPr id="3" name="Θέση περιεχομένου 2"/>
          <p:cNvSpPr>
            <a:spLocks noGrp="1"/>
          </p:cNvSpPr>
          <p:nvPr>
            <p:ph idx="1"/>
          </p:nvPr>
        </p:nvSpPr>
        <p:spPr/>
        <p:txBody>
          <a:bodyPr/>
          <a:lstStyle/>
          <a:p>
            <a:pPr marL="0" indent="0" algn="just">
              <a:buNone/>
            </a:pPr>
            <a:r>
              <a:rPr lang="el-GR" b="1" u="sng" dirty="0" smtClean="0"/>
              <a:t>Μη συμμετοχική παρατήρηση: </a:t>
            </a:r>
            <a:r>
              <a:rPr lang="el-GR" dirty="0" smtClean="0"/>
              <a:t>Ως προς την επικοινωνία, υπήρξε ένα ασφαλές πλαίσιο επικοινωνίας όπου τα παιδιά δεν φοβούνταν να εκφραστούν. Για παράδειγμα, στη δραστηριότητα της Μουσικής η νηπιαγωγός απευθύνθηκε στα παιδιά κυρίως ερωτηματικά και προτρεπτικά. Τα παιδιά χωρίστηκαν αρχικά σε ομάδες και μία- μία ομάδα δημιούργησαν ήχους. Η νηπιαγωγός τα επιβράβευε λέγοντας συλλαβιστά «μπράβο σας!». Στη συνέχεια, τα παιδιά συγκεντρώθηκαν στην ολομέλεια και κάθισαν σε διάταξη Π στις καρέκλες τους. Η νηπιαγωγός άρχισε να παίζει με μια φλογέρα και τα παιδιά σταμάτησαν να μιλούν στο άκουσμά της. Σ’ ένα κοριτσάκι που συνέχιζε να μιλά, σηκώθηκε όρθια, πήγε μπροστά του και την κοίταξε επίμονα, μέχρι να σταματήσει. Στο τέλος τους έδωσε πληροφορίες για τα όργανα και τα είδη της μουσικής. Αναρωτιέμαι εάν είναι χρήσιμος αυτός ο καταιγισμός των όρων και των πληροφοριών. Επίσης δεν κατάλαβα γιατί δεν ανταποκρινόταν κάποιες φορές σε απορίες των παιδιών…</a:t>
            </a:r>
            <a:endParaRPr lang="el-GR" b="1" u="sng" dirty="0"/>
          </a:p>
        </p:txBody>
      </p:sp>
    </p:spTree>
    <p:extLst>
      <p:ext uri="{BB962C8B-B14F-4D97-AF65-F5344CB8AC3E}">
        <p14:creationId xmlns:p14="http://schemas.microsoft.com/office/powerpoint/2010/main" val="39821584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Βιβλιογραφία</a:t>
            </a:r>
            <a:endParaRPr lang="el-GR" dirty="0"/>
          </a:p>
        </p:txBody>
      </p:sp>
      <p:sp>
        <p:nvSpPr>
          <p:cNvPr id="3" name="Θέση περιεχομένου 2"/>
          <p:cNvSpPr>
            <a:spLocks noGrp="1"/>
          </p:cNvSpPr>
          <p:nvPr>
            <p:ph idx="1"/>
          </p:nvPr>
        </p:nvSpPr>
        <p:spPr/>
        <p:txBody>
          <a:bodyPr/>
          <a:lstStyle/>
          <a:p>
            <a:pPr algn="just">
              <a:buFont typeface="Arial" panose="020B0604020202020204" pitchFamily="34" charset="0"/>
              <a:buChar char="•"/>
            </a:pPr>
            <a:r>
              <a:rPr lang="el-GR" dirty="0" err="1"/>
              <a:t>Αυγητίδου</a:t>
            </a:r>
            <a:r>
              <a:rPr lang="el-GR" dirty="0"/>
              <a:t>, Σ., </a:t>
            </a:r>
            <a:r>
              <a:rPr lang="el-GR" dirty="0" err="1"/>
              <a:t>Τζεκάκη</a:t>
            </a:r>
            <a:r>
              <a:rPr lang="el-GR" dirty="0"/>
              <a:t>, Μ., &amp; </a:t>
            </a:r>
            <a:r>
              <a:rPr lang="el-GR" dirty="0" err="1"/>
              <a:t>Τσάφος</a:t>
            </a:r>
            <a:r>
              <a:rPr lang="el-GR" dirty="0"/>
              <a:t>, Β. (</a:t>
            </a:r>
            <a:r>
              <a:rPr lang="el-GR" dirty="0" err="1"/>
              <a:t>Επιμ</a:t>
            </a:r>
            <a:r>
              <a:rPr lang="el-GR" dirty="0"/>
              <a:t>.) (2016). Οι υποψήφιοι εκπαιδευτικοί παρατηρούν, παρεμβαίνουν και </a:t>
            </a:r>
            <a:r>
              <a:rPr lang="el-GR" dirty="0" err="1"/>
              <a:t>αναστοχάζονται</a:t>
            </a:r>
            <a:r>
              <a:rPr lang="el-GR" dirty="0"/>
              <a:t>. Αθήνα: </a:t>
            </a:r>
            <a:r>
              <a:rPr lang="el-GR" dirty="0" err="1" smtClean="0"/>
              <a:t>Gutenberg</a:t>
            </a:r>
            <a:r>
              <a:rPr lang="el-GR" dirty="0" smtClean="0"/>
              <a:t>.</a:t>
            </a:r>
            <a:endParaRPr lang="el-GR" dirty="0"/>
          </a:p>
          <a:p>
            <a:pPr algn="just">
              <a:buFont typeface="Arial" panose="020B0604020202020204" pitchFamily="34" charset="0"/>
              <a:buChar char="•"/>
            </a:pPr>
            <a:r>
              <a:rPr lang="el-GR" dirty="0" smtClean="0"/>
              <a:t>Ιωσηφίδης, Θ. (2003). Εισαγωγή στην ανάλυση δεδομένων ποιοτικής κοινωνικής έρευνας. Σημειώσεις.. Μυτιλήνη. </a:t>
            </a:r>
          </a:p>
          <a:p>
            <a:pPr algn="just">
              <a:buFont typeface="Arial" panose="020B0604020202020204" pitchFamily="34" charset="0"/>
              <a:buChar char="•"/>
            </a:pPr>
            <a:r>
              <a:rPr lang="el-GR" dirty="0" err="1" smtClean="0"/>
              <a:t>Κεδράκα</a:t>
            </a:r>
            <a:r>
              <a:rPr lang="el-GR" dirty="0" smtClean="0"/>
              <a:t>, Κ. (2003). Μεθοδολογία Παρατήρησης. Ανακτήθηκε από τον δικτυακό τόπο </a:t>
            </a:r>
            <a:r>
              <a:rPr lang="en-US" dirty="0">
                <a:hlinkClick r:id="rId2"/>
              </a:rPr>
              <a:t>https://</a:t>
            </a:r>
            <a:r>
              <a:rPr lang="en-US" dirty="0" smtClean="0">
                <a:hlinkClick r:id="rId2"/>
              </a:rPr>
              <a:t>users.sch.gr/hlapanis/portal/images/uploads/registered/eap/eke51_methodologia_paratirisis_kedraka.pdf</a:t>
            </a:r>
            <a:r>
              <a:rPr lang="el-GR" dirty="0"/>
              <a:t> </a:t>
            </a:r>
            <a:endParaRPr lang="el-GR" dirty="0" smtClean="0"/>
          </a:p>
        </p:txBody>
      </p:sp>
    </p:spTree>
    <p:extLst>
      <p:ext uri="{BB962C8B-B14F-4D97-AF65-F5344CB8AC3E}">
        <p14:creationId xmlns:p14="http://schemas.microsoft.com/office/powerpoint/2010/main" val="16577872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Ορίζοντας το ρήμα παρατηρώ</a:t>
            </a:r>
            <a:endParaRPr lang="el-GR" dirty="0"/>
          </a:p>
        </p:txBody>
      </p:sp>
      <p:sp>
        <p:nvSpPr>
          <p:cNvPr id="3" name="Θέση περιεχομένου 2"/>
          <p:cNvSpPr>
            <a:spLocks noGrp="1"/>
          </p:cNvSpPr>
          <p:nvPr>
            <p:ph idx="1"/>
          </p:nvPr>
        </p:nvSpPr>
        <p:spPr/>
        <p:txBody>
          <a:bodyPr/>
          <a:lstStyle/>
          <a:p>
            <a:pPr algn="just">
              <a:buFont typeface="+mj-lt"/>
              <a:buAutoNum type="arabicPeriod"/>
            </a:pPr>
            <a:r>
              <a:rPr lang="el-GR" dirty="0" smtClean="0"/>
              <a:t>Βλέπω με προσοχή (κάτι) εξετάζοντας το ή καταγράφοντας στοιχεία για αυτό. Πχ. Παρατηρώντας τα παιδιά να παίζουν καταλαβαίνεις τον χαρακτήρα τους.</a:t>
            </a:r>
          </a:p>
          <a:p>
            <a:pPr algn="just">
              <a:buFont typeface="+mj-lt"/>
              <a:buAutoNum type="arabicPeriod"/>
            </a:pPr>
            <a:r>
              <a:rPr lang="el-GR" dirty="0" smtClean="0"/>
              <a:t>Εντοπίζω κάτι ή το διακρίνω.</a:t>
            </a:r>
            <a:r>
              <a:rPr lang="el-GR" dirty="0"/>
              <a:t> </a:t>
            </a:r>
            <a:r>
              <a:rPr lang="el-GR" dirty="0" smtClean="0"/>
              <a:t>Πχ. Μπορώ να παρατηρήσω μια αλλαγή.</a:t>
            </a:r>
          </a:p>
          <a:p>
            <a:pPr algn="just">
              <a:buFont typeface="+mj-lt"/>
              <a:buAutoNum type="arabicPeriod"/>
            </a:pPr>
            <a:r>
              <a:rPr lang="el-GR" dirty="0" smtClean="0"/>
              <a:t>Παρακολουθώ κάποιον ελέγχοντας τις κινήσεις του. Πχ. Από την ώρα που μπήκες παρατήρησα ότι είσαι συνεχώς αφηρημένος. (</a:t>
            </a:r>
            <a:r>
              <a:rPr lang="el-GR" dirty="0" err="1" smtClean="0"/>
              <a:t>Μπαμπινιώτης</a:t>
            </a:r>
            <a:r>
              <a:rPr lang="el-GR" dirty="0" smtClean="0"/>
              <a:t>, 2002).</a:t>
            </a:r>
          </a:p>
          <a:p>
            <a:pPr algn="just">
              <a:buFont typeface="+mj-lt"/>
              <a:buAutoNum type="arabicPeriod"/>
            </a:pPr>
            <a:endParaRPr lang="el-GR" dirty="0"/>
          </a:p>
          <a:p>
            <a:pPr algn="just">
              <a:buFont typeface="Arial" panose="020B0604020202020204" pitchFamily="34" charset="0"/>
              <a:buChar char="•"/>
            </a:pPr>
            <a:r>
              <a:rPr lang="el-GR" dirty="0" smtClean="0"/>
              <a:t>Παρατηρώ σημαίνει «βλέπω» με το σύνολο των αισθήσεων μου μια κατάσταση που εξελίσσεται και τις πληροφορίες που συλλέγω τις καταγράφω με στόχο να τις μελετήσω εκ των υστέρων, για να μπορώ να εξάγω συμπεράσματα (</a:t>
            </a:r>
            <a:r>
              <a:rPr lang="el-GR" dirty="0" err="1" smtClean="0"/>
              <a:t>Αυγητίδου</a:t>
            </a:r>
            <a:r>
              <a:rPr lang="el-GR" dirty="0"/>
              <a:t> </a:t>
            </a:r>
            <a:r>
              <a:rPr lang="el-GR" dirty="0" smtClean="0"/>
              <a:t>και συν., 2016). </a:t>
            </a:r>
          </a:p>
        </p:txBody>
      </p:sp>
    </p:spTree>
    <p:extLst>
      <p:ext uri="{BB962C8B-B14F-4D97-AF65-F5344CB8AC3E}">
        <p14:creationId xmlns:p14="http://schemas.microsoft.com/office/powerpoint/2010/main" val="25795699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14" presetClass="entr" presetSubtype="10" fill="hold" nodeType="clickEffect">
                                  <p:stCondLst>
                                    <p:cond delay="0"/>
                                  </p:stCondLst>
                                  <p:childTnLst>
                                    <p:set>
                                      <p:cBhvr>
                                        <p:cTn id="24" dur="1" fill="hold">
                                          <p:stCondLst>
                                            <p:cond delay="0"/>
                                          </p:stCondLst>
                                        </p:cTn>
                                        <p:tgtEl>
                                          <p:spTgt spid="3">
                                            <p:txEl>
                                              <p:pRg st="0" end="0"/>
                                            </p:txEl>
                                          </p:spTgt>
                                        </p:tgtEl>
                                        <p:attrNameLst>
                                          <p:attrName>style.visibility</p:attrName>
                                        </p:attrNameLst>
                                      </p:cBhvr>
                                      <p:to>
                                        <p:strVal val="visible"/>
                                      </p:to>
                                    </p:set>
                                    <p:animEffect transition="in" filter="randombar(horizontal)">
                                      <p:cBhvr>
                                        <p:cTn id="25" dur="500"/>
                                        <p:tgtEl>
                                          <p:spTgt spid="3">
                                            <p:txEl>
                                              <p:pRg st="0" end="0"/>
                                            </p:txEl>
                                          </p:spTgt>
                                        </p:tgtEl>
                                      </p:cBhvr>
                                    </p:animEffect>
                                  </p:childTnLst>
                                </p:cTn>
                              </p:par>
                              <p:par>
                                <p:cTn id="26" presetID="14" presetClass="entr" presetSubtype="10" fill="hold" nodeType="withEffect">
                                  <p:stCondLst>
                                    <p:cond delay="0"/>
                                  </p:stCondLst>
                                  <p:childTnLst>
                                    <p:set>
                                      <p:cBhvr>
                                        <p:cTn id="27" dur="1" fill="hold">
                                          <p:stCondLst>
                                            <p:cond delay="0"/>
                                          </p:stCondLst>
                                        </p:cTn>
                                        <p:tgtEl>
                                          <p:spTgt spid="3">
                                            <p:txEl>
                                              <p:pRg st="1" end="1"/>
                                            </p:txEl>
                                          </p:spTgt>
                                        </p:tgtEl>
                                        <p:attrNameLst>
                                          <p:attrName>style.visibility</p:attrName>
                                        </p:attrNameLst>
                                      </p:cBhvr>
                                      <p:to>
                                        <p:strVal val="visible"/>
                                      </p:to>
                                    </p:set>
                                    <p:animEffect transition="in" filter="randombar(horizontal)">
                                      <p:cBhvr>
                                        <p:cTn id="28" dur="500"/>
                                        <p:tgtEl>
                                          <p:spTgt spid="3">
                                            <p:txEl>
                                              <p:pRg st="1" end="1"/>
                                            </p:txEl>
                                          </p:spTgt>
                                        </p:tgtEl>
                                      </p:cBhvr>
                                    </p:animEffect>
                                  </p:childTnLst>
                                </p:cTn>
                              </p:par>
                              <p:par>
                                <p:cTn id="29" presetID="14" presetClass="entr" presetSubtype="10" fill="hold" nodeType="withEffect">
                                  <p:stCondLst>
                                    <p:cond delay="0"/>
                                  </p:stCondLst>
                                  <p:childTnLst>
                                    <p:set>
                                      <p:cBhvr>
                                        <p:cTn id="30" dur="1" fill="hold">
                                          <p:stCondLst>
                                            <p:cond delay="0"/>
                                          </p:stCondLst>
                                        </p:cTn>
                                        <p:tgtEl>
                                          <p:spTgt spid="3">
                                            <p:txEl>
                                              <p:pRg st="2" end="2"/>
                                            </p:txEl>
                                          </p:spTgt>
                                        </p:tgtEl>
                                        <p:attrNameLst>
                                          <p:attrName>style.visibility</p:attrName>
                                        </p:attrNameLst>
                                      </p:cBhvr>
                                      <p:to>
                                        <p:strVal val="visible"/>
                                      </p:to>
                                    </p:set>
                                    <p:animEffect transition="in" filter="randombar(horizontal)">
                                      <p:cBhvr>
                                        <p:cTn id="31" dur="500"/>
                                        <p:tgtEl>
                                          <p:spTgt spid="3">
                                            <p:txEl>
                                              <p:pRg st="2" end="2"/>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4" fill="hold" nodeType="clickEffect">
                                  <p:stCondLst>
                                    <p:cond delay="0"/>
                                  </p:stCondLst>
                                  <p:childTnLst>
                                    <p:set>
                                      <p:cBhvr>
                                        <p:cTn id="35" dur="1" fill="hold">
                                          <p:stCondLst>
                                            <p:cond delay="0"/>
                                          </p:stCondLst>
                                        </p:cTn>
                                        <p:tgtEl>
                                          <p:spTgt spid="3">
                                            <p:txEl>
                                              <p:pRg st="4" end="4"/>
                                            </p:txEl>
                                          </p:spTgt>
                                        </p:tgtEl>
                                        <p:attrNameLst>
                                          <p:attrName>style.visibility</p:attrName>
                                        </p:attrNameLst>
                                      </p:cBhvr>
                                      <p:to>
                                        <p:strVal val="visible"/>
                                      </p:to>
                                    </p:set>
                                    <p:animEffect transition="in" filter="wipe(down)">
                                      <p:cBhvr>
                                        <p:cTn id="36"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Σκέφτομαι και λέω… </a:t>
            </a:r>
            <a:endParaRPr lang="el-GR" dirty="0"/>
          </a:p>
        </p:txBody>
      </p:sp>
      <p:sp>
        <p:nvSpPr>
          <p:cNvPr id="3" name="Θέση περιεχομένου 2"/>
          <p:cNvSpPr>
            <a:spLocks noGrp="1"/>
          </p:cNvSpPr>
          <p:nvPr>
            <p:ph idx="1"/>
          </p:nvPr>
        </p:nvSpPr>
        <p:spPr/>
        <p:txBody>
          <a:bodyPr/>
          <a:lstStyle/>
          <a:p>
            <a:pPr>
              <a:buFont typeface="Arial" panose="020B0604020202020204" pitchFamily="34" charset="0"/>
              <a:buChar char="•"/>
            </a:pPr>
            <a:endParaRPr lang="el-GR" dirty="0" smtClean="0"/>
          </a:p>
          <a:p>
            <a:pPr>
              <a:buFont typeface="Arial" panose="020B0604020202020204" pitchFamily="34" charset="0"/>
              <a:buChar char="•"/>
            </a:pPr>
            <a:endParaRPr lang="el-GR" dirty="0"/>
          </a:p>
          <a:p>
            <a:pPr>
              <a:buFont typeface="Arial" panose="020B0604020202020204" pitchFamily="34" charset="0"/>
              <a:buChar char="•"/>
            </a:pPr>
            <a:endParaRPr lang="el-GR" dirty="0" smtClean="0"/>
          </a:p>
          <a:p>
            <a:pPr>
              <a:buFont typeface="Arial" panose="020B0604020202020204" pitchFamily="34" charset="0"/>
              <a:buChar char="•"/>
            </a:pPr>
            <a:endParaRPr lang="el-GR" dirty="0"/>
          </a:p>
          <a:p>
            <a:pPr>
              <a:buFont typeface="Arial" panose="020B0604020202020204" pitchFamily="34" charset="0"/>
              <a:buChar char="•"/>
            </a:pPr>
            <a:r>
              <a:rPr lang="el-GR" dirty="0" smtClean="0"/>
              <a:t>Θεωρείτε σημαντική την παρατήρηση στο επάγγελμα; Και αν ναι γιατί;</a:t>
            </a:r>
            <a:endParaRPr lang="el-GR" dirty="0"/>
          </a:p>
        </p:txBody>
      </p:sp>
    </p:spTree>
    <p:extLst>
      <p:ext uri="{BB962C8B-B14F-4D97-AF65-F5344CB8AC3E}">
        <p14:creationId xmlns:p14="http://schemas.microsoft.com/office/powerpoint/2010/main" val="24080940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3">
                                            <p:txEl>
                                              <p:pRg st="4" end="4"/>
                                            </p:txEl>
                                          </p:spTgt>
                                        </p:tgtEl>
                                        <p:attrNameLst>
                                          <p:attrName>style.visibility</p:attrName>
                                        </p:attrNameLst>
                                      </p:cBhvr>
                                      <p:to>
                                        <p:strVal val="visible"/>
                                      </p:to>
                                    </p:set>
                                    <p:anim calcmode="lin" valueType="num">
                                      <p:cBhvr additive="base">
                                        <p:cTn id="14"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Σημασία της παρατήρησης</a:t>
            </a:r>
            <a:endParaRPr lang="el-GR" dirty="0"/>
          </a:p>
        </p:txBody>
      </p:sp>
      <p:sp>
        <p:nvSpPr>
          <p:cNvPr id="3" name="Θέση περιεχομένου 2"/>
          <p:cNvSpPr>
            <a:spLocks noGrp="1"/>
          </p:cNvSpPr>
          <p:nvPr>
            <p:ph idx="1"/>
          </p:nvPr>
        </p:nvSpPr>
        <p:spPr/>
        <p:txBody>
          <a:bodyPr/>
          <a:lstStyle/>
          <a:p>
            <a:pPr algn="just">
              <a:buFont typeface="Arial" panose="020B0604020202020204" pitchFamily="34" charset="0"/>
              <a:buChar char="•"/>
            </a:pPr>
            <a:r>
              <a:rPr lang="el-GR" dirty="0" smtClean="0"/>
              <a:t>Η παρατήρηση χρησιμοποιείται πολύ συχνά ως ερευνητική μέθοδος, καθώς επιτρέπει στον ερευνητή να μελετήσει σε φυσικό τόπο και χρόνο, φυσικά ή μη φαινόμενα καθώς και ποικίλες κοινωνικές καταστάσεις, αφού μέσα από την παρατήρηση της πραγματικότητας όπου διαδραματίζονται τα φαινόμενα μπορεί να εντοπίσει τα αληθινά στοιχεία, τα οποία συνθέτουν την κατάσταση που παρατηρεί (</a:t>
            </a:r>
            <a:r>
              <a:rPr lang="el-GR" dirty="0" err="1" smtClean="0"/>
              <a:t>Κεδράκα</a:t>
            </a:r>
            <a:r>
              <a:rPr lang="el-GR" dirty="0" smtClean="0"/>
              <a:t>, 2003). </a:t>
            </a:r>
          </a:p>
        </p:txBody>
      </p:sp>
    </p:spTree>
    <p:extLst>
      <p:ext uri="{BB962C8B-B14F-4D97-AF65-F5344CB8AC3E}">
        <p14:creationId xmlns:p14="http://schemas.microsoft.com/office/powerpoint/2010/main" val="36099993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down)">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Σημασία της παρατήρησης</a:t>
            </a:r>
            <a:endParaRPr lang="el-GR" dirty="0"/>
          </a:p>
        </p:txBody>
      </p:sp>
      <p:sp>
        <p:nvSpPr>
          <p:cNvPr id="3" name="Θέση περιεχομένου 2"/>
          <p:cNvSpPr>
            <a:spLocks noGrp="1"/>
          </p:cNvSpPr>
          <p:nvPr>
            <p:ph idx="1"/>
          </p:nvPr>
        </p:nvSpPr>
        <p:spPr/>
        <p:txBody>
          <a:bodyPr/>
          <a:lstStyle/>
          <a:p>
            <a:pPr marL="0" indent="0" algn="just">
              <a:buNone/>
            </a:pPr>
            <a:r>
              <a:rPr lang="el-GR" dirty="0"/>
              <a:t>Η παρατήρηση είναι μια διαδικασία που επιτρέπει στον εκπαιδευτικό να αντλήσει πληροφορίες και δεδομένα, προκειμένου να αξιολογήσει άτομα, ομάδες, </a:t>
            </a:r>
            <a:r>
              <a:rPr lang="el-GR" dirty="0" smtClean="0"/>
              <a:t>συμπεριφορές, παράγοντες </a:t>
            </a:r>
            <a:r>
              <a:rPr lang="el-GR" dirty="0"/>
              <a:t>που επιδρούν θετικά ή αρνητικά στη μαθησιακή </a:t>
            </a:r>
            <a:r>
              <a:rPr lang="el-GR" dirty="0" smtClean="0"/>
              <a:t>διαδικασία και απειλητικά σημάδια για την ασφάλεια, την υγεία και την ευεξία των μαθητών.</a:t>
            </a:r>
          </a:p>
          <a:p>
            <a:pPr marL="0" indent="0">
              <a:buNone/>
            </a:pPr>
            <a:endParaRPr lang="el-GR" dirty="0"/>
          </a:p>
          <a:p>
            <a:pPr>
              <a:buFont typeface="Arial" panose="020B0604020202020204" pitchFamily="34" charset="0"/>
              <a:buChar char="•"/>
            </a:pPr>
            <a:r>
              <a:rPr lang="el-GR" dirty="0" smtClean="0"/>
              <a:t>Τι θα παρατηρούσατε εσείς σε μια τάξη; </a:t>
            </a:r>
            <a:endParaRPr lang="el-GR" dirty="0"/>
          </a:p>
        </p:txBody>
      </p:sp>
    </p:spTree>
    <p:extLst>
      <p:ext uri="{BB962C8B-B14F-4D97-AF65-F5344CB8AC3E}">
        <p14:creationId xmlns:p14="http://schemas.microsoft.com/office/powerpoint/2010/main" val="36967611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grpId="0" nodeType="clickEffect">
                                  <p:stCondLst>
                                    <p:cond delay="0"/>
                                  </p:stCondLst>
                                  <p:childTnLst>
                                    <p:set>
                                      <p:cBhvr>
                                        <p:cTn id="24" dur="1" fill="hold">
                                          <p:stCondLst>
                                            <p:cond delay="0"/>
                                          </p:stCondLst>
                                        </p:cTn>
                                        <p:tgtEl>
                                          <p:spTgt spid="3">
                                            <p:txEl>
                                              <p:pRg st="0" end="0"/>
                                            </p:txEl>
                                          </p:spTgt>
                                        </p:tgtEl>
                                        <p:attrNameLst>
                                          <p:attrName>style.visibility</p:attrName>
                                        </p:attrNameLst>
                                      </p:cBhvr>
                                      <p:to>
                                        <p:strVal val="visible"/>
                                      </p:to>
                                    </p:set>
                                    <p:animEffect transition="in" filter="fade">
                                      <p:cBhvr>
                                        <p:cTn id="25" dur="1000"/>
                                        <p:tgtEl>
                                          <p:spTgt spid="3">
                                            <p:txEl>
                                              <p:pRg st="0" end="0"/>
                                            </p:txEl>
                                          </p:spTgt>
                                        </p:tgtEl>
                                      </p:cBhvr>
                                    </p:animEffect>
                                    <p:anim calcmode="lin" valueType="num">
                                      <p:cBhvr>
                                        <p:cTn id="26"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27"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2" end="2"/>
                                            </p:txEl>
                                          </p:spTgt>
                                        </p:tgtEl>
                                        <p:attrNameLst>
                                          <p:attrName>style.visibility</p:attrName>
                                        </p:attrNameLst>
                                      </p:cBhvr>
                                      <p:to>
                                        <p:strVal val="visible"/>
                                      </p:to>
                                    </p:set>
                                    <p:animEffect transition="in" filter="fade">
                                      <p:cBhvr>
                                        <p:cTn id="3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dirty="0"/>
          </a:p>
        </p:txBody>
      </p:sp>
      <p:sp>
        <p:nvSpPr>
          <p:cNvPr id="3" name="Θέση περιεχομένου 2"/>
          <p:cNvSpPr>
            <a:spLocks noGrp="1"/>
          </p:cNvSpPr>
          <p:nvPr>
            <p:ph idx="1"/>
          </p:nvPr>
        </p:nvSpPr>
        <p:spPr/>
        <p:txBody>
          <a:bodyPr>
            <a:normAutofit fontScale="85000" lnSpcReduction="20000"/>
          </a:bodyPr>
          <a:lstStyle/>
          <a:p>
            <a:pPr marL="0" indent="0">
              <a:buNone/>
            </a:pPr>
            <a:r>
              <a:rPr lang="el-GR" dirty="0" smtClean="0"/>
              <a:t>Ενδεικτικά: </a:t>
            </a:r>
          </a:p>
          <a:p>
            <a:r>
              <a:rPr lang="el-GR" dirty="0" smtClean="0"/>
              <a:t>Ενδιαφέροντα των παιδιών,</a:t>
            </a:r>
          </a:p>
          <a:p>
            <a:r>
              <a:rPr lang="el-GR" dirty="0" smtClean="0"/>
              <a:t>Παιχνίδια,</a:t>
            </a:r>
          </a:p>
          <a:p>
            <a:r>
              <a:rPr lang="el-GR" dirty="0" smtClean="0"/>
              <a:t>Περιέργεια</a:t>
            </a:r>
          </a:p>
          <a:p>
            <a:r>
              <a:rPr lang="el-GR" dirty="0" smtClean="0"/>
              <a:t>Κινητοποίηση,</a:t>
            </a:r>
          </a:p>
          <a:p>
            <a:r>
              <a:rPr lang="el-GR" dirty="0" smtClean="0"/>
              <a:t>Φιλίες, </a:t>
            </a:r>
          </a:p>
          <a:p>
            <a:r>
              <a:rPr lang="el-GR" dirty="0" smtClean="0"/>
              <a:t>Παραμύθια,</a:t>
            </a:r>
          </a:p>
          <a:p>
            <a:r>
              <a:rPr lang="el-GR" dirty="0" smtClean="0"/>
              <a:t>Εμπλοκή των παιδιών στις δράσεις,</a:t>
            </a:r>
          </a:p>
          <a:p>
            <a:r>
              <a:rPr lang="el-GR" dirty="0" smtClean="0"/>
              <a:t>Δυνατότητες και αδυναμίες,</a:t>
            </a:r>
          </a:p>
          <a:p>
            <a:r>
              <a:rPr lang="el-GR" dirty="0" smtClean="0"/>
              <a:t>Την παρόρμηση,</a:t>
            </a:r>
          </a:p>
          <a:p>
            <a:r>
              <a:rPr lang="el-GR" dirty="0" smtClean="0"/>
              <a:t>Τα συναισθήματα,</a:t>
            </a:r>
          </a:p>
          <a:p>
            <a:r>
              <a:rPr lang="el-GR" dirty="0" smtClean="0"/>
              <a:t>Τον χώρο.</a:t>
            </a:r>
          </a:p>
          <a:p>
            <a:endParaRPr lang="el-GR" dirty="0"/>
          </a:p>
        </p:txBody>
      </p:sp>
    </p:spTree>
    <p:extLst>
      <p:ext uri="{BB962C8B-B14F-4D97-AF65-F5344CB8AC3E}">
        <p14:creationId xmlns:p14="http://schemas.microsoft.com/office/powerpoint/2010/main" val="19579797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wipe(down)">
                                      <p:cBhvr>
                                        <p:cTn id="25" dur="580">
                                          <p:stCondLst>
                                            <p:cond delay="0"/>
                                          </p:stCondLst>
                                        </p:cTn>
                                        <p:tgtEl>
                                          <p:spTgt spid="3">
                                            <p:txEl>
                                              <p:pRg st="1" end="1"/>
                                            </p:txEl>
                                          </p:spTgt>
                                        </p:tgtEl>
                                      </p:cBhvr>
                                    </p:animEffect>
                                    <p:anim calcmode="lin" valueType="num">
                                      <p:cBhvr>
                                        <p:cTn id="26"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1" end="1"/>
                                            </p:txEl>
                                          </p:spTgt>
                                        </p:tgtEl>
                                      </p:cBhvr>
                                      <p:to x="100000" y="60000"/>
                                    </p:animScale>
                                    <p:animScale>
                                      <p:cBhvr>
                                        <p:cTn id="32" dur="166" decel="50000">
                                          <p:stCondLst>
                                            <p:cond delay="676"/>
                                          </p:stCondLst>
                                        </p:cTn>
                                        <p:tgtEl>
                                          <p:spTgt spid="3">
                                            <p:txEl>
                                              <p:pRg st="1" end="1"/>
                                            </p:txEl>
                                          </p:spTgt>
                                        </p:tgtEl>
                                      </p:cBhvr>
                                      <p:to x="100000" y="100000"/>
                                    </p:animScale>
                                    <p:animScale>
                                      <p:cBhvr>
                                        <p:cTn id="33" dur="26">
                                          <p:stCondLst>
                                            <p:cond delay="1312"/>
                                          </p:stCondLst>
                                        </p:cTn>
                                        <p:tgtEl>
                                          <p:spTgt spid="3">
                                            <p:txEl>
                                              <p:pRg st="1" end="1"/>
                                            </p:txEl>
                                          </p:spTgt>
                                        </p:tgtEl>
                                      </p:cBhvr>
                                      <p:to x="100000" y="80000"/>
                                    </p:animScale>
                                    <p:animScale>
                                      <p:cBhvr>
                                        <p:cTn id="34" dur="166" decel="50000">
                                          <p:stCondLst>
                                            <p:cond delay="1338"/>
                                          </p:stCondLst>
                                        </p:cTn>
                                        <p:tgtEl>
                                          <p:spTgt spid="3">
                                            <p:txEl>
                                              <p:pRg st="1" end="1"/>
                                            </p:txEl>
                                          </p:spTgt>
                                        </p:tgtEl>
                                      </p:cBhvr>
                                      <p:to x="100000" y="100000"/>
                                    </p:animScale>
                                    <p:animScale>
                                      <p:cBhvr>
                                        <p:cTn id="35" dur="26">
                                          <p:stCondLst>
                                            <p:cond delay="1642"/>
                                          </p:stCondLst>
                                        </p:cTn>
                                        <p:tgtEl>
                                          <p:spTgt spid="3">
                                            <p:txEl>
                                              <p:pRg st="1" end="1"/>
                                            </p:txEl>
                                          </p:spTgt>
                                        </p:tgtEl>
                                      </p:cBhvr>
                                      <p:to x="100000" y="90000"/>
                                    </p:animScale>
                                    <p:animScale>
                                      <p:cBhvr>
                                        <p:cTn id="36" dur="166" decel="50000">
                                          <p:stCondLst>
                                            <p:cond delay="1668"/>
                                          </p:stCondLst>
                                        </p:cTn>
                                        <p:tgtEl>
                                          <p:spTgt spid="3">
                                            <p:txEl>
                                              <p:pRg st="1" end="1"/>
                                            </p:txEl>
                                          </p:spTgt>
                                        </p:tgtEl>
                                      </p:cBhvr>
                                      <p:to x="100000" y="100000"/>
                                    </p:animScale>
                                    <p:animScale>
                                      <p:cBhvr>
                                        <p:cTn id="37" dur="26">
                                          <p:stCondLst>
                                            <p:cond delay="1808"/>
                                          </p:stCondLst>
                                        </p:cTn>
                                        <p:tgtEl>
                                          <p:spTgt spid="3">
                                            <p:txEl>
                                              <p:pRg st="1" end="1"/>
                                            </p:txEl>
                                          </p:spTgt>
                                        </p:tgtEl>
                                      </p:cBhvr>
                                      <p:to x="100000" y="95000"/>
                                    </p:animScale>
                                    <p:animScale>
                                      <p:cBhvr>
                                        <p:cTn id="38" dur="166" decel="50000">
                                          <p:stCondLst>
                                            <p:cond delay="1834"/>
                                          </p:stCondLst>
                                        </p:cTn>
                                        <p:tgtEl>
                                          <p:spTgt spid="3">
                                            <p:txEl>
                                              <p:pRg st="1" end="1"/>
                                            </p:txEl>
                                          </p:spTgt>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grpId="0" nodeType="clickEffect">
                                  <p:stCondLst>
                                    <p:cond delay="0"/>
                                  </p:stCondLst>
                                  <p:childTnLst>
                                    <p:set>
                                      <p:cBhvr>
                                        <p:cTn id="42" dur="1" fill="hold">
                                          <p:stCondLst>
                                            <p:cond delay="0"/>
                                          </p:stCondLst>
                                        </p:cTn>
                                        <p:tgtEl>
                                          <p:spTgt spid="3">
                                            <p:txEl>
                                              <p:pRg st="2" end="2"/>
                                            </p:txEl>
                                          </p:spTgt>
                                        </p:tgtEl>
                                        <p:attrNameLst>
                                          <p:attrName>style.visibility</p:attrName>
                                        </p:attrNameLst>
                                      </p:cBhvr>
                                      <p:to>
                                        <p:strVal val="visible"/>
                                      </p:to>
                                    </p:set>
                                    <p:animEffect transition="in" filter="wipe(down)">
                                      <p:cBhvr>
                                        <p:cTn id="43" dur="580">
                                          <p:stCondLst>
                                            <p:cond delay="0"/>
                                          </p:stCondLst>
                                        </p:cTn>
                                        <p:tgtEl>
                                          <p:spTgt spid="3">
                                            <p:txEl>
                                              <p:pRg st="2" end="2"/>
                                            </p:txEl>
                                          </p:spTgt>
                                        </p:tgtEl>
                                      </p:cBhvr>
                                    </p:animEffect>
                                    <p:anim calcmode="lin" valueType="num">
                                      <p:cBhvr>
                                        <p:cTn id="44"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49" dur="26">
                                          <p:stCondLst>
                                            <p:cond delay="650"/>
                                          </p:stCondLst>
                                        </p:cTn>
                                        <p:tgtEl>
                                          <p:spTgt spid="3">
                                            <p:txEl>
                                              <p:pRg st="2" end="2"/>
                                            </p:txEl>
                                          </p:spTgt>
                                        </p:tgtEl>
                                      </p:cBhvr>
                                      <p:to x="100000" y="60000"/>
                                    </p:animScale>
                                    <p:animScale>
                                      <p:cBhvr>
                                        <p:cTn id="50" dur="166" decel="50000">
                                          <p:stCondLst>
                                            <p:cond delay="676"/>
                                          </p:stCondLst>
                                        </p:cTn>
                                        <p:tgtEl>
                                          <p:spTgt spid="3">
                                            <p:txEl>
                                              <p:pRg st="2" end="2"/>
                                            </p:txEl>
                                          </p:spTgt>
                                        </p:tgtEl>
                                      </p:cBhvr>
                                      <p:to x="100000" y="100000"/>
                                    </p:animScale>
                                    <p:animScale>
                                      <p:cBhvr>
                                        <p:cTn id="51" dur="26">
                                          <p:stCondLst>
                                            <p:cond delay="1312"/>
                                          </p:stCondLst>
                                        </p:cTn>
                                        <p:tgtEl>
                                          <p:spTgt spid="3">
                                            <p:txEl>
                                              <p:pRg st="2" end="2"/>
                                            </p:txEl>
                                          </p:spTgt>
                                        </p:tgtEl>
                                      </p:cBhvr>
                                      <p:to x="100000" y="80000"/>
                                    </p:animScale>
                                    <p:animScale>
                                      <p:cBhvr>
                                        <p:cTn id="52" dur="166" decel="50000">
                                          <p:stCondLst>
                                            <p:cond delay="1338"/>
                                          </p:stCondLst>
                                        </p:cTn>
                                        <p:tgtEl>
                                          <p:spTgt spid="3">
                                            <p:txEl>
                                              <p:pRg st="2" end="2"/>
                                            </p:txEl>
                                          </p:spTgt>
                                        </p:tgtEl>
                                      </p:cBhvr>
                                      <p:to x="100000" y="100000"/>
                                    </p:animScale>
                                    <p:animScale>
                                      <p:cBhvr>
                                        <p:cTn id="53" dur="26">
                                          <p:stCondLst>
                                            <p:cond delay="1642"/>
                                          </p:stCondLst>
                                        </p:cTn>
                                        <p:tgtEl>
                                          <p:spTgt spid="3">
                                            <p:txEl>
                                              <p:pRg st="2" end="2"/>
                                            </p:txEl>
                                          </p:spTgt>
                                        </p:tgtEl>
                                      </p:cBhvr>
                                      <p:to x="100000" y="90000"/>
                                    </p:animScale>
                                    <p:animScale>
                                      <p:cBhvr>
                                        <p:cTn id="54" dur="166" decel="50000">
                                          <p:stCondLst>
                                            <p:cond delay="1668"/>
                                          </p:stCondLst>
                                        </p:cTn>
                                        <p:tgtEl>
                                          <p:spTgt spid="3">
                                            <p:txEl>
                                              <p:pRg st="2" end="2"/>
                                            </p:txEl>
                                          </p:spTgt>
                                        </p:tgtEl>
                                      </p:cBhvr>
                                      <p:to x="100000" y="100000"/>
                                    </p:animScale>
                                    <p:animScale>
                                      <p:cBhvr>
                                        <p:cTn id="55" dur="26">
                                          <p:stCondLst>
                                            <p:cond delay="1808"/>
                                          </p:stCondLst>
                                        </p:cTn>
                                        <p:tgtEl>
                                          <p:spTgt spid="3">
                                            <p:txEl>
                                              <p:pRg st="2" end="2"/>
                                            </p:txEl>
                                          </p:spTgt>
                                        </p:tgtEl>
                                      </p:cBhvr>
                                      <p:to x="100000" y="95000"/>
                                    </p:animScale>
                                    <p:animScale>
                                      <p:cBhvr>
                                        <p:cTn id="56" dur="166" decel="50000">
                                          <p:stCondLst>
                                            <p:cond delay="1834"/>
                                          </p:stCondLst>
                                        </p:cTn>
                                        <p:tgtEl>
                                          <p:spTgt spid="3">
                                            <p:txEl>
                                              <p:pRg st="2" end="2"/>
                                            </p:txEl>
                                          </p:spTgt>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26" presetClass="entr" presetSubtype="0" fill="hold" grpId="0" nodeType="clickEffect">
                                  <p:stCondLst>
                                    <p:cond delay="0"/>
                                  </p:stCondLst>
                                  <p:childTnLst>
                                    <p:set>
                                      <p:cBhvr>
                                        <p:cTn id="60" dur="1" fill="hold">
                                          <p:stCondLst>
                                            <p:cond delay="0"/>
                                          </p:stCondLst>
                                        </p:cTn>
                                        <p:tgtEl>
                                          <p:spTgt spid="3">
                                            <p:txEl>
                                              <p:pRg st="3" end="3"/>
                                            </p:txEl>
                                          </p:spTgt>
                                        </p:tgtEl>
                                        <p:attrNameLst>
                                          <p:attrName>style.visibility</p:attrName>
                                        </p:attrNameLst>
                                      </p:cBhvr>
                                      <p:to>
                                        <p:strVal val="visible"/>
                                      </p:to>
                                    </p:set>
                                    <p:animEffect transition="in" filter="wipe(down)">
                                      <p:cBhvr>
                                        <p:cTn id="61" dur="580">
                                          <p:stCondLst>
                                            <p:cond delay="0"/>
                                          </p:stCondLst>
                                        </p:cTn>
                                        <p:tgtEl>
                                          <p:spTgt spid="3">
                                            <p:txEl>
                                              <p:pRg st="3" end="3"/>
                                            </p:txEl>
                                          </p:spTgt>
                                        </p:tgtEl>
                                      </p:cBhvr>
                                    </p:animEffect>
                                    <p:anim calcmode="lin" valueType="num">
                                      <p:cBhvr>
                                        <p:cTn id="62"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67" dur="26">
                                          <p:stCondLst>
                                            <p:cond delay="650"/>
                                          </p:stCondLst>
                                        </p:cTn>
                                        <p:tgtEl>
                                          <p:spTgt spid="3">
                                            <p:txEl>
                                              <p:pRg st="3" end="3"/>
                                            </p:txEl>
                                          </p:spTgt>
                                        </p:tgtEl>
                                      </p:cBhvr>
                                      <p:to x="100000" y="60000"/>
                                    </p:animScale>
                                    <p:animScale>
                                      <p:cBhvr>
                                        <p:cTn id="68" dur="166" decel="50000">
                                          <p:stCondLst>
                                            <p:cond delay="676"/>
                                          </p:stCondLst>
                                        </p:cTn>
                                        <p:tgtEl>
                                          <p:spTgt spid="3">
                                            <p:txEl>
                                              <p:pRg st="3" end="3"/>
                                            </p:txEl>
                                          </p:spTgt>
                                        </p:tgtEl>
                                      </p:cBhvr>
                                      <p:to x="100000" y="100000"/>
                                    </p:animScale>
                                    <p:animScale>
                                      <p:cBhvr>
                                        <p:cTn id="69" dur="26">
                                          <p:stCondLst>
                                            <p:cond delay="1312"/>
                                          </p:stCondLst>
                                        </p:cTn>
                                        <p:tgtEl>
                                          <p:spTgt spid="3">
                                            <p:txEl>
                                              <p:pRg st="3" end="3"/>
                                            </p:txEl>
                                          </p:spTgt>
                                        </p:tgtEl>
                                      </p:cBhvr>
                                      <p:to x="100000" y="80000"/>
                                    </p:animScale>
                                    <p:animScale>
                                      <p:cBhvr>
                                        <p:cTn id="70" dur="166" decel="50000">
                                          <p:stCondLst>
                                            <p:cond delay="1338"/>
                                          </p:stCondLst>
                                        </p:cTn>
                                        <p:tgtEl>
                                          <p:spTgt spid="3">
                                            <p:txEl>
                                              <p:pRg st="3" end="3"/>
                                            </p:txEl>
                                          </p:spTgt>
                                        </p:tgtEl>
                                      </p:cBhvr>
                                      <p:to x="100000" y="100000"/>
                                    </p:animScale>
                                    <p:animScale>
                                      <p:cBhvr>
                                        <p:cTn id="71" dur="26">
                                          <p:stCondLst>
                                            <p:cond delay="1642"/>
                                          </p:stCondLst>
                                        </p:cTn>
                                        <p:tgtEl>
                                          <p:spTgt spid="3">
                                            <p:txEl>
                                              <p:pRg st="3" end="3"/>
                                            </p:txEl>
                                          </p:spTgt>
                                        </p:tgtEl>
                                      </p:cBhvr>
                                      <p:to x="100000" y="90000"/>
                                    </p:animScale>
                                    <p:animScale>
                                      <p:cBhvr>
                                        <p:cTn id="72" dur="166" decel="50000">
                                          <p:stCondLst>
                                            <p:cond delay="1668"/>
                                          </p:stCondLst>
                                        </p:cTn>
                                        <p:tgtEl>
                                          <p:spTgt spid="3">
                                            <p:txEl>
                                              <p:pRg st="3" end="3"/>
                                            </p:txEl>
                                          </p:spTgt>
                                        </p:tgtEl>
                                      </p:cBhvr>
                                      <p:to x="100000" y="100000"/>
                                    </p:animScale>
                                    <p:animScale>
                                      <p:cBhvr>
                                        <p:cTn id="73" dur="26">
                                          <p:stCondLst>
                                            <p:cond delay="1808"/>
                                          </p:stCondLst>
                                        </p:cTn>
                                        <p:tgtEl>
                                          <p:spTgt spid="3">
                                            <p:txEl>
                                              <p:pRg st="3" end="3"/>
                                            </p:txEl>
                                          </p:spTgt>
                                        </p:tgtEl>
                                      </p:cBhvr>
                                      <p:to x="100000" y="95000"/>
                                    </p:animScale>
                                    <p:animScale>
                                      <p:cBhvr>
                                        <p:cTn id="74" dur="166" decel="50000">
                                          <p:stCondLst>
                                            <p:cond delay="1834"/>
                                          </p:stCondLst>
                                        </p:cTn>
                                        <p:tgtEl>
                                          <p:spTgt spid="3">
                                            <p:txEl>
                                              <p:pRg st="3" end="3"/>
                                            </p:txEl>
                                          </p:spTgt>
                                        </p:tgtEl>
                                      </p:cBhvr>
                                      <p:to x="100000" y="100000"/>
                                    </p:animScale>
                                  </p:childTnLst>
                                </p:cTn>
                              </p:par>
                            </p:childTnLst>
                          </p:cTn>
                        </p:par>
                      </p:childTnLst>
                    </p:cTn>
                  </p:par>
                  <p:par>
                    <p:cTn id="75" fill="hold">
                      <p:stCondLst>
                        <p:cond delay="indefinite"/>
                      </p:stCondLst>
                      <p:childTnLst>
                        <p:par>
                          <p:cTn id="76" fill="hold">
                            <p:stCondLst>
                              <p:cond delay="0"/>
                            </p:stCondLst>
                            <p:childTnLst>
                              <p:par>
                                <p:cTn id="77" presetID="26" presetClass="entr" presetSubtype="0" fill="hold" grpId="0" nodeType="clickEffect">
                                  <p:stCondLst>
                                    <p:cond delay="0"/>
                                  </p:stCondLst>
                                  <p:childTnLst>
                                    <p:set>
                                      <p:cBhvr>
                                        <p:cTn id="78" dur="1" fill="hold">
                                          <p:stCondLst>
                                            <p:cond delay="0"/>
                                          </p:stCondLst>
                                        </p:cTn>
                                        <p:tgtEl>
                                          <p:spTgt spid="3">
                                            <p:txEl>
                                              <p:pRg st="4" end="4"/>
                                            </p:txEl>
                                          </p:spTgt>
                                        </p:tgtEl>
                                        <p:attrNameLst>
                                          <p:attrName>style.visibility</p:attrName>
                                        </p:attrNameLst>
                                      </p:cBhvr>
                                      <p:to>
                                        <p:strVal val="visible"/>
                                      </p:to>
                                    </p:set>
                                    <p:animEffect transition="in" filter="wipe(down)">
                                      <p:cBhvr>
                                        <p:cTn id="79" dur="580">
                                          <p:stCondLst>
                                            <p:cond delay="0"/>
                                          </p:stCondLst>
                                        </p:cTn>
                                        <p:tgtEl>
                                          <p:spTgt spid="3">
                                            <p:txEl>
                                              <p:pRg st="4" end="4"/>
                                            </p:txEl>
                                          </p:spTgt>
                                        </p:tgtEl>
                                      </p:cBhvr>
                                    </p:animEffect>
                                    <p:anim calcmode="lin" valueType="num">
                                      <p:cBhvr>
                                        <p:cTn id="80"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81"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82"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83"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84"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85" dur="26">
                                          <p:stCondLst>
                                            <p:cond delay="650"/>
                                          </p:stCondLst>
                                        </p:cTn>
                                        <p:tgtEl>
                                          <p:spTgt spid="3">
                                            <p:txEl>
                                              <p:pRg st="4" end="4"/>
                                            </p:txEl>
                                          </p:spTgt>
                                        </p:tgtEl>
                                      </p:cBhvr>
                                      <p:to x="100000" y="60000"/>
                                    </p:animScale>
                                    <p:animScale>
                                      <p:cBhvr>
                                        <p:cTn id="86" dur="166" decel="50000">
                                          <p:stCondLst>
                                            <p:cond delay="676"/>
                                          </p:stCondLst>
                                        </p:cTn>
                                        <p:tgtEl>
                                          <p:spTgt spid="3">
                                            <p:txEl>
                                              <p:pRg st="4" end="4"/>
                                            </p:txEl>
                                          </p:spTgt>
                                        </p:tgtEl>
                                      </p:cBhvr>
                                      <p:to x="100000" y="100000"/>
                                    </p:animScale>
                                    <p:animScale>
                                      <p:cBhvr>
                                        <p:cTn id="87" dur="26">
                                          <p:stCondLst>
                                            <p:cond delay="1312"/>
                                          </p:stCondLst>
                                        </p:cTn>
                                        <p:tgtEl>
                                          <p:spTgt spid="3">
                                            <p:txEl>
                                              <p:pRg st="4" end="4"/>
                                            </p:txEl>
                                          </p:spTgt>
                                        </p:tgtEl>
                                      </p:cBhvr>
                                      <p:to x="100000" y="80000"/>
                                    </p:animScale>
                                    <p:animScale>
                                      <p:cBhvr>
                                        <p:cTn id="88" dur="166" decel="50000">
                                          <p:stCondLst>
                                            <p:cond delay="1338"/>
                                          </p:stCondLst>
                                        </p:cTn>
                                        <p:tgtEl>
                                          <p:spTgt spid="3">
                                            <p:txEl>
                                              <p:pRg st="4" end="4"/>
                                            </p:txEl>
                                          </p:spTgt>
                                        </p:tgtEl>
                                      </p:cBhvr>
                                      <p:to x="100000" y="100000"/>
                                    </p:animScale>
                                    <p:animScale>
                                      <p:cBhvr>
                                        <p:cTn id="89" dur="26">
                                          <p:stCondLst>
                                            <p:cond delay="1642"/>
                                          </p:stCondLst>
                                        </p:cTn>
                                        <p:tgtEl>
                                          <p:spTgt spid="3">
                                            <p:txEl>
                                              <p:pRg st="4" end="4"/>
                                            </p:txEl>
                                          </p:spTgt>
                                        </p:tgtEl>
                                      </p:cBhvr>
                                      <p:to x="100000" y="90000"/>
                                    </p:animScale>
                                    <p:animScale>
                                      <p:cBhvr>
                                        <p:cTn id="90" dur="166" decel="50000">
                                          <p:stCondLst>
                                            <p:cond delay="1668"/>
                                          </p:stCondLst>
                                        </p:cTn>
                                        <p:tgtEl>
                                          <p:spTgt spid="3">
                                            <p:txEl>
                                              <p:pRg st="4" end="4"/>
                                            </p:txEl>
                                          </p:spTgt>
                                        </p:tgtEl>
                                      </p:cBhvr>
                                      <p:to x="100000" y="100000"/>
                                    </p:animScale>
                                    <p:animScale>
                                      <p:cBhvr>
                                        <p:cTn id="91" dur="26">
                                          <p:stCondLst>
                                            <p:cond delay="1808"/>
                                          </p:stCondLst>
                                        </p:cTn>
                                        <p:tgtEl>
                                          <p:spTgt spid="3">
                                            <p:txEl>
                                              <p:pRg st="4" end="4"/>
                                            </p:txEl>
                                          </p:spTgt>
                                        </p:tgtEl>
                                      </p:cBhvr>
                                      <p:to x="100000" y="95000"/>
                                    </p:animScale>
                                    <p:animScale>
                                      <p:cBhvr>
                                        <p:cTn id="92" dur="166" decel="50000">
                                          <p:stCondLst>
                                            <p:cond delay="1834"/>
                                          </p:stCondLst>
                                        </p:cTn>
                                        <p:tgtEl>
                                          <p:spTgt spid="3">
                                            <p:txEl>
                                              <p:pRg st="4" end="4"/>
                                            </p:txEl>
                                          </p:spTgt>
                                        </p:tgtEl>
                                      </p:cBhvr>
                                      <p:to x="100000" y="100000"/>
                                    </p:animScale>
                                  </p:childTnLst>
                                </p:cTn>
                              </p:par>
                            </p:childTnLst>
                          </p:cTn>
                        </p:par>
                      </p:childTnLst>
                    </p:cTn>
                  </p:par>
                  <p:par>
                    <p:cTn id="93" fill="hold">
                      <p:stCondLst>
                        <p:cond delay="indefinite"/>
                      </p:stCondLst>
                      <p:childTnLst>
                        <p:par>
                          <p:cTn id="94" fill="hold">
                            <p:stCondLst>
                              <p:cond delay="0"/>
                            </p:stCondLst>
                            <p:childTnLst>
                              <p:par>
                                <p:cTn id="95" presetID="26" presetClass="entr" presetSubtype="0" fill="hold" grpId="0" nodeType="clickEffect">
                                  <p:stCondLst>
                                    <p:cond delay="0"/>
                                  </p:stCondLst>
                                  <p:childTnLst>
                                    <p:set>
                                      <p:cBhvr>
                                        <p:cTn id="96" dur="1" fill="hold">
                                          <p:stCondLst>
                                            <p:cond delay="0"/>
                                          </p:stCondLst>
                                        </p:cTn>
                                        <p:tgtEl>
                                          <p:spTgt spid="3">
                                            <p:txEl>
                                              <p:pRg st="5" end="5"/>
                                            </p:txEl>
                                          </p:spTgt>
                                        </p:tgtEl>
                                        <p:attrNameLst>
                                          <p:attrName>style.visibility</p:attrName>
                                        </p:attrNameLst>
                                      </p:cBhvr>
                                      <p:to>
                                        <p:strVal val="visible"/>
                                      </p:to>
                                    </p:set>
                                    <p:animEffect transition="in" filter="wipe(down)">
                                      <p:cBhvr>
                                        <p:cTn id="97" dur="580">
                                          <p:stCondLst>
                                            <p:cond delay="0"/>
                                          </p:stCondLst>
                                        </p:cTn>
                                        <p:tgtEl>
                                          <p:spTgt spid="3">
                                            <p:txEl>
                                              <p:pRg st="5" end="5"/>
                                            </p:txEl>
                                          </p:spTgt>
                                        </p:tgtEl>
                                      </p:cBhvr>
                                    </p:animEffect>
                                    <p:anim calcmode="lin" valueType="num">
                                      <p:cBhvr>
                                        <p:cTn id="98" dur="1822" tmFilter="0,0; 0.14,0.36; 0.43,0.73; 0.71,0.91; 1.0,1.0">
                                          <p:stCondLst>
                                            <p:cond delay="0"/>
                                          </p:stCondLst>
                                        </p:cTn>
                                        <p:tgtEl>
                                          <p:spTgt spid="3">
                                            <p:txEl>
                                              <p:pRg st="5" end="5"/>
                                            </p:txEl>
                                          </p:spTgt>
                                        </p:tgtEl>
                                        <p:attrNameLst>
                                          <p:attrName>ppt_x</p:attrName>
                                        </p:attrNameLst>
                                      </p:cBhvr>
                                      <p:tavLst>
                                        <p:tav tm="0">
                                          <p:val>
                                            <p:strVal val="#ppt_x-0.25"/>
                                          </p:val>
                                        </p:tav>
                                        <p:tav tm="100000">
                                          <p:val>
                                            <p:strVal val="#ppt_x"/>
                                          </p:val>
                                        </p:tav>
                                      </p:tavLst>
                                    </p:anim>
                                    <p:anim calcmode="lin" valueType="num">
                                      <p:cBhvr>
                                        <p:cTn id="99" dur="664" tmFilter="0.0,0.0; 0.25,0.07; 0.50,0.2; 0.75,0.467; 1.0,1.0">
                                          <p:stCondLst>
                                            <p:cond delay="0"/>
                                          </p:stCondLst>
                                        </p:cTn>
                                        <p:tgtEl>
                                          <p:spTgt spid="3">
                                            <p:txEl>
                                              <p:pRg st="5" end="5"/>
                                            </p:txEl>
                                          </p:spTgt>
                                        </p:tgtEl>
                                        <p:attrNameLst>
                                          <p:attrName>ppt_y</p:attrName>
                                        </p:attrNameLst>
                                      </p:cBhvr>
                                      <p:tavLst>
                                        <p:tav tm="0" fmla="#ppt_y-sin(pi*$)/3">
                                          <p:val>
                                            <p:fltVal val="0.5"/>
                                          </p:val>
                                        </p:tav>
                                        <p:tav tm="100000">
                                          <p:val>
                                            <p:fltVal val="1"/>
                                          </p:val>
                                        </p:tav>
                                      </p:tavLst>
                                    </p:anim>
                                    <p:anim calcmode="lin" valueType="num">
                                      <p:cBhvr>
                                        <p:cTn id="100" dur="664" tmFilter="0, 0; 0.125,0.2665; 0.25,0.4; 0.375,0.465; 0.5,0.5;  0.625,0.535; 0.75,0.6; 0.875,0.7335; 1,1">
                                          <p:stCondLst>
                                            <p:cond delay="664"/>
                                          </p:stCondLst>
                                        </p:cTn>
                                        <p:tgtEl>
                                          <p:spTgt spid="3">
                                            <p:txEl>
                                              <p:pRg st="5" end="5"/>
                                            </p:txEl>
                                          </p:spTgt>
                                        </p:tgtEl>
                                        <p:attrNameLst>
                                          <p:attrName>ppt_y</p:attrName>
                                        </p:attrNameLst>
                                      </p:cBhvr>
                                      <p:tavLst>
                                        <p:tav tm="0" fmla="#ppt_y-sin(pi*$)/9">
                                          <p:val>
                                            <p:fltVal val="0"/>
                                          </p:val>
                                        </p:tav>
                                        <p:tav tm="100000">
                                          <p:val>
                                            <p:fltVal val="1"/>
                                          </p:val>
                                        </p:tav>
                                      </p:tavLst>
                                    </p:anim>
                                    <p:anim calcmode="lin" valueType="num">
                                      <p:cBhvr>
                                        <p:cTn id="101" dur="332" tmFilter="0, 0; 0.125,0.2665; 0.25,0.4; 0.375,0.465; 0.5,0.5;  0.625,0.535; 0.75,0.6; 0.875,0.7335; 1,1">
                                          <p:stCondLst>
                                            <p:cond delay="1324"/>
                                          </p:stCondLst>
                                        </p:cTn>
                                        <p:tgtEl>
                                          <p:spTgt spid="3">
                                            <p:txEl>
                                              <p:pRg st="5" end="5"/>
                                            </p:txEl>
                                          </p:spTgt>
                                        </p:tgtEl>
                                        <p:attrNameLst>
                                          <p:attrName>ppt_y</p:attrName>
                                        </p:attrNameLst>
                                      </p:cBhvr>
                                      <p:tavLst>
                                        <p:tav tm="0" fmla="#ppt_y-sin(pi*$)/27">
                                          <p:val>
                                            <p:fltVal val="0"/>
                                          </p:val>
                                        </p:tav>
                                        <p:tav tm="100000">
                                          <p:val>
                                            <p:fltVal val="1"/>
                                          </p:val>
                                        </p:tav>
                                      </p:tavLst>
                                    </p:anim>
                                    <p:anim calcmode="lin" valueType="num">
                                      <p:cBhvr>
                                        <p:cTn id="102" dur="164" tmFilter="0, 0; 0.125,0.2665; 0.25,0.4; 0.375,0.465; 0.5,0.5;  0.625,0.535; 0.75,0.6; 0.875,0.7335; 1,1">
                                          <p:stCondLst>
                                            <p:cond delay="1656"/>
                                          </p:stCondLst>
                                        </p:cTn>
                                        <p:tgtEl>
                                          <p:spTgt spid="3">
                                            <p:txEl>
                                              <p:pRg st="5" end="5"/>
                                            </p:txEl>
                                          </p:spTgt>
                                        </p:tgtEl>
                                        <p:attrNameLst>
                                          <p:attrName>ppt_y</p:attrName>
                                        </p:attrNameLst>
                                      </p:cBhvr>
                                      <p:tavLst>
                                        <p:tav tm="0" fmla="#ppt_y-sin(pi*$)/81">
                                          <p:val>
                                            <p:fltVal val="0"/>
                                          </p:val>
                                        </p:tav>
                                        <p:tav tm="100000">
                                          <p:val>
                                            <p:fltVal val="1"/>
                                          </p:val>
                                        </p:tav>
                                      </p:tavLst>
                                    </p:anim>
                                    <p:animScale>
                                      <p:cBhvr>
                                        <p:cTn id="103" dur="26">
                                          <p:stCondLst>
                                            <p:cond delay="650"/>
                                          </p:stCondLst>
                                        </p:cTn>
                                        <p:tgtEl>
                                          <p:spTgt spid="3">
                                            <p:txEl>
                                              <p:pRg st="5" end="5"/>
                                            </p:txEl>
                                          </p:spTgt>
                                        </p:tgtEl>
                                      </p:cBhvr>
                                      <p:to x="100000" y="60000"/>
                                    </p:animScale>
                                    <p:animScale>
                                      <p:cBhvr>
                                        <p:cTn id="104" dur="166" decel="50000">
                                          <p:stCondLst>
                                            <p:cond delay="676"/>
                                          </p:stCondLst>
                                        </p:cTn>
                                        <p:tgtEl>
                                          <p:spTgt spid="3">
                                            <p:txEl>
                                              <p:pRg st="5" end="5"/>
                                            </p:txEl>
                                          </p:spTgt>
                                        </p:tgtEl>
                                      </p:cBhvr>
                                      <p:to x="100000" y="100000"/>
                                    </p:animScale>
                                    <p:animScale>
                                      <p:cBhvr>
                                        <p:cTn id="105" dur="26">
                                          <p:stCondLst>
                                            <p:cond delay="1312"/>
                                          </p:stCondLst>
                                        </p:cTn>
                                        <p:tgtEl>
                                          <p:spTgt spid="3">
                                            <p:txEl>
                                              <p:pRg st="5" end="5"/>
                                            </p:txEl>
                                          </p:spTgt>
                                        </p:tgtEl>
                                      </p:cBhvr>
                                      <p:to x="100000" y="80000"/>
                                    </p:animScale>
                                    <p:animScale>
                                      <p:cBhvr>
                                        <p:cTn id="106" dur="166" decel="50000">
                                          <p:stCondLst>
                                            <p:cond delay="1338"/>
                                          </p:stCondLst>
                                        </p:cTn>
                                        <p:tgtEl>
                                          <p:spTgt spid="3">
                                            <p:txEl>
                                              <p:pRg st="5" end="5"/>
                                            </p:txEl>
                                          </p:spTgt>
                                        </p:tgtEl>
                                      </p:cBhvr>
                                      <p:to x="100000" y="100000"/>
                                    </p:animScale>
                                    <p:animScale>
                                      <p:cBhvr>
                                        <p:cTn id="107" dur="26">
                                          <p:stCondLst>
                                            <p:cond delay="1642"/>
                                          </p:stCondLst>
                                        </p:cTn>
                                        <p:tgtEl>
                                          <p:spTgt spid="3">
                                            <p:txEl>
                                              <p:pRg st="5" end="5"/>
                                            </p:txEl>
                                          </p:spTgt>
                                        </p:tgtEl>
                                      </p:cBhvr>
                                      <p:to x="100000" y="90000"/>
                                    </p:animScale>
                                    <p:animScale>
                                      <p:cBhvr>
                                        <p:cTn id="108" dur="166" decel="50000">
                                          <p:stCondLst>
                                            <p:cond delay="1668"/>
                                          </p:stCondLst>
                                        </p:cTn>
                                        <p:tgtEl>
                                          <p:spTgt spid="3">
                                            <p:txEl>
                                              <p:pRg st="5" end="5"/>
                                            </p:txEl>
                                          </p:spTgt>
                                        </p:tgtEl>
                                      </p:cBhvr>
                                      <p:to x="100000" y="100000"/>
                                    </p:animScale>
                                    <p:animScale>
                                      <p:cBhvr>
                                        <p:cTn id="109" dur="26">
                                          <p:stCondLst>
                                            <p:cond delay="1808"/>
                                          </p:stCondLst>
                                        </p:cTn>
                                        <p:tgtEl>
                                          <p:spTgt spid="3">
                                            <p:txEl>
                                              <p:pRg st="5" end="5"/>
                                            </p:txEl>
                                          </p:spTgt>
                                        </p:tgtEl>
                                      </p:cBhvr>
                                      <p:to x="100000" y="95000"/>
                                    </p:animScale>
                                    <p:animScale>
                                      <p:cBhvr>
                                        <p:cTn id="110" dur="166" decel="50000">
                                          <p:stCondLst>
                                            <p:cond delay="1834"/>
                                          </p:stCondLst>
                                        </p:cTn>
                                        <p:tgtEl>
                                          <p:spTgt spid="3">
                                            <p:txEl>
                                              <p:pRg st="5" end="5"/>
                                            </p:txEl>
                                          </p:spTgt>
                                        </p:tgtEl>
                                      </p:cBhvr>
                                      <p:to x="100000" y="100000"/>
                                    </p:animScale>
                                  </p:childTnLst>
                                </p:cTn>
                              </p:par>
                            </p:childTnLst>
                          </p:cTn>
                        </p:par>
                      </p:childTnLst>
                    </p:cTn>
                  </p:par>
                  <p:par>
                    <p:cTn id="111" fill="hold">
                      <p:stCondLst>
                        <p:cond delay="indefinite"/>
                      </p:stCondLst>
                      <p:childTnLst>
                        <p:par>
                          <p:cTn id="112" fill="hold">
                            <p:stCondLst>
                              <p:cond delay="0"/>
                            </p:stCondLst>
                            <p:childTnLst>
                              <p:par>
                                <p:cTn id="113" presetID="26" presetClass="entr" presetSubtype="0" fill="hold" grpId="0" nodeType="clickEffect">
                                  <p:stCondLst>
                                    <p:cond delay="0"/>
                                  </p:stCondLst>
                                  <p:childTnLst>
                                    <p:set>
                                      <p:cBhvr>
                                        <p:cTn id="114" dur="1" fill="hold">
                                          <p:stCondLst>
                                            <p:cond delay="0"/>
                                          </p:stCondLst>
                                        </p:cTn>
                                        <p:tgtEl>
                                          <p:spTgt spid="3">
                                            <p:txEl>
                                              <p:pRg st="6" end="6"/>
                                            </p:txEl>
                                          </p:spTgt>
                                        </p:tgtEl>
                                        <p:attrNameLst>
                                          <p:attrName>style.visibility</p:attrName>
                                        </p:attrNameLst>
                                      </p:cBhvr>
                                      <p:to>
                                        <p:strVal val="visible"/>
                                      </p:to>
                                    </p:set>
                                    <p:animEffect transition="in" filter="wipe(down)">
                                      <p:cBhvr>
                                        <p:cTn id="115" dur="580">
                                          <p:stCondLst>
                                            <p:cond delay="0"/>
                                          </p:stCondLst>
                                        </p:cTn>
                                        <p:tgtEl>
                                          <p:spTgt spid="3">
                                            <p:txEl>
                                              <p:pRg st="6" end="6"/>
                                            </p:txEl>
                                          </p:spTgt>
                                        </p:tgtEl>
                                      </p:cBhvr>
                                    </p:animEffect>
                                    <p:anim calcmode="lin" valueType="num">
                                      <p:cBhvr>
                                        <p:cTn id="116" dur="1822" tmFilter="0,0; 0.14,0.36; 0.43,0.73; 0.71,0.91; 1.0,1.0">
                                          <p:stCondLst>
                                            <p:cond delay="0"/>
                                          </p:stCondLst>
                                        </p:cTn>
                                        <p:tgtEl>
                                          <p:spTgt spid="3">
                                            <p:txEl>
                                              <p:pRg st="6" end="6"/>
                                            </p:txEl>
                                          </p:spTgt>
                                        </p:tgtEl>
                                        <p:attrNameLst>
                                          <p:attrName>ppt_x</p:attrName>
                                        </p:attrNameLst>
                                      </p:cBhvr>
                                      <p:tavLst>
                                        <p:tav tm="0">
                                          <p:val>
                                            <p:strVal val="#ppt_x-0.25"/>
                                          </p:val>
                                        </p:tav>
                                        <p:tav tm="100000">
                                          <p:val>
                                            <p:strVal val="#ppt_x"/>
                                          </p:val>
                                        </p:tav>
                                      </p:tavLst>
                                    </p:anim>
                                    <p:anim calcmode="lin" valueType="num">
                                      <p:cBhvr>
                                        <p:cTn id="117" dur="664" tmFilter="0.0,0.0; 0.25,0.07; 0.50,0.2; 0.75,0.467; 1.0,1.0">
                                          <p:stCondLst>
                                            <p:cond delay="0"/>
                                          </p:stCondLst>
                                        </p:cTn>
                                        <p:tgtEl>
                                          <p:spTgt spid="3">
                                            <p:txEl>
                                              <p:pRg st="6" end="6"/>
                                            </p:txEl>
                                          </p:spTgt>
                                        </p:tgtEl>
                                        <p:attrNameLst>
                                          <p:attrName>ppt_y</p:attrName>
                                        </p:attrNameLst>
                                      </p:cBhvr>
                                      <p:tavLst>
                                        <p:tav tm="0" fmla="#ppt_y-sin(pi*$)/3">
                                          <p:val>
                                            <p:fltVal val="0.5"/>
                                          </p:val>
                                        </p:tav>
                                        <p:tav tm="100000">
                                          <p:val>
                                            <p:fltVal val="1"/>
                                          </p:val>
                                        </p:tav>
                                      </p:tavLst>
                                    </p:anim>
                                    <p:anim calcmode="lin" valueType="num">
                                      <p:cBhvr>
                                        <p:cTn id="118" dur="664" tmFilter="0, 0; 0.125,0.2665; 0.25,0.4; 0.375,0.465; 0.5,0.5;  0.625,0.535; 0.75,0.6; 0.875,0.7335; 1,1">
                                          <p:stCondLst>
                                            <p:cond delay="664"/>
                                          </p:stCondLst>
                                        </p:cTn>
                                        <p:tgtEl>
                                          <p:spTgt spid="3">
                                            <p:txEl>
                                              <p:pRg st="6" end="6"/>
                                            </p:txEl>
                                          </p:spTgt>
                                        </p:tgtEl>
                                        <p:attrNameLst>
                                          <p:attrName>ppt_y</p:attrName>
                                        </p:attrNameLst>
                                      </p:cBhvr>
                                      <p:tavLst>
                                        <p:tav tm="0" fmla="#ppt_y-sin(pi*$)/9">
                                          <p:val>
                                            <p:fltVal val="0"/>
                                          </p:val>
                                        </p:tav>
                                        <p:tav tm="100000">
                                          <p:val>
                                            <p:fltVal val="1"/>
                                          </p:val>
                                        </p:tav>
                                      </p:tavLst>
                                    </p:anim>
                                    <p:anim calcmode="lin" valueType="num">
                                      <p:cBhvr>
                                        <p:cTn id="119" dur="332" tmFilter="0, 0; 0.125,0.2665; 0.25,0.4; 0.375,0.465; 0.5,0.5;  0.625,0.535; 0.75,0.6; 0.875,0.7335; 1,1">
                                          <p:stCondLst>
                                            <p:cond delay="1324"/>
                                          </p:stCondLst>
                                        </p:cTn>
                                        <p:tgtEl>
                                          <p:spTgt spid="3">
                                            <p:txEl>
                                              <p:pRg st="6" end="6"/>
                                            </p:txEl>
                                          </p:spTgt>
                                        </p:tgtEl>
                                        <p:attrNameLst>
                                          <p:attrName>ppt_y</p:attrName>
                                        </p:attrNameLst>
                                      </p:cBhvr>
                                      <p:tavLst>
                                        <p:tav tm="0" fmla="#ppt_y-sin(pi*$)/27">
                                          <p:val>
                                            <p:fltVal val="0"/>
                                          </p:val>
                                        </p:tav>
                                        <p:tav tm="100000">
                                          <p:val>
                                            <p:fltVal val="1"/>
                                          </p:val>
                                        </p:tav>
                                      </p:tavLst>
                                    </p:anim>
                                    <p:anim calcmode="lin" valueType="num">
                                      <p:cBhvr>
                                        <p:cTn id="120" dur="164" tmFilter="0, 0; 0.125,0.2665; 0.25,0.4; 0.375,0.465; 0.5,0.5;  0.625,0.535; 0.75,0.6; 0.875,0.7335; 1,1">
                                          <p:stCondLst>
                                            <p:cond delay="1656"/>
                                          </p:stCondLst>
                                        </p:cTn>
                                        <p:tgtEl>
                                          <p:spTgt spid="3">
                                            <p:txEl>
                                              <p:pRg st="6" end="6"/>
                                            </p:txEl>
                                          </p:spTgt>
                                        </p:tgtEl>
                                        <p:attrNameLst>
                                          <p:attrName>ppt_y</p:attrName>
                                        </p:attrNameLst>
                                      </p:cBhvr>
                                      <p:tavLst>
                                        <p:tav tm="0" fmla="#ppt_y-sin(pi*$)/81">
                                          <p:val>
                                            <p:fltVal val="0"/>
                                          </p:val>
                                        </p:tav>
                                        <p:tav tm="100000">
                                          <p:val>
                                            <p:fltVal val="1"/>
                                          </p:val>
                                        </p:tav>
                                      </p:tavLst>
                                    </p:anim>
                                    <p:animScale>
                                      <p:cBhvr>
                                        <p:cTn id="121" dur="26">
                                          <p:stCondLst>
                                            <p:cond delay="650"/>
                                          </p:stCondLst>
                                        </p:cTn>
                                        <p:tgtEl>
                                          <p:spTgt spid="3">
                                            <p:txEl>
                                              <p:pRg st="6" end="6"/>
                                            </p:txEl>
                                          </p:spTgt>
                                        </p:tgtEl>
                                      </p:cBhvr>
                                      <p:to x="100000" y="60000"/>
                                    </p:animScale>
                                    <p:animScale>
                                      <p:cBhvr>
                                        <p:cTn id="122" dur="166" decel="50000">
                                          <p:stCondLst>
                                            <p:cond delay="676"/>
                                          </p:stCondLst>
                                        </p:cTn>
                                        <p:tgtEl>
                                          <p:spTgt spid="3">
                                            <p:txEl>
                                              <p:pRg st="6" end="6"/>
                                            </p:txEl>
                                          </p:spTgt>
                                        </p:tgtEl>
                                      </p:cBhvr>
                                      <p:to x="100000" y="100000"/>
                                    </p:animScale>
                                    <p:animScale>
                                      <p:cBhvr>
                                        <p:cTn id="123" dur="26">
                                          <p:stCondLst>
                                            <p:cond delay="1312"/>
                                          </p:stCondLst>
                                        </p:cTn>
                                        <p:tgtEl>
                                          <p:spTgt spid="3">
                                            <p:txEl>
                                              <p:pRg st="6" end="6"/>
                                            </p:txEl>
                                          </p:spTgt>
                                        </p:tgtEl>
                                      </p:cBhvr>
                                      <p:to x="100000" y="80000"/>
                                    </p:animScale>
                                    <p:animScale>
                                      <p:cBhvr>
                                        <p:cTn id="124" dur="166" decel="50000">
                                          <p:stCondLst>
                                            <p:cond delay="1338"/>
                                          </p:stCondLst>
                                        </p:cTn>
                                        <p:tgtEl>
                                          <p:spTgt spid="3">
                                            <p:txEl>
                                              <p:pRg st="6" end="6"/>
                                            </p:txEl>
                                          </p:spTgt>
                                        </p:tgtEl>
                                      </p:cBhvr>
                                      <p:to x="100000" y="100000"/>
                                    </p:animScale>
                                    <p:animScale>
                                      <p:cBhvr>
                                        <p:cTn id="125" dur="26">
                                          <p:stCondLst>
                                            <p:cond delay="1642"/>
                                          </p:stCondLst>
                                        </p:cTn>
                                        <p:tgtEl>
                                          <p:spTgt spid="3">
                                            <p:txEl>
                                              <p:pRg st="6" end="6"/>
                                            </p:txEl>
                                          </p:spTgt>
                                        </p:tgtEl>
                                      </p:cBhvr>
                                      <p:to x="100000" y="90000"/>
                                    </p:animScale>
                                    <p:animScale>
                                      <p:cBhvr>
                                        <p:cTn id="126" dur="166" decel="50000">
                                          <p:stCondLst>
                                            <p:cond delay="1668"/>
                                          </p:stCondLst>
                                        </p:cTn>
                                        <p:tgtEl>
                                          <p:spTgt spid="3">
                                            <p:txEl>
                                              <p:pRg st="6" end="6"/>
                                            </p:txEl>
                                          </p:spTgt>
                                        </p:tgtEl>
                                      </p:cBhvr>
                                      <p:to x="100000" y="100000"/>
                                    </p:animScale>
                                    <p:animScale>
                                      <p:cBhvr>
                                        <p:cTn id="127" dur="26">
                                          <p:stCondLst>
                                            <p:cond delay="1808"/>
                                          </p:stCondLst>
                                        </p:cTn>
                                        <p:tgtEl>
                                          <p:spTgt spid="3">
                                            <p:txEl>
                                              <p:pRg st="6" end="6"/>
                                            </p:txEl>
                                          </p:spTgt>
                                        </p:tgtEl>
                                      </p:cBhvr>
                                      <p:to x="100000" y="95000"/>
                                    </p:animScale>
                                    <p:animScale>
                                      <p:cBhvr>
                                        <p:cTn id="128" dur="166" decel="50000">
                                          <p:stCondLst>
                                            <p:cond delay="1834"/>
                                          </p:stCondLst>
                                        </p:cTn>
                                        <p:tgtEl>
                                          <p:spTgt spid="3">
                                            <p:txEl>
                                              <p:pRg st="6" end="6"/>
                                            </p:txEl>
                                          </p:spTgt>
                                        </p:tgtEl>
                                      </p:cBhvr>
                                      <p:to x="100000" y="100000"/>
                                    </p:animScale>
                                  </p:childTnLst>
                                </p:cTn>
                              </p:par>
                            </p:childTnLst>
                          </p:cTn>
                        </p:par>
                      </p:childTnLst>
                    </p:cTn>
                  </p:par>
                  <p:par>
                    <p:cTn id="129" fill="hold">
                      <p:stCondLst>
                        <p:cond delay="indefinite"/>
                      </p:stCondLst>
                      <p:childTnLst>
                        <p:par>
                          <p:cTn id="130" fill="hold">
                            <p:stCondLst>
                              <p:cond delay="0"/>
                            </p:stCondLst>
                            <p:childTnLst>
                              <p:par>
                                <p:cTn id="131" presetID="26" presetClass="entr" presetSubtype="0" fill="hold" grpId="0" nodeType="clickEffect">
                                  <p:stCondLst>
                                    <p:cond delay="0"/>
                                  </p:stCondLst>
                                  <p:childTnLst>
                                    <p:set>
                                      <p:cBhvr>
                                        <p:cTn id="132" dur="1" fill="hold">
                                          <p:stCondLst>
                                            <p:cond delay="0"/>
                                          </p:stCondLst>
                                        </p:cTn>
                                        <p:tgtEl>
                                          <p:spTgt spid="3">
                                            <p:txEl>
                                              <p:pRg st="7" end="7"/>
                                            </p:txEl>
                                          </p:spTgt>
                                        </p:tgtEl>
                                        <p:attrNameLst>
                                          <p:attrName>style.visibility</p:attrName>
                                        </p:attrNameLst>
                                      </p:cBhvr>
                                      <p:to>
                                        <p:strVal val="visible"/>
                                      </p:to>
                                    </p:set>
                                    <p:animEffect transition="in" filter="wipe(down)">
                                      <p:cBhvr>
                                        <p:cTn id="133" dur="580">
                                          <p:stCondLst>
                                            <p:cond delay="0"/>
                                          </p:stCondLst>
                                        </p:cTn>
                                        <p:tgtEl>
                                          <p:spTgt spid="3">
                                            <p:txEl>
                                              <p:pRg st="7" end="7"/>
                                            </p:txEl>
                                          </p:spTgt>
                                        </p:tgtEl>
                                      </p:cBhvr>
                                    </p:animEffect>
                                    <p:anim calcmode="lin" valueType="num">
                                      <p:cBhvr>
                                        <p:cTn id="134" dur="1822" tmFilter="0,0; 0.14,0.36; 0.43,0.73; 0.71,0.91; 1.0,1.0">
                                          <p:stCondLst>
                                            <p:cond delay="0"/>
                                          </p:stCondLst>
                                        </p:cTn>
                                        <p:tgtEl>
                                          <p:spTgt spid="3">
                                            <p:txEl>
                                              <p:pRg st="7" end="7"/>
                                            </p:txEl>
                                          </p:spTgt>
                                        </p:tgtEl>
                                        <p:attrNameLst>
                                          <p:attrName>ppt_x</p:attrName>
                                        </p:attrNameLst>
                                      </p:cBhvr>
                                      <p:tavLst>
                                        <p:tav tm="0">
                                          <p:val>
                                            <p:strVal val="#ppt_x-0.25"/>
                                          </p:val>
                                        </p:tav>
                                        <p:tav tm="100000">
                                          <p:val>
                                            <p:strVal val="#ppt_x"/>
                                          </p:val>
                                        </p:tav>
                                      </p:tavLst>
                                    </p:anim>
                                    <p:anim calcmode="lin" valueType="num">
                                      <p:cBhvr>
                                        <p:cTn id="135" dur="664" tmFilter="0.0,0.0; 0.25,0.07; 0.50,0.2; 0.75,0.467; 1.0,1.0">
                                          <p:stCondLst>
                                            <p:cond delay="0"/>
                                          </p:stCondLst>
                                        </p:cTn>
                                        <p:tgtEl>
                                          <p:spTgt spid="3">
                                            <p:txEl>
                                              <p:pRg st="7" end="7"/>
                                            </p:txEl>
                                          </p:spTgt>
                                        </p:tgtEl>
                                        <p:attrNameLst>
                                          <p:attrName>ppt_y</p:attrName>
                                        </p:attrNameLst>
                                      </p:cBhvr>
                                      <p:tavLst>
                                        <p:tav tm="0" fmla="#ppt_y-sin(pi*$)/3">
                                          <p:val>
                                            <p:fltVal val="0.5"/>
                                          </p:val>
                                        </p:tav>
                                        <p:tav tm="100000">
                                          <p:val>
                                            <p:fltVal val="1"/>
                                          </p:val>
                                        </p:tav>
                                      </p:tavLst>
                                    </p:anim>
                                    <p:anim calcmode="lin" valueType="num">
                                      <p:cBhvr>
                                        <p:cTn id="136" dur="664" tmFilter="0, 0; 0.125,0.2665; 0.25,0.4; 0.375,0.465; 0.5,0.5;  0.625,0.535; 0.75,0.6; 0.875,0.7335; 1,1">
                                          <p:stCondLst>
                                            <p:cond delay="664"/>
                                          </p:stCondLst>
                                        </p:cTn>
                                        <p:tgtEl>
                                          <p:spTgt spid="3">
                                            <p:txEl>
                                              <p:pRg st="7" end="7"/>
                                            </p:txEl>
                                          </p:spTgt>
                                        </p:tgtEl>
                                        <p:attrNameLst>
                                          <p:attrName>ppt_y</p:attrName>
                                        </p:attrNameLst>
                                      </p:cBhvr>
                                      <p:tavLst>
                                        <p:tav tm="0" fmla="#ppt_y-sin(pi*$)/9">
                                          <p:val>
                                            <p:fltVal val="0"/>
                                          </p:val>
                                        </p:tav>
                                        <p:tav tm="100000">
                                          <p:val>
                                            <p:fltVal val="1"/>
                                          </p:val>
                                        </p:tav>
                                      </p:tavLst>
                                    </p:anim>
                                    <p:anim calcmode="lin" valueType="num">
                                      <p:cBhvr>
                                        <p:cTn id="137" dur="332" tmFilter="0, 0; 0.125,0.2665; 0.25,0.4; 0.375,0.465; 0.5,0.5;  0.625,0.535; 0.75,0.6; 0.875,0.7335; 1,1">
                                          <p:stCondLst>
                                            <p:cond delay="1324"/>
                                          </p:stCondLst>
                                        </p:cTn>
                                        <p:tgtEl>
                                          <p:spTgt spid="3">
                                            <p:txEl>
                                              <p:pRg st="7" end="7"/>
                                            </p:txEl>
                                          </p:spTgt>
                                        </p:tgtEl>
                                        <p:attrNameLst>
                                          <p:attrName>ppt_y</p:attrName>
                                        </p:attrNameLst>
                                      </p:cBhvr>
                                      <p:tavLst>
                                        <p:tav tm="0" fmla="#ppt_y-sin(pi*$)/27">
                                          <p:val>
                                            <p:fltVal val="0"/>
                                          </p:val>
                                        </p:tav>
                                        <p:tav tm="100000">
                                          <p:val>
                                            <p:fltVal val="1"/>
                                          </p:val>
                                        </p:tav>
                                      </p:tavLst>
                                    </p:anim>
                                    <p:anim calcmode="lin" valueType="num">
                                      <p:cBhvr>
                                        <p:cTn id="138" dur="164" tmFilter="0, 0; 0.125,0.2665; 0.25,0.4; 0.375,0.465; 0.5,0.5;  0.625,0.535; 0.75,0.6; 0.875,0.7335; 1,1">
                                          <p:stCondLst>
                                            <p:cond delay="1656"/>
                                          </p:stCondLst>
                                        </p:cTn>
                                        <p:tgtEl>
                                          <p:spTgt spid="3">
                                            <p:txEl>
                                              <p:pRg st="7" end="7"/>
                                            </p:txEl>
                                          </p:spTgt>
                                        </p:tgtEl>
                                        <p:attrNameLst>
                                          <p:attrName>ppt_y</p:attrName>
                                        </p:attrNameLst>
                                      </p:cBhvr>
                                      <p:tavLst>
                                        <p:tav tm="0" fmla="#ppt_y-sin(pi*$)/81">
                                          <p:val>
                                            <p:fltVal val="0"/>
                                          </p:val>
                                        </p:tav>
                                        <p:tav tm="100000">
                                          <p:val>
                                            <p:fltVal val="1"/>
                                          </p:val>
                                        </p:tav>
                                      </p:tavLst>
                                    </p:anim>
                                    <p:animScale>
                                      <p:cBhvr>
                                        <p:cTn id="139" dur="26">
                                          <p:stCondLst>
                                            <p:cond delay="650"/>
                                          </p:stCondLst>
                                        </p:cTn>
                                        <p:tgtEl>
                                          <p:spTgt spid="3">
                                            <p:txEl>
                                              <p:pRg st="7" end="7"/>
                                            </p:txEl>
                                          </p:spTgt>
                                        </p:tgtEl>
                                      </p:cBhvr>
                                      <p:to x="100000" y="60000"/>
                                    </p:animScale>
                                    <p:animScale>
                                      <p:cBhvr>
                                        <p:cTn id="140" dur="166" decel="50000">
                                          <p:stCondLst>
                                            <p:cond delay="676"/>
                                          </p:stCondLst>
                                        </p:cTn>
                                        <p:tgtEl>
                                          <p:spTgt spid="3">
                                            <p:txEl>
                                              <p:pRg st="7" end="7"/>
                                            </p:txEl>
                                          </p:spTgt>
                                        </p:tgtEl>
                                      </p:cBhvr>
                                      <p:to x="100000" y="100000"/>
                                    </p:animScale>
                                    <p:animScale>
                                      <p:cBhvr>
                                        <p:cTn id="141" dur="26">
                                          <p:stCondLst>
                                            <p:cond delay="1312"/>
                                          </p:stCondLst>
                                        </p:cTn>
                                        <p:tgtEl>
                                          <p:spTgt spid="3">
                                            <p:txEl>
                                              <p:pRg st="7" end="7"/>
                                            </p:txEl>
                                          </p:spTgt>
                                        </p:tgtEl>
                                      </p:cBhvr>
                                      <p:to x="100000" y="80000"/>
                                    </p:animScale>
                                    <p:animScale>
                                      <p:cBhvr>
                                        <p:cTn id="142" dur="166" decel="50000">
                                          <p:stCondLst>
                                            <p:cond delay="1338"/>
                                          </p:stCondLst>
                                        </p:cTn>
                                        <p:tgtEl>
                                          <p:spTgt spid="3">
                                            <p:txEl>
                                              <p:pRg st="7" end="7"/>
                                            </p:txEl>
                                          </p:spTgt>
                                        </p:tgtEl>
                                      </p:cBhvr>
                                      <p:to x="100000" y="100000"/>
                                    </p:animScale>
                                    <p:animScale>
                                      <p:cBhvr>
                                        <p:cTn id="143" dur="26">
                                          <p:stCondLst>
                                            <p:cond delay="1642"/>
                                          </p:stCondLst>
                                        </p:cTn>
                                        <p:tgtEl>
                                          <p:spTgt spid="3">
                                            <p:txEl>
                                              <p:pRg st="7" end="7"/>
                                            </p:txEl>
                                          </p:spTgt>
                                        </p:tgtEl>
                                      </p:cBhvr>
                                      <p:to x="100000" y="90000"/>
                                    </p:animScale>
                                    <p:animScale>
                                      <p:cBhvr>
                                        <p:cTn id="144" dur="166" decel="50000">
                                          <p:stCondLst>
                                            <p:cond delay="1668"/>
                                          </p:stCondLst>
                                        </p:cTn>
                                        <p:tgtEl>
                                          <p:spTgt spid="3">
                                            <p:txEl>
                                              <p:pRg st="7" end="7"/>
                                            </p:txEl>
                                          </p:spTgt>
                                        </p:tgtEl>
                                      </p:cBhvr>
                                      <p:to x="100000" y="100000"/>
                                    </p:animScale>
                                    <p:animScale>
                                      <p:cBhvr>
                                        <p:cTn id="145" dur="26">
                                          <p:stCondLst>
                                            <p:cond delay="1808"/>
                                          </p:stCondLst>
                                        </p:cTn>
                                        <p:tgtEl>
                                          <p:spTgt spid="3">
                                            <p:txEl>
                                              <p:pRg st="7" end="7"/>
                                            </p:txEl>
                                          </p:spTgt>
                                        </p:tgtEl>
                                      </p:cBhvr>
                                      <p:to x="100000" y="95000"/>
                                    </p:animScale>
                                    <p:animScale>
                                      <p:cBhvr>
                                        <p:cTn id="146" dur="166" decel="50000">
                                          <p:stCondLst>
                                            <p:cond delay="1834"/>
                                          </p:stCondLst>
                                        </p:cTn>
                                        <p:tgtEl>
                                          <p:spTgt spid="3">
                                            <p:txEl>
                                              <p:pRg st="7" end="7"/>
                                            </p:txEl>
                                          </p:spTgt>
                                        </p:tgtEl>
                                      </p:cBhvr>
                                      <p:to x="100000" y="100000"/>
                                    </p:animScale>
                                  </p:childTnLst>
                                </p:cTn>
                              </p:par>
                            </p:childTnLst>
                          </p:cTn>
                        </p:par>
                      </p:childTnLst>
                    </p:cTn>
                  </p:par>
                  <p:par>
                    <p:cTn id="147" fill="hold">
                      <p:stCondLst>
                        <p:cond delay="indefinite"/>
                      </p:stCondLst>
                      <p:childTnLst>
                        <p:par>
                          <p:cTn id="148" fill="hold">
                            <p:stCondLst>
                              <p:cond delay="0"/>
                            </p:stCondLst>
                            <p:childTnLst>
                              <p:par>
                                <p:cTn id="149" presetID="26" presetClass="entr" presetSubtype="0" fill="hold" grpId="0" nodeType="clickEffect">
                                  <p:stCondLst>
                                    <p:cond delay="0"/>
                                  </p:stCondLst>
                                  <p:childTnLst>
                                    <p:set>
                                      <p:cBhvr>
                                        <p:cTn id="150" dur="1" fill="hold">
                                          <p:stCondLst>
                                            <p:cond delay="0"/>
                                          </p:stCondLst>
                                        </p:cTn>
                                        <p:tgtEl>
                                          <p:spTgt spid="3">
                                            <p:txEl>
                                              <p:pRg st="8" end="8"/>
                                            </p:txEl>
                                          </p:spTgt>
                                        </p:tgtEl>
                                        <p:attrNameLst>
                                          <p:attrName>style.visibility</p:attrName>
                                        </p:attrNameLst>
                                      </p:cBhvr>
                                      <p:to>
                                        <p:strVal val="visible"/>
                                      </p:to>
                                    </p:set>
                                    <p:animEffect transition="in" filter="wipe(down)">
                                      <p:cBhvr>
                                        <p:cTn id="151" dur="580">
                                          <p:stCondLst>
                                            <p:cond delay="0"/>
                                          </p:stCondLst>
                                        </p:cTn>
                                        <p:tgtEl>
                                          <p:spTgt spid="3">
                                            <p:txEl>
                                              <p:pRg st="8" end="8"/>
                                            </p:txEl>
                                          </p:spTgt>
                                        </p:tgtEl>
                                      </p:cBhvr>
                                    </p:animEffect>
                                    <p:anim calcmode="lin" valueType="num">
                                      <p:cBhvr>
                                        <p:cTn id="152" dur="1822" tmFilter="0,0; 0.14,0.36; 0.43,0.73; 0.71,0.91; 1.0,1.0">
                                          <p:stCondLst>
                                            <p:cond delay="0"/>
                                          </p:stCondLst>
                                        </p:cTn>
                                        <p:tgtEl>
                                          <p:spTgt spid="3">
                                            <p:txEl>
                                              <p:pRg st="8" end="8"/>
                                            </p:txEl>
                                          </p:spTgt>
                                        </p:tgtEl>
                                        <p:attrNameLst>
                                          <p:attrName>ppt_x</p:attrName>
                                        </p:attrNameLst>
                                      </p:cBhvr>
                                      <p:tavLst>
                                        <p:tav tm="0">
                                          <p:val>
                                            <p:strVal val="#ppt_x-0.25"/>
                                          </p:val>
                                        </p:tav>
                                        <p:tav tm="100000">
                                          <p:val>
                                            <p:strVal val="#ppt_x"/>
                                          </p:val>
                                        </p:tav>
                                      </p:tavLst>
                                    </p:anim>
                                    <p:anim calcmode="lin" valueType="num">
                                      <p:cBhvr>
                                        <p:cTn id="153" dur="664" tmFilter="0.0,0.0; 0.25,0.07; 0.50,0.2; 0.75,0.467; 1.0,1.0">
                                          <p:stCondLst>
                                            <p:cond delay="0"/>
                                          </p:stCondLst>
                                        </p:cTn>
                                        <p:tgtEl>
                                          <p:spTgt spid="3">
                                            <p:txEl>
                                              <p:pRg st="8" end="8"/>
                                            </p:txEl>
                                          </p:spTgt>
                                        </p:tgtEl>
                                        <p:attrNameLst>
                                          <p:attrName>ppt_y</p:attrName>
                                        </p:attrNameLst>
                                      </p:cBhvr>
                                      <p:tavLst>
                                        <p:tav tm="0" fmla="#ppt_y-sin(pi*$)/3">
                                          <p:val>
                                            <p:fltVal val="0.5"/>
                                          </p:val>
                                        </p:tav>
                                        <p:tav tm="100000">
                                          <p:val>
                                            <p:fltVal val="1"/>
                                          </p:val>
                                        </p:tav>
                                      </p:tavLst>
                                    </p:anim>
                                    <p:anim calcmode="lin" valueType="num">
                                      <p:cBhvr>
                                        <p:cTn id="154" dur="664" tmFilter="0, 0; 0.125,0.2665; 0.25,0.4; 0.375,0.465; 0.5,0.5;  0.625,0.535; 0.75,0.6; 0.875,0.7335; 1,1">
                                          <p:stCondLst>
                                            <p:cond delay="664"/>
                                          </p:stCondLst>
                                        </p:cTn>
                                        <p:tgtEl>
                                          <p:spTgt spid="3">
                                            <p:txEl>
                                              <p:pRg st="8" end="8"/>
                                            </p:txEl>
                                          </p:spTgt>
                                        </p:tgtEl>
                                        <p:attrNameLst>
                                          <p:attrName>ppt_y</p:attrName>
                                        </p:attrNameLst>
                                      </p:cBhvr>
                                      <p:tavLst>
                                        <p:tav tm="0" fmla="#ppt_y-sin(pi*$)/9">
                                          <p:val>
                                            <p:fltVal val="0"/>
                                          </p:val>
                                        </p:tav>
                                        <p:tav tm="100000">
                                          <p:val>
                                            <p:fltVal val="1"/>
                                          </p:val>
                                        </p:tav>
                                      </p:tavLst>
                                    </p:anim>
                                    <p:anim calcmode="lin" valueType="num">
                                      <p:cBhvr>
                                        <p:cTn id="155" dur="332" tmFilter="0, 0; 0.125,0.2665; 0.25,0.4; 0.375,0.465; 0.5,0.5;  0.625,0.535; 0.75,0.6; 0.875,0.7335; 1,1">
                                          <p:stCondLst>
                                            <p:cond delay="1324"/>
                                          </p:stCondLst>
                                        </p:cTn>
                                        <p:tgtEl>
                                          <p:spTgt spid="3">
                                            <p:txEl>
                                              <p:pRg st="8" end="8"/>
                                            </p:txEl>
                                          </p:spTgt>
                                        </p:tgtEl>
                                        <p:attrNameLst>
                                          <p:attrName>ppt_y</p:attrName>
                                        </p:attrNameLst>
                                      </p:cBhvr>
                                      <p:tavLst>
                                        <p:tav tm="0" fmla="#ppt_y-sin(pi*$)/27">
                                          <p:val>
                                            <p:fltVal val="0"/>
                                          </p:val>
                                        </p:tav>
                                        <p:tav tm="100000">
                                          <p:val>
                                            <p:fltVal val="1"/>
                                          </p:val>
                                        </p:tav>
                                      </p:tavLst>
                                    </p:anim>
                                    <p:anim calcmode="lin" valueType="num">
                                      <p:cBhvr>
                                        <p:cTn id="156" dur="164" tmFilter="0, 0; 0.125,0.2665; 0.25,0.4; 0.375,0.465; 0.5,0.5;  0.625,0.535; 0.75,0.6; 0.875,0.7335; 1,1">
                                          <p:stCondLst>
                                            <p:cond delay="1656"/>
                                          </p:stCondLst>
                                        </p:cTn>
                                        <p:tgtEl>
                                          <p:spTgt spid="3">
                                            <p:txEl>
                                              <p:pRg st="8" end="8"/>
                                            </p:txEl>
                                          </p:spTgt>
                                        </p:tgtEl>
                                        <p:attrNameLst>
                                          <p:attrName>ppt_y</p:attrName>
                                        </p:attrNameLst>
                                      </p:cBhvr>
                                      <p:tavLst>
                                        <p:tav tm="0" fmla="#ppt_y-sin(pi*$)/81">
                                          <p:val>
                                            <p:fltVal val="0"/>
                                          </p:val>
                                        </p:tav>
                                        <p:tav tm="100000">
                                          <p:val>
                                            <p:fltVal val="1"/>
                                          </p:val>
                                        </p:tav>
                                      </p:tavLst>
                                    </p:anim>
                                    <p:animScale>
                                      <p:cBhvr>
                                        <p:cTn id="157" dur="26">
                                          <p:stCondLst>
                                            <p:cond delay="650"/>
                                          </p:stCondLst>
                                        </p:cTn>
                                        <p:tgtEl>
                                          <p:spTgt spid="3">
                                            <p:txEl>
                                              <p:pRg st="8" end="8"/>
                                            </p:txEl>
                                          </p:spTgt>
                                        </p:tgtEl>
                                      </p:cBhvr>
                                      <p:to x="100000" y="60000"/>
                                    </p:animScale>
                                    <p:animScale>
                                      <p:cBhvr>
                                        <p:cTn id="158" dur="166" decel="50000">
                                          <p:stCondLst>
                                            <p:cond delay="676"/>
                                          </p:stCondLst>
                                        </p:cTn>
                                        <p:tgtEl>
                                          <p:spTgt spid="3">
                                            <p:txEl>
                                              <p:pRg st="8" end="8"/>
                                            </p:txEl>
                                          </p:spTgt>
                                        </p:tgtEl>
                                      </p:cBhvr>
                                      <p:to x="100000" y="100000"/>
                                    </p:animScale>
                                    <p:animScale>
                                      <p:cBhvr>
                                        <p:cTn id="159" dur="26">
                                          <p:stCondLst>
                                            <p:cond delay="1312"/>
                                          </p:stCondLst>
                                        </p:cTn>
                                        <p:tgtEl>
                                          <p:spTgt spid="3">
                                            <p:txEl>
                                              <p:pRg st="8" end="8"/>
                                            </p:txEl>
                                          </p:spTgt>
                                        </p:tgtEl>
                                      </p:cBhvr>
                                      <p:to x="100000" y="80000"/>
                                    </p:animScale>
                                    <p:animScale>
                                      <p:cBhvr>
                                        <p:cTn id="160" dur="166" decel="50000">
                                          <p:stCondLst>
                                            <p:cond delay="1338"/>
                                          </p:stCondLst>
                                        </p:cTn>
                                        <p:tgtEl>
                                          <p:spTgt spid="3">
                                            <p:txEl>
                                              <p:pRg st="8" end="8"/>
                                            </p:txEl>
                                          </p:spTgt>
                                        </p:tgtEl>
                                      </p:cBhvr>
                                      <p:to x="100000" y="100000"/>
                                    </p:animScale>
                                    <p:animScale>
                                      <p:cBhvr>
                                        <p:cTn id="161" dur="26">
                                          <p:stCondLst>
                                            <p:cond delay="1642"/>
                                          </p:stCondLst>
                                        </p:cTn>
                                        <p:tgtEl>
                                          <p:spTgt spid="3">
                                            <p:txEl>
                                              <p:pRg st="8" end="8"/>
                                            </p:txEl>
                                          </p:spTgt>
                                        </p:tgtEl>
                                      </p:cBhvr>
                                      <p:to x="100000" y="90000"/>
                                    </p:animScale>
                                    <p:animScale>
                                      <p:cBhvr>
                                        <p:cTn id="162" dur="166" decel="50000">
                                          <p:stCondLst>
                                            <p:cond delay="1668"/>
                                          </p:stCondLst>
                                        </p:cTn>
                                        <p:tgtEl>
                                          <p:spTgt spid="3">
                                            <p:txEl>
                                              <p:pRg st="8" end="8"/>
                                            </p:txEl>
                                          </p:spTgt>
                                        </p:tgtEl>
                                      </p:cBhvr>
                                      <p:to x="100000" y="100000"/>
                                    </p:animScale>
                                    <p:animScale>
                                      <p:cBhvr>
                                        <p:cTn id="163" dur="26">
                                          <p:stCondLst>
                                            <p:cond delay="1808"/>
                                          </p:stCondLst>
                                        </p:cTn>
                                        <p:tgtEl>
                                          <p:spTgt spid="3">
                                            <p:txEl>
                                              <p:pRg st="8" end="8"/>
                                            </p:txEl>
                                          </p:spTgt>
                                        </p:tgtEl>
                                      </p:cBhvr>
                                      <p:to x="100000" y="95000"/>
                                    </p:animScale>
                                    <p:animScale>
                                      <p:cBhvr>
                                        <p:cTn id="164" dur="166" decel="50000">
                                          <p:stCondLst>
                                            <p:cond delay="1834"/>
                                          </p:stCondLst>
                                        </p:cTn>
                                        <p:tgtEl>
                                          <p:spTgt spid="3">
                                            <p:txEl>
                                              <p:pRg st="8" end="8"/>
                                            </p:txEl>
                                          </p:spTgt>
                                        </p:tgtEl>
                                      </p:cBhvr>
                                      <p:to x="100000" y="100000"/>
                                    </p:animScale>
                                  </p:childTnLst>
                                </p:cTn>
                              </p:par>
                            </p:childTnLst>
                          </p:cTn>
                        </p:par>
                      </p:childTnLst>
                    </p:cTn>
                  </p:par>
                  <p:par>
                    <p:cTn id="165" fill="hold">
                      <p:stCondLst>
                        <p:cond delay="indefinite"/>
                      </p:stCondLst>
                      <p:childTnLst>
                        <p:par>
                          <p:cTn id="166" fill="hold">
                            <p:stCondLst>
                              <p:cond delay="0"/>
                            </p:stCondLst>
                            <p:childTnLst>
                              <p:par>
                                <p:cTn id="167" presetID="26" presetClass="entr" presetSubtype="0" fill="hold" grpId="0" nodeType="clickEffect">
                                  <p:stCondLst>
                                    <p:cond delay="0"/>
                                  </p:stCondLst>
                                  <p:childTnLst>
                                    <p:set>
                                      <p:cBhvr>
                                        <p:cTn id="168" dur="1" fill="hold">
                                          <p:stCondLst>
                                            <p:cond delay="0"/>
                                          </p:stCondLst>
                                        </p:cTn>
                                        <p:tgtEl>
                                          <p:spTgt spid="3">
                                            <p:txEl>
                                              <p:pRg st="9" end="9"/>
                                            </p:txEl>
                                          </p:spTgt>
                                        </p:tgtEl>
                                        <p:attrNameLst>
                                          <p:attrName>style.visibility</p:attrName>
                                        </p:attrNameLst>
                                      </p:cBhvr>
                                      <p:to>
                                        <p:strVal val="visible"/>
                                      </p:to>
                                    </p:set>
                                    <p:animEffect transition="in" filter="wipe(down)">
                                      <p:cBhvr>
                                        <p:cTn id="169" dur="580">
                                          <p:stCondLst>
                                            <p:cond delay="0"/>
                                          </p:stCondLst>
                                        </p:cTn>
                                        <p:tgtEl>
                                          <p:spTgt spid="3">
                                            <p:txEl>
                                              <p:pRg st="9" end="9"/>
                                            </p:txEl>
                                          </p:spTgt>
                                        </p:tgtEl>
                                      </p:cBhvr>
                                    </p:animEffect>
                                    <p:anim calcmode="lin" valueType="num">
                                      <p:cBhvr>
                                        <p:cTn id="170" dur="1822" tmFilter="0,0; 0.14,0.36; 0.43,0.73; 0.71,0.91; 1.0,1.0">
                                          <p:stCondLst>
                                            <p:cond delay="0"/>
                                          </p:stCondLst>
                                        </p:cTn>
                                        <p:tgtEl>
                                          <p:spTgt spid="3">
                                            <p:txEl>
                                              <p:pRg st="9" end="9"/>
                                            </p:txEl>
                                          </p:spTgt>
                                        </p:tgtEl>
                                        <p:attrNameLst>
                                          <p:attrName>ppt_x</p:attrName>
                                        </p:attrNameLst>
                                      </p:cBhvr>
                                      <p:tavLst>
                                        <p:tav tm="0">
                                          <p:val>
                                            <p:strVal val="#ppt_x-0.25"/>
                                          </p:val>
                                        </p:tav>
                                        <p:tav tm="100000">
                                          <p:val>
                                            <p:strVal val="#ppt_x"/>
                                          </p:val>
                                        </p:tav>
                                      </p:tavLst>
                                    </p:anim>
                                    <p:anim calcmode="lin" valueType="num">
                                      <p:cBhvr>
                                        <p:cTn id="171" dur="664" tmFilter="0.0,0.0; 0.25,0.07; 0.50,0.2; 0.75,0.467; 1.0,1.0">
                                          <p:stCondLst>
                                            <p:cond delay="0"/>
                                          </p:stCondLst>
                                        </p:cTn>
                                        <p:tgtEl>
                                          <p:spTgt spid="3">
                                            <p:txEl>
                                              <p:pRg st="9" end="9"/>
                                            </p:txEl>
                                          </p:spTgt>
                                        </p:tgtEl>
                                        <p:attrNameLst>
                                          <p:attrName>ppt_y</p:attrName>
                                        </p:attrNameLst>
                                      </p:cBhvr>
                                      <p:tavLst>
                                        <p:tav tm="0" fmla="#ppt_y-sin(pi*$)/3">
                                          <p:val>
                                            <p:fltVal val="0.5"/>
                                          </p:val>
                                        </p:tav>
                                        <p:tav tm="100000">
                                          <p:val>
                                            <p:fltVal val="1"/>
                                          </p:val>
                                        </p:tav>
                                      </p:tavLst>
                                    </p:anim>
                                    <p:anim calcmode="lin" valueType="num">
                                      <p:cBhvr>
                                        <p:cTn id="172" dur="664" tmFilter="0, 0; 0.125,0.2665; 0.25,0.4; 0.375,0.465; 0.5,0.5;  0.625,0.535; 0.75,0.6; 0.875,0.7335; 1,1">
                                          <p:stCondLst>
                                            <p:cond delay="664"/>
                                          </p:stCondLst>
                                        </p:cTn>
                                        <p:tgtEl>
                                          <p:spTgt spid="3">
                                            <p:txEl>
                                              <p:pRg st="9" end="9"/>
                                            </p:txEl>
                                          </p:spTgt>
                                        </p:tgtEl>
                                        <p:attrNameLst>
                                          <p:attrName>ppt_y</p:attrName>
                                        </p:attrNameLst>
                                      </p:cBhvr>
                                      <p:tavLst>
                                        <p:tav tm="0" fmla="#ppt_y-sin(pi*$)/9">
                                          <p:val>
                                            <p:fltVal val="0"/>
                                          </p:val>
                                        </p:tav>
                                        <p:tav tm="100000">
                                          <p:val>
                                            <p:fltVal val="1"/>
                                          </p:val>
                                        </p:tav>
                                      </p:tavLst>
                                    </p:anim>
                                    <p:anim calcmode="lin" valueType="num">
                                      <p:cBhvr>
                                        <p:cTn id="173" dur="332" tmFilter="0, 0; 0.125,0.2665; 0.25,0.4; 0.375,0.465; 0.5,0.5;  0.625,0.535; 0.75,0.6; 0.875,0.7335; 1,1">
                                          <p:stCondLst>
                                            <p:cond delay="1324"/>
                                          </p:stCondLst>
                                        </p:cTn>
                                        <p:tgtEl>
                                          <p:spTgt spid="3">
                                            <p:txEl>
                                              <p:pRg st="9" end="9"/>
                                            </p:txEl>
                                          </p:spTgt>
                                        </p:tgtEl>
                                        <p:attrNameLst>
                                          <p:attrName>ppt_y</p:attrName>
                                        </p:attrNameLst>
                                      </p:cBhvr>
                                      <p:tavLst>
                                        <p:tav tm="0" fmla="#ppt_y-sin(pi*$)/27">
                                          <p:val>
                                            <p:fltVal val="0"/>
                                          </p:val>
                                        </p:tav>
                                        <p:tav tm="100000">
                                          <p:val>
                                            <p:fltVal val="1"/>
                                          </p:val>
                                        </p:tav>
                                      </p:tavLst>
                                    </p:anim>
                                    <p:anim calcmode="lin" valueType="num">
                                      <p:cBhvr>
                                        <p:cTn id="174" dur="164" tmFilter="0, 0; 0.125,0.2665; 0.25,0.4; 0.375,0.465; 0.5,0.5;  0.625,0.535; 0.75,0.6; 0.875,0.7335; 1,1">
                                          <p:stCondLst>
                                            <p:cond delay="1656"/>
                                          </p:stCondLst>
                                        </p:cTn>
                                        <p:tgtEl>
                                          <p:spTgt spid="3">
                                            <p:txEl>
                                              <p:pRg st="9" end="9"/>
                                            </p:txEl>
                                          </p:spTgt>
                                        </p:tgtEl>
                                        <p:attrNameLst>
                                          <p:attrName>ppt_y</p:attrName>
                                        </p:attrNameLst>
                                      </p:cBhvr>
                                      <p:tavLst>
                                        <p:tav tm="0" fmla="#ppt_y-sin(pi*$)/81">
                                          <p:val>
                                            <p:fltVal val="0"/>
                                          </p:val>
                                        </p:tav>
                                        <p:tav tm="100000">
                                          <p:val>
                                            <p:fltVal val="1"/>
                                          </p:val>
                                        </p:tav>
                                      </p:tavLst>
                                    </p:anim>
                                    <p:animScale>
                                      <p:cBhvr>
                                        <p:cTn id="175" dur="26">
                                          <p:stCondLst>
                                            <p:cond delay="650"/>
                                          </p:stCondLst>
                                        </p:cTn>
                                        <p:tgtEl>
                                          <p:spTgt spid="3">
                                            <p:txEl>
                                              <p:pRg st="9" end="9"/>
                                            </p:txEl>
                                          </p:spTgt>
                                        </p:tgtEl>
                                      </p:cBhvr>
                                      <p:to x="100000" y="60000"/>
                                    </p:animScale>
                                    <p:animScale>
                                      <p:cBhvr>
                                        <p:cTn id="176" dur="166" decel="50000">
                                          <p:stCondLst>
                                            <p:cond delay="676"/>
                                          </p:stCondLst>
                                        </p:cTn>
                                        <p:tgtEl>
                                          <p:spTgt spid="3">
                                            <p:txEl>
                                              <p:pRg st="9" end="9"/>
                                            </p:txEl>
                                          </p:spTgt>
                                        </p:tgtEl>
                                      </p:cBhvr>
                                      <p:to x="100000" y="100000"/>
                                    </p:animScale>
                                    <p:animScale>
                                      <p:cBhvr>
                                        <p:cTn id="177" dur="26">
                                          <p:stCondLst>
                                            <p:cond delay="1312"/>
                                          </p:stCondLst>
                                        </p:cTn>
                                        <p:tgtEl>
                                          <p:spTgt spid="3">
                                            <p:txEl>
                                              <p:pRg st="9" end="9"/>
                                            </p:txEl>
                                          </p:spTgt>
                                        </p:tgtEl>
                                      </p:cBhvr>
                                      <p:to x="100000" y="80000"/>
                                    </p:animScale>
                                    <p:animScale>
                                      <p:cBhvr>
                                        <p:cTn id="178" dur="166" decel="50000">
                                          <p:stCondLst>
                                            <p:cond delay="1338"/>
                                          </p:stCondLst>
                                        </p:cTn>
                                        <p:tgtEl>
                                          <p:spTgt spid="3">
                                            <p:txEl>
                                              <p:pRg st="9" end="9"/>
                                            </p:txEl>
                                          </p:spTgt>
                                        </p:tgtEl>
                                      </p:cBhvr>
                                      <p:to x="100000" y="100000"/>
                                    </p:animScale>
                                    <p:animScale>
                                      <p:cBhvr>
                                        <p:cTn id="179" dur="26">
                                          <p:stCondLst>
                                            <p:cond delay="1642"/>
                                          </p:stCondLst>
                                        </p:cTn>
                                        <p:tgtEl>
                                          <p:spTgt spid="3">
                                            <p:txEl>
                                              <p:pRg st="9" end="9"/>
                                            </p:txEl>
                                          </p:spTgt>
                                        </p:tgtEl>
                                      </p:cBhvr>
                                      <p:to x="100000" y="90000"/>
                                    </p:animScale>
                                    <p:animScale>
                                      <p:cBhvr>
                                        <p:cTn id="180" dur="166" decel="50000">
                                          <p:stCondLst>
                                            <p:cond delay="1668"/>
                                          </p:stCondLst>
                                        </p:cTn>
                                        <p:tgtEl>
                                          <p:spTgt spid="3">
                                            <p:txEl>
                                              <p:pRg st="9" end="9"/>
                                            </p:txEl>
                                          </p:spTgt>
                                        </p:tgtEl>
                                      </p:cBhvr>
                                      <p:to x="100000" y="100000"/>
                                    </p:animScale>
                                    <p:animScale>
                                      <p:cBhvr>
                                        <p:cTn id="181" dur="26">
                                          <p:stCondLst>
                                            <p:cond delay="1808"/>
                                          </p:stCondLst>
                                        </p:cTn>
                                        <p:tgtEl>
                                          <p:spTgt spid="3">
                                            <p:txEl>
                                              <p:pRg st="9" end="9"/>
                                            </p:txEl>
                                          </p:spTgt>
                                        </p:tgtEl>
                                      </p:cBhvr>
                                      <p:to x="100000" y="95000"/>
                                    </p:animScale>
                                    <p:animScale>
                                      <p:cBhvr>
                                        <p:cTn id="182" dur="166" decel="50000">
                                          <p:stCondLst>
                                            <p:cond delay="1834"/>
                                          </p:stCondLst>
                                        </p:cTn>
                                        <p:tgtEl>
                                          <p:spTgt spid="3">
                                            <p:txEl>
                                              <p:pRg st="9" end="9"/>
                                            </p:txEl>
                                          </p:spTgt>
                                        </p:tgtEl>
                                      </p:cBhvr>
                                      <p:to x="100000" y="100000"/>
                                    </p:animScale>
                                  </p:childTnLst>
                                </p:cTn>
                              </p:par>
                            </p:childTnLst>
                          </p:cTn>
                        </p:par>
                      </p:childTnLst>
                    </p:cTn>
                  </p:par>
                  <p:par>
                    <p:cTn id="183" fill="hold">
                      <p:stCondLst>
                        <p:cond delay="indefinite"/>
                      </p:stCondLst>
                      <p:childTnLst>
                        <p:par>
                          <p:cTn id="184" fill="hold">
                            <p:stCondLst>
                              <p:cond delay="0"/>
                            </p:stCondLst>
                            <p:childTnLst>
                              <p:par>
                                <p:cTn id="185" presetID="26" presetClass="entr" presetSubtype="0" fill="hold" grpId="0" nodeType="clickEffect">
                                  <p:stCondLst>
                                    <p:cond delay="0"/>
                                  </p:stCondLst>
                                  <p:childTnLst>
                                    <p:set>
                                      <p:cBhvr>
                                        <p:cTn id="186" dur="1" fill="hold">
                                          <p:stCondLst>
                                            <p:cond delay="0"/>
                                          </p:stCondLst>
                                        </p:cTn>
                                        <p:tgtEl>
                                          <p:spTgt spid="3">
                                            <p:txEl>
                                              <p:pRg st="10" end="10"/>
                                            </p:txEl>
                                          </p:spTgt>
                                        </p:tgtEl>
                                        <p:attrNameLst>
                                          <p:attrName>style.visibility</p:attrName>
                                        </p:attrNameLst>
                                      </p:cBhvr>
                                      <p:to>
                                        <p:strVal val="visible"/>
                                      </p:to>
                                    </p:set>
                                    <p:animEffect transition="in" filter="wipe(down)">
                                      <p:cBhvr>
                                        <p:cTn id="187" dur="580">
                                          <p:stCondLst>
                                            <p:cond delay="0"/>
                                          </p:stCondLst>
                                        </p:cTn>
                                        <p:tgtEl>
                                          <p:spTgt spid="3">
                                            <p:txEl>
                                              <p:pRg st="10" end="10"/>
                                            </p:txEl>
                                          </p:spTgt>
                                        </p:tgtEl>
                                      </p:cBhvr>
                                    </p:animEffect>
                                    <p:anim calcmode="lin" valueType="num">
                                      <p:cBhvr>
                                        <p:cTn id="188" dur="1822" tmFilter="0,0; 0.14,0.36; 0.43,0.73; 0.71,0.91; 1.0,1.0">
                                          <p:stCondLst>
                                            <p:cond delay="0"/>
                                          </p:stCondLst>
                                        </p:cTn>
                                        <p:tgtEl>
                                          <p:spTgt spid="3">
                                            <p:txEl>
                                              <p:pRg st="10" end="10"/>
                                            </p:txEl>
                                          </p:spTgt>
                                        </p:tgtEl>
                                        <p:attrNameLst>
                                          <p:attrName>ppt_x</p:attrName>
                                        </p:attrNameLst>
                                      </p:cBhvr>
                                      <p:tavLst>
                                        <p:tav tm="0">
                                          <p:val>
                                            <p:strVal val="#ppt_x-0.25"/>
                                          </p:val>
                                        </p:tav>
                                        <p:tav tm="100000">
                                          <p:val>
                                            <p:strVal val="#ppt_x"/>
                                          </p:val>
                                        </p:tav>
                                      </p:tavLst>
                                    </p:anim>
                                    <p:anim calcmode="lin" valueType="num">
                                      <p:cBhvr>
                                        <p:cTn id="189" dur="664" tmFilter="0.0,0.0; 0.25,0.07; 0.50,0.2; 0.75,0.467; 1.0,1.0">
                                          <p:stCondLst>
                                            <p:cond delay="0"/>
                                          </p:stCondLst>
                                        </p:cTn>
                                        <p:tgtEl>
                                          <p:spTgt spid="3">
                                            <p:txEl>
                                              <p:pRg st="10" end="10"/>
                                            </p:txEl>
                                          </p:spTgt>
                                        </p:tgtEl>
                                        <p:attrNameLst>
                                          <p:attrName>ppt_y</p:attrName>
                                        </p:attrNameLst>
                                      </p:cBhvr>
                                      <p:tavLst>
                                        <p:tav tm="0" fmla="#ppt_y-sin(pi*$)/3">
                                          <p:val>
                                            <p:fltVal val="0.5"/>
                                          </p:val>
                                        </p:tav>
                                        <p:tav tm="100000">
                                          <p:val>
                                            <p:fltVal val="1"/>
                                          </p:val>
                                        </p:tav>
                                      </p:tavLst>
                                    </p:anim>
                                    <p:anim calcmode="lin" valueType="num">
                                      <p:cBhvr>
                                        <p:cTn id="190" dur="664" tmFilter="0, 0; 0.125,0.2665; 0.25,0.4; 0.375,0.465; 0.5,0.5;  0.625,0.535; 0.75,0.6; 0.875,0.7335; 1,1">
                                          <p:stCondLst>
                                            <p:cond delay="664"/>
                                          </p:stCondLst>
                                        </p:cTn>
                                        <p:tgtEl>
                                          <p:spTgt spid="3">
                                            <p:txEl>
                                              <p:pRg st="10" end="10"/>
                                            </p:txEl>
                                          </p:spTgt>
                                        </p:tgtEl>
                                        <p:attrNameLst>
                                          <p:attrName>ppt_y</p:attrName>
                                        </p:attrNameLst>
                                      </p:cBhvr>
                                      <p:tavLst>
                                        <p:tav tm="0" fmla="#ppt_y-sin(pi*$)/9">
                                          <p:val>
                                            <p:fltVal val="0"/>
                                          </p:val>
                                        </p:tav>
                                        <p:tav tm="100000">
                                          <p:val>
                                            <p:fltVal val="1"/>
                                          </p:val>
                                        </p:tav>
                                      </p:tavLst>
                                    </p:anim>
                                    <p:anim calcmode="lin" valueType="num">
                                      <p:cBhvr>
                                        <p:cTn id="191" dur="332" tmFilter="0, 0; 0.125,0.2665; 0.25,0.4; 0.375,0.465; 0.5,0.5;  0.625,0.535; 0.75,0.6; 0.875,0.7335; 1,1">
                                          <p:stCondLst>
                                            <p:cond delay="1324"/>
                                          </p:stCondLst>
                                        </p:cTn>
                                        <p:tgtEl>
                                          <p:spTgt spid="3">
                                            <p:txEl>
                                              <p:pRg st="10" end="10"/>
                                            </p:txEl>
                                          </p:spTgt>
                                        </p:tgtEl>
                                        <p:attrNameLst>
                                          <p:attrName>ppt_y</p:attrName>
                                        </p:attrNameLst>
                                      </p:cBhvr>
                                      <p:tavLst>
                                        <p:tav tm="0" fmla="#ppt_y-sin(pi*$)/27">
                                          <p:val>
                                            <p:fltVal val="0"/>
                                          </p:val>
                                        </p:tav>
                                        <p:tav tm="100000">
                                          <p:val>
                                            <p:fltVal val="1"/>
                                          </p:val>
                                        </p:tav>
                                      </p:tavLst>
                                    </p:anim>
                                    <p:anim calcmode="lin" valueType="num">
                                      <p:cBhvr>
                                        <p:cTn id="192" dur="164" tmFilter="0, 0; 0.125,0.2665; 0.25,0.4; 0.375,0.465; 0.5,0.5;  0.625,0.535; 0.75,0.6; 0.875,0.7335; 1,1">
                                          <p:stCondLst>
                                            <p:cond delay="1656"/>
                                          </p:stCondLst>
                                        </p:cTn>
                                        <p:tgtEl>
                                          <p:spTgt spid="3">
                                            <p:txEl>
                                              <p:pRg st="10" end="10"/>
                                            </p:txEl>
                                          </p:spTgt>
                                        </p:tgtEl>
                                        <p:attrNameLst>
                                          <p:attrName>ppt_y</p:attrName>
                                        </p:attrNameLst>
                                      </p:cBhvr>
                                      <p:tavLst>
                                        <p:tav tm="0" fmla="#ppt_y-sin(pi*$)/81">
                                          <p:val>
                                            <p:fltVal val="0"/>
                                          </p:val>
                                        </p:tav>
                                        <p:tav tm="100000">
                                          <p:val>
                                            <p:fltVal val="1"/>
                                          </p:val>
                                        </p:tav>
                                      </p:tavLst>
                                    </p:anim>
                                    <p:animScale>
                                      <p:cBhvr>
                                        <p:cTn id="193" dur="26">
                                          <p:stCondLst>
                                            <p:cond delay="650"/>
                                          </p:stCondLst>
                                        </p:cTn>
                                        <p:tgtEl>
                                          <p:spTgt spid="3">
                                            <p:txEl>
                                              <p:pRg st="10" end="10"/>
                                            </p:txEl>
                                          </p:spTgt>
                                        </p:tgtEl>
                                      </p:cBhvr>
                                      <p:to x="100000" y="60000"/>
                                    </p:animScale>
                                    <p:animScale>
                                      <p:cBhvr>
                                        <p:cTn id="194" dur="166" decel="50000">
                                          <p:stCondLst>
                                            <p:cond delay="676"/>
                                          </p:stCondLst>
                                        </p:cTn>
                                        <p:tgtEl>
                                          <p:spTgt spid="3">
                                            <p:txEl>
                                              <p:pRg st="10" end="10"/>
                                            </p:txEl>
                                          </p:spTgt>
                                        </p:tgtEl>
                                      </p:cBhvr>
                                      <p:to x="100000" y="100000"/>
                                    </p:animScale>
                                    <p:animScale>
                                      <p:cBhvr>
                                        <p:cTn id="195" dur="26">
                                          <p:stCondLst>
                                            <p:cond delay="1312"/>
                                          </p:stCondLst>
                                        </p:cTn>
                                        <p:tgtEl>
                                          <p:spTgt spid="3">
                                            <p:txEl>
                                              <p:pRg st="10" end="10"/>
                                            </p:txEl>
                                          </p:spTgt>
                                        </p:tgtEl>
                                      </p:cBhvr>
                                      <p:to x="100000" y="80000"/>
                                    </p:animScale>
                                    <p:animScale>
                                      <p:cBhvr>
                                        <p:cTn id="196" dur="166" decel="50000">
                                          <p:stCondLst>
                                            <p:cond delay="1338"/>
                                          </p:stCondLst>
                                        </p:cTn>
                                        <p:tgtEl>
                                          <p:spTgt spid="3">
                                            <p:txEl>
                                              <p:pRg st="10" end="10"/>
                                            </p:txEl>
                                          </p:spTgt>
                                        </p:tgtEl>
                                      </p:cBhvr>
                                      <p:to x="100000" y="100000"/>
                                    </p:animScale>
                                    <p:animScale>
                                      <p:cBhvr>
                                        <p:cTn id="197" dur="26">
                                          <p:stCondLst>
                                            <p:cond delay="1642"/>
                                          </p:stCondLst>
                                        </p:cTn>
                                        <p:tgtEl>
                                          <p:spTgt spid="3">
                                            <p:txEl>
                                              <p:pRg st="10" end="10"/>
                                            </p:txEl>
                                          </p:spTgt>
                                        </p:tgtEl>
                                      </p:cBhvr>
                                      <p:to x="100000" y="90000"/>
                                    </p:animScale>
                                    <p:animScale>
                                      <p:cBhvr>
                                        <p:cTn id="198" dur="166" decel="50000">
                                          <p:stCondLst>
                                            <p:cond delay="1668"/>
                                          </p:stCondLst>
                                        </p:cTn>
                                        <p:tgtEl>
                                          <p:spTgt spid="3">
                                            <p:txEl>
                                              <p:pRg st="10" end="10"/>
                                            </p:txEl>
                                          </p:spTgt>
                                        </p:tgtEl>
                                      </p:cBhvr>
                                      <p:to x="100000" y="100000"/>
                                    </p:animScale>
                                    <p:animScale>
                                      <p:cBhvr>
                                        <p:cTn id="199" dur="26">
                                          <p:stCondLst>
                                            <p:cond delay="1808"/>
                                          </p:stCondLst>
                                        </p:cTn>
                                        <p:tgtEl>
                                          <p:spTgt spid="3">
                                            <p:txEl>
                                              <p:pRg st="10" end="10"/>
                                            </p:txEl>
                                          </p:spTgt>
                                        </p:tgtEl>
                                      </p:cBhvr>
                                      <p:to x="100000" y="95000"/>
                                    </p:animScale>
                                    <p:animScale>
                                      <p:cBhvr>
                                        <p:cTn id="200" dur="166" decel="50000">
                                          <p:stCondLst>
                                            <p:cond delay="1834"/>
                                          </p:stCondLst>
                                        </p:cTn>
                                        <p:tgtEl>
                                          <p:spTgt spid="3">
                                            <p:txEl>
                                              <p:pRg st="10" end="10"/>
                                            </p:txEl>
                                          </p:spTgt>
                                        </p:tgtEl>
                                      </p:cBhvr>
                                      <p:to x="100000" y="100000"/>
                                    </p:animScale>
                                  </p:childTnLst>
                                </p:cTn>
                              </p:par>
                            </p:childTnLst>
                          </p:cTn>
                        </p:par>
                      </p:childTnLst>
                    </p:cTn>
                  </p:par>
                  <p:par>
                    <p:cTn id="201" fill="hold">
                      <p:stCondLst>
                        <p:cond delay="indefinite"/>
                      </p:stCondLst>
                      <p:childTnLst>
                        <p:par>
                          <p:cTn id="202" fill="hold">
                            <p:stCondLst>
                              <p:cond delay="0"/>
                            </p:stCondLst>
                            <p:childTnLst>
                              <p:par>
                                <p:cTn id="203" presetID="26" presetClass="entr" presetSubtype="0" fill="hold" grpId="0" nodeType="clickEffect">
                                  <p:stCondLst>
                                    <p:cond delay="0"/>
                                  </p:stCondLst>
                                  <p:childTnLst>
                                    <p:set>
                                      <p:cBhvr>
                                        <p:cTn id="204" dur="1" fill="hold">
                                          <p:stCondLst>
                                            <p:cond delay="0"/>
                                          </p:stCondLst>
                                        </p:cTn>
                                        <p:tgtEl>
                                          <p:spTgt spid="3">
                                            <p:txEl>
                                              <p:pRg st="11" end="11"/>
                                            </p:txEl>
                                          </p:spTgt>
                                        </p:tgtEl>
                                        <p:attrNameLst>
                                          <p:attrName>style.visibility</p:attrName>
                                        </p:attrNameLst>
                                      </p:cBhvr>
                                      <p:to>
                                        <p:strVal val="visible"/>
                                      </p:to>
                                    </p:set>
                                    <p:animEffect transition="in" filter="wipe(down)">
                                      <p:cBhvr>
                                        <p:cTn id="205" dur="580">
                                          <p:stCondLst>
                                            <p:cond delay="0"/>
                                          </p:stCondLst>
                                        </p:cTn>
                                        <p:tgtEl>
                                          <p:spTgt spid="3">
                                            <p:txEl>
                                              <p:pRg st="11" end="11"/>
                                            </p:txEl>
                                          </p:spTgt>
                                        </p:tgtEl>
                                      </p:cBhvr>
                                    </p:animEffect>
                                    <p:anim calcmode="lin" valueType="num">
                                      <p:cBhvr>
                                        <p:cTn id="206" dur="1822" tmFilter="0,0; 0.14,0.36; 0.43,0.73; 0.71,0.91; 1.0,1.0">
                                          <p:stCondLst>
                                            <p:cond delay="0"/>
                                          </p:stCondLst>
                                        </p:cTn>
                                        <p:tgtEl>
                                          <p:spTgt spid="3">
                                            <p:txEl>
                                              <p:pRg st="11" end="11"/>
                                            </p:txEl>
                                          </p:spTgt>
                                        </p:tgtEl>
                                        <p:attrNameLst>
                                          <p:attrName>ppt_x</p:attrName>
                                        </p:attrNameLst>
                                      </p:cBhvr>
                                      <p:tavLst>
                                        <p:tav tm="0">
                                          <p:val>
                                            <p:strVal val="#ppt_x-0.25"/>
                                          </p:val>
                                        </p:tav>
                                        <p:tav tm="100000">
                                          <p:val>
                                            <p:strVal val="#ppt_x"/>
                                          </p:val>
                                        </p:tav>
                                      </p:tavLst>
                                    </p:anim>
                                    <p:anim calcmode="lin" valueType="num">
                                      <p:cBhvr>
                                        <p:cTn id="207" dur="664" tmFilter="0.0,0.0; 0.25,0.07; 0.50,0.2; 0.75,0.467; 1.0,1.0">
                                          <p:stCondLst>
                                            <p:cond delay="0"/>
                                          </p:stCondLst>
                                        </p:cTn>
                                        <p:tgtEl>
                                          <p:spTgt spid="3">
                                            <p:txEl>
                                              <p:pRg st="11" end="11"/>
                                            </p:txEl>
                                          </p:spTgt>
                                        </p:tgtEl>
                                        <p:attrNameLst>
                                          <p:attrName>ppt_y</p:attrName>
                                        </p:attrNameLst>
                                      </p:cBhvr>
                                      <p:tavLst>
                                        <p:tav tm="0" fmla="#ppt_y-sin(pi*$)/3">
                                          <p:val>
                                            <p:fltVal val="0.5"/>
                                          </p:val>
                                        </p:tav>
                                        <p:tav tm="100000">
                                          <p:val>
                                            <p:fltVal val="1"/>
                                          </p:val>
                                        </p:tav>
                                      </p:tavLst>
                                    </p:anim>
                                    <p:anim calcmode="lin" valueType="num">
                                      <p:cBhvr>
                                        <p:cTn id="208" dur="664" tmFilter="0, 0; 0.125,0.2665; 0.25,0.4; 0.375,0.465; 0.5,0.5;  0.625,0.535; 0.75,0.6; 0.875,0.7335; 1,1">
                                          <p:stCondLst>
                                            <p:cond delay="664"/>
                                          </p:stCondLst>
                                        </p:cTn>
                                        <p:tgtEl>
                                          <p:spTgt spid="3">
                                            <p:txEl>
                                              <p:pRg st="11" end="11"/>
                                            </p:txEl>
                                          </p:spTgt>
                                        </p:tgtEl>
                                        <p:attrNameLst>
                                          <p:attrName>ppt_y</p:attrName>
                                        </p:attrNameLst>
                                      </p:cBhvr>
                                      <p:tavLst>
                                        <p:tav tm="0" fmla="#ppt_y-sin(pi*$)/9">
                                          <p:val>
                                            <p:fltVal val="0"/>
                                          </p:val>
                                        </p:tav>
                                        <p:tav tm="100000">
                                          <p:val>
                                            <p:fltVal val="1"/>
                                          </p:val>
                                        </p:tav>
                                      </p:tavLst>
                                    </p:anim>
                                    <p:anim calcmode="lin" valueType="num">
                                      <p:cBhvr>
                                        <p:cTn id="209" dur="332" tmFilter="0, 0; 0.125,0.2665; 0.25,0.4; 0.375,0.465; 0.5,0.5;  0.625,0.535; 0.75,0.6; 0.875,0.7335; 1,1">
                                          <p:stCondLst>
                                            <p:cond delay="1324"/>
                                          </p:stCondLst>
                                        </p:cTn>
                                        <p:tgtEl>
                                          <p:spTgt spid="3">
                                            <p:txEl>
                                              <p:pRg st="11" end="11"/>
                                            </p:txEl>
                                          </p:spTgt>
                                        </p:tgtEl>
                                        <p:attrNameLst>
                                          <p:attrName>ppt_y</p:attrName>
                                        </p:attrNameLst>
                                      </p:cBhvr>
                                      <p:tavLst>
                                        <p:tav tm="0" fmla="#ppt_y-sin(pi*$)/27">
                                          <p:val>
                                            <p:fltVal val="0"/>
                                          </p:val>
                                        </p:tav>
                                        <p:tav tm="100000">
                                          <p:val>
                                            <p:fltVal val="1"/>
                                          </p:val>
                                        </p:tav>
                                      </p:tavLst>
                                    </p:anim>
                                    <p:anim calcmode="lin" valueType="num">
                                      <p:cBhvr>
                                        <p:cTn id="210" dur="164" tmFilter="0, 0; 0.125,0.2665; 0.25,0.4; 0.375,0.465; 0.5,0.5;  0.625,0.535; 0.75,0.6; 0.875,0.7335; 1,1">
                                          <p:stCondLst>
                                            <p:cond delay="1656"/>
                                          </p:stCondLst>
                                        </p:cTn>
                                        <p:tgtEl>
                                          <p:spTgt spid="3">
                                            <p:txEl>
                                              <p:pRg st="11" end="11"/>
                                            </p:txEl>
                                          </p:spTgt>
                                        </p:tgtEl>
                                        <p:attrNameLst>
                                          <p:attrName>ppt_y</p:attrName>
                                        </p:attrNameLst>
                                      </p:cBhvr>
                                      <p:tavLst>
                                        <p:tav tm="0" fmla="#ppt_y-sin(pi*$)/81">
                                          <p:val>
                                            <p:fltVal val="0"/>
                                          </p:val>
                                        </p:tav>
                                        <p:tav tm="100000">
                                          <p:val>
                                            <p:fltVal val="1"/>
                                          </p:val>
                                        </p:tav>
                                      </p:tavLst>
                                    </p:anim>
                                    <p:animScale>
                                      <p:cBhvr>
                                        <p:cTn id="211" dur="26">
                                          <p:stCondLst>
                                            <p:cond delay="650"/>
                                          </p:stCondLst>
                                        </p:cTn>
                                        <p:tgtEl>
                                          <p:spTgt spid="3">
                                            <p:txEl>
                                              <p:pRg st="11" end="11"/>
                                            </p:txEl>
                                          </p:spTgt>
                                        </p:tgtEl>
                                      </p:cBhvr>
                                      <p:to x="100000" y="60000"/>
                                    </p:animScale>
                                    <p:animScale>
                                      <p:cBhvr>
                                        <p:cTn id="212" dur="166" decel="50000">
                                          <p:stCondLst>
                                            <p:cond delay="676"/>
                                          </p:stCondLst>
                                        </p:cTn>
                                        <p:tgtEl>
                                          <p:spTgt spid="3">
                                            <p:txEl>
                                              <p:pRg st="11" end="11"/>
                                            </p:txEl>
                                          </p:spTgt>
                                        </p:tgtEl>
                                      </p:cBhvr>
                                      <p:to x="100000" y="100000"/>
                                    </p:animScale>
                                    <p:animScale>
                                      <p:cBhvr>
                                        <p:cTn id="213" dur="26">
                                          <p:stCondLst>
                                            <p:cond delay="1312"/>
                                          </p:stCondLst>
                                        </p:cTn>
                                        <p:tgtEl>
                                          <p:spTgt spid="3">
                                            <p:txEl>
                                              <p:pRg st="11" end="11"/>
                                            </p:txEl>
                                          </p:spTgt>
                                        </p:tgtEl>
                                      </p:cBhvr>
                                      <p:to x="100000" y="80000"/>
                                    </p:animScale>
                                    <p:animScale>
                                      <p:cBhvr>
                                        <p:cTn id="214" dur="166" decel="50000">
                                          <p:stCondLst>
                                            <p:cond delay="1338"/>
                                          </p:stCondLst>
                                        </p:cTn>
                                        <p:tgtEl>
                                          <p:spTgt spid="3">
                                            <p:txEl>
                                              <p:pRg st="11" end="11"/>
                                            </p:txEl>
                                          </p:spTgt>
                                        </p:tgtEl>
                                      </p:cBhvr>
                                      <p:to x="100000" y="100000"/>
                                    </p:animScale>
                                    <p:animScale>
                                      <p:cBhvr>
                                        <p:cTn id="215" dur="26">
                                          <p:stCondLst>
                                            <p:cond delay="1642"/>
                                          </p:stCondLst>
                                        </p:cTn>
                                        <p:tgtEl>
                                          <p:spTgt spid="3">
                                            <p:txEl>
                                              <p:pRg st="11" end="11"/>
                                            </p:txEl>
                                          </p:spTgt>
                                        </p:tgtEl>
                                      </p:cBhvr>
                                      <p:to x="100000" y="90000"/>
                                    </p:animScale>
                                    <p:animScale>
                                      <p:cBhvr>
                                        <p:cTn id="216" dur="166" decel="50000">
                                          <p:stCondLst>
                                            <p:cond delay="1668"/>
                                          </p:stCondLst>
                                        </p:cTn>
                                        <p:tgtEl>
                                          <p:spTgt spid="3">
                                            <p:txEl>
                                              <p:pRg st="11" end="11"/>
                                            </p:txEl>
                                          </p:spTgt>
                                        </p:tgtEl>
                                      </p:cBhvr>
                                      <p:to x="100000" y="100000"/>
                                    </p:animScale>
                                    <p:animScale>
                                      <p:cBhvr>
                                        <p:cTn id="217" dur="26">
                                          <p:stCondLst>
                                            <p:cond delay="1808"/>
                                          </p:stCondLst>
                                        </p:cTn>
                                        <p:tgtEl>
                                          <p:spTgt spid="3">
                                            <p:txEl>
                                              <p:pRg st="11" end="11"/>
                                            </p:txEl>
                                          </p:spTgt>
                                        </p:tgtEl>
                                      </p:cBhvr>
                                      <p:to x="100000" y="95000"/>
                                    </p:animScale>
                                    <p:animScale>
                                      <p:cBhvr>
                                        <p:cTn id="218" dur="166" decel="50000">
                                          <p:stCondLst>
                                            <p:cond delay="1834"/>
                                          </p:stCondLst>
                                        </p:cTn>
                                        <p:tgtEl>
                                          <p:spTgt spid="3">
                                            <p:txEl>
                                              <p:pRg st="11" end="11"/>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Καταγραφή </a:t>
            </a:r>
            <a:endParaRPr lang="el-GR" dirty="0"/>
          </a:p>
        </p:txBody>
      </p:sp>
      <p:sp>
        <p:nvSpPr>
          <p:cNvPr id="3" name="Θέση περιεχομένου 2"/>
          <p:cNvSpPr>
            <a:spLocks noGrp="1"/>
          </p:cNvSpPr>
          <p:nvPr>
            <p:ph idx="1"/>
          </p:nvPr>
        </p:nvSpPr>
        <p:spPr/>
        <p:txBody>
          <a:bodyPr>
            <a:normAutofit/>
          </a:bodyPr>
          <a:lstStyle/>
          <a:p>
            <a:pPr algn="just">
              <a:buFont typeface="Arial" panose="020B0604020202020204" pitchFamily="34" charset="0"/>
              <a:buChar char="•"/>
            </a:pPr>
            <a:r>
              <a:rPr lang="el-GR" dirty="0" smtClean="0"/>
              <a:t>Ο εκπαιδευτικός δεν αρκεί να παρατηρεί αλλά και να τα καταγράφει </a:t>
            </a:r>
            <a:r>
              <a:rPr lang="el-GR" dirty="0"/>
              <a:t>τα </a:t>
            </a:r>
            <a:r>
              <a:rPr lang="el-GR" dirty="0" smtClean="0"/>
              <a:t>δεδομένα και </a:t>
            </a:r>
            <a:r>
              <a:rPr lang="el-GR" dirty="0"/>
              <a:t>στη συνέχεια τα κωδικοποιεί, τα ταξινομεί, τα επεξεργάζεται και τα ερμηνεύει.  </a:t>
            </a:r>
            <a:endParaRPr lang="el-GR" dirty="0" smtClean="0"/>
          </a:p>
          <a:p>
            <a:pPr algn="just">
              <a:buFont typeface="Arial" panose="020B0604020202020204" pitchFamily="34" charset="0"/>
              <a:buChar char="•"/>
            </a:pPr>
            <a:endParaRPr lang="el-GR" dirty="0"/>
          </a:p>
          <a:p>
            <a:pPr marL="0" indent="0" algn="just">
              <a:buNone/>
            </a:pPr>
            <a:r>
              <a:rPr lang="el-GR" dirty="0" smtClean="0"/>
              <a:t>Σημασία της καταγραφής: </a:t>
            </a:r>
          </a:p>
          <a:p>
            <a:pPr algn="just">
              <a:buFont typeface="Arial" panose="020B0604020202020204" pitchFamily="34" charset="0"/>
              <a:buChar char="•"/>
            </a:pPr>
            <a:r>
              <a:rPr lang="el-GR" dirty="0" smtClean="0"/>
              <a:t>Επανερχόμαστε αργότερα στις καταγραφές μας.</a:t>
            </a:r>
          </a:p>
          <a:p>
            <a:pPr algn="just">
              <a:buFont typeface="Arial" panose="020B0604020202020204" pitchFamily="34" charset="0"/>
              <a:buChar char="•"/>
            </a:pPr>
            <a:r>
              <a:rPr lang="el-GR" dirty="0" smtClean="0"/>
              <a:t>Διερευνούμε και κατανοούμε σε βάθος την εκπαιδευτική διαδικασία. </a:t>
            </a:r>
          </a:p>
          <a:p>
            <a:pPr algn="just">
              <a:buFont typeface="Arial" panose="020B0604020202020204" pitchFamily="34" charset="0"/>
              <a:buChar char="•"/>
            </a:pPr>
            <a:r>
              <a:rPr lang="el-GR" dirty="0" smtClean="0"/>
              <a:t>Ταξινομούμε τις σκέψεις μας.</a:t>
            </a:r>
          </a:p>
          <a:p>
            <a:pPr algn="just">
              <a:buFont typeface="Arial" panose="020B0604020202020204" pitchFamily="34" charset="0"/>
              <a:buChar char="•"/>
            </a:pPr>
            <a:r>
              <a:rPr lang="el-GR" dirty="0" smtClean="0"/>
              <a:t>Συνειδητοποίηση των πολλών παραμέτρων που επηρεάζουν την διαδικασία και αναδεικνύουμε τις σημαντικότερες από αυτές και εμβαθύνουμε.</a:t>
            </a:r>
            <a:endParaRPr lang="el-GR" dirty="0"/>
          </a:p>
        </p:txBody>
      </p:sp>
    </p:spTree>
    <p:extLst>
      <p:ext uri="{BB962C8B-B14F-4D97-AF65-F5344CB8AC3E}">
        <p14:creationId xmlns:p14="http://schemas.microsoft.com/office/powerpoint/2010/main" val="27337922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500"/>
                                        <p:tgtEl>
                                          <p:spTgt spid="3">
                                            <p:txEl>
                                              <p:pRg st="2" end="2"/>
                                            </p:txEl>
                                          </p:spTgt>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fade">
                                      <p:cBhvr>
                                        <p:cTn id="25" dur="500"/>
                                        <p:tgtEl>
                                          <p:spTgt spid="3">
                                            <p:txEl>
                                              <p:pRg st="4" end="4"/>
                                            </p:txEl>
                                          </p:spTgt>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fade">
                                      <p:cBhvr>
                                        <p:cTn id="28" dur="500"/>
                                        <p:tgtEl>
                                          <p:spTgt spid="3">
                                            <p:txEl>
                                              <p:pRg st="5" end="5"/>
                                            </p:txEl>
                                          </p:spTgt>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fade">
                                      <p:cBhvr>
                                        <p:cTn id="31"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Χαρακτηριστικά εκπαιδευτικού κατά τη διάρκεια της καταγραφής</a:t>
            </a:r>
            <a:endParaRPr lang="el-GR" dirty="0"/>
          </a:p>
        </p:txBody>
      </p:sp>
      <p:sp>
        <p:nvSpPr>
          <p:cNvPr id="3" name="Θέση περιεχομένου 2"/>
          <p:cNvSpPr>
            <a:spLocks noGrp="1"/>
          </p:cNvSpPr>
          <p:nvPr>
            <p:ph idx="1"/>
          </p:nvPr>
        </p:nvSpPr>
        <p:spPr/>
        <p:txBody>
          <a:bodyPr/>
          <a:lstStyle/>
          <a:p>
            <a:r>
              <a:rPr lang="el-GR" dirty="0" smtClean="0"/>
              <a:t>Ικανότητα,</a:t>
            </a:r>
          </a:p>
          <a:p>
            <a:r>
              <a:rPr lang="el-GR" dirty="0" smtClean="0"/>
              <a:t>Εμπειρία,</a:t>
            </a:r>
          </a:p>
          <a:p>
            <a:r>
              <a:rPr lang="el-GR" dirty="0" smtClean="0"/>
              <a:t>Αμεροληψία</a:t>
            </a:r>
          </a:p>
          <a:p>
            <a:r>
              <a:rPr lang="el-GR" dirty="0" smtClean="0"/>
              <a:t>Αντικειμενικότητα.</a:t>
            </a:r>
          </a:p>
          <a:p>
            <a:endParaRPr lang="el-GR" dirty="0"/>
          </a:p>
        </p:txBody>
      </p:sp>
    </p:spTree>
    <p:extLst>
      <p:ext uri="{BB962C8B-B14F-4D97-AF65-F5344CB8AC3E}">
        <p14:creationId xmlns:p14="http://schemas.microsoft.com/office/powerpoint/2010/main" val="34253947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3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p:cTn id="11"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2"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3"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4" dur="10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31"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p:cTn id="19"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0"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1"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22" dur="1000"/>
                                        <p:tgtEl>
                                          <p:spTgt spid="3">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1" presetClass="entr" presetSubtype="0" fill="hold" grpId="0"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 calcmode="lin" valueType="num">
                                      <p:cBhvr>
                                        <p:cTn id="27"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8"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9"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30" dur="1000"/>
                                        <p:tgtEl>
                                          <p:spTgt spid="3">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31" presetClass="entr" presetSubtype="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 calcmode="lin" valueType="num">
                                      <p:cBhvr>
                                        <p:cTn id="35"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6"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7"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38"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theme1.xml><?xml version="1.0" encoding="utf-8"?>
<a:theme xmlns:a="http://schemas.openxmlformats.org/drawingml/2006/main" name="Όψη">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722</TotalTime>
  <Words>1443</Words>
  <Application>Microsoft Office PowerPoint</Application>
  <PresentationFormat>Ευρεία οθόνη</PresentationFormat>
  <Paragraphs>156</Paragraphs>
  <Slides>27</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27</vt:i4>
      </vt:variant>
    </vt:vector>
  </HeadingPairs>
  <TitlesOfParts>
    <vt:vector size="32" baseType="lpstr">
      <vt:lpstr>Arial</vt:lpstr>
      <vt:lpstr>Trebuchet MS</vt:lpstr>
      <vt:lpstr>Wingdings</vt:lpstr>
      <vt:lpstr>Wingdings 3</vt:lpstr>
      <vt:lpstr>Όψη</vt:lpstr>
      <vt:lpstr>Παρατήρηση και καταγραφή</vt:lpstr>
      <vt:lpstr>Σκέφτομαι και λέω…</vt:lpstr>
      <vt:lpstr>Ορίζοντας το ρήμα παρατηρώ</vt:lpstr>
      <vt:lpstr>Σκέφτομαι και λέω… </vt:lpstr>
      <vt:lpstr>Σημασία της παρατήρησης</vt:lpstr>
      <vt:lpstr>Σημασία της παρατήρησης</vt:lpstr>
      <vt:lpstr>Παρουσίαση του PowerPoint</vt:lpstr>
      <vt:lpstr>Καταγραφή </vt:lpstr>
      <vt:lpstr>Χαρακτηριστικά εκπαιδευτικού κατά τη διάρκεια της καταγραφής</vt:lpstr>
      <vt:lpstr>Η παρατήρηση και τα είδη της</vt:lpstr>
      <vt:lpstr>Απλή παρατήρηση </vt:lpstr>
      <vt:lpstr>Συστηματική παρατήρηση</vt:lpstr>
      <vt:lpstr>Βασική διαφορά απλής και συστηματικής παρατήρησης</vt:lpstr>
      <vt:lpstr>Παρατηρητής </vt:lpstr>
      <vt:lpstr>Παρατηρητής και ομάδα</vt:lpstr>
      <vt:lpstr>Παρατηρητής και ομάδα</vt:lpstr>
      <vt:lpstr>Παρατηρητής και ομάδα</vt:lpstr>
      <vt:lpstr>Η μέθοδος της παρατήρησης</vt:lpstr>
      <vt:lpstr>Συμμετοχική και μη συμμετοχική παρατήρηση </vt:lpstr>
      <vt:lpstr>Συμμετοχική παρατήρηση </vt:lpstr>
      <vt:lpstr>Συμμετοχική παρατήρηση</vt:lpstr>
      <vt:lpstr>Μη συμμετοχική παρατήρηση </vt:lpstr>
      <vt:lpstr>Μη συμμετοχική παρατήρηση </vt:lpstr>
      <vt:lpstr>Σκέφτομαι και λέω…</vt:lpstr>
      <vt:lpstr>Παραδείγματα συμμετοχικής και μη συμμετοχικής παρατήρησης</vt:lpstr>
      <vt:lpstr>Παραδείγματα συμμετοχικής και μη συμμετοχικής παρατήρησης</vt:lpstr>
      <vt:lpstr>Βιβλιογραφία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Παρατήρηση και καταγραφές</dc:title>
  <dc:creator>Χριστίνα Αγγελοπούλου</dc:creator>
  <cp:lastModifiedBy>Χριστίνα Αγγελοπούλου</cp:lastModifiedBy>
  <cp:revision>73</cp:revision>
  <dcterms:created xsi:type="dcterms:W3CDTF">2026-02-26T15:31:53Z</dcterms:created>
  <dcterms:modified xsi:type="dcterms:W3CDTF">2026-03-18T17:34:39Z</dcterms:modified>
</cp:coreProperties>
</file>