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data7.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colors2.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quickStyle6.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quickStyle7.xml" ContentType="application/vnd.openxmlformats-officedocument.drawingml.diagram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media/image28.jpeg" ContentType="image/jpeg"/>
  <Override PartName="/ppt/media/image1.png" ContentType="image/png"/>
  <Override PartName="/ppt/media/image9.png" ContentType="image/png"/>
  <Override PartName="/ppt/media/image2.png" ContentType="image/png"/>
  <Override PartName="/ppt/media/image4.jpeg" ContentType="image/jpeg"/>
  <Override PartName="/ppt/media/image3.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4.jpeg" ContentType="image/jpeg"/>
  <Override PartName="/ppt/media/image18.png" ContentType="image/png"/>
  <Override PartName="/ppt/media/image19.png" ContentType="image/png"/>
  <Override PartName="/ppt/media/image20.png" ContentType="image/png"/>
  <Override PartName="/ppt/media/image21.jpeg" ContentType="image/jpeg"/>
  <Override PartName="/ppt/media/image22.jpeg" ContentType="image/jpeg"/>
  <Override PartName="/ppt/media/image23.png" ContentType="image/png"/>
  <Override PartName="/ppt/media/image25.png" ContentType="image/png"/>
  <Override PartName="/ppt/media/image26.jpeg" ContentType="image/jpeg"/>
  <Override PartName="/ppt/media/image37.png" ContentType="image/png"/>
  <Override PartName="/ppt/media/image27.png" ContentType="image/png"/>
  <Override PartName="/ppt/media/image29.png" ContentType="image/png"/>
  <Override PartName="/ppt/media/image30.png" ContentType="image/png"/>
  <Override PartName="/ppt/media/image31.jpeg" ContentType="image/jpeg"/>
  <Override PartName="/ppt/media/image42.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40.png" ContentType="image/png"/>
  <Override PartName="/ppt/media/image41.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C3624-9324-45AC-B2BE-13568C19609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AEEBAB-989D-4127-BCF1-EA8AD03B327B}">
      <dgm:prSet/>
      <dgm:spPr/>
      <dgm:t>
        <a:bodyPr/>
        <a:lstStyle/>
        <a:p>
          <a:r>
            <a:rPr lang="el-GR" dirty="0"/>
            <a:t>• Γενικές κοινωνικές οικονομικές και περιβαλλοντικές συνθήκες</a:t>
          </a:r>
          <a:endParaRPr lang="en-US" dirty="0"/>
        </a:p>
      </dgm:t>
    </dgm:pt>
    <dgm:pt modelId="{67D867D7-82FC-4788-8AF5-72C490D2ACDD}" type="parTrans" cxnId="{6C992A98-D9CE-41F7-980D-102C22BCEC80}">
      <dgm:prSet/>
      <dgm:spPr/>
      <dgm:t>
        <a:bodyPr/>
        <a:lstStyle/>
        <a:p>
          <a:endParaRPr lang="en-US"/>
        </a:p>
      </dgm:t>
    </dgm:pt>
    <dgm:pt modelId="{328A1E63-E454-4BA5-B9D4-9793ACB9D9B4}" type="sibTrans" cxnId="{6C992A98-D9CE-41F7-980D-102C22BCEC80}">
      <dgm:prSet/>
      <dgm:spPr/>
      <dgm:t>
        <a:bodyPr/>
        <a:lstStyle/>
        <a:p>
          <a:endParaRPr lang="en-US"/>
        </a:p>
      </dgm:t>
    </dgm:pt>
    <dgm:pt modelId="{555FD10D-CFB1-4320-B559-30173F2D1F42}">
      <dgm:prSet/>
      <dgm:spPr/>
      <dgm:t>
        <a:bodyPr/>
        <a:lstStyle/>
        <a:p>
          <a:r>
            <a:rPr lang="el-GR" dirty="0"/>
            <a:t>• Κατοικία</a:t>
          </a:r>
          <a:endParaRPr lang="en-US" dirty="0"/>
        </a:p>
      </dgm:t>
    </dgm:pt>
    <dgm:pt modelId="{42837A7B-790B-4F55-B926-394F831E13EE}" type="parTrans" cxnId="{48D52542-2575-481B-A526-79FD561C721B}">
      <dgm:prSet/>
      <dgm:spPr/>
      <dgm:t>
        <a:bodyPr/>
        <a:lstStyle/>
        <a:p>
          <a:endParaRPr lang="en-US"/>
        </a:p>
      </dgm:t>
    </dgm:pt>
    <dgm:pt modelId="{8CEBB1F4-E230-4C5E-A22A-54A865AB70BC}" type="sibTrans" cxnId="{48D52542-2575-481B-A526-79FD561C721B}">
      <dgm:prSet/>
      <dgm:spPr/>
      <dgm:t>
        <a:bodyPr/>
        <a:lstStyle/>
        <a:p>
          <a:endParaRPr lang="en-US"/>
        </a:p>
      </dgm:t>
    </dgm:pt>
    <dgm:pt modelId="{BEFF304F-85EF-4BCA-AFCD-C02E36C62EDE}">
      <dgm:prSet/>
      <dgm:spPr/>
      <dgm:t>
        <a:bodyPr/>
        <a:lstStyle/>
        <a:p>
          <a:r>
            <a:rPr lang="el-GR" dirty="0"/>
            <a:t>• Γεωργία</a:t>
          </a:r>
          <a:endParaRPr lang="en-US" dirty="0"/>
        </a:p>
      </dgm:t>
    </dgm:pt>
    <dgm:pt modelId="{7260D61B-6D6C-49BF-9E44-A09AE48BB73A}" type="parTrans" cxnId="{FA960FF8-32F0-4FF9-AFA3-CEAF9FDD2EB0}">
      <dgm:prSet/>
      <dgm:spPr/>
      <dgm:t>
        <a:bodyPr/>
        <a:lstStyle/>
        <a:p>
          <a:endParaRPr lang="en-US"/>
        </a:p>
      </dgm:t>
    </dgm:pt>
    <dgm:pt modelId="{9C0EDE96-F621-44F9-B76D-F6DD2EBF0387}" type="sibTrans" cxnId="{FA960FF8-32F0-4FF9-AFA3-CEAF9FDD2EB0}">
      <dgm:prSet/>
      <dgm:spPr/>
      <dgm:t>
        <a:bodyPr/>
        <a:lstStyle/>
        <a:p>
          <a:endParaRPr lang="en-US"/>
        </a:p>
      </dgm:t>
    </dgm:pt>
    <dgm:pt modelId="{EBF75D23-0EB2-4CA0-8ED2-B58DAC5AEEC9}">
      <dgm:prSet/>
      <dgm:spPr/>
      <dgm:t>
        <a:bodyPr/>
        <a:lstStyle/>
        <a:p>
          <a:r>
            <a:rPr lang="el-GR" dirty="0"/>
            <a:t>• Διατροφή</a:t>
          </a:r>
          <a:endParaRPr lang="en-US" dirty="0"/>
        </a:p>
      </dgm:t>
    </dgm:pt>
    <dgm:pt modelId="{1915055F-C737-403D-B38D-CF0ECE142996}" type="parTrans" cxnId="{A5A3E24D-BEDE-4A81-860D-10BB51B4A494}">
      <dgm:prSet/>
      <dgm:spPr/>
      <dgm:t>
        <a:bodyPr/>
        <a:lstStyle/>
        <a:p>
          <a:endParaRPr lang="en-US"/>
        </a:p>
      </dgm:t>
    </dgm:pt>
    <dgm:pt modelId="{98B5C98C-D1B4-42F8-989E-22F45CBF843B}" type="sibTrans" cxnId="{A5A3E24D-BEDE-4A81-860D-10BB51B4A494}">
      <dgm:prSet/>
      <dgm:spPr/>
      <dgm:t>
        <a:bodyPr/>
        <a:lstStyle/>
        <a:p>
          <a:endParaRPr lang="en-US"/>
        </a:p>
      </dgm:t>
    </dgm:pt>
    <dgm:pt modelId="{50DA45B3-066B-4BB2-80AA-BEE928809E4B}">
      <dgm:prSet/>
      <dgm:spPr/>
      <dgm:t>
        <a:bodyPr/>
        <a:lstStyle/>
        <a:p>
          <a:r>
            <a:rPr lang="el-GR" dirty="0"/>
            <a:t>• Εκπαίδευση</a:t>
          </a:r>
          <a:endParaRPr lang="en-US" dirty="0"/>
        </a:p>
      </dgm:t>
    </dgm:pt>
    <dgm:pt modelId="{9328C57E-DBDB-4768-98C3-5DC742A495BF}" type="parTrans" cxnId="{6757822C-739F-403C-BB58-BDB49A40447F}">
      <dgm:prSet/>
      <dgm:spPr/>
      <dgm:t>
        <a:bodyPr/>
        <a:lstStyle/>
        <a:p>
          <a:endParaRPr lang="en-US"/>
        </a:p>
      </dgm:t>
    </dgm:pt>
    <dgm:pt modelId="{04BFE34D-348B-4199-BC81-4B8C8AD6D180}" type="sibTrans" cxnId="{6757822C-739F-403C-BB58-BDB49A40447F}">
      <dgm:prSet/>
      <dgm:spPr/>
      <dgm:t>
        <a:bodyPr/>
        <a:lstStyle/>
        <a:p>
          <a:endParaRPr lang="en-US"/>
        </a:p>
      </dgm:t>
    </dgm:pt>
    <dgm:pt modelId="{4063F9D3-2A25-4097-8977-D07C22A64EA4}">
      <dgm:prSet/>
      <dgm:spPr/>
      <dgm:t>
        <a:bodyPr/>
        <a:lstStyle/>
        <a:p>
          <a:r>
            <a:rPr lang="el-GR" dirty="0"/>
            <a:t>• Εργασιακό περιβάλλον</a:t>
          </a:r>
          <a:endParaRPr lang="en-US" dirty="0"/>
        </a:p>
      </dgm:t>
    </dgm:pt>
    <dgm:pt modelId="{8E1C30FF-015B-4890-ABD1-EE3FB3F9E5E6}" type="parTrans" cxnId="{FC76689C-0513-4F75-90DE-6AA39DC7BA18}">
      <dgm:prSet/>
      <dgm:spPr/>
      <dgm:t>
        <a:bodyPr/>
        <a:lstStyle/>
        <a:p>
          <a:endParaRPr lang="en-US"/>
        </a:p>
      </dgm:t>
    </dgm:pt>
    <dgm:pt modelId="{907307C3-B718-4CFD-BBE8-96E5E3CF890E}" type="sibTrans" cxnId="{FC76689C-0513-4F75-90DE-6AA39DC7BA18}">
      <dgm:prSet/>
      <dgm:spPr/>
      <dgm:t>
        <a:bodyPr/>
        <a:lstStyle/>
        <a:p>
          <a:endParaRPr lang="en-US"/>
        </a:p>
      </dgm:t>
    </dgm:pt>
    <dgm:pt modelId="{8546597D-2167-423A-BB6A-10078BB827E8}">
      <dgm:prSet/>
      <dgm:spPr/>
      <dgm:t>
        <a:bodyPr/>
        <a:lstStyle/>
        <a:p>
          <a:r>
            <a:rPr lang="el-GR" dirty="0"/>
            <a:t>• Ανεργία</a:t>
          </a:r>
          <a:endParaRPr lang="en-US" dirty="0"/>
        </a:p>
      </dgm:t>
    </dgm:pt>
    <dgm:pt modelId="{2830BAAF-6A03-490F-95B6-63486C4B328C}" type="parTrans" cxnId="{E7F72D36-DD31-454A-B151-734C4441A28E}">
      <dgm:prSet/>
      <dgm:spPr/>
      <dgm:t>
        <a:bodyPr/>
        <a:lstStyle/>
        <a:p>
          <a:endParaRPr lang="en-US"/>
        </a:p>
      </dgm:t>
    </dgm:pt>
    <dgm:pt modelId="{2791DF81-6254-4A76-889B-F2A788453007}" type="sibTrans" cxnId="{E7F72D36-DD31-454A-B151-734C4441A28E}">
      <dgm:prSet/>
      <dgm:spPr/>
      <dgm:t>
        <a:bodyPr/>
        <a:lstStyle/>
        <a:p>
          <a:endParaRPr lang="en-US"/>
        </a:p>
      </dgm:t>
    </dgm:pt>
    <dgm:pt modelId="{D788464B-B1C2-4146-B35C-0B31A1E86B67}">
      <dgm:prSet/>
      <dgm:spPr/>
      <dgm:t>
        <a:bodyPr/>
        <a:lstStyle/>
        <a:p>
          <a:r>
            <a:rPr lang="el-GR" dirty="0"/>
            <a:t>• Ύδρευση</a:t>
          </a:r>
          <a:endParaRPr lang="en-US" dirty="0"/>
        </a:p>
      </dgm:t>
    </dgm:pt>
    <dgm:pt modelId="{8A94CC88-1A2A-481A-A30C-F6BBE501EA1A}" type="parTrans" cxnId="{63D9A3E3-DB55-4155-AA99-AC412DB50E71}">
      <dgm:prSet/>
      <dgm:spPr/>
      <dgm:t>
        <a:bodyPr/>
        <a:lstStyle/>
        <a:p>
          <a:endParaRPr lang="en-US"/>
        </a:p>
      </dgm:t>
    </dgm:pt>
    <dgm:pt modelId="{CB6C9728-B20E-4D35-A4B2-CB0D268789B1}" type="sibTrans" cxnId="{63D9A3E3-DB55-4155-AA99-AC412DB50E71}">
      <dgm:prSet/>
      <dgm:spPr/>
      <dgm:t>
        <a:bodyPr/>
        <a:lstStyle/>
        <a:p>
          <a:endParaRPr lang="en-US"/>
        </a:p>
      </dgm:t>
    </dgm:pt>
    <dgm:pt modelId="{4CC9E74C-3008-4640-81AE-8A0357EA83F0}">
      <dgm:prSet/>
      <dgm:spPr/>
      <dgm:t>
        <a:bodyPr/>
        <a:lstStyle/>
        <a:p>
          <a:r>
            <a:rPr lang="el-GR" dirty="0"/>
            <a:t>• Αποχέτευση</a:t>
          </a:r>
          <a:endParaRPr lang="en-US" dirty="0"/>
        </a:p>
      </dgm:t>
    </dgm:pt>
    <dgm:pt modelId="{F4405832-07AB-4672-9173-445D69003E45}" type="parTrans" cxnId="{2121F08A-DF1B-42F4-A817-49D5A5605A88}">
      <dgm:prSet/>
      <dgm:spPr/>
      <dgm:t>
        <a:bodyPr/>
        <a:lstStyle/>
        <a:p>
          <a:endParaRPr lang="en-US"/>
        </a:p>
      </dgm:t>
    </dgm:pt>
    <dgm:pt modelId="{E065F072-2F67-456D-A0E7-C3CF63260744}" type="sibTrans" cxnId="{2121F08A-DF1B-42F4-A817-49D5A5605A88}">
      <dgm:prSet/>
      <dgm:spPr/>
      <dgm:t>
        <a:bodyPr/>
        <a:lstStyle/>
        <a:p>
          <a:endParaRPr lang="en-US"/>
        </a:p>
      </dgm:t>
    </dgm:pt>
    <dgm:pt modelId="{20E57AE6-A3A0-4EF8-B0C1-10C1AF358626}">
      <dgm:prSet/>
      <dgm:spPr/>
      <dgm:t>
        <a:bodyPr/>
        <a:lstStyle/>
        <a:p>
          <a:r>
            <a:rPr lang="el-GR" dirty="0"/>
            <a:t>• Υπηρεσίες Υγείας, κ.α.</a:t>
          </a:r>
          <a:endParaRPr lang="en-US" dirty="0"/>
        </a:p>
      </dgm:t>
    </dgm:pt>
    <dgm:pt modelId="{B895F81A-7846-4BFA-9E99-03A119691C82}" type="parTrans" cxnId="{E7494AFB-3B64-4CE0-9D08-6BCE47EAE3B2}">
      <dgm:prSet/>
      <dgm:spPr/>
      <dgm:t>
        <a:bodyPr/>
        <a:lstStyle/>
        <a:p>
          <a:endParaRPr lang="en-US"/>
        </a:p>
      </dgm:t>
    </dgm:pt>
    <dgm:pt modelId="{2BE0A754-CC41-4CD9-95BC-661D0952C1A7}" type="sibTrans" cxnId="{E7494AFB-3B64-4CE0-9D08-6BCE47EAE3B2}">
      <dgm:prSet/>
      <dgm:spPr/>
      <dgm:t>
        <a:bodyPr/>
        <a:lstStyle/>
        <a:p>
          <a:endParaRPr lang="en-US"/>
        </a:p>
      </dgm:t>
    </dgm:pt>
    <dgm:pt modelId="{046FB36F-1B6D-45D4-BD91-96574F8A50ED}">
      <dgm:prSet/>
      <dgm:spPr/>
      <dgm:t>
        <a:bodyPr/>
        <a:lstStyle/>
        <a:p>
          <a:r>
            <a:rPr lang="el-GR" dirty="0"/>
            <a:t>• Ηλικία</a:t>
          </a:r>
          <a:endParaRPr lang="en-US" dirty="0"/>
        </a:p>
      </dgm:t>
    </dgm:pt>
    <dgm:pt modelId="{71AE7071-49CE-4E73-B30D-4723602E4FEF}" type="parTrans" cxnId="{7281E2DD-9392-4080-B801-AE09E2AA5814}">
      <dgm:prSet/>
      <dgm:spPr/>
      <dgm:t>
        <a:bodyPr/>
        <a:lstStyle/>
        <a:p>
          <a:endParaRPr lang="en-US"/>
        </a:p>
      </dgm:t>
    </dgm:pt>
    <dgm:pt modelId="{CCC9A307-464D-4956-9AB2-9285B0E053F5}" type="sibTrans" cxnId="{7281E2DD-9392-4080-B801-AE09E2AA5814}">
      <dgm:prSet/>
      <dgm:spPr/>
      <dgm:t>
        <a:bodyPr/>
        <a:lstStyle/>
        <a:p>
          <a:endParaRPr lang="en-US"/>
        </a:p>
      </dgm:t>
    </dgm:pt>
    <dgm:pt modelId="{67F6CCC5-D6C8-4C96-9C9D-E5F4BFA3A5EA}">
      <dgm:prSet/>
      <dgm:spPr/>
      <dgm:t>
        <a:bodyPr/>
        <a:lstStyle/>
        <a:p>
          <a:r>
            <a:rPr lang="el-GR" dirty="0"/>
            <a:t>• Φύλο</a:t>
          </a:r>
          <a:endParaRPr lang="en-US" dirty="0"/>
        </a:p>
      </dgm:t>
    </dgm:pt>
    <dgm:pt modelId="{BC4B7F02-3346-4EC8-B562-539FC765B4A4}" type="parTrans" cxnId="{3A981789-B98A-4CCC-B9CE-8B54FD4F6618}">
      <dgm:prSet/>
      <dgm:spPr/>
      <dgm:t>
        <a:bodyPr/>
        <a:lstStyle/>
        <a:p>
          <a:endParaRPr lang="en-US"/>
        </a:p>
      </dgm:t>
    </dgm:pt>
    <dgm:pt modelId="{6CFE99B8-98B0-4EE5-B320-88CAF85A1ADB}" type="sibTrans" cxnId="{3A981789-B98A-4CCC-B9CE-8B54FD4F6618}">
      <dgm:prSet/>
      <dgm:spPr/>
      <dgm:t>
        <a:bodyPr/>
        <a:lstStyle/>
        <a:p>
          <a:endParaRPr lang="en-US"/>
        </a:p>
      </dgm:t>
    </dgm:pt>
    <dgm:pt modelId="{9AFBC776-7F40-45A8-B4B1-3D10D68CDBD5}">
      <dgm:prSet/>
      <dgm:spPr/>
      <dgm:t>
        <a:bodyPr/>
        <a:lstStyle/>
        <a:p>
          <a:r>
            <a:rPr lang="el-GR" dirty="0"/>
            <a:t>• Κληρονομικότητα</a:t>
          </a:r>
          <a:endParaRPr lang="en-US" dirty="0"/>
        </a:p>
      </dgm:t>
    </dgm:pt>
    <dgm:pt modelId="{A86F82D9-C95D-4E9C-A8FA-5074A9307F91}" type="parTrans" cxnId="{F0E716C8-E7D1-4DD6-B475-FFA6631FAB5F}">
      <dgm:prSet/>
      <dgm:spPr/>
      <dgm:t>
        <a:bodyPr/>
        <a:lstStyle/>
        <a:p>
          <a:endParaRPr lang="en-US"/>
        </a:p>
      </dgm:t>
    </dgm:pt>
    <dgm:pt modelId="{66AD9375-C13A-420C-9400-A06C0EA2D35C}" type="sibTrans" cxnId="{F0E716C8-E7D1-4DD6-B475-FFA6631FAB5F}">
      <dgm:prSet/>
      <dgm:spPr/>
      <dgm:t>
        <a:bodyPr/>
        <a:lstStyle/>
        <a:p>
          <a:endParaRPr lang="en-US"/>
        </a:p>
      </dgm:t>
    </dgm:pt>
    <dgm:pt modelId="{B25D1141-8378-6A4C-96A2-F14ED340FF95}" type="pres">
      <dgm:prSet presAssocID="{4E4C3624-9324-45AC-B2BE-13568C19609F}" presName="vert0" presStyleCnt="0">
        <dgm:presLayoutVars>
          <dgm:dir/>
          <dgm:animOne val="branch"/>
          <dgm:animLvl val="lvl"/>
        </dgm:presLayoutVars>
      </dgm:prSet>
      <dgm:spPr/>
    </dgm:pt>
    <dgm:pt modelId="{7461A14B-89EF-674F-AE63-A38DCDF22834}" type="pres">
      <dgm:prSet presAssocID="{ECAEEBAB-989D-4127-BCF1-EA8AD03B327B}" presName="thickLine" presStyleLbl="alignNode1" presStyleIdx="0" presStyleCnt="13"/>
      <dgm:spPr/>
    </dgm:pt>
    <dgm:pt modelId="{8F51ACB3-F944-CE4C-87A9-EAC106303FE0}" type="pres">
      <dgm:prSet presAssocID="{ECAEEBAB-989D-4127-BCF1-EA8AD03B327B}" presName="horz1" presStyleCnt="0"/>
      <dgm:spPr/>
    </dgm:pt>
    <dgm:pt modelId="{4C738AA6-12AA-7A4F-B205-4BE397F48326}" type="pres">
      <dgm:prSet presAssocID="{ECAEEBAB-989D-4127-BCF1-EA8AD03B327B}" presName="tx1" presStyleLbl="revTx" presStyleIdx="0" presStyleCnt="13"/>
      <dgm:spPr/>
    </dgm:pt>
    <dgm:pt modelId="{303453FC-0664-7549-8051-F475DB80056E}" type="pres">
      <dgm:prSet presAssocID="{ECAEEBAB-989D-4127-BCF1-EA8AD03B327B}" presName="vert1" presStyleCnt="0"/>
      <dgm:spPr/>
    </dgm:pt>
    <dgm:pt modelId="{904E7342-4EF9-2147-8DBB-130E314E67E2}" type="pres">
      <dgm:prSet presAssocID="{555FD10D-CFB1-4320-B559-30173F2D1F42}" presName="thickLine" presStyleLbl="alignNode1" presStyleIdx="1" presStyleCnt="13"/>
      <dgm:spPr/>
    </dgm:pt>
    <dgm:pt modelId="{D155A1A2-3F31-704E-823B-47BF92C88F14}" type="pres">
      <dgm:prSet presAssocID="{555FD10D-CFB1-4320-B559-30173F2D1F42}" presName="horz1" presStyleCnt="0"/>
      <dgm:spPr/>
    </dgm:pt>
    <dgm:pt modelId="{D5CD3F63-8BAF-8841-8BC0-AED48A40B325}" type="pres">
      <dgm:prSet presAssocID="{555FD10D-CFB1-4320-B559-30173F2D1F42}" presName="tx1" presStyleLbl="revTx" presStyleIdx="1" presStyleCnt="13"/>
      <dgm:spPr/>
    </dgm:pt>
    <dgm:pt modelId="{B8361B57-0CDF-F641-A74C-8BD3202E5091}" type="pres">
      <dgm:prSet presAssocID="{555FD10D-CFB1-4320-B559-30173F2D1F42}" presName="vert1" presStyleCnt="0"/>
      <dgm:spPr/>
    </dgm:pt>
    <dgm:pt modelId="{AD44DB89-3609-0D49-B9E1-E9E09E0EEFEE}" type="pres">
      <dgm:prSet presAssocID="{BEFF304F-85EF-4BCA-AFCD-C02E36C62EDE}" presName="thickLine" presStyleLbl="alignNode1" presStyleIdx="2" presStyleCnt="13"/>
      <dgm:spPr/>
    </dgm:pt>
    <dgm:pt modelId="{99F6CA78-AA5F-044C-85F3-9AF0926696C1}" type="pres">
      <dgm:prSet presAssocID="{BEFF304F-85EF-4BCA-AFCD-C02E36C62EDE}" presName="horz1" presStyleCnt="0"/>
      <dgm:spPr/>
    </dgm:pt>
    <dgm:pt modelId="{055D1480-8B40-C345-A044-357050C773ED}" type="pres">
      <dgm:prSet presAssocID="{BEFF304F-85EF-4BCA-AFCD-C02E36C62EDE}" presName="tx1" presStyleLbl="revTx" presStyleIdx="2" presStyleCnt="13"/>
      <dgm:spPr/>
    </dgm:pt>
    <dgm:pt modelId="{63CA1AEF-7523-5A4D-9CD7-8AAA63D5A6F3}" type="pres">
      <dgm:prSet presAssocID="{BEFF304F-85EF-4BCA-AFCD-C02E36C62EDE}" presName="vert1" presStyleCnt="0"/>
      <dgm:spPr/>
    </dgm:pt>
    <dgm:pt modelId="{D095B39C-C3A9-CA46-86B9-A5FC86849214}" type="pres">
      <dgm:prSet presAssocID="{EBF75D23-0EB2-4CA0-8ED2-B58DAC5AEEC9}" presName="thickLine" presStyleLbl="alignNode1" presStyleIdx="3" presStyleCnt="13"/>
      <dgm:spPr/>
    </dgm:pt>
    <dgm:pt modelId="{6AE5BA93-99BD-404F-B4A2-76A14DE35D64}" type="pres">
      <dgm:prSet presAssocID="{EBF75D23-0EB2-4CA0-8ED2-B58DAC5AEEC9}" presName="horz1" presStyleCnt="0"/>
      <dgm:spPr/>
    </dgm:pt>
    <dgm:pt modelId="{759F8B16-32E5-3448-881C-A51BB4DEC271}" type="pres">
      <dgm:prSet presAssocID="{EBF75D23-0EB2-4CA0-8ED2-B58DAC5AEEC9}" presName="tx1" presStyleLbl="revTx" presStyleIdx="3" presStyleCnt="13"/>
      <dgm:spPr/>
    </dgm:pt>
    <dgm:pt modelId="{9AAC7B3B-CFA0-FB40-976C-77AAD799888E}" type="pres">
      <dgm:prSet presAssocID="{EBF75D23-0EB2-4CA0-8ED2-B58DAC5AEEC9}" presName="vert1" presStyleCnt="0"/>
      <dgm:spPr/>
    </dgm:pt>
    <dgm:pt modelId="{22D20531-8D69-0B49-89C6-96EEFF74E190}" type="pres">
      <dgm:prSet presAssocID="{50DA45B3-066B-4BB2-80AA-BEE928809E4B}" presName="thickLine" presStyleLbl="alignNode1" presStyleIdx="4" presStyleCnt="13"/>
      <dgm:spPr/>
    </dgm:pt>
    <dgm:pt modelId="{997C6485-3C35-CC4C-8019-4F3E79F913A4}" type="pres">
      <dgm:prSet presAssocID="{50DA45B3-066B-4BB2-80AA-BEE928809E4B}" presName="horz1" presStyleCnt="0"/>
      <dgm:spPr/>
    </dgm:pt>
    <dgm:pt modelId="{EA150B25-81A7-6E47-A7D3-0AB71B9FAD8C}" type="pres">
      <dgm:prSet presAssocID="{50DA45B3-066B-4BB2-80AA-BEE928809E4B}" presName="tx1" presStyleLbl="revTx" presStyleIdx="4" presStyleCnt="13"/>
      <dgm:spPr/>
    </dgm:pt>
    <dgm:pt modelId="{863E2C10-C03A-7C48-BC72-F8EB6888D905}" type="pres">
      <dgm:prSet presAssocID="{50DA45B3-066B-4BB2-80AA-BEE928809E4B}" presName="vert1" presStyleCnt="0"/>
      <dgm:spPr/>
    </dgm:pt>
    <dgm:pt modelId="{9F1CC98F-7615-2749-B066-0AB1030C25E4}" type="pres">
      <dgm:prSet presAssocID="{4063F9D3-2A25-4097-8977-D07C22A64EA4}" presName="thickLine" presStyleLbl="alignNode1" presStyleIdx="5" presStyleCnt="13"/>
      <dgm:spPr/>
    </dgm:pt>
    <dgm:pt modelId="{468D8C4F-D793-494D-9A43-9FE102076D47}" type="pres">
      <dgm:prSet presAssocID="{4063F9D3-2A25-4097-8977-D07C22A64EA4}" presName="horz1" presStyleCnt="0"/>
      <dgm:spPr/>
    </dgm:pt>
    <dgm:pt modelId="{B657103C-D632-E24B-AF08-7F211F336C86}" type="pres">
      <dgm:prSet presAssocID="{4063F9D3-2A25-4097-8977-D07C22A64EA4}" presName="tx1" presStyleLbl="revTx" presStyleIdx="5" presStyleCnt="13"/>
      <dgm:spPr/>
    </dgm:pt>
    <dgm:pt modelId="{15E80000-E02B-4145-A45A-3B6BD2473719}" type="pres">
      <dgm:prSet presAssocID="{4063F9D3-2A25-4097-8977-D07C22A64EA4}" presName="vert1" presStyleCnt="0"/>
      <dgm:spPr/>
    </dgm:pt>
    <dgm:pt modelId="{EE81DD2F-D68E-C646-9EDD-587070371B8F}" type="pres">
      <dgm:prSet presAssocID="{8546597D-2167-423A-BB6A-10078BB827E8}" presName="thickLine" presStyleLbl="alignNode1" presStyleIdx="6" presStyleCnt="13"/>
      <dgm:spPr/>
    </dgm:pt>
    <dgm:pt modelId="{B1BD9BAA-2A6A-3B4F-A733-D28AA786FA12}" type="pres">
      <dgm:prSet presAssocID="{8546597D-2167-423A-BB6A-10078BB827E8}" presName="horz1" presStyleCnt="0"/>
      <dgm:spPr/>
    </dgm:pt>
    <dgm:pt modelId="{41F08539-E6F3-4D43-B758-CC2A31EB438A}" type="pres">
      <dgm:prSet presAssocID="{8546597D-2167-423A-BB6A-10078BB827E8}" presName="tx1" presStyleLbl="revTx" presStyleIdx="6" presStyleCnt="13"/>
      <dgm:spPr/>
    </dgm:pt>
    <dgm:pt modelId="{E99DF24C-4557-0243-B402-1AC6E609DCED}" type="pres">
      <dgm:prSet presAssocID="{8546597D-2167-423A-BB6A-10078BB827E8}" presName="vert1" presStyleCnt="0"/>
      <dgm:spPr/>
    </dgm:pt>
    <dgm:pt modelId="{B32487A7-4072-314B-BCFA-FF50BB99A0C2}" type="pres">
      <dgm:prSet presAssocID="{D788464B-B1C2-4146-B35C-0B31A1E86B67}" presName="thickLine" presStyleLbl="alignNode1" presStyleIdx="7" presStyleCnt="13"/>
      <dgm:spPr/>
    </dgm:pt>
    <dgm:pt modelId="{2EC594F7-F3C5-A149-A755-268DC67F48BA}" type="pres">
      <dgm:prSet presAssocID="{D788464B-B1C2-4146-B35C-0B31A1E86B67}" presName="horz1" presStyleCnt="0"/>
      <dgm:spPr/>
    </dgm:pt>
    <dgm:pt modelId="{F483188B-CDFC-7345-9D24-C169EB349BA1}" type="pres">
      <dgm:prSet presAssocID="{D788464B-B1C2-4146-B35C-0B31A1E86B67}" presName="tx1" presStyleLbl="revTx" presStyleIdx="7" presStyleCnt="13"/>
      <dgm:spPr/>
    </dgm:pt>
    <dgm:pt modelId="{57FD3442-8D38-D046-A6E6-8B8996702206}" type="pres">
      <dgm:prSet presAssocID="{D788464B-B1C2-4146-B35C-0B31A1E86B67}" presName="vert1" presStyleCnt="0"/>
      <dgm:spPr/>
    </dgm:pt>
    <dgm:pt modelId="{3423DBA5-0D18-5C43-BA41-22A4B2FAEE87}" type="pres">
      <dgm:prSet presAssocID="{4CC9E74C-3008-4640-81AE-8A0357EA83F0}" presName="thickLine" presStyleLbl="alignNode1" presStyleIdx="8" presStyleCnt="13"/>
      <dgm:spPr/>
    </dgm:pt>
    <dgm:pt modelId="{8BD76803-EFE1-6F44-BB6B-D22283178719}" type="pres">
      <dgm:prSet presAssocID="{4CC9E74C-3008-4640-81AE-8A0357EA83F0}" presName="horz1" presStyleCnt="0"/>
      <dgm:spPr/>
    </dgm:pt>
    <dgm:pt modelId="{B6250F5C-4E58-024A-9543-B5ED280C957F}" type="pres">
      <dgm:prSet presAssocID="{4CC9E74C-3008-4640-81AE-8A0357EA83F0}" presName="tx1" presStyleLbl="revTx" presStyleIdx="8" presStyleCnt="13"/>
      <dgm:spPr/>
    </dgm:pt>
    <dgm:pt modelId="{A2242E28-CEB7-094B-9469-0B5955159F3D}" type="pres">
      <dgm:prSet presAssocID="{4CC9E74C-3008-4640-81AE-8A0357EA83F0}" presName="vert1" presStyleCnt="0"/>
      <dgm:spPr/>
    </dgm:pt>
    <dgm:pt modelId="{2643499D-8F4D-B240-BA3F-0DC39B44C9D5}" type="pres">
      <dgm:prSet presAssocID="{20E57AE6-A3A0-4EF8-B0C1-10C1AF358626}" presName="thickLine" presStyleLbl="alignNode1" presStyleIdx="9" presStyleCnt="13"/>
      <dgm:spPr/>
    </dgm:pt>
    <dgm:pt modelId="{DCD2F34A-0C17-964C-89A5-7D80CEC3BDF3}" type="pres">
      <dgm:prSet presAssocID="{20E57AE6-A3A0-4EF8-B0C1-10C1AF358626}" presName="horz1" presStyleCnt="0"/>
      <dgm:spPr/>
    </dgm:pt>
    <dgm:pt modelId="{9B3A96A3-3488-2048-AE21-83BC1350BB3E}" type="pres">
      <dgm:prSet presAssocID="{20E57AE6-A3A0-4EF8-B0C1-10C1AF358626}" presName="tx1" presStyleLbl="revTx" presStyleIdx="9" presStyleCnt="13"/>
      <dgm:spPr/>
    </dgm:pt>
    <dgm:pt modelId="{C5E4F2A2-B344-D144-99E8-00E8C0681690}" type="pres">
      <dgm:prSet presAssocID="{20E57AE6-A3A0-4EF8-B0C1-10C1AF358626}" presName="vert1" presStyleCnt="0"/>
      <dgm:spPr/>
    </dgm:pt>
    <dgm:pt modelId="{DBCDD336-30C9-2541-BE23-D38A782FB53C}" type="pres">
      <dgm:prSet presAssocID="{046FB36F-1B6D-45D4-BD91-96574F8A50ED}" presName="thickLine" presStyleLbl="alignNode1" presStyleIdx="10" presStyleCnt="13"/>
      <dgm:spPr/>
    </dgm:pt>
    <dgm:pt modelId="{595640C6-6E53-2543-A403-9CFFE38782F2}" type="pres">
      <dgm:prSet presAssocID="{046FB36F-1B6D-45D4-BD91-96574F8A50ED}" presName="horz1" presStyleCnt="0"/>
      <dgm:spPr/>
    </dgm:pt>
    <dgm:pt modelId="{4F62ADEA-5122-6F4C-86DE-34FF7B99C9F0}" type="pres">
      <dgm:prSet presAssocID="{046FB36F-1B6D-45D4-BD91-96574F8A50ED}" presName="tx1" presStyleLbl="revTx" presStyleIdx="10" presStyleCnt="13"/>
      <dgm:spPr/>
    </dgm:pt>
    <dgm:pt modelId="{B4EA704D-C892-DE44-8BE0-2AF3D0327EBD}" type="pres">
      <dgm:prSet presAssocID="{046FB36F-1B6D-45D4-BD91-96574F8A50ED}" presName="vert1" presStyleCnt="0"/>
      <dgm:spPr/>
    </dgm:pt>
    <dgm:pt modelId="{BCA18E39-ABAB-1C4D-8B02-ABB0DEE2CB40}" type="pres">
      <dgm:prSet presAssocID="{67F6CCC5-D6C8-4C96-9C9D-E5F4BFA3A5EA}" presName="thickLine" presStyleLbl="alignNode1" presStyleIdx="11" presStyleCnt="13"/>
      <dgm:spPr/>
    </dgm:pt>
    <dgm:pt modelId="{543993BD-1DD4-9943-A1E7-5EF8A1A03038}" type="pres">
      <dgm:prSet presAssocID="{67F6CCC5-D6C8-4C96-9C9D-E5F4BFA3A5EA}" presName="horz1" presStyleCnt="0"/>
      <dgm:spPr/>
    </dgm:pt>
    <dgm:pt modelId="{4B5A1271-4A23-CB4A-9878-CDFFCBFEEBDD}" type="pres">
      <dgm:prSet presAssocID="{67F6CCC5-D6C8-4C96-9C9D-E5F4BFA3A5EA}" presName="tx1" presStyleLbl="revTx" presStyleIdx="11" presStyleCnt="13"/>
      <dgm:spPr/>
    </dgm:pt>
    <dgm:pt modelId="{F04848C7-7C34-B54F-AC8F-4C0738CB7469}" type="pres">
      <dgm:prSet presAssocID="{67F6CCC5-D6C8-4C96-9C9D-E5F4BFA3A5EA}" presName="vert1" presStyleCnt="0"/>
      <dgm:spPr/>
    </dgm:pt>
    <dgm:pt modelId="{3443A3E1-4C0C-7245-9EF2-DF0D663EBE8A}" type="pres">
      <dgm:prSet presAssocID="{9AFBC776-7F40-45A8-B4B1-3D10D68CDBD5}" presName="thickLine" presStyleLbl="alignNode1" presStyleIdx="12" presStyleCnt="13"/>
      <dgm:spPr/>
    </dgm:pt>
    <dgm:pt modelId="{04714131-BCA3-8F4C-8AC3-2B97C3E754D3}" type="pres">
      <dgm:prSet presAssocID="{9AFBC776-7F40-45A8-B4B1-3D10D68CDBD5}" presName="horz1" presStyleCnt="0"/>
      <dgm:spPr/>
    </dgm:pt>
    <dgm:pt modelId="{C8EC51F5-7F77-2444-8360-91BF9186A890}" type="pres">
      <dgm:prSet presAssocID="{9AFBC776-7F40-45A8-B4B1-3D10D68CDBD5}" presName="tx1" presStyleLbl="revTx" presStyleIdx="12" presStyleCnt="13"/>
      <dgm:spPr/>
    </dgm:pt>
    <dgm:pt modelId="{8EB12BE3-AA2C-FD4B-B216-C7A1F0F7946B}" type="pres">
      <dgm:prSet presAssocID="{9AFBC776-7F40-45A8-B4B1-3D10D68CDBD5}" presName="vert1" presStyleCnt="0"/>
      <dgm:spPr/>
    </dgm:pt>
  </dgm:ptLst>
  <dgm:cxnLst>
    <dgm:cxn modelId="{FEC1EA11-9BD9-7848-A2F4-A747EBE8CB9D}" type="presOf" srcId="{4063F9D3-2A25-4097-8977-D07C22A64EA4}" destId="{B657103C-D632-E24B-AF08-7F211F336C86}" srcOrd="0" destOrd="0" presId="urn:microsoft.com/office/officeart/2008/layout/LinedList"/>
    <dgm:cxn modelId="{E67A0314-56C2-C947-8CCC-9D04874788AD}" type="presOf" srcId="{4CC9E74C-3008-4640-81AE-8A0357EA83F0}" destId="{B6250F5C-4E58-024A-9543-B5ED280C957F}" srcOrd="0" destOrd="0" presId="urn:microsoft.com/office/officeart/2008/layout/LinedList"/>
    <dgm:cxn modelId="{AB692E16-35B7-5349-844F-B708916FEA14}" type="presOf" srcId="{4E4C3624-9324-45AC-B2BE-13568C19609F}" destId="{B25D1141-8378-6A4C-96A2-F14ED340FF95}" srcOrd="0" destOrd="0" presId="urn:microsoft.com/office/officeart/2008/layout/LinedList"/>
    <dgm:cxn modelId="{6757822C-739F-403C-BB58-BDB49A40447F}" srcId="{4E4C3624-9324-45AC-B2BE-13568C19609F}" destId="{50DA45B3-066B-4BB2-80AA-BEE928809E4B}" srcOrd="4" destOrd="0" parTransId="{9328C57E-DBDB-4768-98C3-5DC742A495BF}" sibTransId="{04BFE34D-348B-4199-BC81-4B8C8AD6D180}"/>
    <dgm:cxn modelId="{0388BC32-1DB2-EA43-B2C2-B71F971D3FFC}" type="presOf" srcId="{046FB36F-1B6D-45D4-BD91-96574F8A50ED}" destId="{4F62ADEA-5122-6F4C-86DE-34FF7B99C9F0}" srcOrd="0" destOrd="0" presId="urn:microsoft.com/office/officeart/2008/layout/LinedList"/>
    <dgm:cxn modelId="{E7F72D36-DD31-454A-B151-734C4441A28E}" srcId="{4E4C3624-9324-45AC-B2BE-13568C19609F}" destId="{8546597D-2167-423A-BB6A-10078BB827E8}" srcOrd="6" destOrd="0" parTransId="{2830BAAF-6A03-490F-95B6-63486C4B328C}" sibTransId="{2791DF81-6254-4A76-889B-F2A788453007}"/>
    <dgm:cxn modelId="{48D52542-2575-481B-A526-79FD561C721B}" srcId="{4E4C3624-9324-45AC-B2BE-13568C19609F}" destId="{555FD10D-CFB1-4320-B559-30173F2D1F42}" srcOrd="1" destOrd="0" parTransId="{42837A7B-790B-4F55-B926-394F831E13EE}" sibTransId="{8CEBB1F4-E230-4C5E-A22A-54A865AB70BC}"/>
    <dgm:cxn modelId="{A5A3E24D-BEDE-4A81-860D-10BB51B4A494}" srcId="{4E4C3624-9324-45AC-B2BE-13568C19609F}" destId="{EBF75D23-0EB2-4CA0-8ED2-B58DAC5AEEC9}" srcOrd="3" destOrd="0" parTransId="{1915055F-C737-403D-B38D-CF0ECE142996}" sibTransId="{98B5C98C-D1B4-42F8-989E-22F45CBF843B}"/>
    <dgm:cxn modelId="{5A4BA357-BD02-2641-A5C5-CEFFF162CD66}" type="presOf" srcId="{50DA45B3-066B-4BB2-80AA-BEE928809E4B}" destId="{EA150B25-81A7-6E47-A7D3-0AB71B9FAD8C}" srcOrd="0" destOrd="0" presId="urn:microsoft.com/office/officeart/2008/layout/LinedList"/>
    <dgm:cxn modelId="{036D4A6A-6CF0-8443-BD0F-2F6F8A71B17D}" type="presOf" srcId="{8546597D-2167-423A-BB6A-10078BB827E8}" destId="{41F08539-E6F3-4D43-B758-CC2A31EB438A}" srcOrd="0" destOrd="0" presId="urn:microsoft.com/office/officeart/2008/layout/LinedList"/>
    <dgm:cxn modelId="{D1F28C70-9E16-8047-9B1D-43A4809D1D34}" type="presOf" srcId="{67F6CCC5-D6C8-4C96-9C9D-E5F4BFA3A5EA}" destId="{4B5A1271-4A23-CB4A-9878-CDFFCBFEEBDD}" srcOrd="0" destOrd="0" presId="urn:microsoft.com/office/officeart/2008/layout/LinedList"/>
    <dgm:cxn modelId="{BAFA3579-4C25-AA44-B572-82DEE93F5D8F}" type="presOf" srcId="{9AFBC776-7F40-45A8-B4B1-3D10D68CDBD5}" destId="{C8EC51F5-7F77-2444-8360-91BF9186A890}" srcOrd="0" destOrd="0" presId="urn:microsoft.com/office/officeart/2008/layout/LinedList"/>
    <dgm:cxn modelId="{5E6DC486-47EC-3642-B338-6C0ED8C1A241}" type="presOf" srcId="{EBF75D23-0EB2-4CA0-8ED2-B58DAC5AEEC9}" destId="{759F8B16-32E5-3448-881C-A51BB4DEC271}" srcOrd="0" destOrd="0" presId="urn:microsoft.com/office/officeart/2008/layout/LinedList"/>
    <dgm:cxn modelId="{3A981789-B98A-4CCC-B9CE-8B54FD4F6618}" srcId="{4E4C3624-9324-45AC-B2BE-13568C19609F}" destId="{67F6CCC5-D6C8-4C96-9C9D-E5F4BFA3A5EA}" srcOrd="11" destOrd="0" parTransId="{BC4B7F02-3346-4EC8-B562-539FC765B4A4}" sibTransId="{6CFE99B8-98B0-4EE5-B320-88CAF85A1ADB}"/>
    <dgm:cxn modelId="{2121F08A-DF1B-42F4-A817-49D5A5605A88}" srcId="{4E4C3624-9324-45AC-B2BE-13568C19609F}" destId="{4CC9E74C-3008-4640-81AE-8A0357EA83F0}" srcOrd="8" destOrd="0" parTransId="{F4405832-07AB-4672-9173-445D69003E45}" sibTransId="{E065F072-2F67-456D-A0E7-C3CF63260744}"/>
    <dgm:cxn modelId="{FC0A1191-C4F4-584A-BF99-736CF197E72C}" type="presOf" srcId="{555FD10D-CFB1-4320-B559-30173F2D1F42}" destId="{D5CD3F63-8BAF-8841-8BC0-AED48A40B325}" srcOrd="0" destOrd="0" presId="urn:microsoft.com/office/officeart/2008/layout/LinedList"/>
    <dgm:cxn modelId="{9EC00C96-E270-1F44-94C6-7B2664892201}" type="presOf" srcId="{D788464B-B1C2-4146-B35C-0B31A1E86B67}" destId="{F483188B-CDFC-7345-9D24-C169EB349BA1}" srcOrd="0" destOrd="0" presId="urn:microsoft.com/office/officeart/2008/layout/LinedList"/>
    <dgm:cxn modelId="{6C992A98-D9CE-41F7-980D-102C22BCEC80}" srcId="{4E4C3624-9324-45AC-B2BE-13568C19609F}" destId="{ECAEEBAB-989D-4127-BCF1-EA8AD03B327B}" srcOrd="0" destOrd="0" parTransId="{67D867D7-82FC-4788-8AF5-72C490D2ACDD}" sibTransId="{328A1E63-E454-4BA5-B9D4-9793ACB9D9B4}"/>
    <dgm:cxn modelId="{A8856B98-B8DD-FA46-87D6-1FBE6BE2C9ED}" type="presOf" srcId="{BEFF304F-85EF-4BCA-AFCD-C02E36C62EDE}" destId="{055D1480-8B40-C345-A044-357050C773ED}" srcOrd="0" destOrd="0" presId="urn:microsoft.com/office/officeart/2008/layout/LinedList"/>
    <dgm:cxn modelId="{CCA2C299-2B95-034B-9879-DEF751635457}" type="presOf" srcId="{20E57AE6-A3A0-4EF8-B0C1-10C1AF358626}" destId="{9B3A96A3-3488-2048-AE21-83BC1350BB3E}" srcOrd="0" destOrd="0" presId="urn:microsoft.com/office/officeart/2008/layout/LinedList"/>
    <dgm:cxn modelId="{FC76689C-0513-4F75-90DE-6AA39DC7BA18}" srcId="{4E4C3624-9324-45AC-B2BE-13568C19609F}" destId="{4063F9D3-2A25-4097-8977-D07C22A64EA4}" srcOrd="5" destOrd="0" parTransId="{8E1C30FF-015B-4890-ABD1-EE3FB3F9E5E6}" sibTransId="{907307C3-B718-4CFD-BBE8-96E5E3CF890E}"/>
    <dgm:cxn modelId="{FE4662C6-EB86-9B4F-9A99-3B062A244323}" type="presOf" srcId="{ECAEEBAB-989D-4127-BCF1-EA8AD03B327B}" destId="{4C738AA6-12AA-7A4F-B205-4BE397F48326}" srcOrd="0" destOrd="0" presId="urn:microsoft.com/office/officeart/2008/layout/LinedList"/>
    <dgm:cxn modelId="{F0E716C8-E7D1-4DD6-B475-FFA6631FAB5F}" srcId="{4E4C3624-9324-45AC-B2BE-13568C19609F}" destId="{9AFBC776-7F40-45A8-B4B1-3D10D68CDBD5}" srcOrd="12" destOrd="0" parTransId="{A86F82D9-C95D-4E9C-A8FA-5074A9307F91}" sibTransId="{66AD9375-C13A-420C-9400-A06C0EA2D35C}"/>
    <dgm:cxn modelId="{7281E2DD-9392-4080-B801-AE09E2AA5814}" srcId="{4E4C3624-9324-45AC-B2BE-13568C19609F}" destId="{046FB36F-1B6D-45D4-BD91-96574F8A50ED}" srcOrd="10" destOrd="0" parTransId="{71AE7071-49CE-4E73-B30D-4723602E4FEF}" sibTransId="{CCC9A307-464D-4956-9AB2-9285B0E053F5}"/>
    <dgm:cxn modelId="{63D9A3E3-DB55-4155-AA99-AC412DB50E71}" srcId="{4E4C3624-9324-45AC-B2BE-13568C19609F}" destId="{D788464B-B1C2-4146-B35C-0B31A1E86B67}" srcOrd="7" destOrd="0" parTransId="{8A94CC88-1A2A-481A-A30C-F6BBE501EA1A}" sibTransId="{CB6C9728-B20E-4D35-A4B2-CB0D268789B1}"/>
    <dgm:cxn modelId="{FA960FF8-32F0-4FF9-AFA3-CEAF9FDD2EB0}" srcId="{4E4C3624-9324-45AC-B2BE-13568C19609F}" destId="{BEFF304F-85EF-4BCA-AFCD-C02E36C62EDE}" srcOrd="2" destOrd="0" parTransId="{7260D61B-6D6C-49BF-9E44-A09AE48BB73A}" sibTransId="{9C0EDE96-F621-44F9-B76D-F6DD2EBF0387}"/>
    <dgm:cxn modelId="{E7494AFB-3B64-4CE0-9D08-6BCE47EAE3B2}" srcId="{4E4C3624-9324-45AC-B2BE-13568C19609F}" destId="{20E57AE6-A3A0-4EF8-B0C1-10C1AF358626}" srcOrd="9" destOrd="0" parTransId="{B895F81A-7846-4BFA-9E99-03A119691C82}" sibTransId="{2BE0A754-CC41-4CD9-95BC-661D0952C1A7}"/>
    <dgm:cxn modelId="{C6D23D57-B026-EA4E-82B5-697C91E297E8}" type="presParOf" srcId="{B25D1141-8378-6A4C-96A2-F14ED340FF95}" destId="{7461A14B-89EF-674F-AE63-A38DCDF22834}" srcOrd="0" destOrd="0" presId="urn:microsoft.com/office/officeart/2008/layout/LinedList"/>
    <dgm:cxn modelId="{3DED664B-8F6D-A742-BFEA-F1DA0CBC1880}" type="presParOf" srcId="{B25D1141-8378-6A4C-96A2-F14ED340FF95}" destId="{8F51ACB3-F944-CE4C-87A9-EAC106303FE0}" srcOrd="1" destOrd="0" presId="urn:microsoft.com/office/officeart/2008/layout/LinedList"/>
    <dgm:cxn modelId="{2CD3237A-BF16-C244-B0E7-B3EC5AD973AE}" type="presParOf" srcId="{8F51ACB3-F944-CE4C-87A9-EAC106303FE0}" destId="{4C738AA6-12AA-7A4F-B205-4BE397F48326}" srcOrd="0" destOrd="0" presId="urn:microsoft.com/office/officeart/2008/layout/LinedList"/>
    <dgm:cxn modelId="{F437D037-4B96-0B4C-8E6B-503D8697659C}" type="presParOf" srcId="{8F51ACB3-F944-CE4C-87A9-EAC106303FE0}" destId="{303453FC-0664-7549-8051-F475DB80056E}" srcOrd="1" destOrd="0" presId="urn:microsoft.com/office/officeart/2008/layout/LinedList"/>
    <dgm:cxn modelId="{368E8BAF-EA9D-A64C-B840-43987E400CD8}" type="presParOf" srcId="{B25D1141-8378-6A4C-96A2-F14ED340FF95}" destId="{904E7342-4EF9-2147-8DBB-130E314E67E2}" srcOrd="2" destOrd="0" presId="urn:microsoft.com/office/officeart/2008/layout/LinedList"/>
    <dgm:cxn modelId="{F7075AF5-C5E6-2242-80E2-09876394A4ED}" type="presParOf" srcId="{B25D1141-8378-6A4C-96A2-F14ED340FF95}" destId="{D155A1A2-3F31-704E-823B-47BF92C88F14}" srcOrd="3" destOrd="0" presId="urn:microsoft.com/office/officeart/2008/layout/LinedList"/>
    <dgm:cxn modelId="{11FB2C2C-813D-5D41-B1AA-991F76558C37}" type="presParOf" srcId="{D155A1A2-3F31-704E-823B-47BF92C88F14}" destId="{D5CD3F63-8BAF-8841-8BC0-AED48A40B325}" srcOrd="0" destOrd="0" presId="urn:microsoft.com/office/officeart/2008/layout/LinedList"/>
    <dgm:cxn modelId="{927C7BF3-15A0-F442-A6BE-D92A3470EF44}" type="presParOf" srcId="{D155A1A2-3F31-704E-823B-47BF92C88F14}" destId="{B8361B57-0CDF-F641-A74C-8BD3202E5091}" srcOrd="1" destOrd="0" presId="urn:microsoft.com/office/officeart/2008/layout/LinedList"/>
    <dgm:cxn modelId="{78A64814-F6B6-3845-B8F9-898AE3BB5ACE}" type="presParOf" srcId="{B25D1141-8378-6A4C-96A2-F14ED340FF95}" destId="{AD44DB89-3609-0D49-B9E1-E9E09E0EEFEE}" srcOrd="4" destOrd="0" presId="urn:microsoft.com/office/officeart/2008/layout/LinedList"/>
    <dgm:cxn modelId="{7F5A0260-ACAF-2742-96C3-3F5640E5F15F}" type="presParOf" srcId="{B25D1141-8378-6A4C-96A2-F14ED340FF95}" destId="{99F6CA78-AA5F-044C-85F3-9AF0926696C1}" srcOrd="5" destOrd="0" presId="urn:microsoft.com/office/officeart/2008/layout/LinedList"/>
    <dgm:cxn modelId="{FF71FF0B-888A-364A-9808-772B1021927E}" type="presParOf" srcId="{99F6CA78-AA5F-044C-85F3-9AF0926696C1}" destId="{055D1480-8B40-C345-A044-357050C773ED}" srcOrd="0" destOrd="0" presId="urn:microsoft.com/office/officeart/2008/layout/LinedList"/>
    <dgm:cxn modelId="{E8380F5B-2D2F-4B48-B408-026D2430BDD1}" type="presParOf" srcId="{99F6CA78-AA5F-044C-85F3-9AF0926696C1}" destId="{63CA1AEF-7523-5A4D-9CD7-8AAA63D5A6F3}" srcOrd="1" destOrd="0" presId="urn:microsoft.com/office/officeart/2008/layout/LinedList"/>
    <dgm:cxn modelId="{A3446200-0B8C-184A-BDFE-4CF953815CB3}" type="presParOf" srcId="{B25D1141-8378-6A4C-96A2-F14ED340FF95}" destId="{D095B39C-C3A9-CA46-86B9-A5FC86849214}" srcOrd="6" destOrd="0" presId="urn:microsoft.com/office/officeart/2008/layout/LinedList"/>
    <dgm:cxn modelId="{961B6BBA-5028-6143-A54F-0C2AD55DB713}" type="presParOf" srcId="{B25D1141-8378-6A4C-96A2-F14ED340FF95}" destId="{6AE5BA93-99BD-404F-B4A2-76A14DE35D64}" srcOrd="7" destOrd="0" presId="urn:microsoft.com/office/officeart/2008/layout/LinedList"/>
    <dgm:cxn modelId="{00F51379-D034-5245-9027-2FCCEF812EFB}" type="presParOf" srcId="{6AE5BA93-99BD-404F-B4A2-76A14DE35D64}" destId="{759F8B16-32E5-3448-881C-A51BB4DEC271}" srcOrd="0" destOrd="0" presId="urn:microsoft.com/office/officeart/2008/layout/LinedList"/>
    <dgm:cxn modelId="{17388B82-5269-6240-A19B-6DDDA897C754}" type="presParOf" srcId="{6AE5BA93-99BD-404F-B4A2-76A14DE35D64}" destId="{9AAC7B3B-CFA0-FB40-976C-77AAD799888E}" srcOrd="1" destOrd="0" presId="urn:microsoft.com/office/officeart/2008/layout/LinedList"/>
    <dgm:cxn modelId="{C03D51EC-8B0C-3244-B2A7-0D86A1730BBD}" type="presParOf" srcId="{B25D1141-8378-6A4C-96A2-F14ED340FF95}" destId="{22D20531-8D69-0B49-89C6-96EEFF74E190}" srcOrd="8" destOrd="0" presId="urn:microsoft.com/office/officeart/2008/layout/LinedList"/>
    <dgm:cxn modelId="{A4D82FB3-709F-424E-9034-1DABDFB3F74F}" type="presParOf" srcId="{B25D1141-8378-6A4C-96A2-F14ED340FF95}" destId="{997C6485-3C35-CC4C-8019-4F3E79F913A4}" srcOrd="9" destOrd="0" presId="urn:microsoft.com/office/officeart/2008/layout/LinedList"/>
    <dgm:cxn modelId="{6A56818C-CAC1-8B44-912D-3D3D62D0195B}" type="presParOf" srcId="{997C6485-3C35-CC4C-8019-4F3E79F913A4}" destId="{EA150B25-81A7-6E47-A7D3-0AB71B9FAD8C}" srcOrd="0" destOrd="0" presId="urn:microsoft.com/office/officeart/2008/layout/LinedList"/>
    <dgm:cxn modelId="{9EDDCED8-62AB-F048-98C1-AE916F8B1E8E}" type="presParOf" srcId="{997C6485-3C35-CC4C-8019-4F3E79F913A4}" destId="{863E2C10-C03A-7C48-BC72-F8EB6888D905}" srcOrd="1" destOrd="0" presId="urn:microsoft.com/office/officeart/2008/layout/LinedList"/>
    <dgm:cxn modelId="{1391C7D1-AA87-F549-859A-938283CD9857}" type="presParOf" srcId="{B25D1141-8378-6A4C-96A2-F14ED340FF95}" destId="{9F1CC98F-7615-2749-B066-0AB1030C25E4}" srcOrd="10" destOrd="0" presId="urn:microsoft.com/office/officeart/2008/layout/LinedList"/>
    <dgm:cxn modelId="{AD58BFC1-75D2-A549-AFA0-653C00BE1137}" type="presParOf" srcId="{B25D1141-8378-6A4C-96A2-F14ED340FF95}" destId="{468D8C4F-D793-494D-9A43-9FE102076D47}" srcOrd="11" destOrd="0" presId="urn:microsoft.com/office/officeart/2008/layout/LinedList"/>
    <dgm:cxn modelId="{517E3FF3-972C-1045-834A-8D78D5644C73}" type="presParOf" srcId="{468D8C4F-D793-494D-9A43-9FE102076D47}" destId="{B657103C-D632-E24B-AF08-7F211F336C86}" srcOrd="0" destOrd="0" presId="urn:microsoft.com/office/officeart/2008/layout/LinedList"/>
    <dgm:cxn modelId="{CC8BFB7D-A9A3-F441-A255-8AD799434A5F}" type="presParOf" srcId="{468D8C4F-D793-494D-9A43-9FE102076D47}" destId="{15E80000-E02B-4145-A45A-3B6BD2473719}" srcOrd="1" destOrd="0" presId="urn:microsoft.com/office/officeart/2008/layout/LinedList"/>
    <dgm:cxn modelId="{FA69BC6B-7052-A541-953D-49D0A5B8A69F}" type="presParOf" srcId="{B25D1141-8378-6A4C-96A2-F14ED340FF95}" destId="{EE81DD2F-D68E-C646-9EDD-587070371B8F}" srcOrd="12" destOrd="0" presId="urn:microsoft.com/office/officeart/2008/layout/LinedList"/>
    <dgm:cxn modelId="{151C236C-500E-AD45-A4A9-BC3C33F40FAE}" type="presParOf" srcId="{B25D1141-8378-6A4C-96A2-F14ED340FF95}" destId="{B1BD9BAA-2A6A-3B4F-A733-D28AA786FA12}" srcOrd="13" destOrd="0" presId="urn:microsoft.com/office/officeart/2008/layout/LinedList"/>
    <dgm:cxn modelId="{3C15B412-C7F1-B64E-A218-980629FA30DF}" type="presParOf" srcId="{B1BD9BAA-2A6A-3B4F-A733-D28AA786FA12}" destId="{41F08539-E6F3-4D43-B758-CC2A31EB438A}" srcOrd="0" destOrd="0" presId="urn:microsoft.com/office/officeart/2008/layout/LinedList"/>
    <dgm:cxn modelId="{F1ED2746-EBFF-9E44-96D8-2935043DBD7D}" type="presParOf" srcId="{B1BD9BAA-2A6A-3B4F-A733-D28AA786FA12}" destId="{E99DF24C-4557-0243-B402-1AC6E609DCED}" srcOrd="1" destOrd="0" presId="urn:microsoft.com/office/officeart/2008/layout/LinedList"/>
    <dgm:cxn modelId="{DA5EBFBF-CE83-AE40-9D71-98376F8938D6}" type="presParOf" srcId="{B25D1141-8378-6A4C-96A2-F14ED340FF95}" destId="{B32487A7-4072-314B-BCFA-FF50BB99A0C2}" srcOrd="14" destOrd="0" presId="urn:microsoft.com/office/officeart/2008/layout/LinedList"/>
    <dgm:cxn modelId="{3708C045-8BB7-024A-9087-617471CB1033}" type="presParOf" srcId="{B25D1141-8378-6A4C-96A2-F14ED340FF95}" destId="{2EC594F7-F3C5-A149-A755-268DC67F48BA}" srcOrd="15" destOrd="0" presId="urn:microsoft.com/office/officeart/2008/layout/LinedList"/>
    <dgm:cxn modelId="{260F385E-BDAE-9442-97AA-9A4C4031044E}" type="presParOf" srcId="{2EC594F7-F3C5-A149-A755-268DC67F48BA}" destId="{F483188B-CDFC-7345-9D24-C169EB349BA1}" srcOrd="0" destOrd="0" presId="urn:microsoft.com/office/officeart/2008/layout/LinedList"/>
    <dgm:cxn modelId="{97CD211A-BE74-354D-9282-44A220EC96A7}" type="presParOf" srcId="{2EC594F7-F3C5-A149-A755-268DC67F48BA}" destId="{57FD3442-8D38-D046-A6E6-8B8996702206}" srcOrd="1" destOrd="0" presId="urn:microsoft.com/office/officeart/2008/layout/LinedList"/>
    <dgm:cxn modelId="{22219F00-3C67-B440-8A85-421DD25ECEEB}" type="presParOf" srcId="{B25D1141-8378-6A4C-96A2-F14ED340FF95}" destId="{3423DBA5-0D18-5C43-BA41-22A4B2FAEE87}" srcOrd="16" destOrd="0" presId="urn:microsoft.com/office/officeart/2008/layout/LinedList"/>
    <dgm:cxn modelId="{42CDDB03-2F2A-874E-926B-E906A49C0FF2}" type="presParOf" srcId="{B25D1141-8378-6A4C-96A2-F14ED340FF95}" destId="{8BD76803-EFE1-6F44-BB6B-D22283178719}" srcOrd="17" destOrd="0" presId="urn:microsoft.com/office/officeart/2008/layout/LinedList"/>
    <dgm:cxn modelId="{F991D0F8-223F-D649-8A3D-26C393174640}" type="presParOf" srcId="{8BD76803-EFE1-6F44-BB6B-D22283178719}" destId="{B6250F5C-4E58-024A-9543-B5ED280C957F}" srcOrd="0" destOrd="0" presId="urn:microsoft.com/office/officeart/2008/layout/LinedList"/>
    <dgm:cxn modelId="{929391ED-9A2D-7E4F-BA41-725E700229AB}" type="presParOf" srcId="{8BD76803-EFE1-6F44-BB6B-D22283178719}" destId="{A2242E28-CEB7-094B-9469-0B5955159F3D}" srcOrd="1" destOrd="0" presId="urn:microsoft.com/office/officeart/2008/layout/LinedList"/>
    <dgm:cxn modelId="{A74B5EC0-416D-B14B-B316-625A3F661421}" type="presParOf" srcId="{B25D1141-8378-6A4C-96A2-F14ED340FF95}" destId="{2643499D-8F4D-B240-BA3F-0DC39B44C9D5}" srcOrd="18" destOrd="0" presId="urn:microsoft.com/office/officeart/2008/layout/LinedList"/>
    <dgm:cxn modelId="{7CA2F766-F00B-0B47-A1F6-4487CB2623F0}" type="presParOf" srcId="{B25D1141-8378-6A4C-96A2-F14ED340FF95}" destId="{DCD2F34A-0C17-964C-89A5-7D80CEC3BDF3}" srcOrd="19" destOrd="0" presId="urn:microsoft.com/office/officeart/2008/layout/LinedList"/>
    <dgm:cxn modelId="{D005CD86-F1D3-8E4F-BF75-C4919B11EE77}" type="presParOf" srcId="{DCD2F34A-0C17-964C-89A5-7D80CEC3BDF3}" destId="{9B3A96A3-3488-2048-AE21-83BC1350BB3E}" srcOrd="0" destOrd="0" presId="urn:microsoft.com/office/officeart/2008/layout/LinedList"/>
    <dgm:cxn modelId="{F8EC45E2-F052-0743-A6DB-17CA13A38F30}" type="presParOf" srcId="{DCD2F34A-0C17-964C-89A5-7D80CEC3BDF3}" destId="{C5E4F2A2-B344-D144-99E8-00E8C0681690}" srcOrd="1" destOrd="0" presId="urn:microsoft.com/office/officeart/2008/layout/LinedList"/>
    <dgm:cxn modelId="{AF8925F6-0256-9547-AF15-4FE93B6BF459}" type="presParOf" srcId="{B25D1141-8378-6A4C-96A2-F14ED340FF95}" destId="{DBCDD336-30C9-2541-BE23-D38A782FB53C}" srcOrd="20" destOrd="0" presId="urn:microsoft.com/office/officeart/2008/layout/LinedList"/>
    <dgm:cxn modelId="{00DFC43D-135D-2840-99F0-55C47C875716}" type="presParOf" srcId="{B25D1141-8378-6A4C-96A2-F14ED340FF95}" destId="{595640C6-6E53-2543-A403-9CFFE38782F2}" srcOrd="21" destOrd="0" presId="urn:microsoft.com/office/officeart/2008/layout/LinedList"/>
    <dgm:cxn modelId="{E9162100-BB28-9046-B699-A9935C911022}" type="presParOf" srcId="{595640C6-6E53-2543-A403-9CFFE38782F2}" destId="{4F62ADEA-5122-6F4C-86DE-34FF7B99C9F0}" srcOrd="0" destOrd="0" presId="urn:microsoft.com/office/officeart/2008/layout/LinedList"/>
    <dgm:cxn modelId="{24C7F20D-CDB0-7B44-B39E-DEB7DAFF62BA}" type="presParOf" srcId="{595640C6-6E53-2543-A403-9CFFE38782F2}" destId="{B4EA704D-C892-DE44-8BE0-2AF3D0327EBD}" srcOrd="1" destOrd="0" presId="urn:microsoft.com/office/officeart/2008/layout/LinedList"/>
    <dgm:cxn modelId="{C726D747-E7B3-4242-BCBB-D7D73F34399B}" type="presParOf" srcId="{B25D1141-8378-6A4C-96A2-F14ED340FF95}" destId="{BCA18E39-ABAB-1C4D-8B02-ABB0DEE2CB40}" srcOrd="22" destOrd="0" presId="urn:microsoft.com/office/officeart/2008/layout/LinedList"/>
    <dgm:cxn modelId="{CA7381DE-3AC7-674B-ACE6-321737DF858C}" type="presParOf" srcId="{B25D1141-8378-6A4C-96A2-F14ED340FF95}" destId="{543993BD-1DD4-9943-A1E7-5EF8A1A03038}" srcOrd="23" destOrd="0" presId="urn:microsoft.com/office/officeart/2008/layout/LinedList"/>
    <dgm:cxn modelId="{003AC1A3-A8B0-744D-8EC1-86F56ABE32F3}" type="presParOf" srcId="{543993BD-1DD4-9943-A1E7-5EF8A1A03038}" destId="{4B5A1271-4A23-CB4A-9878-CDFFCBFEEBDD}" srcOrd="0" destOrd="0" presId="urn:microsoft.com/office/officeart/2008/layout/LinedList"/>
    <dgm:cxn modelId="{5F58D8A9-AB38-B549-9CD9-7929A9AAA8CA}" type="presParOf" srcId="{543993BD-1DD4-9943-A1E7-5EF8A1A03038}" destId="{F04848C7-7C34-B54F-AC8F-4C0738CB7469}" srcOrd="1" destOrd="0" presId="urn:microsoft.com/office/officeart/2008/layout/LinedList"/>
    <dgm:cxn modelId="{CE661F24-CA03-CB42-AF42-5348C77EE2D5}" type="presParOf" srcId="{B25D1141-8378-6A4C-96A2-F14ED340FF95}" destId="{3443A3E1-4C0C-7245-9EF2-DF0D663EBE8A}" srcOrd="24" destOrd="0" presId="urn:microsoft.com/office/officeart/2008/layout/LinedList"/>
    <dgm:cxn modelId="{E949F6F3-A47B-654C-95E0-5E1F159A536A}" type="presParOf" srcId="{B25D1141-8378-6A4C-96A2-F14ED340FF95}" destId="{04714131-BCA3-8F4C-8AC3-2B97C3E754D3}" srcOrd="25" destOrd="0" presId="urn:microsoft.com/office/officeart/2008/layout/LinedList"/>
    <dgm:cxn modelId="{4EA2DADA-33C2-4644-82D7-70822EA0146B}" type="presParOf" srcId="{04714131-BCA3-8F4C-8AC3-2B97C3E754D3}" destId="{C8EC51F5-7F77-2444-8360-91BF9186A890}" srcOrd="0" destOrd="0" presId="urn:microsoft.com/office/officeart/2008/layout/LinedList"/>
    <dgm:cxn modelId="{602B59A6-1724-0C4C-B0C4-B55BDC304953}" type="presParOf" srcId="{04714131-BCA3-8F4C-8AC3-2B97C3E754D3}" destId="{8EB12BE3-AA2C-FD4B-B216-C7A1F0F794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93E7C-88F3-4558-A6C5-9A6A1C73077D}"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AA9B3E58-C019-4C7D-9201-6AE7638CE698}">
      <dgm:prSet/>
      <dgm:spPr/>
      <dgm:t>
        <a:bodyPr/>
        <a:lstStyle/>
        <a:p>
          <a:r>
            <a:rPr lang="el-GR" dirty="0"/>
            <a:t>Ολιστική αντίληψη για την υγεία</a:t>
          </a:r>
          <a:endParaRPr lang="en-US" dirty="0"/>
        </a:p>
      </dgm:t>
    </dgm:pt>
    <dgm:pt modelId="{F2FE1DCD-F6BC-4CA0-90CF-0FD47E5732FF}" type="parTrans" cxnId="{D5DD185E-19D2-4FCE-A762-B1B046F29164}">
      <dgm:prSet/>
      <dgm:spPr/>
      <dgm:t>
        <a:bodyPr/>
        <a:lstStyle/>
        <a:p>
          <a:endParaRPr lang="en-US"/>
        </a:p>
      </dgm:t>
    </dgm:pt>
    <dgm:pt modelId="{E8413ED2-D352-4916-B690-CA7AA144D2D6}" type="sibTrans" cxnId="{D5DD185E-19D2-4FCE-A762-B1B046F29164}">
      <dgm:prSet/>
      <dgm:spPr/>
      <dgm:t>
        <a:bodyPr/>
        <a:lstStyle/>
        <a:p>
          <a:endParaRPr lang="en-US"/>
        </a:p>
      </dgm:t>
    </dgm:pt>
    <dgm:pt modelId="{5AD2B9B7-30C2-48C3-892D-D47B280A986F}">
      <dgm:prSet/>
      <dgm:spPr/>
      <dgm:t>
        <a:bodyPr/>
        <a:lstStyle/>
        <a:p>
          <a:r>
            <a:rPr lang="el-GR" dirty="0"/>
            <a:t>Αντιμετώπιση ανισοτήτων</a:t>
          </a:r>
          <a:endParaRPr lang="en-US" dirty="0"/>
        </a:p>
      </dgm:t>
    </dgm:pt>
    <dgm:pt modelId="{651B08B8-9958-486B-B05C-6B116FC2E754}" type="parTrans" cxnId="{EAAA7C4C-0AAF-494B-8B61-5C9FAD387ACE}">
      <dgm:prSet/>
      <dgm:spPr/>
      <dgm:t>
        <a:bodyPr/>
        <a:lstStyle/>
        <a:p>
          <a:endParaRPr lang="en-US"/>
        </a:p>
      </dgm:t>
    </dgm:pt>
    <dgm:pt modelId="{B1C7C4EB-0BAE-4BC4-BC38-A9DE80EBE66E}" type="sibTrans" cxnId="{EAAA7C4C-0AAF-494B-8B61-5C9FAD387ACE}">
      <dgm:prSet/>
      <dgm:spPr/>
      <dgm:t>
        <a:bodyPr/>
        <a:lstStyle/>
        <a:p>
          <a:endParaRPr lang="en-US"/>
        </a:p>
      </dgm:t>
    </dgm:pt>
    <dgm:pt modelId="{A84FA3CE-FE88-4377-9493-B8EDA6993220}">
      <dgm:prSet/>
      <dgm:spPr/>
      <dgm:t>
        <a:bodyPr/>
        <a:lstStyle/>
        <a:p>
          <a:r>
            <a:rPr lang="el-GR" dirty="0"/>
            <a:t>Δίκαιη κατανομή πόρων</a:t>
          </a:r>
          <a:endParaRPr lang="en-US" dirty="0"/>
        </a:p>
      </dgm:t>
    </dgm:pt>
    <dgm:pt modelId="{50A99C99-651C-4B1E-B24E-1F38E4089F7D}" type="parTrans" cxnId="{1FA5ACE6-0E22-44F0-98FD-79DAED7FF8D8}">
      <dgm:prSet/>
      <dgm:spPr/>
      <dgm:t>
        <a:bodyPr/>
        <a:lstStyle/>
        <a:p>
          <a:endParaRPr lang="en-US"/>
        </a:p>
      </dgm:t>
    </dgm:pt>
    <dgm:pt modelId="{84E52C88-2C6B-4C35-B181-0210E1EE9900}" type="sibTrans" cxnId="{1FA5ACE6-0E22-44F0-98FD-79DAED7FF8D8}">
      <dgm:prSet/>
      <dgm:spPr/>
      <dgm:t>
        <a:bodyPr/>
        <a:lstStyle/>
        <a:p>
          <a:endParaRPr lang="en-US"/>
        </a:p>
      </dgm:t>
    </dgm:pt>
    <dgm:pt modelId="{E31856AA-4155-4A7A-A91C-8B99A8BE1176}">
      <dgm:prSet/>
      <dgm:spPr/>
      <dgm:t>
        <a:bodyPr/>
        <a:lstStyle/>
        <a:p>
          <a:r>
            <a:rPr lang="el-GR" dirty="0"/>
            <a:t>Ενδυνάμωση κοινοτήτων</a:t>
          </a:r>
          <a:endParaRPr lang="en-US" dirty="0"/>
        </a:p>
      </dgm:t>
    </dgm:pt>
    <dgm:pt modelId="{1BCC6747-326D-4BAC-81B0-CF74BE7BA541}" type="parTrans" cxnId="{D8C7B277-04AF-4D38-B626-53979390E18C}">
      <dgm:prSet/>
      <dgm:spPr/>
      <dgm:t>
        <a:bodyPr/>
        <a:lstStyle/>
        <a:p>
          <a:endParaRPr lang="en-US"/>
        </a:p>
      </dgm:t>
    </dgm:pt>
    <dgm:pt modelId="{14B55373-73B8-46BC-A9F2-39A8E991AD69}" type="sibTrans" cxnId="{D8C7B277-04AF-4D38-B626-53979390E18C}">
      <dgm:prSet/>
      <dgm:spPr/>
      <dgm:t>
        <a:bodyPr/>
        <a:lstStyle/>
        <a:p>
          <a:endParaRPr lang="en-US"/>
        </a:p>
      </dgm:t>
    </dgm:pt>
    <dgm:pt modelId="{ACC555AB-2E4D-4A86-B110-CDDB2295DF65}">
      <dgm:prSet/>
      <dgm:spPr/>
      <dgm:t>
        <a:bodyPr/>
        <a:lstStyle/>
        <a:p>
          <a:r>
            <a:rPr lang="el-GR" dirty="0"/>
            <a:t>Διατομεακή προσέγγιση</a:t>
          </a:r>
          <a:endParaRPr lang="en-US" dirty="0"/>
        </a:p>
      </dgm:t>
    </dgm:pt>
    <dgm:pt modelId="{57143B4C-6C98-424F-9328-0E05A0964A02}" type="parTrans" cxnId="{9849A240-C79F-4D9B-8C3A-1296F1DCF10B}">
      <dgm:prSet/>
      <dgm:spPr/>
      <dgm:t>
        <a:bodyPr/>
        <a:lstStyle/>
        <a:p>
          <a:endParaRPr lang="en-US"/>
        </a:p>
      </dgm:t>
    </dgm:pt>
    <dgm:pt modelId="{1C433073-FC17-4EA3-965A-C3E5B144CE43}" type="sibTrans" cxnId="{9849A240-C79F-4D9B-8C3A-1296F1DCF10B}">
      <dgm:prSet/>
      <dgm:spPr/>
      <dgm:t>
        <a:bodyPr/>
        <a:lstStyle/>
        <a:p>
          <a:endParaRPr lang="en-US"/>
        </a:p>
      </dgm:t>
    </dgm:pt>
    <dgm:pt modelId="{A70A8977-D88A-48F0-8B2C-5524BC1B6F92}">
      <dgm:prSet/>
      <dgm:spPr/>
      <dgm:t>
        <a:bodyPr/>
        <a:lstStyle/>
        <a:p>
          <a:r>
            <a:rPr lang="el-GR" dirty="0"/>
            <a:t>Επαναπροσανατολισμός Υπηρεσιών Υγείας</a:t>
          </a:r>
          <a:endParaRPr lang="en-US" dirty="0"/>
        </a:p>
      </dgm:t>
    </dgm:pt>
    <dgm:pt modelId="{4ACAEA26-6ED5-47D3-8626-F0BFF45C8A56}" type="parTrans" cxnId="{463F857D-7CDA-47B6-B57E-584AFF24EAFD}">
      <dgm:prSet/>
      <dgm:spPr/>
      <dgm:t>
        <a:bodyPr/>
        <a:lstStyle/>
        <a:p>
          <a:endParaRPr lang="en-US"/>
        </a:p>
      </dgm:t>
    </dgm:pt>
    <dgm:pt modelId="{55BC0DF3-419F-4706-A82B-C8D95EB3BE55}" type="sibTrans" cxnId="{463F857D-7CDA-47B6-B57E-584AFF24EAFD}">
      <dgm:prSet/>
      <dgm:spPr/>
      <dgm:t>
        <a:bodyPr/>
        <a:lstStyle/>
        <a:p>
          <a:endParaRPr lang="en-US"/>
        </a:p>
      </dgm:t>
    </dgm:pt>
    <dgm:pt modelId="{2A65691C-2174-4AE9-B507-CE2126E7B87F}">
      <dgm:prSet/>
      <dgm:spPr/>
      <dgm:t>
        <a:bodyPr/>
        <a:lstStyle/>
        <a:p>
          <a:r>
            <a:rPr lang="el-GR" dirty="0"/>
            <a:t>Ενεργοποίηση πολιτών</a:t>
          </a:r>
          <a:endParaRPr lang="en-US" dirty="0"/>
        </a:p>
      </dgm:t>
    </dgm:pt>
    <dgm:pt modelId="{62BA7DD4-FAB9-4520-95CE-7E2FFAD78DC0}" type="parTrans" cxnId="{95A5E272-BFF8-4502-ADC7-1ED621A299DB}">
      <dgm:prSet/>
      <dgm:spPr/>
      <dgm:t>
        <a:bodyPr/>
        <a:lstStyle/>
        <a:p>
          <a:endParaRPr lang="en-US"/>
        </a:p>
      </dgm:t>
    </dgm:pt>
    <dgm:pt modelId="{3C9C8746-C626-4146-A86F-4558459BC580}" type="sibTrans" cxnId="{95A5E272-BFF8-4502-ADC7-1ED621A299DB}">
      <dgm:prSet/>
      <dgm:spPr/>
      <dgm:t>
        <a:bodyPr/>
        <a:lstStyle/>
        <a:p>
          <a:endParaRPr lang="en-US"/>
        </a:p>
      </dgm:t>
    </dgm:pt>
    <dgm:pt modelId="{677A88EF-788D-48B5-AA79-E9A249B77C05}">
      <dgm:prSet/>
      <dgm:spPr/>
      <dgm:t>
        <a:bodyPr/>
        <a:lstStyle/>
        <a:p>
          <a:r>
            <a:rPr lang="el-GR" dirty="0"/>
            <a:t>Η αναγνώριση των οικολογικών επιδράσεων στην υγεία</a:t>
          </a:r>
          <a:endParaRPr lang="en-US" dirty="0"/>
        </a:p>
      </dgm:t>
    </dgm:pt>
    <dgm:pt modelId="{C8A230CC-19E4-45E6-B691-FA4F20D94112}" type="parTrans" cxnId="{4A63EFEA-091C-4F0B-912B-C6E62753B46C}">
      <dgm:prSet/>
      <dgm:spPr/>
      <dgm:t>
        <a:bodyPr/>
        <a:lstStyle/>
        <a:p>
          <a:endParaRPr lang="en-US"/>
        </a:p>
      </dgm:t>
    </dgm:pt>
    <dgm:pt modelId="{2AE40184-3853-48B4-89AF-46CDCA461F9A}" type="sibTrans" cxnId="{4A63EFEA-091C-4F0B-912B-C6E62753B46C}">
      <dgm:prSet/>
      <dgm:spPr/>
      <dgm:t>
        <a:bodyPr/>
        <a:lstStyle/>
        <a:p>
          <a:endParaRPr lang="en-US"/>
        </a:p>
      </dgm:t>
    </dgm:pt>
    <dgm:pt modelId="{6536F7DC-5815-AE41-89F7-D897F0138EEE}" type="pres">
      <dgm:prSet presAssocID="{28293E7C-88F3-4558-A6C5-9A6A1C73077D}" presName="diagram" presStyleCnt="0">
        <dgm:presLayoutVars>
          <dgm:dir/>
          <dgm:resizeHandles val="exact"/>
        </dgm:presLayoutVars>
      </dgm:prSet>
      <dgm:spPr/>
    </dgm:pt>
    <dgm:pt modelId="{EEF577B4-CC51-D54D-A430-03A0A9305673}" type="pres">
      <dgm:prSet presAssocID="{AA9B3E58-C019-4C7D-9201-6AE7638CE698}" presName="node" presStyleLbl="node1" presStyleIdx="0" presStyleCnt="8">
        <dgm:presLayoutVars>
          <dgm:bulletEnabled val="1"/>
        </dgm:presLayoutVars>
      </dgm:prSet>
      <dgm:spPr/>
    </dgm:pt>
    <dgm:pt modelId="{DE9A2900-B58C-E34C-8BB1-008E9A0024DF}" type="pres">
      <dgm:prSet presAssocID="{E8413ED2-D352-4916-B690-CA7AA144D2D6}" presName="sibTrans" presStyleCnt="0"/>
      <dgm:spPr/>
    </dgm:pt>
    <dgm:pt modelId="{2CD5897E-DB72-E342-B34F-FBD6F3DFFCED}" type="pres">
      <dgm:prSet presAssocID="{5AD2B9B7-30C2-48C3-892D-D47B280A986F}" presName="node" presStyleLbl="node1" presStyleIdx="1" presStyleCnt="8">
        <dgm:presLayoutVars>
          <dgm:bulletEnabled val="1"/>
        </dgm:presLayoutVars>
      </dgm:prSet>
      <dgm:spPr/>
    </dgm:pt>
    <dgm:pt modelId="{7BC2F649-526D-6443-BADF-79338DE61FF9}" type="pres">
      <dgm:prSet presAssocID="{B1C7C4EB-0BAE-4BC4-BC38-A9DE80EBE66E}" presName="sibTrans" presStyleCnt="0"/>
      <dgm:spPr/>
    </dgm:pt>
    <dgm:pt modelId="{D90D685D-497D-B243-9F04-BDD749A1BFCC}" type="pres">
      <dgm:prSet presAssocID="{A84FA3CE-FE88-4377-9493-B8EDA6993220}" presName="node" presStyleLbl="node1" presStyleIdx="2" presStyleCnt="8">
        <dgm:presLayoutVars>
          <dgm:bulletEnabled val="1"/>
        </dgm:presLayoutVars>
      </dgm:prSet>
      <dgm:spPr/>
    </dgm:pt>
    <dgm:pt modelId="{F7BF3007-8613-7248-9A2C-BAB17C8CF9A4}" type="pres">
      <dgm:prSet presAssocID="{84E52C88-2C6B-4C35-B181-0210E1EE9900}" presName="sibTrans" presStyleCnt="0"/>
      <dgm:spPr/>
    </dgm:pt>
    <dgm:pt modelId="{EF2F0F12-C796-1443-BDB8-EF3E059D59EE}" type="pres">
      <dgm:prSet presAssocID="{E31856AA-4155-4A7A-A91C-8B99A8BE1176}" presName="node" presStyleLbl="node1" presStyleIdx="3" presStyleCnt="8">
        <dgm:presLayoutVars>
          <dgm:bulletEnabled val="1"/>
        </dgm:presLayoutVars>
      </dgm:prSet>
      <dgm:spPr/>
    </dgm:pt>
    <dgm:pt modelId="{A23BFD4D-067E-B049-8EA4-7511340D60EA}" type="pres">
      <dgm:prSet presAssocID="{14B55373-73B8-46BC-A9F2-39A8E991AD69}" presName="sibTrans" presStyleCnt="0"/>
      <dgm:spPr/>
    </dgm:pt>
    <dgm:pt modelId="{924236EF-4BCB-CB4D-ABFA-D18BE2A58451}" type="pres">
      <dgm:prSet presAssocID="{ACC555AB-2E4D-4A86-B110-CDDB2295DF65}" presName="node" presStyleLbl="node1" presStyleIdx="4" presStyleCnt="8">
        <dgm:presLayoutVars>
          <dgm:bulletEnabled val="1"/>
        </dgm:presLayoutVars>
      </dgm:prSet>
      <dgm:spPr/>
    </dgm:pt>
    <dgm:pt modelId="{BC59E4E6-3524-B54B-9528-CF6B1E26FB34}" type="pres">
      <dgm:prSet presAssocID="{1C433073-FC17-4EA3-965A-C3E5B144CE43}" presName="sibTrans" presStyleCnt="0"/>
      <dgm:spPr/>
    </dgm:pt>
    <dgm:pt modelId="{AA1382C2-2B6C-304D-BF93-C348522C2958}" type="pres">
      <dgm:prSet presAssocID="{A70A8977-D88A-48F0-8B2C-5524BC1B6F92}" presName="node" presStyleLbl="node1" presStyleIdx="5" presStyleCnt="8">
        <dgm:presLayoutVars>
          <dgm:bulletEnabled val="1"/>
        </dgm:presLayoutVars>
      </dgm:prSet>
      <dgm:spPr/>
    </dgm:pt>
    <dgm:pt modelId="{E37ECD74-D7FF-984B-89DE-03D7988C48D1}" type="pres">
      <dgm:prSet presAssocID="{55BC0DF3-419F-4706-A82B-C8D95EB3BE55}" presName="sibTrans" presStyleCnt="0"/>
      <dgm:spPr/>
    </dgm:pt>
    <dgm:pt modelId="{EB1035C6-39C2-2D45-AA3B-9BBE797BB130}" type="pres">
      <dgm:prSet presAssocID="{2A65691C-2174-4AE9-B507-CE2126E7B87F}" presName="node" presStyleLbl="node1" presStyleIdx="6" presStyleCnt="8">
        <dgm:presLayoutVars>
          <dgm:bulletEnabled val="1"/>
        </dgm:presLayoutVars>
      </dgm:prSet>
      <dgm:spPr/>
    </dgm:pt>
    <dgm:pt modelId="{AD2A54F2-07FA-F148-8BC3-EC6CD4C67672}" type="pres">
      <dgm:prSet presAssocID="{3C9C8746-C626-4146-A86F-4558459BC580}" presName="sibTrans" presStyleCnt="0"/>
      <dgm:spPr/>
    </dgm:pt>
    <dgm:pt modelId="{C6B11EF6-095C-974B-8BF0-0F82E80355F3}" type="pres">
      <dgm:prSet presAssocID="{677A88EF-788D-48B5-AA79-E9A249B77C05}" presName="node" presStyleLbl="node1" presStyleIdx="7" presStyleCnt="8">
        <dgm:presLayoutVars>
          <dgm:bulletEnabled val="1"/>
        </dgm:presLayoutVars>
      </dgm:prSet>
      <dgm:spPr/>
    </dgm:pt>
  </dgm:ptLst>
  <dgm:cxnLst>
    <dgm:cxn modelId="{029D5D0B-C5A0-A44C-9DFD-4C665276B5A4}" type="presOf" srcId="{2A65691C-2174-4AE9-B507-CE2126E7B87F}" destId="{EB1035C6-39C2-2D45-AA3B-9BBE797BB130}" srcOrd="0" destOrd="0" presId="urn:microsoft.com/office/officeart/2005/8/layout/default"/>
    <dgm:cxn modelId="{1FA6D72F-12D8-0E40-B8D3-4FE3B10716AE}" type="presOf" srcId="{A70A8977-D88A-48F0-8B2C-5524BC1B6F92}" destId="{AA1382C2-2B6C-304D-BF93-C348522C2958}" srcOrd="0" destOrd="0" presId="urn:microsoft.com/office/officeart/2005/8/layout/default"/>
    <dgm:cxn modelId="{9849A240-C79F-4D9B-8C3A-1296F1DCF10B}" srcId="{28293E7C-88F3-4558-A6C5-9A6A1C73077D}" destId="{ACC555AB-2E4D-4A86-B110-CDDB2295DF65}" srcOrd="4" destOrd="0" parTransId="{57143B4C-6C98-424F-9328-0E05A0964A02}" sibTransId="{1C433073-FC17-4EA3-965A-C3E5B144CE43}"/>
    <dgm:cxn modelId="{EAAA7C4C-0AAF-494B-8B61-5C9FAD387ACE}" srcId="{28293E7C-88F3-4558-A6C5-9A6A1C73077D}" destId="{5AD2B9B7-30C2-48C3-892D-D47B280A986F}" srcOrd="1" destOrd="0" parTransId="{651B08B8-9958-486B-B05C-6B116FC2E754}" sibTransId="{B1C7C4EB-0BAE-4BC4-BC38-A9DE80EBE66E}"/>
    <dgm:cxn modelId="{E0708C4E-6E57-A74C-9790-40318D966F7A}" type="presOf" srcId="{ACC555AB-2E4D-4A86-B110-CDDB2295DF65}" destId="{924236EF-4BCB-CB4D-ABFA-D18BE2A58451}" srcOrd="0" destOrd="0" presId="urn:microsoft.com/office/officeart/2005/8/layout/default"/>
    <dgm:cxn modelId="{D5DD185E-19D2-4FCE-A762-B1B046F29164}" srcId="{28293E7C-88F3-4558-A6C5-9A6A1C73077D}" destId="{AA9B3E58-C019-4C7D-9201-6AE7638CE698}" srcOrd="0" destOrd="0" parTransId="{F2FE1DCD-F6BC-4CA0-90CF-0FD47E5732FF}" sibTransId="{E8413ED2-D352-4916-B690-CA7AA144D2D6}"/>
    <dgm:cxn modelId="{10731E6D-09E1-8248-B87B-6BF87DF3D9EE}" type="presOf" srcId="{28293E7C-88F3-4558-A6C5-9A6A1C73077D}" destId="{6536F7DC-5815-AE41-89F7-D897F0138EEE}" srcOrd="0" destOrd="0" presId="urn:microsoft.com/office/officeart/2005/8/layout/default"/>
    <dgm:cxn modelId="{95A5E272-BFF8-4502-ADC7-1ED621A299DB}" srcId="{28293E7C-88F3-4558-A6C5-9A6A1C73077D}" destId="{2A65691C-2174-4AE9-B507-CE2126E7B87F}" srcOrd="6" destOrd="0" parTransId="{62BA7DD4-FAB9-4520-95CE-7E2FFAD78DC0}" sibTransId="{3C9C8746-C626-4146-A86F-4558459BC580}"/>
    <dgm:cxn modelId="{D8C7B277-04AF-4D38-B626-53979390E18C}" srcId="{28293E7C-88F3-4558-A6C5-9A6A1C73077D}" destId="{E31856AA-4155-4A7A-A91C-8B99A8BE1176}" srcOrd="3" destOrd="0" parTransId="{1BCC6747-326D-4BAC-81B0-CF74BE7BA541}" sibTransId="{14B55373-73B8-46BC-A9F2-39A8E991AD69}"/>
    <dgm:cxn modelId="{463F857D-7CDA-47B6-B57E-584AFF24EAFD}" srcId="{28293E7C-88F3-4558-A6C5-9A6A1C73077D}" destId="{A70A8977-D88A-48F0-8B2C-5524BC1B6F92}" srcOrd="5" destOrd="0" parTransId="{4ACAEA26-6ED5-47D3-8626-F0BFF45C8A56}" sibTransId="{55BC0DF3-419F-4706-A82B-C8D95EB3BE55}"/>
    <dgm:cxn modelId="{24642088-C80B-FC40-90E5-B6A5918F6824}" type="presOf" srcId="{E31856AA-4155-4A7A-A91C-8B99A8BE1176}" destId="{EF2F0F12-C796-1443-BDB8-EF3E059D59EE}" srcOrd="0" destOrd="0" presId="urn:microsoft.com/office/officeart/2005/8/layout/default"/>
    <dgm:cxn modelId="{D46F1089-15E3-C04B-BD21-A075A6C618D4}" type="presOf" srcId="{5AD2B9B7-30C2-48C3-892D-D47B280A986F}" destId="{2CD5897E-DB72-E342-B34F-FBD6F3DFFCED}" srcOrd="0" destOrd="0" presId="urn:microsoft.com/office/officeart/2005/8/layout/default"/>
    <dgm:cxn modelId="{4B7F1390-BC4D-434F-8AB6-49776E37E2D8}" type="presOf" srcId="{AA9B3E58-C019-4C7D-9201-6AE7638CE698}" destId="{EEF577B4-CC51-D54D-A430-03A0A9305673}" srcOrd="0" destOrd="0" presId="urn:microsoft.com/office/officeart/2005/8/layout/default"/>
    <dgm:cxn modelId="{204BE8D0-4A20-914E-B13E-34A8E75AA025}" type="presOf" srcId="{A84FA3CE-FE88-4377-9493-B8EDA6993220}" destId="{D90D685D-497D-B243-9F04-BDD749A1BFCC}" srcOrd="0" destOrd="0" presId="urn:microsoft.com/office/officeart/2005/8/layout/default"/>
    <dgm:cxn modelId="{1FA5ACE6-0E22-44F0-98FD-79DAED7FF8D8}" srcId="{28293E7C-88F3-4558-A6C5-9A6A1C73077D}" destId="{A84FA3CE-FE88-4377-9493-B8EDA6993220}" srcOrd="2" destOrd="0" parTransId="{50A99C99-651C-4B1E-B24E-1F38E4089F7D}" sibTransId="{84E52C88-2C6B-4C35-B181-0210E1EE9900}"/>
    <dgm:cxn modelId="{4A63EFEA-091C-4F0B-912B-C6E62753B46C}" srcId="{28293E7C-88F3-4558-A6C5-9A6A1C73077D}" destId="{677A88EF-788D-48B5-AA79-E9A249B77C05}" srcOrd="7" destOrd="0" parTransId="{C8A230CC-19E4-45E6-B691-FA4F20D94112}" sibTransId="{2AE40184-3853-48B4-89AF-46CDCA461F9A}"/>
    <dgm:cxn modelId="{94E576FF-6648-E14C-BDAC-BB86A81783D7}" type="presOf" srcId="{677A88EF-788D-48B5-AA79-E9A249B77C05}" destId="{C6B11EF6-095C-974B-8BF0-0F82E80355F3}" srcOrd="0" destOrd="0" presId="urn:microsoft.com/office/officeart/2005/8/layout/default"/>
    <dgm:cxn modelId="{F8DBF211-CA5E-DE44-91E1-C2C97DEA43EC}" type="presParOf" srcId="{6536F7DC-5815-AE41-89F7-D897F0138EEE}" destId="{EEF577B4-CC51-D54D-A430-03A0A9305673}" srcOrd="0" destOrd="0" presId="urn:microsoft.com/office/officeart/2005/8/layout/default"/>
    <dgm:cxn modelId="{A7BA241D-41BD-534D-BFAB-DE61C560F24D}" type="presParOf" srcId="{6536F7DC-5815-AE41-89F7-D897F0138EEE}" destId="{DE9A2900-B58C-E34C-8BB1-008E9A0024DF}" srcOrd="1" destOrd="0" presId="urn:microsoft.com/office/officeart/2005/8/layout/default"/>
    <dgm:cxn modelId="{6CC493EA-EF66-4846-AC57-E2B166C66E7E}" type="presParOf" srcId="{6536F7DC-5815-AE41-89F7-D897F0138EEE}" destId="{2CD5897E-DB72-E342-B34F-FBD6F3DFFCED}" srcOrd="2" destOrd="0" presId="urn:microsoft.com/office/officeart/2005/8/layout/default"/>
    <dgm:cxn modelId="{3F3AF722-F228-4E4D-9801-118991D65616}" type="presParOf" srcId="{6536F7DC-5815-AE41-89F7-D897F0138EEE}" destId="{7BC2F649-526D-6443-BADF-79338DE61FF9}" srcOrd="3" destOrd="0" presId="urn:microsoft.com/office/officeart/2005/8/layout/default"/>
    <dgm:cxn modelId="{029A4EE3-36C0-C64C-9360-81F13ACB1307}" type="presParOf" srcId="{6536F7DC-5815-AE41-89F7-D897F0138EEE}" destId="{D90D685D-497D-B243-9F04-BDD749A1BFCC}" srcOrd="4" destOrd="0" presId="urn:microsoft.com/office/officeart/2005/8/layout/default"/>
    <dgm:cxn modelId="{34925673-FB74-9F49-AA37-8AD6688F9B8C}" type="presParOf" srcId="{6536F7DC-5815-AE41-89F7-D897F0138EEE}" destId="{F7BF3007-8613-7248-9A2C-BAB17C8CF9A4}" srcOrd="5" destOrd="0" presId="urn:microsoft.com/office/officeart/2005/8/layout/default"/>
    <dgm:cxn modelId="{D92B381E-764B-C94E-AAB5-95436C641FB0}" type="presParOf" srcId="{6536F7DC-5815-AE41-89F7-D897F0138EEE}" destId="{EF2F0F12-C796-1443-BDB8-EF3E059D59EE}" srcOrd="6" destOrd="0" presId="urn:microsoft.com/office/officeart/2005/8/layout/default"/>
    <dgm:cxn modelId="{762693BE-C838-1942-8B48-E3C7A3B1D1F3}" type="presParOf" srcId="{6536F7DC-5815-AE41-89F7-D897F0138EEE}" destId="{A23BFD4D-067E-B049-8EA4-7511340D60EA}" srcOrd="7" destOrd="0" presId="urn:microsoft.com/office/officeart/2005/8/layout/default"/>
    <dgm:cxn modelId="{782E3A30-B785-4E4C-882A-98D559AFCDC3}" type="presParOf" srcId="{6536F7DC-5815-AE41-89F7-D897F0138EEE}" destId="{924236EF-4BCB-CB4D-ABFA-D18BE2A58451}" srcOrd="8" destOrd="0" presId="urn:microsoft.com/office/officeart/2005/8/layout/default"/>
    <dgm:cxn modelId="{5AE27C06-0690-AD49-B0F8-AAC2CFAD5D47}" type="presParOf" srcId="{6536F7DC-5815-AE41-89F7-D897F0138EEE}" destId="{BC59E4E6-3524-B54B-9528-CF6B1E26FB34}" srcOrd="9" destOrd="0" presId="urn:microsoft.com/office/officeart/2005/8/layout/default"/>
    <dgm:cxn modelId="{8B2990B3-2179-314E-9124-4E9190B2D521}" type="presParOf" srcId="{6536F7DC-5815-AE41-89F7-D897F0138EEE}" destId="{AA1382C2-2B6C-304D-BF93-C348522C2958}" srcOrd="10" destOrd="0" presId="urn:microsoft.com/office/officeart/2005/8/layout/default"/>
    <dgm:cxn modelId="{C86E43D9-BDD6-B74C-ACD4-50343558A4ED}" type="presParOf" srcId="{6536F7DC-5815-AE41-89F7-D897F0138EEE}" destId="{E37ECD74-D7FF-984B-89DE-03D7988C48D1}" srcOrd="11" destOrd="0" presId="urn:microsoft.com/office/officeart/2005/8/layout/default"/>
    <dgm:cxn modelId="{970FD256-D734-3642-8C2C-4A70FF930AA1}" type="presParOf" srcId="{6536F7DC-5815-AE41-89F7-D897F0138EEE}" destId="{EB1035C6-39C2-2D45-AA3B-9BBE797BB130}" srcOrd="12" destOrd="0" presId="urn:microsoft.com/office/officeart/2005/8/layout/default"/>
    <dgm:cxn modelId="{439991CC-5D57-D04A-8BD9-94A65113E5B9}" type="presParOf" srcId="{6536F7DC-5815-AE41-89F7-D897F0138EEE}" destId="{AD2A54F2-07FA-F148-8BC3-EC6CD4C67672}" srcOrd="13" destOrd="0" presId="urn:microsoft.com/office/officeart/2005/8/layout/default"/>
    <dgm:cxn modelId="{5FD48E37-69DE-0544-8E8B-EA10901EAB17}" type="presParOf" srcId="{6536F7DC-5815-AE41-89F7-D897F0138EEE}" destId="{C6B11EF6-095C-974B-8BF0-0F82E80355F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CF749-91C7-4E7B-A245-B47C71B5479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2BB257C-DCFC-447E-B71B-E6A8513CCC68}">
      <dgm:prSet/>
      <dgm:spPr/>
      <dgm:t>
        <a:bodyPr/>
        <a:lstStyle/>
        <a:p>
          <a:r>
            <a:rPr lang="en-US" dirty="0"/>
            <a:t>H </a:t>
          </a:r>
          <a:r>
            <a:rPr lang="el-GR" dirty="0"/>
            <a:t>κατάσταση υγείας μπορεί να αλλάξει</a:t>
          </a:r>
          <a:endParaRPr lang="en-US" dirty="0"/>
        </a:p>
      </dgm:t>
    </dgm:pt>
    <dgm:pt modelId="{70F7A4A6-335E-4660-9E47-574FA5E2EACB}" type="parTrans" cxnId="{BA5D9A20-32E7-41B0-9BED-6A8564F01916}">
      <dgm:prSet/>
      <dgm:spPr/>
      <dgm:t>
        <a:bodyPr/>
        <a:lstStyle/>
        <a:p>
          <a:endParaRPr lang="en-US"/>
        </a:p>
      </dgm:t>
    </dgm:pt>
    <dgm:pt modelId="{7A720962-5CC2-4899-A887-F4CA1AD081A2}" type="sibTrans" cxnId="{BA5D9A20-32E7-41B0-9BED-6A8564F01916}">
      <dgm:prSet/>
      <dgm:spPr/>
      <dgm:t>
        <a:bodyPr/>
        <a:lstStyle/>
        <a:p>
          <a:endParaRPr lang="en-US"/>
        </a:p>
      </dgm:t>
    </dgm:pt>
    <dgm:pt modelId="{338066D7-F638-4116-B22C-EB2CF168B71A}">
      <dgm:prSet/>
      <dgm:spPr/>
      <dgm:t>
        <a:bodyPr/>
        <a:lstStyle/>
        <a:p>
          <a:r>
            <a:rPr lang="el-GR" dirty="0"/>
            <a:t>Η αρρώστια και τα αίτιά της μπορούν να κατανοηθούν</a:t>
          </a:r>
          <a:endParaRPr lang="en-US" dirty="0"/>
        </a:p>
      </dgm:t>
    </dgm:pt>
    <dgm:pt modelId="{70283055-042F-422B-8232-DAE0AD7B4455}" type="parTrans" cxnId="{538BA235-1864-4E31-91F9-89E2D5BD8972}">
      <dgm:prSet/>
      <dgm:spPr/>
      <dgm:t>
        <a:bodyPr/>
        <a:lstStyle/>
        <a:p>
          <a:endParaRPr lang="en-US"/>
        </a:p>
      </dgm:t>
    </dgm:pt>
    <dgm:pt modelId="{FA32233A-0151-4999-BF98-03F0717062A9}" type="sibTrans" cxnId="{538BA235-1864-4E31-91F9-89E2D5BD8972}">
      <dgm:prSet/>
      <dgm:spPr/>
      <dgm:t>
        <a:bodyPr/>
        <a:lstStyle/>
        <a:p>
          <a:endParaRPr lang="en-US"/>
        </a:p>
      </dgm:t>
    </dgm:pt>
    <dgm:pt modelId="{47B9850E-A90C-4E6A-AC86-CBAD1E3DDABF}">
      <dgm:prSet/>
      <dgm:spPr/>
      <dgm:t>
        <a:bodyPr/>
        <a:lstStyle/>
        <a:p>
          <a:r>
            <a:rPr lang="el-GR" dirty="0"/>
            <a:t>Κατάλληλα προληπτικά μέτρα μπορούν να αναπτυχθούν</a:t>
          </a:r>
          <a:endParaRPr lang="en-US" dirty="0"/>
        </a:p>
      </dgm:t>
    </dgm:pt>
    <dgm:pt modelId="{ADC60C79-4246-46BD-9D5D-A1441AFF986E}" type="parTrans" cxnId="{D2DD3480-9892-4F1E-A73D-38B4943DDF01}">
      <dgm:prSet/>
      <dgm:spPr/>
      <dgm:t>
        <a:bodyPr/>
        <a:lstStyle/>
        <a:p>
          <a:endParaRPr lang="en-US"/>
        </a:p>
      </dgm:t>
    </dgm:pt>
    <dgm:pt modelId="{EFD593C3-2728-4F6E-A399-9A7847792A43}" type="sibTrans" cxnId="{D2DD3480-9892-4F1E-A73D-38B4943DDF01}">
      <dgm:prSet/>
      <dgm:spPr/>
      <dgm:t>
        <a:bodyPr/>
        <a:lstStyle/>
        <a:p>
          <a:endParaRPr lang="en-US"/>
        </a:p>
      </dgm:t>
    </dgm:pt>
    <dgm:pt modelId="{4688F333-2D37-45CE-B0BA-CDF4AB434134}">
      <dgm:prSet/>
      <dgm:spPr/>
      <dgm:t>
        <a:bodyPr/>
        <a:lstStyle/>
        <a:p>
          <a:r>
            <a:rPr lang="el-GR" dirty="0"/>
            <a:t>Η υγεία του ατόμου επηρεάζεται από ευρύτερους παράγοντες (περιβάλλον, κτλ) και όχι μόνο από τη συμπεριφορά</a:t>
          </a:r>
          <a:endParaRPr lang="en-US" dirty="0"/>
        </a:p>
      </dgm:t>
    </dgm:pt>
    <dgm:pt modelId="{828000F1-4DEF-4F2B-A570-79A94F91E686}" type="parTrans" cxnId="{A3CB7BBF-4CE5-4485-8986-6BC9F528C336}">
      <dgm:prSet/>
      <dgm:spPr/>
      <dgm:t>
        <a:bodyPr/>
        <a:lstStyle/>
        <a:p>
          <a:endParaRPr lang="en-US"/>
        </a:p>
      </dgm:t>
    </dgm:pt>
    <dgm:pt modelId="{92728E1D-8353-4C0D-9DFE-B1DE6ADF98E3}" type="sibTrans" cxnId="{A3CB7BBF-4CE5-4485-8986-6BC9F528C336}">
      <dgm:prSet/>
      <dgm:spPr/>
      <dgm:t>
        <a:bodyPr/>
        <a:lstStyle/>
        <a:p>
          <a:endParaRPr lang="en-US"/>
        </a:p>
      </dgm:t>
    </dgm:pt>
    <dgm:pt modelId="{0DA53E63-5882-4B2B-87D9-6830D05589FB}">
      <dgm:prSet/>
      <dgm:spPr/>
      <dgm:t>
        <a:bodyPr/>
        <a:lstStyle/>
        <a:p>
          <a:r>
            <a:rPr lang="el-GR" dirty="0"/>
            <a:t>Αλλαγή σε ατομικές/κοινωνικές συμπεριφορές μπορεί να αλλάξει την κατάσταση υγείας</a:t>
          </a:r>
          <a:endParaRPr lang="en-US" dirty="0"/>
        </a:p>
      </dgm:t>
    </dgm:pt>
    <dgm:pt modelId="{3A4A5EC1-A1B4-4486-B687-F03508EA4386}" type="parTrans" cxnId="{7C24B3DC-6C69-41B8-B63F-C016F7F40C74}">
      <dgm:prSet/>
      <dgm:spPr/>
      <dgm:t>
        <a:bodyPr/>
        <a:lstStyle/>
        <a:p>
          <a:endParaRPr lang="en-US"/>
        </a:p>
      </dgm:t>
    </dgm:pt>
    <dgm:pt modelId="{FF08FC57-70BD-44DC-BF09-115986BCB9E6}" type="sibTrans" cxnId="{7C24B3DC-6C69-41B8-B63F-C016F7F40C74}">
      <dgm:prSet/>
      <dgm:spPr/>
      <dgm:t>
        <a:bodyPr/>
        <a:lstStyle/>
        <a:p>
          <a:endParaRPr lang="en-US"/>
        </a:p>
      </dgm:t>
    </dgm:pt>
    <dgm:pt modelId="{40543AAB-39C2-4673-B52B-B2DF0E7B24BD}">
      <dgm:prSet/>
      <dgm:spPr/>
      <dgm:t>
        <a:bodyPr/>
        <a:lstStyle/>
        <a:p>
          <a:r>
            <a:rPr lang="el-GR" dirty="0"/>
            <a:t>Άτομα, ομάδες, κοινότητες μπορούν να αναλαμβάνουν την ευθύνη για την υγεία τους και τη συμπεριφορά τους</a:t>
          </a:r>
          <a:endParaRPr lang="en-US" dirty="0"/>
        </a:p>
      </dgm:t>
    </dgm:pt>
    <dgm:pt modelId="{007E8FBD-AD47-4C3E-87B1-A448B81F52B7}" type="parTrans" cxnId="{3F9FCF6E-B275-458A-904A-356E4706C4A8}">
      <dgm:prSet/>
      <dgm:spPr/>
      <dgm:t>
        <a:bodyPr/>
        <a:lstStyle/>
        <a:p>
          <a:endParaRPr lang="en-US"/>
        </a:p>
      </dgm:t>
    </dgm:pt>
    <dgm:pt modelId="{E1E2D052-6DD0-410A-990A-FF2E7A65EA78}" type="sibTrans" cxnId="{3F9FCF6E-B275-458A-904A-356E4706C4A8}">
      <dgm:prSet/>
      <dgm:spPr/>
      <dgm:t>
        <a:bodyPr/>
        <a:lstStyle/>
        <a:p>
          <a:endParaRPr lang="en-US"/>
        </a:p>
      </dgm:t>
    </dgm:pt>
    <dgm:pt modelId="{C66BA50B-6FA5-4AB8-9895-4E326FAE2DB8}">
      <dgm:prSet/>
      <dgm:spPr/>
      <dgm:t>
        <a:bodyPr/>
        <a:lstStyle/>
        <a:p>
          <a:r>
            <a:rPr lang="el-GR" dirty="0"/>
            <a:t>Η ατομική ευθύνη δεν πρέπει να αντιμετωπίζεται ως “ενοχοποίηση του θύματος”</a:t>
          </a:r>
          <a:endParaRPr lang="en-US" dirty="0"/>
        </a:p>
      </dgm:t>
    </dgm:pt>
    <dgm:pt modelId="{A88C86DA-8C8F-4DAD-9B43-58D37FB5A3C8}" type="parTrans" cxnId="{D493C8A3-D2B0-411B-87B8-DD18E98F5E46}">
      <dgm:prSet/>
      <dgm:spPr/>
      <dgm:t>
        <a:bodyPr/>
        <a:lstStyle/>
        <a:p>
          <a:endParaRPr lang="en-US"/>
        </a:p>
      </dgm:t>
    </dgm:pt>
    <dgm:pt modelId="{6F0322AC-C810-4AD3-8160-815DEE49E794}" type="sibTrans" cxnId="{D493C8A3-D2B0-411B-87B8-DD18E98F5E46}">
      <dgm:prSet/>
      <dgm:spPr/>
      <dgm:t>
        <a:bodyPr/>
        <a:lstStyle/>
        <a:p>
          <a:endParaRPr lang="en-US"/>
        </a:p>
      </dgm:t>
    </dgm:pt>
    <dgm:pt modelId="{F80B0EDC-D126-455D-BDEF-C90B2967A1BC}">
      <dgm:prSet/>
      <dgm:spPr/>
      <dgm:t>
        <a:bodyPr/>
        <a:lstStyle/>
        <a:p>
          <a:r>
            <a:rPr lang="el-GR" dirty="0"/>
            <a:t>Για να αλλάξει η συμπεριφορά υγείας πρέπει να παρέχονται στο άτομο κίνητρα και να είναι έτοιμο για αλλαγές</a:t>
          </a:r>
          <a:endParaRPr lang="en-US" dirty="0"/>
        </a:p>
      </dgm:t>
    </dgm:pt>
    <dgm:pt modelId="{4650BC09-7480-4C6B-AEDA-5649EAFFEE64}" type="parTrans" cxnId="{E6B39EB7-DFDE-42D3-8B45-EFC60737C104}">
      <dgm:prSet/>
      <dgm:spPr/>
      <dgm:t>
        <a:bodyPr/>
        <a:lstStyle/>
        <a:p>
          <a:endParaRPr lang="en-US"/>
        </a:p>
      </dgm:t>
    </dgm:pt>
    <dgm:pt modelId="{5FDEE847-D405-4F20-8371-6C1350EB2AF3}" type="sibTrans" cxnId="{E6B39EB7-DFDE-42D3-8B45-EFC60737C104}">
      <dgm:prSet/>
      <dgm:spPr/>
      <dgm:t>
        <a:bodyPr/>
        <a:lstStyle/>
        <a:p>
          <a:endParaRPr lang="en-US"/>
        </a:p>
      </dgm:t>
    </dgm:pt>
    <dgm:pt modelId="{D33558C7-677B-B144-A269-60CB18483831}" type="pres">
      <dgm:prSet presAssocID="{E29CF749-91C7-4E7B-A245-B47C71B54793}" presName="linear" presStyleCnt="0">
        <dgm:presLayoutVars>
          <dgm:animLvl val="lvl"/>
          <dgm:resizeHandles val="exact"/>
        </dgm:presLayoutVars>
      </dgm:prSet>
      <dgm:spPr/>
    </dgm:pt>
    <dgm:pt modelId="{741C9EAB-1540-A74B-8D6D-CEF0CD2CE756}" type="pres">
      <dgm:prSet presAssocID="{B2BB257C-DCFC-447E-B71B-E6A8513CCC68}" presName="parentText" presStyleLbl="node1" presStyleIdx="0" presStyleCnt="8">
        <dgm:presLayoutVars>
          <dgm:chMax val="0"/>
          <dgm:bulletEnabled val="1"/>
        </dgm:presLayoutVars>
      </dgm:prSet>
      <dgm:spPr/>
    </dgm:pt>
    <dgm:pt modelId="{69F47375-5AE5-F344-A303-37B93ED3E62D}" type="pres">
      <dgm:prSet presAssocID="{7A720962-5CC2-4899-A887-F4CA1AD081A2}" presName="spacer" presStyleCnt="0"/>
      <dgm:spPr/>
    </dgm:pt>
    <dgm:pt modelId="{E143F1AE-3747-7840-9527-B2F03ECF0D26}" type="pres">
      <dgm:prSet presAssocID="{338066D7-F638-4116-B22C-EB2CF168B71A}" presName="parentText" presStyleLbl="node1" presStyleIdx="1" presStyleCnt="8">
        <dgm:presLayoutVars>
          <dgm:chMax val="0"/>
          <dgm:bulletEnabled val="1"/>
        </dgm:presLayoutVars>
      </dgm:prSet>
      <dgm:spPr/>
    </dgm:pt>
    <dgm:pt modelId="{007F8382-55A3-0948-9D0A-40BBC6BDAFD5}" type="pres">
      <dgm:prSet presAssocID="{FA32233A-0151-4999-BF98-03F0717062A9}" presName="spacer" presStyleCnt="0"/>
      <dgm:spPr/>
    </dgm:pt>
    <dgm:pt modelId="{8936CAE5-C7AB-BE4E-A0CB-D3BC7760CBB1}" type="pres">
      <dgm:prSet presAssocID="{47B9850E-A90C-4E6A-AC86-CBAD1E3DDABF}" presName="parentText" presStyleLbl="node1" presStyleIdx="2" presStyleCnt="8">
        <dgm:presLayoutVars>
          <dgm:chMax val="0"/>
          <dgm:bulletEnabled val="1"/>
        </dgm:presLayoutVars>
      </dgm:prSet>
      <dgm:spPr/>
    </dgm:pt>
    <dgm:pt modelId="{07DECD39-E9E8-6C4A-B582-85C44AE3165D}" type="pres">
      <dgm:prSet presAssocID="{EFD593C3-2728-4F6E-A399-9A7847792A43}" presName="spacer" presStyleCnt="0"/>
      <dgm:spPr/>
    </dgm:pt>
    <dgm:pt modelId="{5A0B5DAF-E646-AE49-8683-4283176A2242}" type="pres">
      <dgm:prSet presAssocID="{4688F333-2D37-45CE-B0BA-CDF4AB434134}" presName="parentText" presStyleLbl="node1" presStyleIdx="3" presStyleCnt="8">
        <dgm:presLayoutVars>
          <dgm:chMax val="0"/>
          <dgm:bulletEnabled val="1"/>
        </dgm:presLayoutVars>
      </dgm:prSet>
      <dgm:spPr/>
    </dgm:pt>
    <dgm:pt modelId="{73DF57D8-F137-3042-A0C9-1329647095F9}" type="pres">
      <dgm:prSet presAssocID="{92728E1D-8353-4C0D-9DFE-B1DE6ADF98E3}" presName="spacer" presStyleCnt="0"/>
      <dgm:spPr/>
    </dgm:pt>
    <dgm:pt modelId="{9DB84FBE-4493-B247-8CA7-B287BE9766BF}" type="pres">
      <dgm:prSet presAssocID="{0DA53E63-5882-4B2B-87D9-6830D05589FB}" presName="parentText" presStyleLbl="node1" presStyleIdx="4" presStyleCnt="8">
        <dgm:presLayoutVars>
          <dgm:chMax val="0"/>
          <dgm:bulletEnabled val="1"/>
        </dgm:presLayoutVars>
      </dgm:prSet>
      <dgm:spPr/>
    </dgm:pt>
    <dgm:pt modelId="{3C95D478-80DA-ED40-AD25-310D336C29AC}" type="pres">
      <dgm:prSet presAssocID="{FF08FC57-70BD-44DC-BF09-115986BCB9E6}" presName="spacer" presStyleCnt="0"/>
      <dgm:spPr/>
    </dgm:pt>
    <dgm:pt modelId="{BCFFFF84-EFD7-064A-93D2-7ED27CD691E6}" type="pres">
      <dgm:prSet presAssocID="{40543AAB-39C2-4673-B52B-B2DF0E7B24BD}" presName="parentText" presStyleLbl="node1" presStyleIdx="5" presStyleCnt="8">
        <dgm:presLayoutVars>
          <dgm:chMax val="0"/>
          <dgm:bulletEnabled val="1"/>
        </dgm:presLayoutVars>
      </dgm:prSet>
      <dgm:spPr/>
    </dgm:pt>
    <dgm:pt modelId="{244D2EC7-88DB-F44F-9A06-890FC9FD57A7}" type="pres">
      <dgm:prSet presAssocID="{E1E2D052-6DD0-410A-990A-FF2E7A65EA78}" presName="spacer" presStyleCnt="0"/>
      <dgm:spPr/>
    </dgm:pt>
    <dgm:pt modelId="{512E5634-027D-4545-B3F2-B504697903F6}" type="pres">
      <dgm:prSet presAssocID="{C66BA50B-6FA5-4AB8-9895-4E326FAE2DB8}" presName="parentText" presStyleLbl="node1" presStyleIdx="6" presStyleCnt="8">
        <dgm:presLayoutVars>
          <dgm:chMax val="0"/>
          <dgm:bulletEnabled val="1"/>
        </dgm:presLayoutVars>
      </dgm:prSet>
      <dgm:spPr/>
    </dgm:pt>
    <dgm:pt modelId="{9A0BFE23-8E65-FC42-BC22-DBE3EF9DC13A}" type="pres">
      <dgm:prSet presAssocID="{6F0322AC-C810-4AD3-8160-815DEE49E794}" presName="spacer" presStyleCnt="0"/>
      <dgm:spPr/>
    </dgm:pt>
    <dgm:pt modelId="{79C0B3AD-AE51-1F47-9DCF-103C5A2A5E29}" type="pres">
      <dgm:prSet presAssocID="{F80B0EDC-D126-455D-BDEF-C90B2967A1BC}" presName="parentText" presStyleLbl="node1" presStyleIdx="7" presStyleCnt="8">
        <dgm:presLayoutVars>
          <dgm:chMax val="0"/>
          <dgm:bulletEnabled val="1"/>
        </dgm:presLayoutVars>
      </dgm:prSet>
      <dgm:spPr/>
    </dgm:pt>
  </dgm:ptLst>
  <dgm:cxnLst>
    <dgm:cxn modelId="{BA5D9A20-32E7-41B0-9BED-6A8564F01916}" srcId="{E29CF749-91C7-4E7B-A245-B47C71B54793}" destId="{B2BB257C-DCFC-447E-B71B-E6A8513CCC68}" srcOrd="0" destOrd="0" parTransId="{70F7A4A6-335E-4660-9E47-574FA5E2EACB}" sibTransId="{7A720962-5CC2-4899-A887-F4CA1AD081A2}"/>
    <dgm:cxn modelId="{538BA235-1864-4E31-91F9-89E2D5BD8972}" srcId="{E29CF749-91C7-4E7B-A245-B47C71B54793}" destId="{338066D7-F638-4116-B22C-EB2CF168B71A}" srcOrd="1" destOrd="0" parTransId="{70283055-042F-422B-8232-DAE0AD7B4455}" sibTransId="{FA32233A-0151-4999-BF98-03F0717062A9}"/>
    <dgm:cxn modelId="{261ACE3D-B63D-EA42-A38B-E6A590A38D32}" type="presOf" srcId="{F80B0EDC-D126-455D-BDEF-C90B2967A1BC}" destId="{79C0B3AD-AE51-1F47-9DCF-103C5A2A5E29}" srcOrd="0" destOrd="0" presId="urn:microsoft.com/office/officeart/2005/8/layout/vList2"/>
    <dgm:cxn modelId="{EA82FF42-2EBF-D346-B811-7DDCC32A34FF}" type="presOf" srcId="{40543AAB-39C2-4673-B52B-B2DF0E7B24BD}" destId="{BCFFFF84-EFD7-064A-93D2-7ED27CD691E6}" srcOrd="0" destOrd="0" presId="urn:microsoft.com/office/officeart/2005/8/layout/vList2"/>
    <dgm:cxn modelId="{3F9FCF6E-B275-458A-904A-356E4706C4A8}" srcId="{E29CF749-91C7-4E7B-A245-B47C71B54793}" destId="{40543AAB-39C2-4673-B52B-B2DF0E7B24BD}" srcOrd="5" destOrd="0" parTransId="{007E8FBD-AD47-4C3E-87B1-A448B81F52B7}" sibTransId="{E1E2D052-6DD0-410A-990A-FF2E7A65EA78}"/>
    <dgm:cxn modelId="{752A4B79-35F8-7341-A104-145E5C4D7FC2}" type="presOf" srcId="{0DA53E63-5882-4B2B-87D9-6830D05589FB}" destId="{9DB84FBE-4493-B247-8CA7-B287BE9766BF}" srcOrd="0" destOrd="0" presId="urn:microsoft.com/office/officeart/2005/8/layout/vList2"/>
    <dgm:cxn modelId="{F385A479-5951-9944-BC2F-7B8B91EDB9DA}" type="presOf" srcId="{B2BB257C-DCFC-447E-B71B-E6A8513CCC68}" destId="{741C9EAB-1540-A74B-8D6D-CEF0CD2CE756}" srcOrd="0" destOrd="0" presId="urn:microsoft.com/office/officeart/2005/8/layout/vList2"/>
    <dgm:cxn modelId="{D2DD3480-9892-4F1E-A73D-38B4943DDF01}" srcId="{E29CF749-91C7-4E7B-A245-B47C71B54793}" destId="{47B9850E-A90C-4E6A-AC86-CBAD1E3DDABF}" srcOrd="2" destOrd="0" parTransId="{ADC60C79-4246-46BD-9D5D-A1441AFF986E}" sibTransId="{EFD593C3-2728-4F6E-A399-9A7847792A43}"/>
    <dgm:cxn modelId="{F6505682-42C7-814B-B246-ACA0F01C0DDA}" type="presOf" srcId="{4688F333-2D37-45CE-B0BA-CDF4AB434134}" destId="{5A0B5DAF-E646-AE49-8683-4283176A2242}" srcOrd="0" destOrd="0" presId="urn:microsoft.com/office/officeart/2005/8/layout/vList2"/>
    <dgm:cxn modelId="{1158079B-F8CB-134C-AC28-20A08878AD0A}" type="presOf" srcId="{E29CF749-91C7-4E7B-A245-B47C71B54793}" destId="{D33558C7-677B-B144-A269-60CB18483831}" srcOrd="0" destOrd="0" presId="urn:microsoft.com/office/officeart/2005/8/layout/vList2"/>
    <dgm:cxn modelId="{D493C8A3-D2B0-411B-87B8-DD18E98F5E46}" srcId="{E29CF749-91C7-4E7B-A245-B47C71B54793}" destId="{C66BA50B-6FA5-4AB8-9895-4E326FAE2DB8}" srcOrd="6" destOrd="0" parTransId="{A88C86DA-8C8F-4DAD-9B43-58D37FB5A3C8}" sibTransId="{6F0322AC-C810-4AD3-8160-815DEE49E794}"/>
    <dgm:cxn modelId="{E6B39EB7-DFDE-42D3-8B45-EFC60737C104}" srcId="{E29CF749-91C7-4E7B-A245-B47C71B54793}" destId="{F80B0EDC-D126-455D-BDEF-C90B2967A1BC}" srcOrd="7" destOrd="0" parTransId="{4650BC09-7480-4C6B-AEDA-5649EAFFEE64}" sibTransId="{5FDEE847-D405-4F20-8371-6C1350EB2AF3}"/>
    <dgm:cxn modelId="{3D2EB7BE-82BD-4B41-923B-E006BE444454}" type="presOf" srcId="{338066D7-F638-4116-B22C-EB2CF168B71A}" destId="{E143F1AE-3747-7840-9527-B2F03ECF0D26}" srcOrd="0" destOrd="0" presId="urn:microsoft.com/office/officeart/2005/8/layout/vList2"/>
    <dgm:cxn modelId="{A3CB7BBF-4CE5-4485-8986-6BC9F528C336}" srcId="{E29CF749-91C7-4E7B-A245-B47C71B54793}" destId="{4688F333-2D37-45CE-B0BA-CDF4AB434134}" srcOrd="3" destOrd="0" parTransId="{828000F1-4DEF-4F2B-A570-79A94F91E686}" sibTransId="{92728E1D-8353-4C0D-9DFE-B1DE6ADF98E3}"/>
    <dgm:cxn modelId="{7C24B3DC-6C69-41B8-B63F-C016F7F40C74}" srcId="{E29CF749-91C7-4E7B-A245-B47C71B54793}" destId="{0DA53E63-5882-4B2B-87D9-6830D05589FB}" srcOrd="4" destOrd="0" parTransId="{3A4A5EC1-A1B4-4486-B687-F03508EA4386}" sibTransId="{FF08FC57-70BD-44DC-BF09-115986BCB9E6}"/>
    <dgm:cxn modelId="{7DA31FE1-971E-6242-96E4-FA18601DFB1F}" type="presOf" srcId="{47B9850E-A90C-4E6A-AC86-CBAD1E3DDABF}" destId="{8936CAE5-C7AB-BE4E-A0CB-D3BC7760CBB1}" srcOrd="0" destOrd="0" presId="urn:microsoft.com/office/officeart/2005/8/layout/vList2"/>
    <dgm:cxn modelId="{BEA242F5-96C2-6A40-9A8D-1CB2B50AC3D3}" type="presOf" srcId="{C66BA50B-6FA5-4AB8-9895-4E326FAE2DB8}" destId="{512E5634-027D-4545-B3F2-B504697903F6}" srcOrd="0" destOrd="0" presId="urn:microsoft.com/office/officeart/2005/8/layout/vList2"/>
    <dgm:cxn modelId="{C22CA467-65E5-0343-8692-9C66BA958873}" type="presParOf" srcId="{D33558C7-677B-B144-A269-60CB18483831}" destId="{741C9EAB-1540-A74B-8D6D-CEF0CD2CE756}" srcOrd="0" destOrd="0" presId="urn:microsoft.com/office/officeart/2005/8/layout/vList2"/>
    <dgm:cxn modelId="{F132CD38-32D7-C747-B811-B0BEA1D5ECFD}" type="presParOf" srcId="{D33558C7-677B-B144-A269-60CB18483831}" destId="{69F47375-5AE5-F344-A303-37B93ED3E62D}" srcOrd="1" destOrd="0" presId="urn:microsoft.com/office/officeart/2005/8/layout/vList2"/>
    <dgm:cxn modelId="{1089E207-E0C5-3B48-9013-17EC6152257D}" type="presParOf" srcId="{D33558C7-677B-B144-A269-60CB18483831}" destId="{E143F1AE-3747-7840-9527-B2F03ECF0D26}" srcOrd="2" destOrd="0" presId="urn:microsoft.com/office/officeart/2005/8/layout/vList2"/>
    <dgm:cxn modelId="{CB5A4428-2133-B145-A41B-03D5E3599DC2}" type="presParOf" srcId="{D33558C7-677B-B144-A269-60CB18483831}" destId="{007F8382-55A3-0948-9D0A-40BBC6BDAFD5}" srcOrd="3" destOrd="0" presId="urn:microsoft.com/office/officeart/2005/8/layout/vList2"/>
    <dgm:cxn modelId="{BDD99671-3A33-8F44-9A9C-F0EFBD5DBE62}" type="presParOf" srcId="{D33558C7-677B-B144-A269-60CB18483831}" destId="{8936CAE5-C7AB-BE4E-A0CB-D3BC7760CBB1}" srcOrd="4" destOrd="0" presId="urn:microsoft.com/office/officeart/2005/8/layout/vList2"/>
    <dgm:cxn modelId="{1069055F-119F-4748-8B32-C93B8F0A5C94}" type="presParOf" srcId="{D33558C7-677B-B144-A269-60CB18483831}" destId="{07DECD39-E9E8-6C4A-B582-85C44AE3165D}" srcOrd="5" destOrd="0" presId="urn:microsoft.com/office/officeart/2005/8/layout/vList2"/>
    <dgm:cxn modelId="{387EA275-57AC-D74D-AC14-B9B7C067A41E}" type="presParOf" srcId="{D33558C7-677B-B144-A269-60CB18483831}" destId="{5A0B5DAF-E646-AE49-8683-4283176A2242}" srcOrd="6" destOrd="0" presId="urn:microsoft.com/office/officeart/2005/8/layout/vList2"/>
    <dgm:cxn modelId="{6AA35346-DADD-3441-ACFC-AF27B6E4DE7E}" type="presParOf" srcId="{D33558C7-677B-B144-A269-60CB18483831}" destId="{73DF57D8-F137-3042-A0C9-1329647095F9}" srcOrd="7" destOrd="0" presId="urn:microsoft.com/office/officeart/2005/8/layout/vList2"/>
    <dgm:cxn modelId="{B39458F1-69EE-9645-8E5A-52FBF971197D}" type="presParOf" srcId="{D33558C7-677B-B144-A269-60CB18483831}" destId="{9DB84FBE-4493-B247-8CA7-B287BE9766BF}" srcOrd="8" destOrd="0" presId="urn:microsoft.com/office/officeart/2005/8/layout/vList2"/>
    <dgm:cxn modelId="{6E444A8F-087C-814F-A01A-3A5500C5DE34}" type="presParOf" srcId="{D33558C7-677B-B144-A269-60CB18483831}" destId="{3C95D478-80DA-ED40-AD25-310D336C29AC}" srcOrd="9" destOrd="0" presId="urn:microsoft.com/office/officeart/2005/8/layout/vList2"/>
    <dgm:cxn modelId="{03CA961A-F9F2-DB44-AF43-A6B082B439D0}" type="presParOf" srcId="{D33558C7-677B-B144-A269-60CB18483831}" destId="{BCFFFF84-EFD7-064A-93D2-7ED27CD691E6}" srcOrd="10" destOrd="0" presId="urn:microsoft.com/office/officeart/2005/8/layout/vList2"/>
    <dgm:cxn modelId="{9D09BC07-D55F-5F4C-836E-06EE3BCBA8FF}" type="presParOf" srcId="{D33558C7-677B-B144-A269-60CB18483831}" destId="{244D2EC7-88DB-F44F-9A06-890FC9FD57A7}" srcOrd="11" destOrd="0" presId="urn:microsoft.com/office/officeart/2005/8/layout/vList2"/>
    <dgm:cxn modelId="{689F35A3-79AF-4643-9499-2695593E5F50}" type="presParOf" srcId="{D33558C7-677B-B144-A269-60CB18483831}" destId="{512E5634-027D-4545-B3F2-B504697903F6}" srcOrd="12" destOrd="0" presId="urn:microsoft.com/office/officeart/2005/8/layout/vList2"/>
    <dgm:cxn modelId="{3ABCF667-445F-6E46-B161-22510AD35756}" type="presParOf" srcId="{D33558C7-677B-B144-A269-60CB18483831}" destId="{9A0BFE23-8E65-FC42-BC22-DBE3EF9DC13A}" srcOrd="13" destOrd="0" presId="urn:microsoft.com/office/officeart/2005/8/layout/vList2"/>
    <dgm:cxn modelId="{1B95A738-CF68-904D-A2CB-69829C00CD41}" type="presParOf" srcId="{D33558C7-677B-B144-A269-60CB18483831}" destId="{79C0B3AD-AE51-1F47-9DCF-103C5A2A5E2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E8120-C012-49A6-AC25-6D0C6718B025}"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17702A66-2F39-4830-83D0-62700EB1A0A0}">
      <dgm:prSet/>
      <dgm:spPr/>
      <dgm:t>
        <a:bodyPr/>
        <a:lstStyle/>
        <a:p>
          <a:r>
            <a:rPr lang="el-GR" dirty="0"/>
            <a:t>Η Προαγωγή Υγείας αποτελεί σημαντικό μέρος της Δημόσιας Υγείας</a:t>
          </a:r>
          <a:endParaRPr lang="en-US" dirty="0"/>
        </a:p>
      </dgm:t>
    </dgm:pt>
    <dgm:pt modelId="{9E8FA8F6-91CD-40A4-8806-9BCE318F778A}" type="parTrans" cxnId="{0515DEB8-50B8-49E7-A612-67FBE8C8D8B5}">
      <dgm:prSet/>
      <dgm:spPr/>
      <dgm:t>
        <a:bodyPr/>
        <a:lstStyle/>
        <a:p>
          <a:endParaRPr lang="en-US"/>
        </a:p>
      </dgm:t>
    </dgm:pt>
    <dgm:pt modelId="{EDFD90D1-9FC1-442A-8AC9-30174B35CFB0}" type="sibTrans" cxnId="{0515DEB8-50B8-49E7-A612-67FBE8C8D8B5}">
      <dgm:prSet/>
      <dgm:spPr/>
      <dgm:t>
        <a:bodyPr/>
        <a:lstStyle/>
        <a:p>
          <a:endParaRPr lang="en-US"/>
        </a:p>
      </dgm:t>
    </dgm:pt>
    <dgm:pt modelId="{EEE9FE44-DC35-4CA5-A016-5179C39EEFEF}">
      <dgm:prSet/>
      <dgm:spPr/>
      <dgm:t>
        <a:bodyPr/>
        <a:lstStyle/>
        <a:p>
          <a:r>
            <a:rPr lang="el-GR" dirty="0"/>
            <a:t>Η Προαγωγή Υγείας στοχεύει στην ενίσχυση της θετικής υγείας (σωματικής, ψυχικής, κοινωνικής ευεξίας) σε συνδυασμό με την πρόληψη της αρρώστιας</a:t>
          </a:r>
          <a:endParaRPr lang="en-US" dirty="0"/>
        </a:p>
      </dgm:t>
    </dgm:pt>
    <dgm:pt modelId="{F1E49AEC-25C5-42B1-8A72-192055E1E99E}" type="parTrans" cxnId="{0B93EA0A-6987-440C-BA9B-11E1E6365805}">
      <dgm:prSet/>
      <dgm:spPr/>
      <dgm:t>
        <a:bodyPr/>
        <a:lstStyle/>
        <a:p>
          <a:endParaRPr lang="en-US"/>
        </a:p>
      </dgm:t>
    </dgm:pt>
    <dgm:pt modelId="{7A940E6D-D196-456E-BAA0-5605C470710F}" type="sibTrans" cxnId="{0B93EA0A-6987-440C-BA9B-11E1E6365805}">
      <dgm:prSet/>
      <dgm:spPr/>
      <dgm:t>
        <a:bodyPr/>
        <a:lstStyle/>
        <a:p>
          <a:endParaRPr lang="en-US"/>
        </a:p>
      </dgm:t>
    </dgm:pt>
    <dgm:pt modelId="{AAE303CD-5152-4A6A-94C5-65508C388C6D}">
      <dgm:prSet/>
      <dgm:spPr/>
      <dgm:t>
        <a:bodyPr/>
        <a:lstStyle/>
        <a:p>
          <a:r>
            <a:rPr lang="el-GR" dirty="0"/>
            <a:t>Η Προαγωγή Υγείας συνδυάζει: επικοινωνία, εκπαίδευση, νομοθεσία, οικονομικά μέτρα, οργανωτικές αλλαγές, κοινοτική ανάπτυξη και αυθόρμητες τοπικές δράσεις κατά των παραγόντων κινδύνου</a:t>
          </a:r>
          <a:endParaRPr lang="en-US" dirty="0"/>
        </a:p>
      </dgm:t>
    </dgm:pt>
    <dgm:pt modelId="{409F6315-91ED-4DAE-8801-7343247FF683}" type="parTrans" cxnId="{F46A3715-31E5-45B2-A7AA-6678F37B363C}">
      <dgm:prSet/>
      <dgm:spPr/>
      <dgm:t>
        <a:bodyPr/>
        <a:lstStyle/>
        <a:p>
          <a:endParaRPr lang="en-US"/>
        </a:p>
      </dgm:t>
    </dgm:pt>
    <dgm:pt modelId="{008BE122-AF9D-4264-A46C-F03FC44A290C}" type="sibTrans" cxnId="{F46A3715-31E5-45B2-A7AA-6678F37B363C}">
      <dgm:prSet/>
      <dgm:spPr/>
      <dgm:t>
        <a:bodyPr/>
        <a:lstStyle/>
        <a:p>
          <a:endParaRPr lang="en-US"/>
        </a:p>
      </dgm:t>
    </dgm:pt>
    <dgm:pt modelId="{97924990-1B83-421D-894E-69FFDF0D39C2}">
      <dgm:prSet/>
      <dgm:spPr/>
      <dgm:t>
        <a:bodyPr/>
        <a:lstStyle/>
        <a:p>
          <a:r>
            <a:rPr lang="el-GR" dirty="0"/>
            <a:t>Προαγωγή Υγείας = Αγωγή Υγείας </a:t>
          </a:r>
          <a:r>
            <a:rPr lang="en-US" dirty="0"/>
            <a:t>x </a:t>
          </a:r>
          <a:r>
            <a:rPr lang="el-GR" dirty="0"/>
            <a:t>Υγιής δημόσια πολιτική</a:t>
          </a:r>
          <a:endParaRPr lang="en-US" dirty="0"/>
        </a:p>
      </dgm:t>
    </dgm:pt>
    <dgm:pt modelId="{7BBDC901-9CE5-497C-8FE0-48A1C2B76B07}" type="parTrans" cxnId="{D337A6B4-58AA-4616-960A-46C1A3960CAD}">
      <dgm:prSet/>
      <dgm:spPr/>
      <dgm:t>
        <a:bodyPr/>
        <a:lstStyle/>
        <a:p>
          <a:endParaRPr lang="en-US"/>
        </a:p>
      </dgm:t>
    </dgm:pt>
    <dgm:pt modelId="{0C66591B-3562-4322-84D0-05109258CBF9}" type="sibTrans" cxnId="{D337A6B4-58AA-4616-960A-46C1A3960CAD}">
      <dgm:prSet/>
      <dgm:spPr/>
      <dgm:t>
        <a:bodyPr/>
        <a:lstStyle/>
        <a:p>
          <a:endParaRPr lang="en-US"/>
        </a:p>
      </dgm:t>
    </dgm:pt>
    <dgm:pt modelId="{BB6ECE84-E66A-904F-8862-900FFB595121}" type="pres">
      <dgm:prSet presAssocID="{697E8120-C012-49A6-AC25-6D0C6718B025}" presName="matrix" presStyleCnt="0">
        <dgm:presLayoutVars>
          <dgm:chMax val="1"/>
          <dgm:dir/>
          <dgm:resizeHandles val="exact"/>
        </dgm:presLayoutVars>
      </dgm:prSet>
      <dgm:spPr/>
    </dgm:pt>
    <dgm:pt modelId="{5DB51D94-517B-A846-BFE0-91151E99A7C4}" type="pres">
      <dgm:prSet presAssocID="{697E8120-C012-49A6-AC25-6D0C6718B025}" presName="diamond" presStyleLbl="bgShp" presStyleIdx="0" presStyleCnt="1"/>
      <dgm:spPr/>
    </dgm:pt>
    <dgm:pt modelId="{612292FC-75CA-924C-8318-2F08E619FC99}" type="pres">
      <dgm:prSet presAssocID="{697E8120-C012-49A6-AC25-6D0C6718B025}" presName="quad1" presStyleLbl="node1" presStyleIdx="0" presStyleCnt="4">
        <dgm:presLayoutVars>
          <dgm:chMax val="0"/>
          <dgm:chPref val="0"/>
          <dgm:bulletEnabled val="1"/>
        </dgm:presLayoutVars>
      </dgm:prSet>
      <dgm:spPr/>
    </dgm:pt>
    <dgm:pt modelId="{C0DE4B9B-0D28-FB45-A1D8-8DCD7D199912}" type="pres">
      <dgm:prSet presAssocID="{697E8120-C012-49A6-AC25-6D0C6718B025}" presName="quad2" presStyleLbl="node1" presStyleIdx="1" presStyleCnt="4">
        <dgm:presLayoutVars>
          <dgm:chMax val="0"/>
          <dgm:chPref val="0"/>
          <dgm:bulletEnabled val="1"/>
        </dgm:presLayoutVars>
      </dgm:prSet>
      <dgm:spPr/>
    </dgm:pt>
    <dgm:pt modelId="{8E105DFE-E9C4-A542-BD60-6E0DDD736287}" type="pres">
      <dgm:prSet presAssocID="{697E8120-C012-49A6-AC25-6D0C6718B025}" presName="quad3" presStyleLbl="node1" presStyleIdx="2" presStyleCnt="4">
        <dgm:presLayoutVars>
          <dgm:chMax val="0"/>
          <dgm:chPref val="0"/>
          <dgm:bulletEnabled val="1"/>
        </dgm:presLayoutVars>
      </dgm:prSet>
      <dgm:spPr/>
    </dgm:pt>
    <dgm:pt modelId="{7B6DAB41-4C5E-BA48-9523-B2188743DE10}" type="pres">
      <dgm:prSet presAssocID="{697E8120-C012-49A6-AC25-6D0C6718B025}" presName="quad4" presStyleLbl="node1" presStyleIdx="3" presStyleCnt="4">
        <dgm:presLayoutVars>
          <dgm:chMax val="0"/>
          <dgm:chPref val="0"/>
          <dgm:bulletEnabled val="1"/>
        </dgm:presLayoutVars>
      </dgm:prSet>
      <dgm:spPr/>
    </dgm:pt>
  </dgm:ptLst>
  <dgm:cxnLst>
    <dgm:cxn modelId="{0B93EA0A-6987-440C-BA9B-11E1E6365805}" srcId="{697E8120-C012-49A6-AC25-6D0C6718B025}" destId="{EEE9FE44-DC35-4CA5-A016-5179C39EEFEF}" srcOrd="1" destOrd="0" parTransId="{F1E49AEC-25C5-42B1-8A72-192055E1E99E}" sibTransId="{7A940E6D-D196-456E-BAA0-5605C470710F}"/>
    <dgm:cxn modelId="{E18A730E-77A0-974D-90DF-8205DDE77F5A}" type="presOf" srcId="{97924990-1B83-421D-894E-69FFDF0D39C2}" destId="{7B6DAB41-4C5E-BA48-9523-B2188743DE10}" srcOrd="0" destOrd="0" presId="urn:microsoft.com/office/officeart/2005/8/layout/matrix3"/>
    <dgm:cxn modelId="{F46A3715-31E5-45B2-A7AA-6678F37B363C}" srcId="{697E8120-C012-49A6-AC25-6D0C6718B025}" destId="{AAE303CD-5152-4A6A-94C5-65508C388C6D}" srcOrd="2" destOrd="0" parTransId="{409F6315-91ED-4DAE-8801-7343247FF683}" sibTransId="{008BE122-AF9D-4264-A46C-F03FC44A290C}"/>
    <dgm:cxn modelId="{3E493819-8FB7-504D-AD9E-5B1199C346FD}" type="presOf" srcId="{EEE9FE44-DC35-4CA5-A016-5179C39EEFEF}" destId="{C0DE4B9B-0D28-FB45-A1D8-8DCD7D199912}" srcOrd="0" destOrd="0" presId="urn:microsoft.com/office/officeart/2005/8/layout/matrix3"/>
    <dgm:cxn modelId="{D337A6B4-58AA-4616-960A-46C1A3960CAD}" srcId="{697E8120-C012-49A6-AC25-6D0C6718B025}" destId="{97924990-1B83-421D-894E-69FFDF0D39C2}" srcOrd="3" destOrd="0" parTransId="{7BBDC901-9CE5-497C-8FE0-48A1C2B76B07}" sibTransId="{0C66591B-3562-4322-84D0-05109258CBF9}"/>
    <dgm:cxn modelId="{0515DEB8-50B8-49E7-A612-67FBE8C8D8B5}" srcId="{697E8120-C012-49A6-AC25-6D0C6718B025}" destId="{17702A66-2F39-4830-83D0-62700EB1A0A0}" srcOrd="0" destOrd="0" parTransId="{9E8FA8F6-91CD-40A4-8806-9BCE318F778A}" sibTransId="{EDFD90D1-9FC1-442A-8AC9-30174B35CFB0}"/>
    <dgm:cxn modelId="{B26C1DC9-B272-4D44-B8B8-395829789878}" type="presOf" srcId="{17702A66-2F39-4830-83D0-62700EB1A0A0}" destId="{612292FC-75CA-924C-8318-2F08E619FC99}" srcOrd="0" destOrd="0" presId="urn:microsoft.com/office/officeart/2005/8/layout/matrix3"/>
    <dgm:cxn modelId="{760827D2-9BB5-EB43-A52E-176DA6391BA1}" type="presOf" srcId="{697E8120-C012-49A6-AC25-6D0C6718B025}" destId="{BB6ECE84-E66A-904F-8862-900FFB595121}" srcOrd="0" destOrd="0" presId="urn:microsoft.com/office/officeart/2005/8/layout/matrix3"/>
    <dgm:cxn modelId="{4E0A25FB-058A-E844-A37D-87675EAB5496}" type="presOf" srcId="{AAE303CD-5152-4A6A-94C5-65508C388C6D}" destId="{8E105DFE-E9C4-A542-BD60-6E0DDD736287}" srcOrd="0" destOrd="0" presId="urn:microsoft.com/office/officeart/2005/8/layout/matrix3"/>
    <dgm:cxn modelId="{6119E654-DBCB-1E4E-8506-CAE141FD668F}" type="presParOf" srcId="{BB6ECE84-E66A-904F-8862-900FFB595121}" destId="{5DB51D94-517B-A846-BFE0-91151E99A7C4}" srcOrd="0" destOrd="0" presId="urn:microsoft.com/office/officeart/2005/8/layout/matrix3"/>
    <dgm:cxn modelId="{7F1265E9-DAD1-9F44-A019-268A8A225BBF}" type="presParOf" srcId="{BB6ECE84-E66A-904F-8862-900FFB595121}" destId="{612292FC-75CA-924C-8318-2F08E619FC99}" srcOrd="1" destOrd="0" presId="urn:microsoft.com/office/officeart/2005/8/layout/matrix3"/>
    <dgm:cxn modelId="{F9B0921A-B290-EE44-9527-E2DCC2FB83A9}" type="presParOf" srcId="{BB6ECE84-E66A-904F-8862-900FFB595121}" destId="{C0DE4B9B-0D28-FB45-A1D8-8DCD7D199912}" srcOrd="2" destOrd="0" presId="urn:microsoft.com/office/officeart/2005/8/layout/matrix3"/>
    <dgm:cxn modelId="{0E930863-5142-6E49-BF39-E0F322FA5B43}" type="presParOf" srcId="{BB6ECE84-E66A-904F-8862-900FFB595121}" destId="{8E105DFE-E9C4-A542-BD60-6E0DDD736287}" srcOrd="3" destOrd="0" presId="urn:microsoft.com/office/officeart/2005/8/layout/matrix3"/>
    <dgm:cxn modelId="{F680134C-76A8-C043-BED0-A0E484C04CC0}" type="presParOf" srcId="{BB6ECE84-E66A-904F-8862-900FFB595121}" destId="{7B6DAB41-4C5E-BA48-9523-B2188743DE1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14A5E-7EFA-43CE-A5FF-9DEEB4C43B7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F0F56E4-8B02-43FE-9569-4BCCF9FA3A8A}">
      <dgm:prSet/>
      <dgm:spPr/>
      <dgm:t>
        <a:bodyPr/>
        <a:lstStyle/>
        <a:p>
          <a:r>
            <a:rPr lang="el-GR" dirty="0"/>
            <a:t>Ενδυνάμωση (</a:t>
          </a:r>
          <a:r>
            <a:rPr lang="en-US" dirty="0"/>
            <a:t>empowerment) • </a:t>
          </a:r>
          <a:r>
            <a:rPr lang="el-GR" dirty="0"/>
            <a:t>Διευκόλυνση (</a:t>
          </a:r>
          <a:r>
            <a:rPr lang="en-US" dirty="0"/>
            <a:t>enabling)</a:t>
          </a:r>
        </a:p>
      </dgm:t>
    </dgm:pt>
    <dgm:pt modelId="{A7E2A9A7-98E4-406B-9DB4-74B530B9499D}" type="parTrans" cxnId="{CA5BE74E-8234-4326-9BA0-F34ED2441484}">
      <dgm:prSet/>
      <dgm:spPr/>
      <dgm:t>
        <a:bodyPr/>
        <a:lstStyle/>
        <a:p>
          <a:endParaRPr lang="en-US"/>
        </a:p>
      </dgm:t>
    </dgm:pt>
    <dgm:pt modelId="{CE31676B-67C5-4304-83AC-2AD283F5770D}" type="sibTrans" cxnId="{CA5BE74E-8234-4326-9BA0-F34ED2441484}">
      <dgm:prSet/>
      <dgm:spPr/>
      <dgm:t>
        <a:bodyPr/>
        <a:lstStyle/>
        <a:p>
          <a:endParaRPr lang="en-US"/>
        </a:p>
      </dgm:t>
    </dgm:pt>
    <dgm:pt modelId="{2F0D2DD2-2892-444A-8130-A8B3A339CCA6}">
      <dgm:prSet/>
      <dgm:spPr/>
      <dgm:t>
        <a:bodyPr/>
        <a:lstStyle/>
        <a:p>
          <a:r>
            <a:rPr lang="el-GR" dirty="0"/>
            <a:t>Μεσολάβηση (</a:t>
          </a:r>
          <a:r>
            <a:rPr lang="en-US" dirty="0"/>
            <a:t>mediating)</a:t>
          </a:r>
        </a:p>
      </dgm:t>
    </dgm:pt>
    <dgm:pt modelId="{EF96B808-9780-493F-98A6-8AA7F8182D60}" type="parTrans" cxnId="{057108F6-54B0-4066-AC90-D6E17876A427}">
      <dgm:prSet/>
      <dgm:spPr/>
      <dgm:t>
        <a:bodyPr/>
        <a:lstStyle/>
        <a:p>
          <a:endParaRPr lang="en-US"/>
        </a:p>
      </dgm:t>
    </dgm:pt>
    <dgm:pt modelId="{B911143D-D48C-45A1-A79E-58BD14B0FF18}" type="sibTrans" cxnId="{057108F6-54B0-4066-AC90-D6E17876A427}">
      <dgm:prSet/>
      <dgm:spPr/>
      <dgm:t>
        <a:bodyPr/>
        <a:lstStyle/>
        <a:p>
          <a:endParaRPr lang="en-US"/>
        </a:p>
      </dgm:t>
    </dgm:pt>
    <dgm:pt modelId="{FE7F1C35-EE44-4D19-8903-84C4D170FE70}">
      <dgm:prSet/>
      <dgm:spPr/>
      <dgm:t>
        <a:bodyPr/>
        <a:lstStyle/>
        <a:p>
          <a:r>
            <a:rPr lang="el-GR" dirty="0"/>
            <a:t>Υπεράσπιση (</a:t>
          </a:r>
          <a:r>
            <a:rPr lang="en-US" dirty="0"/>
            <a:t>advocating)</a:t>
          </a:r>
        </a:p>
      </dgm:t>
    </dgm:pt>
    <dgm:pt modelId="{542D36BF-3800-4C82-B016-D1336C009216}" type="parTrans" cxnId="{2786E5F3-A184-4DC9-8150-8697AFA575CD}">
      <dgm:prSet/>
      <dgm:spPr/>
      <dgm:t>
        <a:bodyPr/>
        <a:lstStyle/>
        <a:p>
          <a:endParaRPr lang="en-US"/>
        </a:p>
      </dgm:t>
    </dgm:pt>
    <dgm:pt modelId="{E7D260A0-F06D-4A49-98BD-60E43928D4D4}" type="sibTrans" cxnId="{2786E5F3-A184-4DC9-8150-8697AFA575CD}">
      <dgm:prSet/>
      <dgm:spPr/>
      <dgm:t>
        <a:bodyPr/>
        <a:lstStyle/>
        <a:p>
          <a:endParaRPr lang="en-US"/>
        </a:p>
      </dgm:t>
    </dgm:pt>
    <dgm:pt modelId="{B8705441-4262-664B-9904-E922ACA0CEA5}" type="pres">
      <dgm:prSet presAssocID="{B1C14A5E-7EFA-43CE-A5FF-9DEEB4C43B7B}" presName="linear" presStyleCnt="0">
        <dgm:presLayoutVars>
          <dgm:animLvl val="lvl"/>
          <dgm:resizeHandles val="exact"/>
        </dgm:presLayoutVars>
      </dgm:prSet>
      <dgm:spPr/>
    </dgm:pt>
    <dgm:pt modelId="{EEFAA558-EDEE-7042-90B3-BCA4B672D533}" type="pres">
      <dgm:prSet presAssocID="{0F0F56E4-8B02-43FE-9569-4BCCF9FA3A8A}" presName="parentText" presStyleLbl="node1" presStyleIdx="0" presStyleCnt="3">
        <dgm:presLayoutVars>
          <dgm:chMax val="0"/>
          <dgm:bulletEnabled val="1"/>
        </dgm:presLayoutVars>
      </dgm:prSet>
      <dgm:spPr/>
    </dgm:pt>
    <dgm:pt modelId="{62342C4E-09A7-6648-96B1-A60A76971E3F}" type="pres">
      <dgm:prSet presAssocID="{CE31676B-67C5-4304-83AC-2AD283F5770D}" presName="spacer" presStyleCnt="0"/>
      <dgm:spPr/>
    </dgm:pt>
    <dgm:pt modelId="{375944A2-1F54-5844-93DE-45A79A2D5750}" type="pres">
      <dgm:prSet presAssocID="{2F0D2DD2-2892-444A-8130-A8B3A339CCA6}" presName="parentText" presStyleLbl="node1" presStyleIdx="1" presStyleCnt="3">
        <dgm:presLayoutVars>
          <dgm:chMax val="0"/>
          <dgm:bulletEnabled val="1"/>
        </dgm:presLayoutVars>
      </dgm:prSet>
      <dgm:spPr/>
    </dgm:pt>
    <dgm:pt modelId="{6BEFC500-22C8-9640-BF19-18F1D4E5C1CF}" type="pres">
      <dgm:prSet presAssocID="{B911143D-D48C-45A1-A79E-58BD14B0FF18}" presName="spacer" presStyleCnt="0"/>
      <dgm:spPr/>
    </dgm:pt>
    <dgm:pt modelId="{017AA89C-BEC1-4C4E-8521-2D05647ECD22}" type="pres">
      <dgm:prSet presAssocID="{FE7F1C35-EE44-4D19-8903-84C4D170FE70}" presName="parentText" presStyleLbl="node1" presStyleIdx="2" presStyleCnt="3">
        <dgm:presLayoutVars>
          <dgm:chMax val="0"/>
          <dgm:bulletEnabled val="1"/>
        </dgm:presLayoutVars>
      </dgm:prSet>
      <dgm:spPr/>
    </dgm:pt>
  </dgm:ptLst>
  <dgm:cxnLst>
    <dgm:cxn modelId="{12CD8C3F-5430-F243-8DA6-80C023E4DF3F}" type="presOf" srcId="{2F0D2DD2-2892-444A-8130-A8B3A339CCA6}" destId="{375944A2-1F54-5844-93DE-45A79A2D5750}" srcOrd="0" destOrd="0" presId="urn:microsoft.com/office/officeart/2005/8/layout/vList2"/>
    <dgm:cxn modelId="{95F41A4C-9AA0-C046-BE63-406860A29E76}" type="presOf" srcId="{0F0F56E4-8B02-43FE-9569-4BCCF9FA3A8A}" destId="{EEFAA558-EDEE-7042-90B3-BCA4B672D533}" srcOrd="0" destOrd="0" presId="urn:microsoft.com/office/officeart/2005/8/layout/vList2"/>
    <dgm:cxn modelId="{CA5BE74E-8234-4326-9BA0-F34ED2441484}" srcId="{B1C14A5E-7EFA-43CE-A5FF-9DEEB4C43B7B}" destId="{0F0F56E4-8B02-43FE-9569-4BCCF9FA3A8A}" srcOrd="0" destOrd="0" parTransId="{A7E2A9A7-98E4-406B-9DB4-74B530B9499D}" sibTransId="{CE31676B-67C5-4304-83AC-2AD283F5770D}"/>
    <dgm:cxn modelId="{3E089085-9AAF-DC40-BD1D-451EF6AFD726}" type="presOf" srcId="{B1C14A5E-7EFA-43CE-A5FF-9DEEB4C43B7B}" destId="{B8705441-4262-664B-9904-E922ACA0CEA5}" srcOrd="0" destOrd="0" presId="urn:microsoft.com/office/officeart/2005/8/layout/vList2"/>
    <dgm:cxn modelId="{E3B8A8C2-FADE-8E42-949E-9C1C88FC5C65}" type="presOf" srcId="{FE7F1C35-EE44-4D19-8903-84C4D170FE70}" destId="{017AA89C-BEC1-4C4E-8521-2D05647ECD22}" srcOrd="0" destOrd="0" presId="urn:microsoft.com/office/officeart/2005/8/layout/vList2"/>
    <dgm:cxn modelId="{2786E5F3-A184-4DC9-8150-8697AFA575CD}" srcId="{B1C14A5E-7EFA-43CE-A5FF-9DEEB4C43B7B}" destId="{FE7F1C35-EE44-4D19-8903-84C4D170FE70}" srcOrd="2" destOrd="0" parTransId="{542D36BF-3800-4C82-B016-D1336C009216}" sibTransId="{E7D260A0-F06D-4A49-98BD-60E43928D4D4}"/>
    <dgm:cxn modelId="{057108F6-54B0-4066-AC90-D6E17876A427}" srcId="{B1C14A5E-7EFA-43CE-A5FF-9DEEB4C43B7B}" destId="{2F0D2DD2-2892-444A-8130-A8B3A339CCA6}" srcOrd="1" destOrd="0" parTransId="{EF96B808-9780-493F-98A6-8AA7F8182D60}" sibTransId="{B911143D-D48C-45A1-A79E-58BD14B0FF18}"/>
    <dgm:cxn modelId="{B8BA9617-2625-034C-99A5-137650ACEE16}" type="presParOf" srcId="{B8705441-4262-664B-9904-E922ACA0CEA5}" destId="{EEFAA558-EDEE-7042-90B3-BCA4B672D533}" srcOrd="0" destOrd="0" presId="urn:microsoft.com/office/officeart/2005/8/layout/vList2"/>
    <dgm:cxn modelId="{3C9FB8F9-4F47-DE4F-B89C-F120172440E2}" type="presParOf" srcId="{B8705441-4262-664B-9904-E922ACA0CEA5}" destId="{62342C4E-09A7-6648-96B1-A60A76971E3F}" srcOrd="1" destOrd="0" presId="urn:microsoft.com/office/officeart/2005/8/layout/vList2"/>
    <dgm:cxn modelId="{4384C326-B588-F244-8BCC-481F03F406D9}" type="presParOf" srcId="{B8705441-4262-664B-9904-E922ACA0CEA5}" destId="{375944A2-1F54-5844-93DE-45A79A2D5750}" srcOrd="2" destOrd="0" presId="urn:microsoft.com/office/officeart/2005/8/layout/vList2"/>
    <dgm:cxn modelId="{50433D41-8B81-5242-8FA4-E0A1AC224825}" type="presParOf" srcId="{B8705441-4262-664B-9904-E922ACA0CEA5}" destId="{6BEFC500-22C8-9640-BF19-18F1D4E5C1CF}" srcOrd="3" destOrd="0" presId="urn:microsoft.com/office/officeart/2005/8/layout/vList2"/>
    <dgm:cxn modelId="{29C92EFE-9708-BA4E-8C22-F8ED4FE02D0E}" type="presParOf" srcId="{B8705441-4262-664B-9904-E922ACA0CEA5}" destId="{017AA89C-BEC1-4C4E-8521-2D05647ECD2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C2194E-3589-4AC2-9A33-036FEC80A47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23AB52D-13AC-47E2-A61E-400DF2DDE691}">
      <dgm:prSet/>
      <dgm:spPr/>
      <dgm:t>
        <a:bodyPr/>
        <a:lstStyle/>
        <a:p>
          <a:r>
            <a:rPr lang="el-GR" dirty="0"/>
            <a:t>Η αλλαγή συμπεριφορών που απειλούν την υγεία σε ατομικό επίπεδο, ομαδικό ή πληθυσμιακό, σε συμπεριφορές που συμβάλλουν στην υγεία (</a:t>
          </a:r>
          <a:r>
            <a:rPr lang="en-US" dirty="0"/>
            <a:t>Simmonds, 1976)</a:t>
          </a:r>
        </a:p>
      </dgm:t>
    </dgm:pt>
    <dgm:pt modelId="{64B9DFFC-3033-43B6-B073-413A0E6C45C8}" type="parTrans" cxnId="{28F6F7AD-5DDA-45B9-85D4-C937B3CADE3E}">
      <dgm:prSet/>
      <dgm:spPr/>
      <dgm:t>
        <a:bodyPr/>
        <a:lstStyle/>
        <a:p>
          <a:endParaRPr lang="en-US"/>
        </a:p>
      </dgm:t>
    </dgm:pt>
    <dgm:pt modelId="{B5C90039-B6FB-47A3-886E-296FB300197F}" type="sibTrans" cxnId="{28F6F7AD-5DDA-45B9-85D4-C937B3CADE3E}">
      <dgm:prSet/>
      <dgm:spPr/>
      <dgm:t>
        <a:bodyPr/>
        <a:lstStyle/>
        <a:p>
          <a:endParaRPr lang="en-US"/>
        </a:p>
      </dgm:t>
    </dgm:pt>
    <dgm:pt modelId="{B2175C4B-621C-47D1-92FA-A807F51555CC}">
      <dgm:prSet/>
      <dgm:spPr/>
      <dgm:t>
        <a:bodyPr/>
        <a:lstStyle/>
        <a:p>
          <a:r>
            <a:rPr lang="el-GR" dirty="0"/>
            <a:t>Κάθε συνδυασμός εκπαιδευτικών δραστηριοτήτων σχεδιασμένων για τη διευκόλυνση εθελοντικών δράσεων που συμβάλουν στην υγεία</a:t>
          </a:r>
          <a:r>
            <a:rPr lang="en-US" dirty="0"/>
            <a:t> (Green, 1999)</a:t>
          </a:r>
        </a:p>
      </dgm:t>
    </dgm:pt>
    <dgm:pt modelId="{C985C714-E45C-4077-BFBB-5432494CA6F5}" type="parTrans" cxnId="{8716966F-7833-4A03-976A-049BC39207E5}">
      <dgm:prSet/>
      <dgm:spPr/>
      <dgm:t>
        <a:bodyPr/>
        <a:lstStyle/>
        <a:p>
          <a:endParaRPr lang="en-US"/>
        </a:p>
      </dgm:t>
    </dgm:pt>
    <dgm:pt modelId="{C800E760-3969-40E5-A5F6-2941FF859A72}" type="sibTrans" cxnId="{8716966F-7833-4A03-976A-049BC39207E5}">
      <dgm:prSet/>
      <dgm:spPr/>
      <dgm:t>
        <a:bodyPr/>
        <a:lstStyle/>
        <a:p>
          <a:endParaRPr lang="en-US"/>
        </a:p>
      </dgm:t>
    </dgm:pt>
    <dgm:pt modelId="{2B6929E5-7ACF-7C4A-8B4A-C70AC8F40E4F}" type="pres">
      <dgm:prSet presAssocID="{27C2194E-3589-4AC2-9A33-036FEC80A47C}" presName="hierChild1" presStyleCnt="0">
        <dgm:presLayoutVars>
          <dgm:chPref val="1"/>
          <dgm:dir/>
          <dgm:animOne val="branch"/>
          <dgm:animLvl val="lvl"/>
          <dgm:resizeHandles/>
        </dgm:presLayoutVars>
      </dgm:prSet>
      <dgm:spPr/>
    </dgm:pt>
    <dgm:pt modelId="{F8CFA4CC-4228-324D-8EA9-EF0ACB5889D4}" type="pres">
      <dgm:prSet presAssocID="{823AB52D-13AC-47E2-A61E-400DF2DDE691}" presName="hierRoot1" presStyleCnt="0"/>
      <dgm:spPr/>
    </dgm:pt>
    <dgm:pt modelId="{4A4E1902-A164-F544-9355-076E27D71D0F}" type="pres">
      <dgm:prSet presAssocID="{823AB52D-13AC-47E2-A61E-400DF2DDE691}" presName="composite" presStyleCnt="0"/>
      <dgm:spPr/>
    </dgm:pt>
    <dgm:pt modelId="{F147FDA2-D92C-A94E-A768-5CF8885B3F7B}" type="pres">
      <dgm:prSet presAssocID="{823AB52D-13AC-47E2-A61E-400DF2DDE691}" presName="background" presStyleLbl="node0" presStyleIdx="0" presStyleCnt="2"/>
      <dgm:spPr/>
    </dgm:pt>
    <dgm:pt modelId="{6BE7B8D7-1B69-4C43-ACF3-663EC6DD4AA8}" type="pres">
      <dgm:prSet presAssocID="{823AB52D-13AC-47E2-A61E-400DF2DDE691}" presName="text" presStyleLbl="fgAcc0" presStyleIdx="0" presStyleCnt="2">
        <dgm:presLayoutVars>
          <dgm:chPref val="3"/>
        </dgm:presLayoutVars>
      </dgm:prSet>
      <dgm:spPr/>
    </dgm:pt>
    <dgm:pt modelId="{14140D49-483A-9845-BC71-E7725FA8E6A6}" type="pres">
      <dgm:prSet presAssocID="{823AB52D-13AC-47E2-A61E-400DF2DDE691}" presName="hierChild2" presStyleCnt="0"/>
      <dgm:spPr/>
    </dgm:pt>
    <dgm:pt modelId="{B87D5A70-DD19-E240-9CC9-EF75041DF1CB}" type="pres">
      <dgm:prSet presAssocID="{B2175C4B-621C-47D1-92FA-A807F51555CC}" presName="hierRoot1" presStyleCnt="0"/>
      <dgm:spPr/>
    </dgm:pt>
    <dgm:pt modelId="{3EA8CE7E-160D-0D45-870E-EFBDB33E6A50}" type="pres">
      <dgm:prSet presAssocID="{B2175C4B-621C-47D1-92FA-A807F51555CC}" presName="composite" presStyleCnt="0"/>
      <dgm:spPr/>
    </dgm:pt>
    <dgm:pt modelId="{5042393B-9BAE-8A4F-A832-B1BD74F2D78D}" type="pres">
      <dgm:prSet presAssocID="{B2175C4B-621C-47D1-92FA-A807F51555CC}" presName="background" presStyleLbl="node0" presStyleIdx="1" presStyleCnt="2"/>
      <dgm:spPr/>
    </dgm:pt>
    <dgm:pt modelId="{59513D32-BFC9-7143-966A-A7F47DB1B021}" type="pres">
      <dgm:prSet presAssocID="{B2175C4B-621C-47D1-92FA-A807F51555CC}" presName="text" presStyleLbl="fgAcc0" presStyleIdx="1" presStyleCnt="2">
        <dgm:presLayoutVars>
          <dgm:chPref val="3"/>
        </dgm:presLayoutVars>
      </dgm:prSet>
      <dgm:spPr/>
    </dgm:pt>
    <dgm:pt modelId="{D1163BF0-E2DB-0B48-BE11-1DF742345508}" type="pres">
      <dgm:prSet presAssocID="{B2175C4B-621C-47D1-92FA-A807F51555CC}" presName="hierChild2" presStyleCnt="0"/>
      <dgm:spPr/>
    </dgm:pt>
  </dgm:ptLst>
  <dgm:cxnLst>
    <dgm:cxn modelId="{9E78D515-97ED-3E49-B5E5-BD1F73DE6223}" type="presOf" srcId="{27C2194E-3589-4AC2-9A33-036FEC80A47C}" destId="{2B6929E5-7ACF-7C4A-8B4A-C70AC8F40E4F}" srcOrd="0" destOrd="0" presId="urn:microsoft.com/office/officeart/2005/8/layout/hierarchy1"/>
    <dgm:cxn modelId="{8716966F-7833-4A03-976A-049BC39207E5}" srcId="{27C2194E-3589-4AC2-9A33-036FEC80A47C}" destId="{B2175C4B-621C-47D1-92FA-A807F51555CC}" srcOrd="1" destOrd="0" parTransId="{C985C714-E45C-4077-BFBB-5432494CA6F5}" sibTransId="{C800E760-3969-40E5-A5F6-2941FF859A72}"/>
    <dgm:cxn modelId="{087C0F93-E337-A141-9A73-8CAE20C8BEEA}" type="presOf" srcId="{B2175C4B-621C-47D1-92FA-A807F51555CC}" destId="{59513D32-BFC9-7143-966A-A7F47DB1B021}" srcOrd="0" destOrd="0" presId="urn:microsoft.com/office/officeart/2005/8/layout/hierarchy1"/>
    <dgm:cxn modelId="{28F6F7AD-5DDA-45B9-85D4-C937B3CADE3E}" srcId="{27C2194E-3589-4AC2-9A33-036FEC80A47C}" destId="{823AB52D-13AC-47E2-A61E-400DF2DDE691}" srcOrd="0" destOrd="0" parTransId="{64B9DFFC-3033-43B6-B073-413A0E6C45C8}" sibTransId="{B5C90039-B6FB-47A3-886E-296FB300197F}"/>
    <dgm:cxn modelId="{97EE37FF-CD18-A245-8814-18D2D12C5119}" type="presOf" srcId="{823AB52D-13AC-47E2-A61E-400DF2DDE691}" destId="{6BE7B8D7-1B69-4C43-ACF3-663EC6DD4AA8}" srcOrd="0" destOrd="0" presId="urn:microsoft.com/office/officeart/2005/8/layout/hierarchy1"/>
    <dgm:cxn modelId="{A8FEC576-09BE-E14E-B452-8460BC420BE7}" type="presParOf" srcId="{2B6929E5-7ACF-7C4A-8B4A-C70AC8F40E4F}" destId="{F8CFA4CC-4228-324D-8EA9-EF0ACB5889D4}" srcOrd="0" destOrd="0" presId="urn:microsoft.com/office/officeart/2005/8/layout/hierarchy1"/>
    <dgm:cxn modelId="{DCCA2F90-307D-8B40-9EE9-A1A381AF14F2}" type="presParOf" srcId="{F8CFA4CC-4228-324D-8EA9-EF0ACB5889D4}" destId="{4A4E1902-A164-F544-9355-076E27D71D0F}" srcOrd="0" destOrd="0" presId="urn:microsoft.com/office/officeart/2005/8/layout/hierarchy1"/>
    <dgm:cxn modelId="{61A69C2C-05DA-E143-920E-DC7A4BAAB075}" type="presParOf" srcId="{4A4E1902-A164-F544-9355-076E27D71D0F}" destId="{F147FDA2-D92C-A94E-A768-5CF8885B3F7B}" srcOrd="0" destOrd="0" presId="urn:microsoft.com/office/officeart/2005/8/layout/hierarchy1"/>
    <dgm:cxn modelId="{1CF23A4E-5BA2-184C-AEEF-93D31E50A793}" type="presParOf" srcId="{4A4E1902-A164-F544-9355-076E27D71D0F}" destId="{6BE7B8D7-1B69-4C43-ACF3-663EC6DD4AA8}" srcOrd="1" destOrd="0" presId="urn:microsoft.com/office/officeart/2005/8/layout/hierarchy1"/>
    <dgm:cxn modelId="{4D9EA16A-3EA8-0C42-A30F-15A23D67758B}" type="presParOf" srcId="{F8CFA4CC-4228-324D-8EA9-EF0ACB5889D4}" destId="{14140D49-483A-9845-BC71-E7725FA8E6A6}" srcOrd="1" destOrd="0" presId="urn:microsoft.com/office/officeart/2005/8/layout/hierarchy1"/>
    <dgm:cxn modelId="{18E23C77-6DCA-B944-BC81-392AC9FD0B74}" type="presParOf" srcId="{2B6929E5-7ACF-7C4A-8B4A-C70AC8F40E4F}" destId="{B87D5A70-DD19-E240-9CC9-EF75041DF1CB}" srcOrd="1" destOrd="0" presId="urn:microsoft.com/office/officeart/2005/8/layout/hierarchy1"/>
    <dgm:cxn modelId="{2823CF3A-0B8A-F541-A711-68AAE4FAB8DB}" type="presParOf" srcId="{B87D5A70-DD19-E240-9CC9-EF75041DF1CB}" destId="{3EA8CE7E-160D-0D45-870E-EFBDB33E6A50}" srcOrd="0" destOrd="0" presId="urn:microsoft.com/office/officeart/2005/8/layout/hierarchy1"/>
    <dgm:cxn modelId="{E6BCFF5A-78A7-1047-B942-3878CFE3345C}" type="presParOf" srcId="{3EA8CE7E-160D-0D45-870E-EFBDB33E6A50}" destId="{5042393B-9BAE-8A4F-A832-B1BD74F2D78D}" srcOrd="0" destOrd="0" presId="urn:microsoft.com/office/officeart/2005/8/layout/hierarchy1"/>
    <dgm:cxn modelId="{F3696F2D-2401-D94C-AB51-661F75387035}" type="presParOf" srcId="{3EA8CE7E-160D-0D45-870E-EFBDB33E6A50}" destId="{59513D32-BFC9-7143-966A-A7F47DB1B021}" srcOrd="1" destOrd="0" presId="urn:microsoft.com/office/officeart/2005/8/layout/hierarchy1"/>
    <dgm:cxn modelId="{C38BC613-1EAA-6A4A-B3C7-7FD3B04366CB}" type="presParOf" srcId="{B87D5A70-DD19-E240-9CC9-EF75041DF1CB}" destId="{D1163BF0-E2DB-0B48-BE11-1DF7423455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1B1117-8ED4-41BA-B7C9-C5CACAB500B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384C661-4FC8-4EF5-80F9-F14F8785AD2B}">
      <dgm:prSet/>
      <dgm:spPr/>
      <dgm:t>
        <a:bodyPr/>
        <a:lstStyle/>
        <a:p>
          <a:r>
            <a:rPr lang="el-GR" dirty="0"/>
            <a:t>Ευαισθητοποίηση</a:t>
          </a:r>
          <a:endParaRPr lang="en-US" dirty="0"/>
        </a:p>
      </dgm:t>
    </dgm:pt>
    <dgm:pt modelId="{0BAF6F24-07B7-4ADB-9DCB-3CF4A4B8F08D}" type="parTrans" cxnId="{3DDFBCE2-906A-4B49-BE29-17CE3E198276}">
      <dgm:prSet/>
      <dgm:spPr/>
      <dgm:t>
        <a:bodyPr/>
        <a:lstStyle/>
        <a:p>
          <a:endParaRPr lang="en-US"/>
        </a:p>
      </dgm:t>
    </dgm:pt>
    <dgm:pt modelId="{886E2439-41F7-4DCC-B9C5-BF761BBFD4DD}" type="sibTrans" cxnId="{3DDFBCE2-906A-4B49-BE29-17CE3E198276}">
      <dgm:prSet/>
      <dgm:spPr/>
      <dgm:t>
        <a:bodyPr/>
        <a:lstStyle/>
        <a:p>
          <a:endParaRPr lang="en-US"/>
        </a:p>
      </dgm:t>
    </dgm:pt>
    <dgm:pt modelId="{56E1DA65-7C9A-45E3-B2C0-A6E6ABD11A3E}">
      <dgm:prSet/>
      <dgm:spPr/>
      <dgm:t>
        <a:bodyPr/>
        <a:lstStyle/>
        <a:p>
          <a:r>
            <a:rPr lang="el-GR" dirty="0"/>
            <a:t>• Παροχή γνώσεων</a:t>
          </a:r>
          <a:endParaRPr lang="en-US" dirty="0"/>
        </a:p>
      </dgm:t>
    </dgm:pt>
    <dgm:pt modelId="{FAD49E62-7172-484F-BE9A-0594883BC89B}" type="parTrans" cxnId="{E60D91C6-B46B-4188-984E-508BCBAD60C0}">
      <dgm:prSet/>
      <dgm:spPr/>
      <dgm:t>
        <a:bodyPr/>
        <a:lstStyle/>
        <a:p>
          <a:endParaRPr lang="en-US"/>
        </a:p>
      </dgm:t>
    </dgm:pt>
    <dgm:pt modelId="{7244A0FB-30D4-461B-BDEC-4AE560905B82}" type="sibTrans" cxnId="{E60D91C6-B46B-4188-984E-508BCBAD60C0}">
      <dgm:prSet/>
      <dgm:spPr/>
      <dgm:t>
        <a:bodyPr/>
        <a:lstStyle/>
        <a:p>
          <a:endParaRPr lang="en-US"/>
        </a:p>
      </dgm:t>
    </dgm:pt>
    <dgm:pt modelId="{A4F97913-8BE8-44A3-8231-E78DD4F62CC9}">
      <dgm:prSet/>
      <dgm:spPr/>
      <dgm:t>
        <a:bodyPr/>
        <a:lstStyle/>
        <a:p>
          <a:r>
            <a:rPr lang="el-GR" dirty="0"/>
            <a:t>• Αποσαφήνιση αξιών</a:t>
          </a:r>
          <a:endParaRPr lang="en-US" dirty="0"/>
        </a:p>
      </dgm:t>
    </dgm:pt>
    <dgm:pt modelId="{044F3456-4891-4390-9E71-8538EE00BBED}" type="parTrans" cxnId="{910930E1-1981-40E7-BF84-5127E6575903}">
      <dgm:prSet/>
      <dgm:spPr/>
      <dgm:t>
        <a:bodyPr/>
        <a:lstStyle/>
        <a:p>
          <a:endParaRPr lang="en-US"/>
        </a:p>
      </dgm:t>
    </dgm:pt>
    <dgm:pt modelId="{CCCAD5B7-54DE-4E77-AF6A-4C2BA40461BB}" type="sibTrans" cxnId="{910930E1-1981-40E7-BF84-5127E6575903}">
      <dgm:prSet/>
      <dgm:spPr/>
      <dgm:t>
        <a:bodyPr/>
        <a:lstStyle/>
        <a:p>
          <a:endParaRPr lang="en-US"/>
        </a:p>
      </dgm:t>
    </dgm:pt>
    <dgm:pt modelId="{CC1D9159-5AB9-4E18-9C39-8428A995B85F}">
      <dgm:prSet/>
      <dgm:spPr/>
      <dgm:t>
        <a:bodyPr/>
        <a:lstStyle/>
        <a:p>
          <a:r>
            <a:rPr lang="el-GR" dirty="0"/>
            <a:t>• Τροποποίηση στάσεων</a:t>
          </a:r>
          <a:endParaRPr lang="en-US" dirty="0"/>
        </a:p>
      </dgm:t>
    </dgm:pt>
    <dgm:pt modelId="{B0A7A98C-0CD5-4F9F-9FDF-79F5C35C7A7D}" type="parTrans" cxnId="{365B17B8-A79D-46EA-93DB-C9E5CD582328}">
      <dgm:prSet/>
      <dgm:spPr/>
      <dgm:t>
        <a:bodyPr/>
        <a:lstStyle/>
        <a:p>
          <a:endParaRPr lang="en-US"/>
        </a:p>
      </dgm:t>
    </dgm:pt>
    <dgm:pt modelId="{6798154E-4DAA-4285-A1BF-914A04092DBD}" type="sibTrans" cxnId="{365B17B8-A79D-46EA-93DB-C9E5CD582328}">
      <dgm:prSet/>
      <dgm:spPr/>
      <dgm:t>
        <a:bodyPr/>
        <a:lstStyle/>
        <a:p>
          <a:endParaRPr lang="en-US"/>
        </a:p>
      </dgm:t>
    </dgm:pt>
    <dgm:pt modelId="{0A63798D-A478-498E-9ABD-BA45375A0AA4}">
      <dgm:prSet/>
      <dgm:spPr/>
      <dgm:t>
        <a:bodyPr/>
        <a:lstStyle/>
        <a:p>
          <a:r>
            <a:rPr lang="el-GR" dirty="0"/>
            <a:t>• Απόκτηση επιδεξιοτήτων • Αλλαγή συμπεριφορών</a:t>
          </a:r>
          <a:endParaRPr lang="en-US" dirty="0"/>
        </a:p>
      </dgm:t>
    </dgm:pt>
    <dgm:pt modelId="{EE3A5730-3574-4E86-91BB-9AB331ED3F4B}" type="parTrans" cxnId="{D947147E-6671-45DB-AE6E-F9BFC1F8D2C8}">
      <dgm:prSet/>
      <dgm:spPr/>
      <dgm:t>
        <a:bodyPr/>
        <a:lstStyle/>
        <a:p>
          <a:endParaRPr lang="en-US"/>
        </a:p>
      </dgm:t>
    </dgm:pt>
    <dgm:pt modelId="{032F58AE-139E-4D61-ADF7-445A2CC3C4EF}" type="sibTrans" cxnId="{D947147E-6671-45DB-AE6E-F9BFC1F8D2C8}">
      <dgm:prSet/>
      <dgm:spPr/>
      <dgm:t>
        <a:bodyPr/>
        <a:lstStyle/>
        <a:p>
          <a:endParaRPr lang="en-US"/>
        </a:p>
      </dgm:t>
    </dgm:pt>
    <dgm:pt modelId="{3B0A0176-978B-C54C-B1FA-F4AA57840DA1}" type="pres">
      <dgm:prSet presAssocID="{D81B1117-8ED4-41BA-B7C9-C5CACAB500B1}" presName="linear" presStyleCnt="0">
        <dgm:presLayoutVars>
          <dgm:animLvl val="lvl"/>
          <dgm:resizeHandles val="exact"/>
        </dgm:presLayoutVars>
      </dgm:prSet>
      <dgm:spPr/>
    </dgm:pt>
    <dgm:pt modelId="{2C01B847-7877-6345-8740-3854D1233A0F}" type="pres">
      <dgm:prSet presAssocID="{E384C661-4FC8-4EF5-80F9-F14F8785AD2B}" presName="parentText" presStyleLbl="node1" presStyleIdx="0" presStyleCnt="5">
        <dgm:presLayoutVars>
          <dgm:chMax val="0"/>
          <dgm:bulletEnabled val="1"/>
        </dgm:presLayoutVars>
      </dgm:prSet>
      <dgm:spPr/>
    </dgm:pt>
    <dgm:pt modelId="{7CF2874E-F5BC-E34E-AC01-F2B57C258143}" type="pres">
      <dgm:prSet presAssocID="{886E2439-41F7-4DCC-B9C5-BF761BBFD4DD}" presName="spacer" presStyleCnt="0"/>
      <dgm:spPr/>
    </dgm:pt>
    <dgm:pt modelId="{813B4586-9173-CE43-B8BB-E706C4F19F22}" type="pres">
      <dgm:prSet presAssocID="{56E1DA65-7C9A-45E3-B2C0-A6E6ABD11A3E}" presName="parentText" presStyleLbl="node1" presStyleIdx="1" presStyleCnt="5">
        <dgm:presLayoutVars>
          <dgm:chMax val="0"/>
          <dgm:bulletEnabled val="1"/>
        </dgm:presLayoutVars>
      </dgm:prSet>
      <dgm:spPr/>
    </dgm:pt>
    <dgm:pt modelId="{81180122-88C8-A445-B347-6A6C61B9898A}" type="pres">
      <dgm:prSet presAssocID="{7244A0FB-30D4-461B-BDEC-4AE560905B82}" presName="spacer" presStyleCnt="0"/>
      <dgm:spPr/>
    </dgm:pt>
    <dgm:pt modelId="{93B308BF-E918-C84A-AE77-59F509834E34}" type="pres">
      <dgm:prSet presAssocID="{A4F97913-8BE8-44A3-8231-E78DD4F62CC9}" presName="parentText" presStyleLbl="node1" presStyleIdx="2" presStyleCnt="5">
        <dgm:presLayoutVars>
          <dgm:chMax val="0"/>
          <dgm:bulletEnabled val="1"/>
        </dgm:presLayoutVars>
      </dgm:prSet>
      <dgm:spPr/>
    </dgm:pt>
    <dgm:pt modelId="{9E643586-7823-C14D-88E2-627AA3904976}" type="pres">
      <dgm:prSet presAssocID="{CCCAD5B7-54DE-4E77-AF6A-4C2BA40461BB}" presName="spacer" presStyleCnt="0"/>
      <dgm:spPr/>
    </dgm:pt>
    <dgm:pt modelId="{54B89298-2044-2D49-9739-2D7E212D4B9D}" type="pres">
      <dgm:prSet presAssocID="{CC1D9159-5AB9-4E18-9C39-8428A995B85F}" presName="parentText" presStyleLbl="node1" presStyleIdx="3" presStyleCnt="5">
        <dgm:presLayoutVars>
          <dgm:chMax val="0"/>
          <dgm:bulletEnabled val="1"/>
        </dgm:presLayoutVars>
      </dgm:prSet>
      <dgm:spPr/>
    </dgm:pt>
    <dgm:pt modelId="{105E6AE7-819D-FB40-8C45-1E1035BD002B}" type="pres">
      <dgm:prSet presAssocID="{6798154E-4DAA-4285-A1BF-914A04092DBD}" presName="spacer" presStyleCnt="0"/>
      <dgm:spPr/>
    </dgm:pt>
    <dgm:pt modelId="{BC939C97-5C0B-054C-B1AE-8765C9716BE4}" type="pres">
      <dgm:prSet presAssocID="{0A63798D-A478-498E-9ABD-BA45375A0AA4}" presName="parentText" presStyleLbl="node1" presStyleIdx="4" presStyleCnt="5">
        <dgm:presLayoutVars>
          <dgm:chMax val="0"/>
          <dgm:bulletEnabled val="1"/>
        </dgm:presLayoutVars>
      </dgm:prSet>
      <dgm:spPr/>
    </dgm:pt>
  </dgm:ptLst>
  <dgm:cxnLst>
    <dgm:cxn modelId="{867BF754-E2F1-A146-A898-1619E5D0F15A}" type="presOf" srcId="{D81B1117-8ED4-41BA-B7C9-C5CACAB500B1}" destId="{3B0A0176-978B-C54C-B1FA-F4AA57840DA1}" srcOrd="0" destOrd="0" presId="urn:microsoft.com/office/officeart/2005/8/layout/vList2"/>
    <dgm:cxn modelId="{D6E0B978-2F0B-7D40-BF1D-B497272853F6}" type="presOf" srcId="{0A63798D-A478-498E-9ABD-BA45375A0AA4}" destId="{BC939C97-5C0B-054C-B1AE-8765C9716BE4}" srcOrd="0" destOrd="0" presId="urn:microsoft.com/office/officeart/2005/8/layout/vList2"/>
    <dgm:cxn modelId="{D947147E-6671-45DB-AE6E-F9BFC1F8D2C8}" srcId="{D81B1117-8ED4-41BA-B7C9-C5CACAB500B1}" destId="{0A63798D-A478-498E-9ABD-BA45375A0AA4}" srcOrd="4" destOrd="0" parTransId="{EE3A5730-3574-4E86-91BB-9AB331ED3F4B}" sibTransId="{032F58AE-139E-4D61-ADF7-445A2CC3C4EF}"/>
    <dgm:cxn modelId="{3C921F84-6B74-5745-8084-924428379BA7}" type="presOf" srcId="{A4F97913-8BE8-44A3-8231-E78DD4F62CC9}" destId="{93B308BF-E918-C84A-AE77-59F509834E34}" srcOrd="0" destOrd="0" presId="urn:microsoft.com/office/officeart/2005/8/layout/vList2"/>
    <dgm:cxn modelId="{365B17B8-A79D-46EA-93DB-C9E5CD582328}" srcId="{D81B1117-8ED4-41BA-B7C9-C5CACAB500B1}" destId="{CC1D9159-5AB9-4E18-9C39-8428A995B85F}" srcOrd="3" destOrd="0" parTransId="{B0A7A98C-0CD5-4F9F-9FDF-79F5C35C7A7D}" sibTransId="{6798154E-4DAA-4285-A1BF-914A04092DBD}"/>
    <dgm:cxn modelId="{E60D91C6-B46B-4188-984E-508BCBAD60C0}" srcId="{D81B1117-8ED4-41BA-B7C9-C5CACAB500B1}" destId="{56E1DA65-7C9A-45E3-B2C0-A6E6ABD11A3E}" srcOrd="1" destOrd="0" parTransId="{FAD49E62-7172-484F-BE9A-0594883BC89B}" sibTransId="{7244A0FB-30D4-461B-BDEC-4AE560905B82}"/>
    <dgm:cxn modelId="{F7C019D3-FACC-F84A-9789-A6C7E6CCC523}" type="presOf" srcId="{CC1D9159-5AB9-4E18-9C39-8428A995B85F}" destId="{54B89298-2044-2D49-9739-2D7E212D4B9D}" srcOrd="0" destOrd="0" presId="urn:microsoft.com/office/officeart/2005/8/layout/vList2"/>
    <dgm:cxn modelId="{B4BDD1DD-E6DD-8A4D-9B5F-5C0D7B25C5AA}" type="presOf" srcId="{E384C661-4FC8-4EF5-80F9-F14F8785AD2B}" destId="{2C01B847-7877-6345-8740-3854D1233A0F}" srcOrd="0" destOrd="0" presId="urn:microsoft.com/office/officeart/2005/8/layout/vList2"/>
    <dgm:cxn modelId="{910930E1-1981-40E7-BF84-5127E6575903}" srcId="{D81B1117-8ED4-41BA-B7C9-C5CACAB500B1}" destId="{A4F97913-8BE8-44A3-8231-E78DD4F62CC9}" srcOrd="2" destOrd="0" parTransId="{044F3456-4891-4390-9E71-8538EE00BBED}" sibTransId="{CCCAD5B7-54DE-4E77-AF6A-4C2BA40461BB}"/>
    <dgm:cxn modelId="{3DDFBCE2-906A-4B49-BE29-17CE3E198276}" srcId="{D81B1117-8ED4-41BA-B7C9-C5CACAB500B1}" destId="{E384C661-4FC8-4EF5-80F9-F14F8785AD2B}" srcOrd="0" destOrd="0" parTransId="{0BAF6F24-07B7-4ADB-9DCB-3CF4A4B8F08D}" sibTransId="{886E2439-41F7-4DCC-B9C5-BF761BBFD4DD}"/>
    <dgm:cxn modelId="{F5ED0CE7-B55F-684B-B811-4AEEA37B6A0A}" type="presOf" srcId="{56E1DA65-7C9A-45E3-B2C0-A6E6ABD11A3E}" destId="{813B4586-9173-CE43-B8BB-E706C4F19F22}" srcOrd="0" destOrd="0" presId="urn:microsoft.com/office/officeart/2005/8/layout/vList2"/>
    <dgm:cxn modelId="{B97C92A7-4172-F04D-99F6-8EC82D3E29F3}" type="presParOf" srcId="{3B0A0176-978B-C54C-B1FA-F4AA57840DA1}" destId="{2C01B847-7877-6345-8740-3854D1233A0F}" srcOrd="0" destOrd="0" presId="urn:microsoft.com/office/officeart/2005/8/layout/vList2"/>
    <dgm:cxn modelId="{4169777B-527C-3F4A-9497-6037AFC65064}" type="presParOf" srcId="{3B0A0176-978B-C54C-B1FA-F4AA57840DA1}" destId="{7CF2874E-F5BC-E34E-AC01-F2B57C258143}" srcOrd="1" destOrd="0" presId="urn:microsoft.com/office/officeart/2005/8/layout/vList2"/>
    <dgm:cxn modelId="{49566E98-C0F9-3840-A1D0-774AB6088725}" type="presParOf" srcId="{3B0A0176-978B-C54C-B1FA-F4AA57840DA1}" destId="{813B4586-9173-CE43-B8BB-E706C4F19F22}" srcOrd="2" destOrd="0" presId="urn:microsoft.com/office/officeart/2005/8/layout/vList2"/>
    <dgm:cxn modelId="{C3B63FD4-4FCD-0B41-8013-9042CC2B7FEA}" type="presParOf" srcId="{3B0A0176-978B-C54C-B1FA-F4AA57840DA1}" destId="{81180122-88C8-A445-B347-6A6C61B9898A}" srcOrd="3" destOrd="0" presId="urn:microsoft.com/office/officeart/2005/8/layout/vList2"/>
    <dgm:cxn modelId="{82541C04-D66A-9C41-B99F-5C11EC1BE337}" type="presParOf" srcId="{3B0A0176-978B-C54C-B1FA-F4AA57840DA1}" destId="{93B308BF-E918-C84A-AE77-59F509834E34}" srcOrd="4" destOrd="0" presId="urn:microsoft.com/office/officeart/2005/8/layout/vList2"/>
    <dgm:cxn modelId="{CBC9A336-C091-4D4C-B5D9-95E7CB16A1C7}" type="presParOf" srcId="{3B0A0176-978B-C54C-B1FA-F4AA57840DA1}" destId="{9E643586-7823-C14D-88E2-627AA3904976}" srcOrd="5" destOrd="0" presId="urn:microsoft.com/office/officeart/2005/8/layout/vList2"/>
    <dgm:cxn modelId="{2255AA29-E3BB-4441-BCE8-1CA5DB09708E}" type="presParOf" srcId="{3B0A0176-978B-C54C-B1FA-F4AA57840DA1}" destId="{54B89298-2044-2D49-9739-2D7E212D4B9D}" srcOrd="6" destOrd="0" presId="urn:microsoft.com/office/officeart/2005/8/layout/vList2"/>
    <dgm:cxn modelId="{9241AEBE-39D2-9D46-BC13-0CCB99C84422}" type="presParOf" srcId="{3B0A0176-978B-C54C-B1FA-F4AA57840DA1}" destId="{105E6AE7-819D-FB40-8C45-1E1035BD002B}" srcOrd="7" destOrd="0" presId="urn:microsoft.com/office/officeart/2005/8/layout/vList2"/>
    <dgm:cxn modelId="{FA06D4AA-F014-0E47-AFA3-C6E196ED7C72}" type="presParOf" srcId="{3B0A0176-978B-C54C-B1FA-F4AA57840DA1}" destId="{BC939C97-5C0B-054C-B1AE-8765C9716BE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1A14B-89EF-674F-AE63-A38DCDF22834}">
      <dsp:nvSpPr>
        <dsp:cNvPr id="0" name=""/>
        <dsp:cNvSpPr/>
      </dsp:nvSpPr>
      <dsp:spPr>
        <a:xfrm>
          <a:off x="0" y="713"/>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38AA6-12AA-7A4F-B205-4BE397F48326}">
      <dsp:nvSpPr>
        <dsp:cNvPr id="0" name=""/>
        <dsp:cNvSpPr/>
      </dsp:nvSpPr>
      <dsp:spPr>
        <a:xfrm>
          <a:off x="0" y="713"/>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Γενικές κοινωνικές οικονομικές και περιβαλλοντικές συνθήκες</a:t>
          </a:r>
          <a:endParaRPr lang="en-US" sz="2000" kern="1200" dirty="0"/>
        </a:p>
      </dsp:txBody>
      <dsp:txXfrm>
        <a:off x="0" y="713"/>
        <a:ext cx="7003777" cy="449398"/>
      </dsp:txXfrm>
    </dsp:sp>
    <dsp:sp modelId="{904E7342-4EF9-2147-8DBB-130E314E67E2}">
      <dsp:nvSpPr>
        <dsp:cNvPr id="0" name=""/>
        <dsp:cNvSpPr/>
      </dsp:nvSpPr>
      <dsp:spPr>
        <a:xfrm>
          <a:off x="0" y="450111"/>
          <a:ext cx="7003777" cy="0"/>
        </a:xfrm>
        <a:prstGeom prst="line">
          <a:avLst/>
        </a:prstGeom>
        <a:solidFill>
          <a:schemeClr val="accent2">
            <a:hueOff val="-124731"/>
            <a:satOff val="-56"/>
            <a:lumOff val="588"/>
            <a:alphaOff val="0"/>
          </a:schemeClr>
        </a:solidFill>
        <a:ln w="12700" cap="flat" cmpd="sng" algn="ctr">
          <a:solidFill>
            <a:schemeClr val="accent2">
              <a:hueOff val="-124731"/>
              <a:satOff val="-56"/>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D3F63-8BAF-8841-8BC0-AED48A40B325}">
      <dsp:nvSpPr>
        <dsp:cNvPr id="0" name=""/>
        <dsp:cNvSpPr/>
      </dsp:nvSpPr>
      <dsp:spPr>
        <a:xfrm>
          <a:off x="0" y="450111"/>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Κατοικία</a:t>
          </a:r>
          <a:endParaRPr lang="en-US" sz="2000" kern="1200" dirty="0"/>
        </a:p>
      </dsp:txBody>
      <dsp:txXfrm>
        <a:off x="0" y="450111"/>
        <a:ext cx="7003777" cy="449398"/>
      </dsp:txXfrm>
    </dsp:sp>
    <dsp:sp modelId="{AD44DB89-3609-0D49-B9E1-E9E09E0EEFEE}">
      <dsp:nvSpPr>
        <dsp:cNvPr id="0" name=""/>
        <dsp:cNvSpPr/>
      </dsp:nvSpPr>
      <dsp:spPr>
        <a:xfrm>
          <a:off x="0" y="899509"/>
          <a:ext cx="7003777" cy="0"/>
        </a:xfrm>
        <a:prstGeom prst="line">
          <a:avLst/>
        </a:prstGeom>
        <a:solidFill>
          <a:schemeClr val="accent2">
            <a:hueOff val="-249462"/>
            <a:satOff val="-112"/>
            <a:lumOff val="1176"/>
            <a:alphaOff val="0"/>
          </a:schemeClr>
        </a:solidFill>
        <a:ln w="12700" cap="flat" cmpd="sng" algn="ctr">
          <a:solidFill>
            <a:schemeClr val="accent2">
              <a:hueOff val="-249462"/>
              <a:satOff val="-112"/>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D1480-8B40-C345-A044-357050C773ED}">
      <dsp:nvSpPr>
        <dsp:cNvPr id="0" name=""/>
        <dsp:cNvSpPr/>
      </dsp:nvSpPr>
      <dsp:spPr>
        <a:xfrm>
          <a:off x="0" y="899509"/>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Γεωργία</a:t>
          </a:r>
          <a:endParaRPr lang="en-US" sz="2000" kern="1200" dirty="0"/>
        </a:p>
      </dsp:txBody>
      <dsp:txXfrm>
        <a:off x="0" y="899509"/>
        <a:ext cx="7003777" cy="449398"/>
      </dsp:txXfrm>
    </dsp:sp>
    <dsp:sp modelId="{D095B39C-C3A9-CA46-86B9-A5FC86849214}">
      <dsp:nvSpPr>
        <dsp:cNvPr id="0" name=""/>
        <dsp:cNvSpPr/>
      </dsp:nvSpPr>
      <dsp:spPr>
        <a:xfrm>
          <a:off x="0" y="1348908"/>
          <a:ext cx="7003777" cy="0"/>
        </a:xfrm>
        <a:prstGeom prst="line">
          <a:avLst/>
        </a:prstGeom>
        <a:solidFill>
          <a:schemeClr val="accent2">
            <a:hueOff val="-374193"/>
            <a:satOff val="-169"/>
            <a:lumOff val="1764"/>
            <a:alphaOff val="0"/>
          </a:schemeClr>
        </a:solidFill>
        <a:ln w="12700" cap="flat" cmpd="sng" algn="ctr">
          <a:solidFill>
            <a:schemeClr val="accent2">
              <a:hueOff val="-374193"/>
              <a:satOff val="-169"/>
              <a:lumOff val="17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F8B16-32E5-3448-881C-A51BB4DEC271}">
      <dsp:nvSpPr>
        <dsp:cNvPr id="0" name=""/>
        <dsp:cNvSpPr/>
      </dsp:nvSpPr>
      <dsp:spPr>
        <a:xfrm>
          <a:off x="0" y="1348908"/>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Διατροφή</a:t>
          </a:r>
          <a:endParaRPr lang="en-US" sz="2000" kern="1200" dirty="0"/>
        </a:p>
      </dsp:txBody>
      <dsp:txXfrm>
        <a:off x="0" y="1348908"/>
        <a:ext cx="7003777" cy="449398"/>
      </dsp:txXfrm>
    </dsp:sp>
    <dsp:sp modelId="{22D20531-8D69-0B49-89C6-96EEFF74E190}">
      <dsp:nvSpPr>
        <dsp:cNvPr id="0" name=""/>
        <dsp:cNvSpPr/>
      </dsp:nvSpPr>
      <dsp:spPr>
        <a:xfrm>
          <a:off x="0" y="1798306"/>
          <a:ext cx="7003777" cy="0"/>
        </a:xfrm>
        <a:prstGeom prst="line">
          <a:avLst/>
        </a:prstGeom>
        <a:solidFill>
          <a:schemeClr val="accent2">
            <a:hueOff val="-498923"/>
            <a:satOff val="-225"/>
            <a:lumOff val="2352"/>
            <a:alphaOff val="0"/>
          </a:schemeClr>
        </a:solidFill>
        <a:ln w="12700" cap="flat" cmpd="sng" algn="ctr">
          <a:solidFill>
            <a:schemeClr val="accent2">
              <a:hueOff val="-498923"/>
              <a:satOff val="-225"/>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50B25-81A7-6E47-A7D3-0AB71B9FAD8C}">
      <dsp:nvSpPr>
        <dsp:cNvPr id="0" name=""/>
        <dsp:cNvSpPr/>
      </dsp:nvSpPr>
      <dsp:spPr>
        <a:xfrm>
          <a:off x="0" y="1798306"/>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Εκπαίδευση</a:t>
          </a:r>
          <a:endParaRPr lang="en-US" sz="2000" kern="1200" dirty="0"/>
        </a:p>
      </dsp:txBody>
      <dsp:txXfrm>
        <a:off x="0" y="1798306"/>
        <a:ext cx="7003777" cy="449398"/>
      </dsp:txXfrm>
    </dsp:sp>
    <dsp:sp modelId="{9F1CC98F-7615-2749-B066-0AB1030C25E4}">
      <dsp:nvSpPr>
        <dsp:cNvPr id="0" name=""/>
        <dsp:cNvSpPr/>
      </dsp:nvSpPr>
      <dsp:spPr>
        <a:xfrm>
          <a:off x="0" y="2247704"/>
          <a:ext cx="7003777" cy="0"/>
        </a:xfrm>
        <a:prstGeom prst="line">
          <a:avLst/>
        </a:prstGeom>
        <a:solidFill>
          <a:schemeClr val="accent2">
            <a:hueOff val="-623654"/>
            <a:satOff val="-281"/>
            <a:lumOff val="2940"/>
            <a:alphaOff val="0"/>
          </a:schemeClr>
        </a:solidFill>
        <a:ln w="12700" cap="flat" cmpd="sng" algn="ctr">
          <a:solidFill>
            <a:schemeClr val="accent2">
              <a:hueOff val="-623654"/>
              <a:satOff val="-281"/>
              <a:lumOff val="29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7103C-D632-E24B-AF08-7F211F336C86}">
      <dsp:nvSpPr>
        <dsp:cNvPr id="0" name=""/>
        <dsp:cNvSpPr/>
      </dsp:nvSpPr>
      <dsp:spPr>
        <a:xfrm>
          <a:off x="0" y="2247704"/>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Εργασιακό περιβάλλον</a:t>
          </a:r>
          <a:endParaRPr lang="en-US" sz="2000" kern="1200" dirty="0"/>
        </a:p>
      </dsp:txBody>
      <dsp:txXfrm>
        <a:off x="0" y="2247704"/>
        <a:ext cx="7003777" cy="449398"/>
      </dsp:txXfrm>
    </dsp:sp>
    <dsp:sp modelId="{EE81DD2F-D68E-C646-9EDD-587070371B8F}">
      <dsp:nvSpPr>
        <dsp:cNvPr id="0" name=""/>
        <dsp:cNvSpPr/>
      </dsp:nvSpPr>
      <dsp:spPr>
        <a:xfrm>
          <a:off x="0" y="2697103"/>
          <a:ext cx="7003777" cy="0"/>
        </a:xfrm>
        <a:prstGeom prst="line">
          <a:avLst/>
        </a:prstGeom>
        <a:solidFill>
          <a:schemeClr val="accent2">
            <a:hueOff val="-748385"/>
            <a:satOff val="-337"/>
            <a:lumOff val="3529"/>
            <a:alphaOff val="0"/>
          </a:schemeClr>
        </a:solidFill>
        <a:ln w="12700" cap="flat" cmpd="sng" algn="ctr">
          <a:solidFill>
            <a:schemeClr val="accent2">
              <a:hueOff val="-748385"/>
              <a:satOff val="-33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08539-E6F3-4D43-B758-CC2A31EB438A}">
      <dsp:nvSpPr>
        <dsp:cNvPr id="0" name=""/>
        <dsp:cNvSpPr/>
      </dsp:nvSpPr>
      <dsp:spPr>
        <a:xfrm>
          <a:off x="0" y="2697103"/>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Ανεργία</a:t>
          </a:r>
          <a:endParaRPr lang="en-US" sz="2000" kern="1200" dirty="0"/>
        </a:p>
      </dsp:txBody>
      <dsp:txXfrm>
        <a:off x="0" y="2697103"/>
        <a:ext cx="7003777" cy="449398"/>
      </dsp:txXfrm>
    </dsp:sp>
    <dsp:sp modelId="{B32487A7-4072-314B-BCFA-FF50BB99A0C2}">
      <dsp:nvSpPr>
        <dsp:cNvPr id="0" name=""/>
        <dsp:cNvSpPr/>
      </dsp:nvSpPr>
      <dsp:spPr>
        <a:xfrm>
          <a:off x="0" y="3146501"/>
          <a:ext cx="7003777" cy="0"/>
        </a:xfrm>
        <a:prstGeom prst="line">
          <a:avLst/>
        </a:prstGeom>
        <a:solidFill>
          <a:schemeClr val="accent2">
            <a:hueOff val="-873116"/>
            <a:satOff val="-393"/>
            <a:lumOff val="4117"/>
            <a:alphaOff val="0"/>
          </a:schemeClr>
        </a:solidFill>
        <a:ln w="12700" cap="flat" cmpd="sng" algn="ctr">
          <a:solidFill>
            <a:schemeClr val="accent2">
              <a:hueOff val="-873116"/>
              <a:satOff val="-393"/>
              <a:lumOff val="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3188B-CDFC-7345-9D24-C169EB349BA1}">
      <dsp:nvSpPr>
        <dsp:cNvPr id="0" name=""/>
        <dsp:cNvSpPr/>
      </dsp:nvSpPr>
      <dsp:spPr>
        <a:xfrm>
          <a:off x="0" y="3146501"/>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Ύδρευση</a:t>
          </a:r>
          <a:endParaRPr lang="en-US" sz="2000" kern="1200" dirty="0"/>
        </a:p>
      </dsp:txBody>
      <dsp:txXfrm>
        <a:off x="0" y="3146501"/>
        <a:ext cx="7003777" cy="449398"/>
      </dsp:txXfrm>
    </dsp:sp>
    <dsp:sp modelId="{3423DBA5-0D18-5C43-BA41-22A4B2FAEE87}">
      <dsp:nvSpPr>
        <dsp:cNvPr id="0" name=""/>
        <dsp:cNvSpPr/>
      </dsp:nvSpPr>
      <dsp:spPr>
        <a:xfrm>
          <a:off x="0" y="3595900"/>
          <a:ext cx="7003777" cy="0"/>
        </a:xfrm>
        <a:prstGeom prst="line">
          <a:avLst/>
        </a:prstGeom>
        <a:solidFill>
          <a:schemeClr val="accent2">
            <a:hueOff val="-997847"/>
            <a:satOff val="-449"/>
            <a:lumOff val="4705"/>
            <a:alphaOff val="0"/>
          </a:schemeClr>
        </a:solidFill>
        <a:ln w="12700" cap="flat" cmpd="sng" algn="ctr">
          <a:solidFill>
            <a:schemeClr val="accent2">
              <a:hueOff val="-997847"/>
              <a:satOff val="-44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50F5C-4E58-024A-9543-B5ED280C957F}">
      <dsp:nvSpPr>
        <dsp:cNvPr id="0" name=""/>
        <dsp:cNvSpPr/>
      </dsp:nvSpPr>
      <dsp:spPr>
        <a:xfrm>
          <a:off x="0" y="3595900"/>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Αποχέτευση</a:t>
          </a:r>
          <a:endParaRPr lang="en-US" sz="2000" kern="1200" dirty="0"/>
        </a:p>
      </dsp:txBody>
      <dsp:txXfrm>
        <a:off x="0" y="3595900"/>
        <a:ext cx="7003777" cy="449398"/>
      </dsp:txXfrm>
    </dsp:sp>
    <dsp:sp modelId="{2643499D-8F4D-B240-BA3F-0DC39B44C9D5}">
      <dsp:nvSpPr>
        <dsp:cNvPr id="0" name=""/>
        <dsp:cNvSpPr/>
      </dsp:nvSpPr>
      <dsp:spPr>
        <a:xfrm>
          <a:off x="0" y="4045298"/>
          <a:ext cx="7003777" cy="0"/>
        </a:xfrm>
        <a:prstGeom prst="line">
          <a:avLst/>
        </a:prstGeom>
        <a:solidFill>
          <a:schemeClr val="accent2">
            <a:hueOff val="-1122578"/>
            <a:satOff val="-506"/>
            <a:lumOff val="5293"/>
            <a:alphaOff val="0"/>
          </a:schemeClr>
        </a:solidFill>
        <a:ln w="12700" cap="flat" cmpd="sng" algn="ctr">
          <a:solidFill>
            <a:schemeClr val="accent2">
              <a:hueOff val="-1122578"/>
              <a:satOff val="-506"/>
              <a:lumOff val="5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A96A3-3488-2048-AE21-83BC1350BB3E}">
      <dsp:nvSpPr>
        <dsp:cNvPr id="0" name=""/>
        <dsp:cNvSpPr/>
      </dsp:nvSpPr>
      <dsp:spPr>
        <a:xfrm>
          <a:off x="0" y="4045298"/>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Υπηρεσίες Υγείας, κ.α.</a:t>
          </a:r>
          <a:endParaRPr lang="en-US" sz="2000" kern="1200" dirty="0"/>
        </a:p>
      </dsp:txBody>
      <dsp:txXfrm>
        <a:off x="0" y="4045298"/>
        <a:ext cx="7003777" cy="449398"/>
      </dsp:txXfrm>
    </dsp:sp>
    <dsp:sp modelId="{DBCDD336-30C9-2541-BE23-D38A782FB53C}">
      <dsp:nvSpPr>
        <dsp:cNvPr id="0" name=""/>
        <dsp:cNvSpPr/>
      </dsp:nvSpPr>
      <dsp:spPr>
        <a:xfrm>
          <a:off x="0" y="4494696"/>
          <a:ext cx="7003777" cy="0"/>
        </a:xfrm>
        <a:prstGeom prst="line">
          <a:avLst/>
        </a:prstGeom>
        <a:solidFill>
          <a:schemeClr val="accent2">
            <a:hueOff val="-1247308"/>
            <a:satOff val="-562"/>
            <a:lumOff val="5881"/>
            <a:alphaOff val="0"/>
          </a:schemeClr>
        </a:solidFill>
        <a:ln w="12700" cap="flat" cmpd="sng" algn="ctr">
          <a:solidFill>
            <a:schemeClr val="accent2">
              <a:hueOff val="-1247308"/>
              <a:satOff val="-562"/>
              <a:lumOff val="58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2ADEA-5122-6F4C-86DE-34FF7B99C9F0}">
      <dsp:nvSpPr>
        <dsp:cNvPr id="0" name=""/>
        <dsp:cNvSpPr/>
      </dsp:nvSpPr>
      <dsp:spPr>
        <a:xfrm>
          <a:off x="0" y="4494696"/>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Ηλικία</a:t>
          </a:r>
          <a:endParaRPr lang="en-US" sz="2000" kern="1200" dirty="0"/>
        </a:p>
      </dsp:txBody>
      <dsp:txXfrm>
        <a:off x="0" y="4494696"/>
        <a:ext cx="7003777" cy="449398"/>
      </dsp:txXfrm>
    </dsp:sp>
    <dsp:sp modelId="{BCA18E39-ABAB-1C4D-8B02-ABB0DEE2CB40}">
      <dsp:nvSpPr>
        <dsp:cNvPr id="0" name=""/>
        <dsp:cNvSpPr/>
      </dsp:nvSpPr>
      <dsp:spPr>
        <a:xfrm>
          <a:off x="0" y="4944095"/>
          <a:ext cx="7003777" cy="0"/>
        </a:xfrm>
        <a:prstGeom prst="line">
          <a:avLst/>
        </a:prstGeom>
        <a:solidFill>
          <a:schemeClr val="accent2">
            <a:hueOff val="-1372039"/>
            <a:satOff val="-618"/>
            <a:lumOff val="6469"/>
            <a:alphaOff val="0"/>
          </a:schemeClr>
        </a:solidFill>
        <a:ln w="12700" cap="flat" cmpd="sng" algn="ctr">
          <a:solidFill>
            <a:schemeClr val="accent2">
              <a:hueOff val="-1372039"/>
              <a:satOff val="-618"/>
              <a:lumOff val="64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A1271-4A23-CB4A-9878-CDFFCBFEEBDD}">
      <dsp:nvSpPr>
        <dsp:cNvPr id="0" name=""/>
        <dsp:cNvSpPr/>
      </dsp:nvSpPr>
      <dsp:spPr>
        <a:xfrm>
          <a:off x="0" y="4944095"/>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Φύλο</a:t>
          </a:r>
          <a:endParaRPr lang="en-US" sz="2000" kern="1200" dirty="0"/>
        </a:p>
      </dsp:txBody>
      <dsp:txXfrm>
        <a:off x="0" y="4944095"/>
        <a:ext cx="7003777" cy="449398"/>
      </dsp:txXfrm>
    </dsp:sp>
    <dsp:sp modelId="{3443A3E1-4C0C-7245-9EF2-DF0D663EBE8A}">
      <dsp:nvSpPr>
        <dsp:cNvPr id="0" name=""/>
        <dsp:cNvSpPr/>
      </dsp:nvSpPr>
      <dsp:spPr>
        <a:xfrm>
          <a:off x="0" y="5393493"/>
          <a:ext cx="7003777" cy="0"/>
        </a:xfrm>
        <a:prstGeom prst="line">
          <a:avLst/>
        </a:prstGeom>
        <a:solidFill>
          <a:schemeClr val="accent2">
            <a:hueOff val="-1496770"/>
            <a:satOff val="-674"/>
            <a:lumOff val="7057"/>
            <a:alphaOff val="0"/>
          </a:schemeClr>
        </a:solidFill>
        <a:ln w="12700" cap="flat" cmpd="sng" algn="ctr">
          <a:solidFill>
            <a:schemeClr val="accent2">
              <a:hueOff val="-1496770"/>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C51F5-7F77-2444-8360-91BF9186A890}">
      <dsp:nvSpPr>
        <dsp:cNvPr id="0" name=""/>
        <dsp:cNvSpPr/>
      </dsp:nvSpPr>
      <dsp:spPr>
        <a:xfrm>
          <a:off x="0" y="5393493"/>
          <a:ext cx="7003777" cy="44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Κληρονομικότητα</a:t>
          </a:r>
          <a:endParaRPr lang="en-US" sz="2000" kern="1200" dirty="0"/>
        </a:p>
      </dsp:txBody>
      <dsp:txXfrm>
        <a:off x="0" y="5393493"/>
        <a:ext cx="7003777" cy="449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577B4-CC51-D54D-A430-03A0A9305673}">
      <dsp:nvSpPr>
        <dsp:cNvPr id="0" name=""/>
        <dsp:cNvSpPr/>
      </dsp:nvSpPr>
      <dsp:spPr>
        <a:xfrm>
          <a:off x="2975" y="632449"/>
          <a:ext cx="2360599" cy="14163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Ολιστική αντίληψη για την υγεία</a:t>
          </a:r>
          <a:endParaRPr lang="en-US" sz="1700" kern="1200" dirty="0"/>
        </a:p>
      </dsp:txBody>
      <dsp:txXfrm>
        <a:off x="2975" y="632449"/>
        <a:ext cx="2360599" cy="1416359"/>
      </dsp:txXfrm>
    </dsp:sp>
    <dsp:sp modelId="{2CD5897E-DB72-E342-B34F-FBD6F3DFFCED}">
      <dsp:nvSpPr>
        <dsp:cNvPr id="0" name=""/>
        <dsp:cNvSpPr/>
      </dsp:nvSpPr>
      <dsp:spPr>
        <a:xfrm>
          <a:off x="2599635" y="632449"/>
          <a:ext cx="2360599" cy="1416359"/>
        </a:xfrm>
        <a:prstGeom prst="rect">
          <a:avLst/>
        </a:prstGeom>
        <a:solidFill>
          <a:schemeClr val="accent5">
            <a:hueOff val="-213828"/>
            <a:satOff val="96"/>
            <a:lumOff val="-10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Αντιμετώπιση ανισοτήτων</a:t>
          </a:r>
          <a:endParaRPr lang="en-US" sz="1700" kern="1200" dirty="0"/>
        </a:p>
      </dsp:txBody>
      <dsp:txXfrm>
        <a:off x="2599635" y="632449"/>
        <a:ext cx="2360599" cy="1416359"/>
      </dsp:txXfrm>
    </dsp:sp>
    <dsp:sp modelId="{D90D685D-497D-B243-9F04-BDD749A1BFCC}">
      <dsp:nvSpPr>
        <dsp:cNvPr id="0" name=""/>
        <dsp:cNvSpPr/>
      </dsp:nvSpPr>
      <dsp:spPr>
        <a:xfrm>
          <a:off x="5196295" y="632449"/>
          <a:ext cx="2360599" cy="1416359"/>
        </a:xfrm>
        <a:prstGeom prst="rect">
          <a:avLst/>
        </a:prstGeom>
        <a:solidFill>
          <a:schemeClr val="accent5">
            <a:hueOff val="-427656"/>
            <a:satOff val="193"/>
            <a:lumOff val="-20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Δίκαιη κατανομή πόρων</a:t>
          </a:r>
          <a:endParaRPr lang="en-US" sz="1700" kern="1200" dirty="0"/>
        </a:p>
      </dsp:txBody>
      <dsp:txXfrm>
        <a:off x="5196295" y="632449"/>
        <a:ext cx="2360599" cy="1416359"/>
      </dsp:txXfrm>
    </dsp:sp>
    <dsp:sp modelId="{EF2F0F12-C796-1443-BDB8-EF3E059D59EE}">
      <dsp:nvSpPr>
        <dsp:cNvPr id="0" name=""/>
        <dsp:cNvSpPr/>
      </dsp:nvSpPr>
      <dsp:spPr>
        <a:xfrm>
          <a:off x="7792955" y="632449"/>
          <a:ext cx="2360599" cy="1416359"/>
        </a:xfrm>
        <a:prstGeom prst="rect">
          <a:avLst/>
        </a:prstGeom>
        <a:solidFill>
          <a:schemeClr val="accent5">
            <a:hueOff val="-641484"/>
            <a:satOff val="289"/>
            <a:lumOff val="-30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Ενδυνάμωση κοινοτήτων</a:t>
          </a:r>
          <a:endParaRPr lang="en-US" sz="1700" kern="1200" dirty="0"/>
        </a:p>
      </dsp:txBody>
      <dsp:txXfrm>
        <a:off x="7792955" y="632449"/>
        <a:ext cx="2360599" cy="1416359"/>
      </dsp:txXfrm>
    </dsp:sp>
    <dsp:sp modelId="{924236EF-4BCB-CB4D-ABFA-D18BE2A58451}">
      <dsp:nvSpPr>
        <dsp:cNvPr id="0" name=""/>
        <dsp:cNvSpPr/>
      </dsp:nvSpPr>
      <dsp:spPr>
        <a:xfrm>
          <a:off x="2975" y="2284869"/>
          <a:ext cx="2360599" cy="1416359"/>
        </a:xfrm>
        <a:prstGeom prst="rect">
          <a:avLst/>
        </a:prstGeom>
        <a:solidFill>
          <a:schemeClr val="accent5">
            <a:hueOff val="-855312"/>
            <a:satOff val="385"/>
            <a:lumOff val="-4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Διατομεακή προσέγγιση</a:t>
          </a:r>
          <a:endParaRPr lang="en-US" sz="1700" kern="1200" dirty="0"/>
        </a:p>
      </dsp:txBody>
      <dsp:txXfrm>
        <a:off x="2975" y="2284869"/>
        <a:ext cx="2360599" cy="1416359"/>
      </dsp:txXfrm>
    </dsp:sp>
    <dsp:sp modelId="{AA1382C2-2B6C-304D-BF93-C348522C2958}">
      <dsp:nvSpPr>
        <dsp:cNvPr id="0" name=""/>
        <dsp:cNvSpPr/>
      </dsp:nvSpPr>
      <dsp:spPr>
        <a:xfrm>
          <a:off x="2599635" y="2284869"/>
          <a:ext cx="2360599" cy="1416359"/>
        </a:xfrm>
        <a:prstGeom prst="rect">
          <a:avLst/>
        </a:prstGeom>
        <a:solidFill>
          <a:schemeClr val="accent5">
            <a:hueOff val="-1069140"/>
            <a:satOff val="481"/>
            <a:lumOff val="-5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Επαναπροσανατολισμός Υπηρεσιών Υγείας</a:t>
          </a:r>
          <a:endParaRPr lang="en-US" sz="1700" kern="1200" dirty="0"/>
        </a:p>
      </dsp:txBody>
      <dsp:txXfrm>
        <a:off x="2599635" y="2284869"/>
        <a:ext cx="2360599" cy="1416359"/>
      </dsp:txXfrm>
    </dsp:sp>
    <dsp:sp modelId="{EB1035C6-39C2-2D45-AA3B-9BBE797BB130}">
      <dsp:nvSpPr>
        <dsp:cNvPr id="0" name=""/>
        <dsp:cNvSpPr/>
      </dsp:nvSpPr>
      <dsp:spPr>
        <a:xfrm>
          <a:off x="5196295" y="2284869"/>
          <a:ext cx="2360599" cy="1416359"/>
        </a:xfrm>
        <a:prstGeom prst="rect">
          <a:avLst/>
        </a:prstGeom>
        <a:solidFill>
          <a:schemeClr val="accent5">
            <a:hueOff val="-1282968"/>
            <a:satOff val="578"/>
            <a:lumOff val="-60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Ενεργοποίηση πολιτών</a:t>
          </a:r>
          <a:endParaRPr lang="en-US" sz="1700" kern="1200" dirty="0"/>
        </a:p>
      </dsp:txBody>
      <dsp:txXfrm>
        <a:off x="5196295" y="2284869"/>
        <a:ext cx="2360599" cy="1416359"/>
      </dsp:txXfrm>
    </dsp:sp>
    <dsp:sp modelId="{C6B11EF6-095C-974B-8BF0-0F82E80355F3}">
      <dsp:nvSpPr>
        <dsp:cNvPr id="0" name=""/>
        <dsp:cNvSpPr/>
      </dsp:nvSpPr>
      <dsp:spPr>
        <a:xfrm>
          <a:off x="7792955" y="2284869"/>
          <a:ext cx="2360599" cy="1416359"/>
        </a:xfrm>
        <a:prstGeom prst="rect">
          <a:avLst/>
        </a:prstGeom>
        <a:solidFill>
          <a:schemeClr val="accent5">
            <a:hueOff val="-149679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Η αναγνώριση των οικολογικών επιδράσεων στην υγεία</a:t>
          </a:r>
          <a:endParaRPr lang="en-US" sz="1700" kern="1200" dirty="0"/>
        </a:p>
      </dsp:txBody>
      <dsp:txXfrm>
        <a:off x="7792955" y="2284869"/>
        <a:ext cx="2360599" cy="1416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C9EAB-1540-A74B-8D6D-CEF0CD2CE756}">
      <dsp:nvSpPr>
        <dsp:cNvPr id="0" name=""/>
        <dsp:cNvSpPr/>
      </dsp:nvSpPr>
      <dsp:spPr>
        <a:xfrm>
          <a:off x="0" y="219521"/>
          <a:ext cx="5715000" cy="638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 </a:t>
          </a:r>
          <a:r>
            <a:rPr lang="el-GR" sz="1600" kern="1200" dirty="0"/>
            <a:t>κατάσταση υγείας μπορεί να αλλάξει</a:t>
          </a:r>
          <a:endParaRPr lang="en-US" sz="1600" kern="1200" dirty="0"/>
        </a:p>
      </dsp:txBody>
      <dsp:txXfrm>
        <a:off x="31185" y="250706"/>
        <a:ext cx="5652630" cy="576450"/>
      </dsp:txXfrm>
    </dsp:sp>
    <dsp:sp modelId="{E143F1AE-3747-7840-9527-B2F03ECF0D26}">
      <dsp:nvSpPr>
        <dsp:cNvPr id="0" name=""/>
        <dsp:cNvSpPr/>
      </dsp:nvSpPr>
      <dsp:spPr>
        <a:xfrm>
          <a:off x="0" y="904421"/>
          <a:ext cx="5715000" cy="6388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Η αρρώστια και τα αίτιά της μπορούν να κατανοηθούν</a:t>
          </a:r>
          <a:endParaRPr lang="en-US" sz="1600" kern="1200" dirty="0"/>
        </a:p>
      </dsp:txBody>
      <dsp:txXfrm>
        <a:off x="31185" y="935606"/>
        <a:ext cx="5652630" cy="576450"/>
      </dsp:txXfrm>
    </dsp:sp>
    <dsp:sp modelId="{8936CAE5-C7AB-BE4E-A0CB-D3BC7760CBB1}">
      <dsp:nvSpPr>
        <dsp:cNvPr id="0" name=""/>
        <dsp:cNvSpPr/>
      </dsp:nvSpPr>
      <dsp:spPr>
        <a:xfrm>
          <a:off x="0" y="1589321"/>
          <a:ext cx="5715000" cy="6388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Κατάλληλα προληπτικά μέτρα μπορούν να αναπτυχθούν</a:t>
          </a:r>
          <a:endParaRPr lang="en-US" sz="1600" kern="1200" dirty="0"/>
        </a:p>
      </dsp:txBody>
      <dsp:txXfrm>
        <a:off x="31185" y="1620506"/>
        <a:ext cx="5652630" cy="576450"/>
      </dsp:txXfrm>
    </dsp:sp>
    <dsp:sp modelId="{5A0B5DAF-E646-AE49-8683-4283176A2242}">
      <dsp:nvSpPr>
        <dsp:cNvPr id="0" name=""/>
        <dsp:cNvSpPr/>
      </dsp:nvSpPr>
      <dsp:spPr>
        <a:xfrm>
          <a:off x="0" y="2274221"/>
          <a:ext cx="5715000" cy="638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Η υγεία του ατόμου επηρεάζεται από ευρύτερους παράγοντες (περιβάλλον, κτλ) και όχι μόνο από τη συμπεριφορά</a:t>
          </a:r>
          <a:endParaRPr lang="en-US" sz="1600" kern="1200" dirty="0"/>
        </a:p>
      </dsp:txBody>
      <dsp:txXfrm>
        <a:off x="31185" y="2305406"/>
        <a:ext cx="5652630" cy="576450"/>
      </dsp:txXfrm>
    </dsp:sp>
    <dsp:sp modelId="{9DB84FBE-4493-B247-8CA7-B287BE9766BF}">
      <dsp:nvSpPr>
        <dsp:cNvPr id="0" name=""/>
        <dsp:cNvSpPr/>
      </dsp:nvSpPr>
      <dsp:spPr>
        <a:xfrm>
          <a:off x="0" y="2959121"/>
          <a:ext cx="5715000" cy="6388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Αλλαγή σε ατομικές/κοινωνικές συμπεριφορές μπορεί να αλλάξει την κατάσταση υγείας</a:t>
          </a:r>
          <a:endParaRPr lang="en-US" sz="1600" kern="1200" dirty="0"/>
        </a:p>
      </dsp:txBody>
      <dsp:txXfrm>
        <a:off x="31185" y="2990306"/>
        <a:ext cx="5652630" cy="576450"/>
      </dsp:txXfrm>
    </dsp:sp>
    <dsp:sp modelId="{BCFFFF84-EFD7-064A-93D2-7ED27CD691E6}">
      <dsp:nvSpPr>
        <dsp:cNvPr id="0" name=""/>
        <dsp:cNvSpPr/>
      </dsp:nvSpPr>
      <dsp:spPr>
        <a:xfrm>
          <a:off x="0" y="3644021"/>
          <a:ext cx="5715000" cy="638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Άτομα, ομάδες, κοινότητες μπορούν να αναλαμβάνουν την ευθύνη για την υγεία τους και τη συμπεριφορά τους</a:t>
          </a:r>
          <a:endParaRPr lang="en-US" sz="1600" kern="1200" dirty="0"/>
        </a:p>
      </dsp:txBody>
      <dsp:txXfrm>
        <a:off x="31185" y="3675206"/>
        <a:ext cx="5652630" cy="576450"/>
      </dsp:txXfrm>
    </dsp:sp>
    <dsp:sp modelId="{512E5634-027D-4545-B3F2-B504697903F6}">
      <dsp:nvSpPr>
        <dsp:cNvPr id="0" name=""/>
        <dsp:cNvSpPr/>
      </dsp:nvSpPr>
      <dsp:spPr>
        <a:xfrm>
          <a:off x="0" y="4328921"/>
          <a:ext cx="5715000" cy="6388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Η ατομική ευθύνη δεν πρέπει να αντιμετωπίζεται ως “ενοχοποίηση του θύματος”</a:t>
          </a:r>
          <a:endParaRPr lang="en-US" sz="1600" kern="1200" dirty="0"/>
        </a:p>
      </dsp:txBody>
      <dsp:txXfrm>
        <a:off x="31185" y="4360106"/>
        <a:ext cx="5652630" cy="576450"/>
      </dsp:txXfrm>
    </dsp:sp>
    <dsp:sp modelId="{79C0B3AD-AE51-1F47-9DCF-103C5A2A5E29}">
      <dsp:nvSpPr>
        <dsp:cNvPr id="0" name=""/>
        <dsp:cNvSpPr/>
      </dsp:nvSpPr>
      <dsp:spPr>
        <a:xfrm>
          <a:off x="0" y="5013821"/>
          <a:ext cx="5715000" cy="6388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Για να αλλάξει η συμπεριφορά υγείας πρέπει να παρέχονται στο άτομο κίνητρα και να είναι έτοιμο για αλλαγές</a:t>
          </a:r>
          <a:endParaRPr lang="en-US" sz="1600" kern="1200" dirty="0"/>
        </a:p>
      </dsp:txBody>
      <dsp:txXfrm>
        <a:off x="31185" y="5045006"/>
        <a:ext cx="5652630" cy="576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51D94-517B-A846-BFE0-91151E99A7C4}">
      <dsp:nvSpPr>
        <dsp:cNvPr id="0" name=""/>
        <dsp:cNvSpPr/>
      </dsp:nvSpPr>
      <dsp:spPr>
        <a:xfrm>
          <a:off x="0" y="78581"/>
          <a:ext cx="5715000" cy="571500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292FC-75CA-924C-8318-2F08E619FC99}">
      <dsp:nvSpPr>
        <dsp:cNvPr id="0" name=""/>
        <dsp:cNvSpPr/>
      </dsp:nvSpPr>
      <dsp:spPr>
        <a:xfrm>
          <a:off x="542925" y="621506"/>
          <a:ext cx="2228850" cy="2228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Η Προαγωγή Υγείας αποτελεί σημαντικό μέρος της Δημόσιας Υγείας</a:t>
          </a:r>
          <a:endParaRPr lang="en-US" sz="1400" kern="1200" dirty="0"/>
        </a:p>
      </dsp:txBody>
      <dsp:txXfrm>
        <a:off x="651728" y="730309"/>
        <a:ext cx="2011244" cy="2011244"/>
      </dsp:txXfrm>
    </dsp:sp>
    <dsp:sp modelId="{C0DE4B9B-0D28-FB45-A1D8-8DCD7D199912}">
      <dsp:nvSpPr>
        <dsp:cNvPr id="0" name=""/>
        <dsp:cNvSpPr/>
      </dsp:nvSpPr>
      <dsp:spPr>
        <a:xfrm>
          <a:off x="2943224" y="621506"/>
          <a:ext cx="2228850" cy="2228850"/>
        </a:xfrm>
        <a:prstGeom prst="roundRect">
          <a:avLst/>
        </a:prstGeom>
        <a:solidFill>
          <a:schemeClr val="accent5">
            <a:hueOff val="-498932"/>
            <a:satOff val="2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Η Προαγωγή Υγείας στοχεύει στην ενίσχυση της θετικής υγείας (σωματικής, ψυχικής, κοινωνικής ευεξίας) σε συνδυασμό με την πρόληψη της αρρώστιας</a:t>
          </a:r>
          <a:endParaRPr lang="en-US" sz="1400" kern="1200" dirty="0"/>
        </a:p>
      </dsp:txBody>
      <dsp:txXfrm>
        <a:off x="3052027" y="730309"/>
        <a:ext cx="2011244" cy="2011244"/>
      </dsp:txXfrm>
    </dsp:sp>
    <dsp:sp modelId="{8E105DFE-E9C4-A542-BD60-6E0DDD736287}">
      <dsp:nvSpPr>
        <dsp:cNvPr id="0" name=""/>
        <dsp:cNvSpPr/>
      </dsp:nvSpPr>
      <dsp:spPr>
        <a:xfrm>
          <a:off x="542925" y="3021806"/>
          <a:ext cx="2228850" cy="2228850"/>
        </a:xfrm>
        <a:prstGeom prst="roundRect">
          <a:avLst/>
        </a:prstGeom>
        <a:solidFill>
          <a:schemeClr val="accent5">
            <a:hueOff val="-997864"/>
            <a:satOff val="44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Η Προαγωγή Υγείας συνδυάζει: επικοινωνία, εκπαίδευση, νομοθεσία, οικονομικά μέτρα, οργανωτικές αλλαγές, κοινοτική ανάπτυξη και αυθόρμητες τοπικές δράσεις κατά των παραγόντων κινδύνου</a:t>
          </a:r>
          <a:endParaRPr lang="en-US" sz="1400" kern="1200" dirty="0"/>
        </a:p>
      </dsp:txBody>
      <dsp:txXfrm>
        <a:off x="651728" y="3130609"/>
        <a:ext cx="2011244" cy="2011244"/>
      </dsp:txXfrm>
    </dsp:sp>
    <dsp:sp modelId="{7B6DAB41-4C5E-BA48-9523-B2188743DE10}">
      <dsp:nvSpPr>
        <dsp:cNvPr id="0" name=""/>
        <dsp:cNvSpPr/>
      </dsp:nvSpPr>
      <dsp:spPr>
        <a:xfrm>
          <a:off x="2943224" y="3021806"/>
          <a:ext cx="2228850" cy="2228850"/>
        </a:xfrm>
        <a:prstGeom prst="roundRect">
          <a:avLst/>
        </a:prstGeom>
        <a:solidFill>
          <a:schemeClr val="accent5">
            <a:hueOff val="-149679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Προαγωγή Υγείας = Αγωγή Υγείας </a:t>
          </a:r>
          <a:r>
            <a:rPr lang="en-US" sz="1400" kern="1200" dirty="0"/>
            <a:t>x </a:t>
          </a:r>
          <a:r>
            <a:rPr lang="el-GR" sz="1400" kern="1200" dirty="0"/>
            <a:t>Υγιής δημόσια πολιτική</a:t>
          </a:r>
          <a:endParaRPr lang="en-US" sz="1400" kern="1200" dirty="0"/>
        </a:p>
      </dsp:txBody>
      <dsp:txXfrm>
        <a:off x="3052027" y="3130609"/>
        <a:ext cx="2011244" cy="20112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AA558-EDEE-7042-90B3-BCA4B672D533}">
      <dsp:nvSpPr>
        <dsp:cNvPr id="0" name=""/>
        <dsp:cNvSpPr/>
      </dsp:nvSpPr>
      <dsp:spPr>
        <a:xfrm>
          <a:off x="0" y="61121"/>
          <a:ext cx="5715000" cy="185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kern="1200" dirty="0"/>
            <a:t>Ενδυνάμωση (</a:t>
          </a:r>
          <a:r>
            <a:rPr lang="en-US" sz="3300" kern="1200" dirty="0"/>
            <a:t>empowerment) • </a:t>
          </a:r>
          <a:r>
            <a:rPr lang="el-GR" sz="3300" kern="1200" dirty="0"/>
            <a:t>Διευκόλυνση (</a:t>
          </a:r>
          <a:r>
            <a:rPr lang="en-US" sz="3300" kern="1200" dirty="0"/>
            <a:t>enabling)</a:t>
          </a:r>
        </a:p>
      </dsp:txBody>
      <dsp:txXfrm>
        <a:off x="90470" y="151591"/>
        <a:ext cx="5534060" cy="1672340"/>
      </dsp:txXfrm>
    </dsp:sp>
    <dsp:sp modelId="{375944A2-1F54-5844-93DE-45A79A2D5750}">
      <dsp:nvSpPr>
        <dsp:cNvPr id="0" name=""/>
        <dsp:cNvSpPr/>
      </dsp:nvSpPr>
      <dsp:spPr>
        <a:xfrm>
          <a:off x="0" y="2009441"/>
          <a:ext cx="5715000" cy="1853280"/>
        </a:xfrm>
        <a:prstGeom prst="roundRect">
          <a:avLst/>
        </a:prstGeom>
        <a:solidFill>
          <a:schemeClr val="accent2">
            <a:hueOff val="-748385"/>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kern="1200" dirty="0"/>
            <a:t>Μεσολάβηση (</a:t>
          </a:r>
          <a:r>
            <a:rPr lang="en-US" sz="3300" kern="1200" dirty="0"/>
            <a:t>mediating)</a:t>
          </a:r>
        </a:p>
      </dsp:txBody>
      <dsp:txXfrm>
        <a:off x="90470" y="2099911"/>
        <a:ext cx="5534060" cy="1672340"/>
      </dsp:txXfrm>
    </dsp:sp>
    <dsp:sp modelId="{017AA89C-BEC1-4C4E-8521-2D05647ECD22}">
      <dsp:nvSpPr>
        <dsp:cNvPr id="0" name=""/>
        <dsp:cNvSpPr/>
      </dsp:nvSpPr>
      <dsp:spPr>
        <a:xfrm>
          <a:off x="0" y="3957761"/>
          <a:ext cx="5715000" cy="1853280"/>
        </a:xfrm>
        <a:prstGeom prst="roundRect">
          <a:avLst/>
        </a:prstGeom>
        <a:solidFill>
          <a:schemeClr val="accent2">
            <a:hueOff val="-1496770"/>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l-GR" sz="3300" kern="1200" dirty="0"/>
            <a:t>Υπεράσπιση (</a:t>
          </a:r>
          <a:r>
            <a:rPr lang="en-US" sz="3300" kern="1200" dirty="0"/>
            <a:t>advocating)</a:t>
          </a:r>
        </a:p>
      </dsp:txBody>
      <dsp:txXfrm>
        <a:off x="90470" y="4048231"/>
        <a:ext cx="5534060" cy="1672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7FDA2-D92C-A94E-A768-5CF8885B3F7B}">
      <dsp:nvSpPr>
        <dsp:cNvPr id="0" name=""/>
        <dsp:cNvSpPr/>
      </dsp:nvSpPr>
      <dsp:spPr>
        <a:xfrm>
          <a:off x="1239" y="555488"/>
          <a:ext cx="4351736" cy="2763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7B8D7-1B69-4C43-ACF3-663EC6DD4AA8}">
      <dsp:nvSpPr>
        <dsp:cNvPr id="0" name=""/>
        <dsp:cNvSpPr/>
      </dsp:nvSpPr>
      <dsp:spPr>
        <a:xfrm>
          <a:off x="484766" y="1014838"/>
          <a:ext cx="4351736" cy="2763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Η αλλαγή συμπεριφορών που απειλούν την υγεία σε ατομικό επίπεδο, ομαδικό ή πληθυσμιακό, σε συμπεριφορές που συμβάλλουν στην υγεία (</a:t>
          </a:r>
          <a:r>
            <a:rPr lang="en-US" sz="2400" kern="1200" dirty="0"/>
            <a:t>Simmonds, 1976)</a:t>
          </a:r>
        </a:p>
      </dsp:txBody>
      <dsp:txXfrm>
        <a:off x="565702" y="1095774"/>
        <a:ext cx="4189864" cy="2601480"/>
      </dsp:txXfrm>
    </dsp:sp>
    <dsp:sp modelId="{5042393B-9BAE-8A4F-A832-B1BD74F2D78D}">
      <dsp:nvSpPr>
        <dsp:cNvPr id="0" name=""/>
        <dsp:cNvSpPr/>
      </dsp:nvSpPr>
      <dsp:spPr>
        <a:xfrm>
          <a:off x="5320028" y="555488"/>
          <a:ext cx="4351736" cy="2763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13D32-BFC9-7143-966A-A7F47DB1B021}">
      <dsp:nvSpPr>
        <dsp:cNvPr id="0" name=""/>
        <dsp:cNvSpPr/>
      </dsp:nvSpPr>
      <dsp:spPr>
        <a:xfrm>
          <a:off x="5803554" y="1014838"/>
          <a:ext cx="4351736" cy="2763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Κάθε συνδυασμός εκπαιδευτικών δραστηριοτήτων σχεδιασμένων για τη διευκόλυνση εθελοντικών δράσεων που συμβάλουν στην υγεία</a:t>
          </a:r>
          <a:r>
            <a:rPr lang="en-US" sz="2400" kern="1200" dirty="0"/>
            <a:t> (Green, 1999)</a:t>
          </a:r>
        </a:p>
      </dsp:txBody>
      <dsp:txXfrm>
        <a:off x="5884490" y="1095774"/>
        <a:ext cx="4189864" cy="2601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1B847-7877-6345-8740-3854D1233A0F}">
      <dsp:nvSpPr>
        <dsp:cNvPr id="0" name=""/>
        <dsp:cNvSpPr/>
      </dsp:nvSpPr>
      <dsp:spPr>
        <a:xfrm>
          <a:off x="0" y="16919"/>
          <a:ext cx="10156531" cy="786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Ευαισθητοποίηση</a:t>
          </a:r>
          <a:endParaRPr lang="en-US" sz="3200" kern="1200" dirty="0"/>
        </a:p>
      </dsp:txBody>
      <dsp:txXfrm>
        <a:off x="38381" y="55300"/>
        <a:ext cx="10079769" cy="709478"/>
      </dsp:txXfrm>
    </dsp:sp>
    <dsp:sp modelId="{813B4586-9173-CE43-B8BB-E706C4F19F22}">
      <dsp:nvSpPr>
        <dsp:cNvPr id="0" name=""/>
        <dsp:cNvSpPr/>
      </dsp:nvSpPr>
      <dsp:spPr>
        <a:xfrm>
          <a:off x="0" y="895319"/>
          <a:ext cx="10156531" cy="786240"/>
        </a:xfrm>
        <a:prstGeom prst="roundRect">
          <a:avLst/>
        </a:prstGeom>
        <a:solidFill>
          <a:schemeClr val="accent5">
            <a:hueOff val="-374199"/>
            <a:satOff val="169"/>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 Παροχή γνώσεων</a:t>
          </a:r>
          <a:endParaRPr lang="en-US" sz="3200" kern="1200" dirty="0"/>
        </a:p>
      </dsp:txBody>
      <dsp:txXfrm>
        <a:off x="38381" y="933700"/>
        <a:ext cx="10079769" cy="709478"/>
      </dsp:txXfrm>
    </dsp:sp>
    <dsp:sp modelId="{93B308BF-E918-C84A-AE77-59F509834E34}">
      <dsp:nvSpPr>
        <dsp:cNvPr id="0" name=""/>
        <dsp:cNvSpPr/>
      </dsp:nvSpPr>
      <dsp:spPr>
        <a:xfrm>
          <a:off x="0" y="1773719"/>
          <a:ext cx="10156531" cy="786240"/>
        </a:xfrm>
        <a:prstGeom prst="roundRect">
          <a:avLst/>
        </a:prstGeom>
        <a:solidFill>
          <a:schemeClr val="accent5">
            <a:hueOff val="-748398"/>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 Αποσαφήνιση αξιών</a:t>
          </a:r>
          <a:endParaRPr lang="en-US" sz="3200" kern="1200" dirty="0"/>
        </a:p>
      </dsp:txBody>
      <dsp:txXfrm>
        <a:off x="38381" y="1812100"/>
        <a:ext cx="10079769" cy="709478"/>
      </dsp:txXfrm>
    </dsp:sp>
    <dsp:sp modelId="{54B89298-2044-2D49-9739-2D7E212D4B9D}">
      <dsp:nvSpPr>
        <dsp:cNvPr id="0" name=""/>
        <dsp:cNvSpPr/>
      </dsp:nvSpPr>
      <dsp:spPr>
        <a:xfrm>
          <a:off x="0" y="2652119"/>
          <a:ext cx="10156531" cy="786240"/>
        </a:xfrm>
        <a:prstGeom prst="roundRect">
          <a:avLst/>
        </a:prstGeom>
        <a:solidFill>
          <a:schemeClr val="accent5">
            <a:hueOff val="-1122597"/>
            <a:satOff val="506"/>
            <a:lumOff val="-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 Τροποποίηση στάσεων</a:t>
          </a:r>
          <a:endParaRPr lang="en-US" sz="3200" kern="1200" dirty="0"/>
        </a:p>
      </dsp:txBody>
      <dsp:txXfrm>
        <a:off x="38381" y="2690500"/>
        <a:ext cx="10079769" cy="709478"/>
      </dsp:txXfrm>
    </dsp:sp>
    <dsp:sp modelId="{BC939C97-5C0B-054C-B1AE-8765C9716BE4}">
      <dsp:nvSpPr>
        <dsp:cNvPr id="0" name=""/>
        <dsp:cNvSpPr/>
      </dsp:nvSpPr>
      <dsp:spPr>
        <a:xfrm>
          <a:off x="0" y="3530519"/>
          <a:ext cx="10156531" cy="786240"/>
        </a:xfrm>
        <a:prstGeom prst="roundRect">
          <a:avLst/>
        </a:prstGeom>
        <a:solidFill>
          <a:schemeClr val="accent5">
            <a:hueOff val="-149679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 Απόκτηση επιδεξιοτήτων • Αλλαγή συμπεριφορών</a:t>
          </a:r>
          <a:endParaRPr lang="en-US" sz="3200" kern="1200" dirty="0"/>
        </a:p>
      </dsp:txBody>
      <dsp:txXfrm>
        <a:off x="38381" y="3568900"/>
        <a:ext cx="10079769" cy="709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29" name="PlaceHolder 2"/>
          <p:cNvSpPr>
            <a:spLocks noGrp="1"/>
          </p:cNvSpPr>
          <p:nvPr>
            <p:ph type="body"/>
          </p:nvPr>
        </p:nvSpPr>
        <p:spPr>
          <a:xfrm>
            <a:off x="838080" y="1949400"/>
            <a:ext cx="1051524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30" name="PlaceHolder 3"/>
          <p:cNvSpPr>
            <a:spLocks noGrp="1"/>
          </p:cNvSpPr>
          <p:nvPr>
            <p:ph type="body"/>
          </p:nvPr>
        </p:nvSpPr>
        <p:spPr>
          <a:xfrm>
            <a:off x="838080" y="4140720"/>
            <a:ext cx="1051524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32" name="PlaceHolder 2"/>
          <p:cNvSpPr>
            <a:spLocks noGrp="1"/>
          </p:cNvSpPr>
          <p:nvPr>
            <p:ph type="body"/>
          </p:nvPr>
        </p:nvSpPr>
        <p:spPr>
          <a:xfrm>
            <a:off x="83808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33" name="PlaceHolder 3"/>
          <p:cNvSpPr>
            <a:spLocks noGrp="1"/>
          </p:cNvSpPr>
          <p:nvPr>
            <p:ph type="body"/>
          </p:nvPr>
        </p:nvSpPr>
        <p:spPr>
          <a:xfrm>
            <a:off x="622620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34" name="PlaceHolder 4"/>
          <p:cNvSpPr>
            <a:spLocks noGrp="1"/>
          </p:cNvSpPr>
          <p:nvPr>
            <p:ph type="body"/>
          </p:nvPr>
        </p:nvSpPr>
        <p:spPr>
          <a:xfrm>
            <a:off x="83808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35" name="PlaceHolder 5"/>
          <p:cNvSpPr>
            <a:spLocks noGrp="1"/>
          </p:cNvSpPr>
          <p:nvPr>
            <p:ph type="body"/>
          </p:nvPr>
        </p:nvSpPr>
        <p:spPr>
          <a:xfrm>
            <a:off x="622620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37" name="PlaceHolder 2"/>
          <p:cNvSpPr>
            <a:spLocks noGrp="1"/>
          </p:cNvSpPr>
          <p:nvPr>
            <p:ph type="body"/>
          </p:nvPr>
        </p:nvSpPr>
        <p:spPr>
          <a:xfrm>
            <a:off x="838080" y="194940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38" name="PlaceHolder 3"/>
          <p:cNvSpPr>
            <a:spLocks noGrp="1"/>
          </p:cNvSpPr>
          <p:nvPr>
            <p:ph type="body"/>
          </p:nvPr>
        </p:nvSpPr>
        <p:spPr>
          <a:xfrm>
            <a:off x="4393440" y="194940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39" name="PlaceHolder 4"/>
          <p:cNvSpPr>
            <a:spLocks noGrp="1"/>
          </p:cNvSpPr>
          <p:nvPr>
            <p:ph type="body"/>
          </p:nvPr>
        </p:nvSpPr>
        <p:spPr>
          <a:xfrm>
            <a:off x="7949160" y="194940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40" name="PlaceHolder 5"/>
          <p:cNvSpPr>
            <a:spLocks noGrp="1"/>
          </p:cNvSpPr>
          <p:nvPr>
            <p:ph type="body"/>
          </p:nvPr>
        </p:nvSpPr>
        <p:spPr>
          <a:xfrm>
            <a:off x="838080" y="414072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41" name="PlaceHolder 6"/>
          <p:cNvSpPr>
            <a:spLocks noGrp="1"/>
          </p:cNvSpPr>
          <p:nvPr>
            <p:ph type="body"/>
          </p:nvPr>
        </p:nvSpPr>
        <p:spPr>
          <a:xfrm>
            <a:off x="4393440" y="414072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42" name="PlaceHolder 7"/>
          <p:cNvSpPr>
            <a:spLocks noGrp="1"/>
          </p:cNvSpPr>
          <p:nvPr>
            <p:ph type="body"/>
          </p:nvPr>
        </p:nvSpPr>
        <p:spPr>
          <a:xfrm>
            <a:off x="7949160" y="414072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51" name="PlaceHolder 2"/>
          <p:cNvSpPr>
            <a:spLocks noGrp="1"/>
          </p:cNvSpPr>
          <p:nvPr>
            <p:ph type="subTitle"/>
          </p:nvPr>
        </p:nvSpPr>
        <p:spPr>
          <a:xfrm>
            <a:off x="838080" y="1949400"/>
            <a:ext cx="10515240" cy="41954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53" name="PlaceHolder 2"/>
          <p:cNvSpPr>
            <a:spLocks noGrp="1"/>
          </p:cNvSpPr>
          <p:nvPr>
            <p:ph type="body"/>
          </p:nvPr>
        </p:nvSpPr>
        <p:spPr>
          <a:xfrm>
            <a:off x="838080" y="1949400"/>
            <a:ext cx="1051524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55" name="PlaceHolder 2"/>
          <p:cNvSpPr>
            <a:spLocks noGrp="1"/>
          </p:cNvSpPr>
          <p:nvPr>
            <p:ph type="body"/>
          </p:nvPr>
        </p:nvSpPr>
        <p:spPr>
          <a:xfrm>
            <a:off x="83808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56" name="PlaceHolder 3"/>
          <p:cNvSpPr>
            <a:spLocks noGrp="1"/>
          </p:cNvSpPr>
          <p:nvPr>
            <p:ph type="body"/>
          </p:nvPr>
        </p:nvSpPr>
        <p:spPr>
          <a:xfrm>
            <a:off x="622620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838080" y="365760"/>
            <a:ext cx="10515240" cy="614412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60" name="PlaceHolder 2"/>
          <p:cNvSpPr>
            <a:spLocks noGrp="1"/>
          </p:cNvSpPr>
          <p:nvPr>
            <p:ph type="body"/>
          </p:nvPr>
        </p:nvSpPr>
        <p:spPr>
          <a:xfrm>
            <a:off x="83808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61" name="PlaceHolder 3"/>
          <p:cNvSpPr>
            <a:spLocks noGrp="1"/>
          </p:cNvSpPr>
          <p:nvPr>
            <p:ph type="body"/>
          </p:nvPr>
        </p:nvSpPr>
        <p:spPr>
          <a:xfrm>
            <a:off x="622620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62" name="PlaceHolder 4"/>
          <p:cNvSpPr>
            <a:spLocks noGrp="1"/>
          </p:cNvSpPr>
          <p:nvPr>
            <p:ph type="body"/>
          </p:nvPr>
        </p:nvSpPr>
        <p:spPr>
          <a:xfrm>
            <a:off x="83808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8" name="PlaceHolder 2"/>
          <p:cNvSpPr>
            <a:spLocks noGrp="1"/>
          </p:cNvSpPr>
          <p:nvPr>
            <p:ph type="subTitle"/>
          </p:nvPr>
        </p:nvSpPr>
        <p:spPr>
          <a:xfrm>
            <a:off x="838080" y="1949400"/>
            <a:ext cx="10515240" cy="41954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64" name="PlaceHolder 2"/>
          <p:cNvSpPr>
            <a:spLocks noGrp="1"/>
          </p:cNvSpPr>
          <p:nvPr>
            <p:ph type="body"/>
          </p:nvPr>
        </p:nvSpPr>
        <p:spPr>
          <a:xfrm>
            <a:off x="83808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65" name="PlaceHolder 3"/>
          <p:cNvSpPr>
            <a:spLocks noGrp="1"/>
          </p:cNvSpPr>
          <p:nvPr>
            <p:ph type="body"/>
          </p:nvPr>
        </p:nvSpPr>
        <p:spPr>
          <a:xfrm>
            <a:off x="622620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66" name="PlaceHolder 4"/>
          <p:cNvSpPr>
            <a:spLocks noGrp="1"/>
          </p:cNvSpPr>
          <p:nvPr>
            <p:ph type="body"/>
          </p:nvPr>
        </p:nvSpPr>
        <p:spPr>
          <a:xfrm>
            <a:off x="622620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68" name="PlaceHolder 2"/>
          <p:cNvSpPr>
            <a:spLocks noGrp="1"/>
          </p:cNvSpPr>
          <p:nvPr>
            <p:ph type="body"/>
          </p:nvPr>
        </p:nvSpPr>
        <p:spPr>
          <a:xfrm>
            <a:off x="83808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69" name="PlaceHolder 3"/>
          <p:cNvSpPr>
            <a:spLocks noGrp="1"/>
          </p:cNvSpPr>
          <p:nvPr>
            <p:ph type="body"/>
          </p:nvPr>
        </p:nvSpPr>
        <p:spPr>
          <a:xfrm>
            <a:off x="622620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70" name="PlaceHolder 4"/>
          <p:cNvSpPr>
            <a:spLocks noGrp="1"/>
          </p:cNvSpPr>
          <p:nvPr>
            <p:ph type="body"/>
          </p:nvPr>
        </p:nvSpPr>
        <p:spPr>
          <a:xfrm>
            <a:off x="838080" y="4140720"/>
            <a:ext cx="1051524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72" name="PlaceHolder 2"/>
          <p:cNvSpPr>
            <a:spLocks noGrp="1"/>
          </p:cNvSpPr>
          <p:nvPr>
            <p:ph type="body"/>
          </p:nvPr>
        </p:nvSpPr>
        <p:spPr>
          <a:xfrm>
            <a:off x="838080" y="1949400"/>
            <a:ext cx="1051524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73" name="PlaceHolder 3"/>
          <p:cNvSpPr>
            <a:spLocks noGrp="1"/>
          </p:cNvSpPr>
          <p:nvPr>
            <p:ph type="body"/>
          </p:nvPr>
        </p:nvSpPr>
        <p:spPr>
          <a:xfrm>
            <a:off x="838080" y="4140720"/>
            <a:ext cx="1051524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75" name="PlaceHolder 2"/>
          <p:cNvSpPr>
            <a:spLocks noGrp="1"/>
          </p:cNvSpPr>
          <p:nvPr>
            <p:ph type="body"/>
          </p:nvPr>
        </p:nvSpPr>
        <p:spPr>
          <a:xfrm>
            <a:off x="83808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76" name="PlaceHolder 3"/>
          <p:cNvSpPr>
            <a:spLocks noGrp="1"/>
          </p:cNvSpPr>
          <p:nvPr>
            <p:ph type="body"/>
          </p:nvPr>
        </p:nvSpPr>
        <p:spPr>
          <a:xfrm>
            <a:off x="622620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77" name="PlaceHolder 4"/>
          <p:cNvSpPr>
            <a:spLocks noGrp="1"/>
          </p:cNvSpPr>
          <p:nvPr>
            <p:ph type="body"/>
          </p:nvPr>
        </p:nvSpPr>
        <p:spPr>
          <a:xfrm>
            <a:off x="83808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78" name="PlaceHolder 5"/>
          <p:cNvSpPr>
            <a:spLocks noGrp="1"/>
          </p:cNvSpPr>
          <p:nvPr>
            <p:ph type="body"/>
          </p:nvPr>
        </p:nvSpPr>
        <p:spPr>
          <a:xfrm>
            <a:off x="622620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80" name="PlaceHolder 2"/>
          <p:cNvSpPr>
            <a:spLocks noGrp="1"/>
          </p:cNvSpPr>
          <p:nvPr>
            <p:ph type="body"/>
          </p:nvPr>
        </p:nvSpPr>
        <p:spPr>
          <a:xfrm>
            <a:off x="838080" y="194940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81" name="PlaceHolder 3"/>
          <p:cNvSpPr>
            <a:spLocks noGrp="1"/>
          </p:cNvSpPr>
          <p:nvPr>
            <p:ph type="body"/>
          </p:nvPr>
        </p:nvSpPr>
        <p:spPr>
          <a:xfrm>
            <a:off x="4393440" y="194940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82" name="PlaceHolder 4"/>
          <p:cNvSpPr>
            <a:spLocks noGrp="1"/>
          </p:cNvSpPr>
          <p:nvPr>
            <p:ph type="body"/>
          </p:nvPr>
        </p:nvSpPr>
        <p:spPr>
          <a:xfrm>
            <a:off x="7949160" y="194940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83" name="PlaceHolder 5"/>
          <p:cNvSpPr>
            <a:spLocks noGrp="1"/>
          </p:cNvSpPr>
          <p:nvPr>
            <p:ph type="body"/>
          </p:nvPr>
        </p:nvSpPr>
        <p:spPr>
          <a:xfrm>
            <a:off x="838080" y="414072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84" name="PlaceHolder 6"/>
          <p:cNvSpPr>
            <a:spLocks noGrp="1"/>
          </p:cNvSpPr>
          <p:nvPr>
            <p:ph type="body"/>
          </p:nvPr>
        </p:nvSpPr>
        <p:spPr>
          <a:xfrm>
            <a:off x="4393440" y="414072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85" name="PlaceHolder 7"/>
          <p:cNvSpPr>
            <a:spLocks noGrp="1"/>
          </p:cNvSpPr>
          <p:nvPr>
            <p:ph type="body"/>
          </p:nvPr>
        </p:nvSpPr>
        <p:spPr>
          <a:xfrm>
            <a:off x="7949160" y="4140720"/>
            <a:ext cx="338580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10" name="PlaceHolder 2"/>
          <p:cNvSpPr>
            <a:spLocks noGrp="1"/>
          </p:cNvSpPr>
          <p:nvPr>
            <p:ph type="body"/>
          </p:nvPr>
        </p:nvSpPr>
        <p:spPr>
          <a:xfrm>
            <a:off x="838080" y="1949400"/>
            <a:ext cx="1051524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12" name="PlaceHolder 2"/>
          <p:cNvSpPr>
            <a:spLocks noGrp="1"/>
          </p:cNvSpPr>
          <p:nvPr>
            <p:ph type="body"/>
          </p:nvPr>
        </p:nvSpPr>
        <p:spPr>
          <a:xfrm>
            <a:off x="83808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13" name="PlaceHolder 3"/>
          <p:cNvSpPr>
            <a:spLocks noGrp="1"/>
          </p:cNvSpPr>
          <p:nvPr>
            <p:ph type="body"/>
          </p:nvPr>
        </p:nvSpPr>
        <p:spPr>
          <a:xfrm>
            <a:off x="622620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838080" y="365760"/>
            <a:ext cx="10515240" cy="614412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17" name="PlaceHolder 2"/>
          <p:cNvSpPr>
            <a:spLocks noGrp="1"/>
          </p:cNvSpPr>
          <p:nvPr>
            <p:ph type="body"/>
          </p:nvPr>
        </p:nvSpPr>
        <p:spPr>
          <a:xfrm>
            <a:off x="83808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18" name="PlaceHolder 3"/>
          <p:cNvSpPr>
            <a:spLocks noGrp="1"/>
          </p:cNvSpPr>
          <p:nvPr>
            <p:ph type="body"/>
          </p:nvPr>
        </p:nvSpPr>
        <p:spPr>
          <a:xfrm>
            <a:off x="622620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19" name="PlaceHolder 4"/>
          <p:cNvSpPr>
            <a:spLocks noGrp="1"/>
          </p:cNvSpPr>
          <p:nvPr>
            <p:ph type="body"/>
          </p:nvPr>
        </p:nvSpPr>
        <p:spPr>
          <a:xfrm>
            <a:off x="83808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21" name="PlaceHolder 2"/>
          <p:cNvSpPr>
            <a:spLocks noGrp="1"/>
          </p:cNvSpPr>
          <p:nvPr>
            <p:ph type="body"/>
          </p:nvPr>
        </p:nvSpPr>
        <p:spPr>
          <a:xfrm>
            <a:off x="838080" y="1949400"/>
            <a:ext cx="5131080" cy="419544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22" name="PlaceHolder 3"/>
          <p:cNvSpPr>
            <a:spLocks noGrp="1"/>
          </p:cNvSpPr>
          <p:nvPr>
            <p:ph type="body"/>
          </p:nvPr>
        </p:nvSpPr>
        <p:spPr>
          <a:xfrm>
            <a:off x="622620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23" name="PlaceHolder 4"/>
          <p:cNvSpPr>
            <a:spLocks noGrp="1"/>
          </p:cNvSpPr>
          <p:nvPr>
            <p:ph type="body"/>
          </p:nvPr>
        </p:nvSpPr>
        <p:spPr>
          <a:xfrm>
            <a:off x="6226200" y="414072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365760"/>
            <a:ext cx="10515240" cy="1325160"/>
          </a:xfrm>
          <a:prstGeom prst="rect">
            <a:avLst/>
          </a:prstGeom>
        </p:spPr>
        <p:txBody>
          <a:bodyPr lIns="0" rIns="0" tIns="0" bIns="0" anchor="ctr">
            <a:noAutofit/>
          </a:bodyPr>
          <a:p>
            <a:endParaRPr b="0" lang="en-US" sz="1800" spc="-1" strike="noStrike">
              <a:solidFill>
                <a:srgbClr val="000000"/>
              </a:solidFill>
              <a:latin typeface="Avenir Next LT Pro"/>
            </a:endParaRPr>
          </a:p>
        </p:txBody>
      </p:sp>
      <p:sp>
        <p:nvSpPr>
          <p:cNvPr id="25" name="PlaceHolder 2"/>
          <p:cNvSpPr>
            <a:spLocks noGrp="1"/>
          </p:cNvSpPr>
          <p:nvPr>
            <p:ph type="body"/>
          </p:nvPr>
        </p:nvSpPr>
        <p:spPr>
          <a:xfrm>
            <a:off x="83808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26" name="PlaceHolder 3"/>
          <p:cNvSpPr>
            <a:spLocks noGrp="1"/>
          </p:cNvSpPr>
          <p:nvPr>
            <p:ph type="body"/>
          </p:nvPr>
        </p:nvSpPr>
        <p:spPr>
          <a:xfrm>
            <a:off x="6226200" y="1949400"/>
            <a:ext cx="513108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
        <p:nvSpPr>
          <p:cNvPr id="27" name="PlaceHolder 4"/>
          <p:cNvSpPr>
            <a:spLocks noGrp="1"/>
          </p:cNvSpPr>
          <p:nvPr>
            <p:ph type="body"/>
          </p:nvPr>
        </p:nvSpPr>
        <p:spPr>
          <a:xfrm>
            <a:off x="838080" y="4140720"/>
            <a:ext cx="10515240" cy="2000880"/>
          </a:xfrm>
          <a:prstGeom prst="rect">
            <a:avLst/>
          </a:prstGeom>
        </p:spPr>
        <p:txBody>
          <a:bodyPr lIns="0" rIns="0" tIns="0" bIns="0">
            <a:normAutofit/>
          </a:bodyPr>
          <a:p>
            <a:endParaRPr b="0" lang="en-US" sz="2800" spc="-1" strike="noStrike">
              <a:solidFill>
                <a:srgbClr val="ffffff"/>
              </a:solidFill>
              <a:latin typeface="Avenir Next LT Pro"/>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9176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pic>
        <p:nvPicPr>
          <p:cNvPr id="1" name="Picture 39" descr=""/>
          <p:cNvPicPr/>
          <p:nvPr/>
        </p:nvPicPr>
        <p:blipFill>
          <a:blip r:embed="rId2">
            <a:alphaModFix amt="35000"/>
          </a:blip>
          <a:stretch/>
        </p:blipFill>
        <p:spPr>
          <a:xfrm>
            <a:off x="0" y="0"/>
            <a:ext cx="12191760" cy="1392120"/>
          </a:xfrm>
          <a:prstGeom prst="rect">
            <a:avLst/>
          </a:prstGeom>
          <a:ln>
            <a:noFill/>
          </a:ln>
        </p:spPr>
      </p:pic>
      <p:sp>
        <p:nvSpPr>
          <p:cNvPr id="2" name="PlaceHolder 2"/>
          <p:cNvSpPr>
            <a:spLocks noGrp="1"/>
          </p:cNvSpPr>
          <p:nvPr>
            <p:ph type="title"/>
          </p:nvPr>
        </p:nvSpPr>
        <p:spPr>
          <a:xfrm>
            <a:off x="1523880" y="1122480"/>
            <a:ext cx="9143640" cy="2387160"/>
          </a:xfrm>
          <a:prstGeom prst="rect">
            <a:avLst/>
          </a:prstGeom>
        </p:spPr>
        <p:txBody>
          <a:bodyPr anchor="b">
            <a:noAutofit/>
          </a:bodyPr>
          <a:p>
            <a:pPr algn="ctr">
              <a:lnSpc>
                <a:spcPct val="100000"/>
              </a:lnSpc>
            </a:pPr>
            <a:r>
              <a:rPr b="1" lang="en-US" sz="4400" spc="-1" strike="noStrike">
                <a:solidFill>
                  <a:srgbClr val="ffffff"/>
                </a:solidFill>
                <a:latin typeface="Avenir Next LT Pro"/>
              </a:rPr>
              <a:t>Click to edit Master title style</a:t>
            </a:r>
            <a:endParaRPr b="0" lang="en-US" sz="4400" spc="-1" strike="noStrike">
              <a:solidFill>
                <a:srgbClr val="000000"/>
              </a:solidFill>
              <a:latin typeface="Avenir Next LT Pro"/>
            </a:endParaRPr>
          </a:p>
        </p:txBody>
      </p:sp>
      <p:sp>
        <p:nvSpPr>
          <p:cNvPr id="3" name="PlaceHolder 3"/>
          <p:cNvSpPr>
            <a:spLocks noGrp="1"/>
          </p:cNvSpPr>
          <p:nvPr>
            <p:ph type="dt"/>
          </p:nvPr>
        </p:nvSpPr>
        <p:spPr>
          <a:xfrm>
            <a:off x="838080" y="6324480"/>
            <a:ext cx="2742840" cy="364680"/>
          </a:xfrm>
          <a:prstGeom prst="rect">
            <a:avLst/>
          </a:prstGeom>
        </p:spPr>
        <p:txBody>
          <a:bodyPr anchor="ctr">
            <a:noAutofit/>
          </a:bodyPr>
          <a:p>
            <a:pPr>
              <a:lnSpc>
                <a:spcPct val="100000"/>
              </a:lnSpc>
            </a:pPr>
            <a:fld id="{37C2C6F7-0CCE-49D1-B401-4177B15A4264}" type="datetime1">
              <a:rPr b="0" lang="en-US" sz="900" spc="-1" strike="noStrike">
                <a:solidFill>
                  <a:srgbClr val="ffffff"/>
                </a:solidFill>
                <a:latin typeface="Avenir Next LT Pro"/>
              </a:rPr>
              <a:t>11/12/2023</a:t>
            </a:fld>
            <a:endParaRPr b="0" lang="el-GR" sz="900" spc="-1" strike="noStrike">
              <a:latin typeface="Times New Roman"/>
            </a:endParaRPr>
          </a:p>
        </p:txBody>
      </p:sp>
      <p:sp>
        <p:nvSpPr>
          <p:cNvPr id="4" name="PlaceHolder 4"/>
          <p:cNvSpPr>
            <a:spLocks noGrp="1"/>
          </p:cNvSpPr>
          <p:nvPr>
            <p:ph type="ftr"/>
          </p:nvPr>
        </p:nvSpPr>
        <p:spPr>
          <a:xfrm>
            <a:off x="4038480" y="6324480"/>
            <a:ext cx="4114440" cy="364680"/>
          </a:xfrm>
          <a:prstGeom prst="rect">
            <a:avLst/>
          </a:prstGeom>
        </p:spPr>
        <p:txBody>
          <a:bodyPr anchor="ctr">
            <a:noAutofit/>
          </a:bodyPr>
          <a:p>
            <a:endParaRPr b="0" lang="el-GR" sz="2400" spc="-1" strike="noStrike">
              <a:latin typeface="Times New Roman"/>
            </a:endParaRPr>
          </a:p>
        </p:txBody>
      </p:sp>
      <p:sp>
        <p:nvSpPr>
          <p:cNvPr id="5" name="PlaceHolder 5"/>
          <p:cNvSpPr>
            <a:spLocks noGrp="1"/>
          </p:cNvSpPr>
          <p:nvPr>
            <p:ph type="sldNum"/>
          </p:nvPr>
        </p:nvSpPr>
        <p:spPr>
          <a:xfrm>
            <a:off x="8610480" y="6324480"/>
            <a:ext cx="2742840" cy="364680"/>
          </a:xfrm>
          <a:prstGeom prst="rect">
            <a:avLst/>
          </a:prstGeom>
        </p:spPr>
        <p:txBody>
          <a:bodyPr anchor="ctr">
            <a:noAutofit/>
          </a:bodyPr>
          <a:p>
            <a:pPr algn="r">
              <a:lnSpc>
                <a:spcPct val="100000"/>
              </a:lnSpc>
            </a:pPr>
            <a:fld id="{0EC4DA8E-0825-4357-A3CF-C8E31ECC8310}" type="slidenum">
              <a:rPr b="0" lang="en-US" sz="900" spc="-1" strike="noStrike">
                <a:solidFill>
                  <a:srgbClr val="ffffff"/>
                </a:solidFill>
                <a:latin typeface="Avenir Next LT Pro"/>
              </a:rPr>
              <a:t>&lt;αριθμός&gt;</a:t>
            </a:fld>
            <a:endParaRPr b="0" lang="el-GR" sz="900" spc="-1" strike="noStrike">
              <a:latin typeface="Times New Roman"/>
            </a:endParaRPr>
          </a:p>
        </p:txBody>
      </p:sp>
      <p:sp>
        <p:nvSpPr>
          <p:cNvPr id="6"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ffffff"/>
                </a:solidFill>
                <a:latin typeface="Avenir Next LT Pro"/>
              </a:rPr>
              <a:t>Πατήστε για επεξεργασία της μορφής κειμένου διάρθρωσης</a:t>
            </a:r>
            <a:endParaRPr b="0" lang="en-US" sz="2800" spc="-1" strike="noStrike">
              <a:solidFill>
                <a:srgbClr val="ffffff"/>
              </a:solidFill>
              <a:latin typeface="Avenir Next LT Pro"/>
            </a:endParaRPr>
          </a:p>
          <a:p>
            <a:pPr lvl="1" marL="864000" indent="-324000">
              <a:spcBef>
                <a:spcPts val="1134"/>
              </a:spcBef>
              <a:buClr>
                <a:srgbClr val="000000"/>
              </a:buClr>
              <a:buSzPct val="75000"/>
              <a:buFont typeface="Symbol" charset="2"/>
              <a:buChar char=""/>
            </a:pPr>
            <a:r>
              <a:rPr b="0" lang="en-US" sz="2000" spc="-1" strike="noStrike">
                <a:solidFill>
                  <a:srgbClr val="ffffff"/>
                </a:solidFill>
                <a:latin typeface="Avenir Next LT Pro"/>
              </a:rPr>
              <a:t>Δεύτερο επίπεδο διάρθρωσης</a:t>
            </a:r>
            <a:endParaRPr b="0" lang="en-US" sz="2000" spc="-1" strike="noStrike">
              <a:solidFill>
                <a:srgbClr val="ffffff"/>
              </a:solidFill>
              <a:latin typeface="Avenir Next LT Pro"/>
            </a:endParaRPr>
          </a:p>
          <a:p>
            <a:pPr lvl="2" marL="1296000" indent="-288000">
              <a:spcBef>
                <a:spcPts val="850"/>
              </a:spcBef>
              <a:buClr>
                <a:srgbClr val="000000"/>
              </a:buClr>
              <a:buSzPct val="45000"/>
              <a:buFont typeface="Wingdings" charset="2"/>
              <a:buChar char=""/>
            </a:pPr>
            <a:r>
              <a:rPr b="0" lang="en-US" sz="1800" spc="-1" strike="noStrike">
                <a:solidFill>
                  <a:srgbClr val="ffffff"/>
                </a:solidFill>
                <a:latin typeface="Avenir Next LT Pro"/>
              </a:rPr>
              <a:t>Τρίτο επίπεδο διάρθρωσης</a:t>
            </a:r>
            <a:endParaRPr b="0" lang="en-US" sz="1800" spc="-1" strike="noStrike">
              <a:solidFill>
                <a:srgbClr val="ffffff"/>
              </a:solidFill>
              <a:latin typeface="Avenir Next LT Pro"/>
            </a:endParaRPr>
          </a:p>
          <a:p>
            <a:pPr lvl="3" marL="1728000" indent="-216000">
              <a:spcBef>
                <a:spcPts val="567"/>
              </a:spcBef>
              <a:buClr>
                <a:srgbClr val="000000"/>
              </a:buClr>
              <a:buSzPct val="75000"/>
              <a:buFont typeface="Symbol" charset="2"/>
              <a:buChar char=""/>
            </a:pPr>
            <a:r>
              <a:rPr b="0" lang="en-US" sz="1800" spc="-1" strike="noStrike">
                <a:solidFill>
                  <a:srgbClr val="ffffff"/>
                </a:solidFill>
                <a:latin typeface="Avenir Next LT Pro"/>
              </a:rPr>
              <a:t>Τέταρτο επίπεδο διάρθρωσης</a:t>
            </a:r>
            <a:endParaRPr b="0" lang="en-US" sz="1800" spc="-1" strike="noStrike">
              <a:solidFill>
                <a:srgbClr val="ffffff"/>
              </a:solidFill>
              <a:latin typeface="Avenir Next LT Pro"/>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Avenir Next LT Pro"/>
              </a:rPr>
              <a:t>Πέμπτο επίπεδο διάρθρωσης</a:t>
            </a:r>
            <a:endParaRPr b="0" lang="en-US" sz="2000" spc="-1" strike="noStrike">
              <a:solidFill>
                <a:srgbClr val="ffffff"/>
              </a:solidFill>
              <a:latin typeface="Avenir Next LT Pro"/>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Avenir Next LT Pro"/>
              </a:rPr>
              <a:t>Έκτο επίπεδο διάρθρωσης</a:t>
            </a:r>
            <a:endParaRPr b="0" lang="en-US" sz="2000" spc="-1" strike="noStrike">
              <a:solidFill>
                <a:srgbClr val="ffffff"/>
              </a:solidFill>
              <a:latin typeface="Avenir Next LT Pro"/>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Avenir Next LT Pro"/>
              </a:rPr>
              <a:t>Έβδομο επίπεδο διάρθρωσης</a:t>
            </a:r>
            <a:endParaRPr b="0" lang="en-US" sz="2000" spc="-1" strike="noStrike">
              <a:solidFill>
                <a:srgbClr val="ffffff"/>
              </a:solidFill>
              <a:latin typeface="Avenir Next LT Pro"/>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0" y="0"/>
            <a:ext cx="1219176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pic>
        <p:nvPicPr>
          <p:cNvPr id="44" name="Picture 39" descr=""/>
          <p:cNvPicPr/>
          <p:nvPr/>
        </p:nvPicPr>
        <p:blipFill>
          <a:blip r:embed="rId2">
            <a:alphaModFix amt="35000"/>
          </a:blip>
          <a:stretch/>
        </p:blipFill>
        <p:spPr>
          <a:xfrm>
            <a:off x="0" y="0"/>
            <a:ext cx="12191760" cy="1392120"/>
          </a:xfrm>
          <a:prstGeom prst="rect">
            <a:avLst/>
          </a:prstGeom>
          <a:ln>
            <a:noFill/>
          </a:ln>
        </p:spPr>
      </p:pic>
      <p:sp>
        <p:nvSpPr>
          <p:cNvPr id="45" name="PlaceHolder 2"/>
          <p:cNvSpPr>
            <a:spLocks noGrp="1"/>
          </p:cNvSpPr>
          <p:nvPr>
            <p:ph type="title"/>
          </p:nvPr>
        </p:nvSpPr>
        <p:spPr>
          <a:xfrm>
            <a:off x="838080" y="365760"/>
            <a:ext cx="10515240" cy="1325160"/>
          </a:xfrm>
          <a:prstGeom prst="rect">
            <a:avLst/>
          </a:prstGeom>
        </p:spPr>
        <p:txBody>
          <a:bodyPr anchor="ctr">
            <a:noAutofit/>
          </a:bodyPr>
          <a:p>
            <a:pPr>
              <a:lnSpc>
                <a:spcPct val="100000"/>
              </a:lnSpc>
            </a:pPr>
            <a:r>
              <a:rPr b="1" lang="en-US" sz="4400" spc="-1" strike="noStrike">
                <a:solidFill>
                  <a:srgbClr val="ffffff"/>
                </a:solidFill>
                <a:latin typeface="Avenir Next LT Pro"/>
              </a:rPr>
              <a:t>Click to edit Master title style</a:t>
            </a:r>
            <a:endParaRPr b="0" lang="en-US" sz="4400" spc="-1" strike="noStrike">
              <a:solidFill>
                <a:srgbClr val="000000"/>
              </a:solidFill>
              <a:latin typeface="Avenir Next LT Pro"/>
            </a:endParaRPr>
          </a:p>
        </p:txBody>
      </p:sp>
      <p:sp>
        <p:nvSpPr>
          <p:cNvPr id="46" name="PlaceHolder 3"/>
          <p:cNvSpPr>
            <a:spLocks noGrp="1"/>
          </p:cNvSpPr>
          <p:nvPr>
            <p:ph type="body"/>
          </p:nvPr>
        </p:nvSpPr>
        <p:spPr>
          <a:xfrm>
            <a:off x="838080" y="1949400"/>
            <a:ext cx="10515240" cy="4195440"/>
          </a:xfrm>
          <a:prstGeom prst="rect">
            <a:avLst/>
          </a:prstGeom>
        </p:spPr>
        <p:txBody>
          <a:bodyPr>
            <a:noAutofit/>
          </a:bodyPr>
          <a:p>
            <a:pPr marL="228600" indent="-228240">
              <a:lnSpc>
                <a:spcPct val="110000"/>
              </a:lnSpc>
              <a:spcBef>
                <a:spcPts val="1001"/>
              </a:spcBef>
              <a:buClr>
                <a:srgbClr val="e729be"/>
              </a:buClr>
              <a:buFont typeface="Arial"/>
              <a:buChar char="•"/>
            </a:pPr>
            <a:r>
              <a:rPr b="0" lang="en-US" sz="2800" spc="-1" strike="noStrike">
                <a:solidFill>
                  <a:srgbClr val="ffffff"/>
                </a:solidFill>
                <a:latin typeface="Avenir Next LT Pro"/>
              </a:rPr>
              <a:t>Click to edit Master text styles</a:t>
            </a:r>
            <a:endParaRPr b="0" lang="en-US" sz="2800" spc="-1" strike="noStrike">
              <a:solidFill>
                <a:srgbClr val="ffffff"/>
              </a:solidFill>
              <a:latin typeface="Avenir Next LT Pro"/>
            </a:endParaRPr>
          </a:p>
          <a:p>
            <a:pPr lvl="1" marL="685800" indent="-228240">
              <a:lnSpc>
                <a:spcPct val="110000"/>
              </a:lnSpc>
              <a:spcBef>
                <a:spcPts val="499"/>
              </a:spcBef>
              <a:buClr>
                <a:srgbClr val="e729be"/>
              </a:buClr>
              <a:buFont typeface="Arial"/>
              <a:buChar char="•"/>
            </a:pPr>
            <a:r>
              <a:rPr b="0" lang="en-US" sz="2400" spc="-1" strike="noStrike">
                <a:solidFill>
                  <a:srgbClr val="ffffff"/>
                </a:solidFill>
                <a:latin typeface="Avenir Next LT Pro"/>
              </a:rPr>
              <a:t>Second level</a:t>
            </a:r>
            <a:endParaRPr b="0" lang="en-US" sz="2400" spc="-1" strike="noStrike">
              <a:solidFill>
                <a:srgbClr val="ffffff"/>
              </a:solidFill>
              <a:latin typeface="Avenir Next LT Pro"/>
            </a:endParaRPr>
          </a:p>
          <a:p>
            <a:pPr lvl="2" marL="1143000" indent="-228240">
              <a:lnSpc>
                <a:spcPct val="110000"/>
              </a:lnSpc>
              <a:spcBef>
                <a:spcPts val="499"/>
              </a:spcBef>
              <a:buClr>
                <a:srgbClr val="e729be"/>
              </a:buClr>
              <a:buFont typeface="Arial"/>
              <a:buChar char="•"/>
            </a:pPr>
            <a:r>
              <a:rPr b="0" lang="en-US" sz="2000" spc="-1" strike="noStrike">
                <a:solidFill>
                  <a:srgbClr val="ffffff"/>
                </a:solidFill>
                <a:latin typeface="Avenir Next LT Pro"/>
              </a:rPr>
              <a:t>Third level</a:t>
            </a:r>
            <a:endParaRPr b="0" lang="en-US" sz="2000" spc="-1" strike="noStrike">
              <a:solidFill>
                <a:srgbClr val="ffffff"/>
              </a:solidFill>
              <a:latin typeface="Avenir Next LT Pro"/>
            </a:endParaRPr>
          </a:p>
          <a:p>
            <a:pPr lvl="3" marL="1600200" indent="-228240">
              <a:lnSpc>
                <a:spcPct val="110000"/>
              </a:lnSpc>
              <a:spcBef>
                <a:spcPts val="499"/>
              </a:spcBef>
              <a:buClr>
                <a:srgbClr val="e729be"/>
              </a:buClr>
              <a:buFont typeface="Arial"/>
              <a:buChar char="•"/>
            </a:pPr>
            <a:r>
              <a:rPr b="0" lang="en-US" sz="1800" spc="-1" strike="noStrike">
                <a:solidFill>
                  <a:srgbClr val="ffffff"/>
                </a:solidFill>
                <a:latin typeface="Avenir Next LT Pro"/>
              </a:rPr>
              <a:t>Fourth level</a:t>
            </a:r>
            <a:endParaRPr b="0" lang="en-US" sz="1800" spc="-1" strike="noStrike">
              <a:solidFill>
                <a:srgbClr val="ffffff"/>
              </a:solidFill>
              <a:latin typeface="Avenir Next LT Pro"/>
            </a:endParaRPr>
          </a:p>
          <a:p>
            <a:pPr lvl="4" marL="2057400" indent="-228240">
              <a:lnSpc>
                <a:spcPct val="110000"/>
              </a:lnSpc>
              <a:spcBef>
                <a:spcPts val="499"/>
              </a:spcBef>
              <a:buClr>
                <a:srgbClr val="e729be"/>
              </a:buClr>
              <a:buFont typeface="Arial"/>
              <a:buChar char="•"/>
            </a:pPr>
            <a:r>
              <a:rPr b="0" lang="en-US" sz="1800" spc="-1" strike="noStrike">
                <a:solidFill>
                  <a:srgbClr val="ffffff"/>
                </a:solidFill>
                <a:latin typeface="Avenir Next LT Pro"/>
              </a:rPr>
              <a:t>Fifth level</a:t>
            </a:r>
            <a:endParaRPr b="0" lang="en-US" sz="1800" spc="-1" strike="noStrike">
              <a:solidFill>
                <a:srgbClr val="ffffff"/>
              </a:solidFill>
              <a:latin typeface="Avenir Next LT Pro"/>
            </a:endParaRPr>
          </a:p>
        </p:txBody>
      </p:sp>
      <p:sp>
        <p:nvSpPr>
          <p:cNvPr id="47" name="PlaceHolder 4"/>
          <p:cNvSpPr>
            <a:spLocks noGrp="1"/>
          </p:cNvSpPr>
          <p:nvPr>
            <p:ph type="dt"/>
          </p:nvPr>
        </p:nvSpPr>
        <p:spPr>
          <a:xfrm>
            <a:off x="838080" y="6324480"/>
            <a:ext cx="2742840" cy="364680"/>
          </a:xfrm>
          <a:prstGeom prst="rect">
            <a:avLst/>
          </a:prstGeom>
        </p:spPr>
        <p:txBody>
          <a:bodyPr anchor="ctr">
            <a:noAutofit/>
          </a:bodyPr>
          <a:p>
            <a:pPr>
              <a:lnSpc>
                <a:spcPct val="100000"/>
              </a:lnSpc>
            </a:pPr>
            <a:fld id="{BC8C80F8-38EA-4C8B-8539-B8A9EFE90ADF}" type="datetime1">
              <a:rPr b="0" lang="en-US" sz="900" spc="-1" strike="noStrike">
                <a:solidFill>
                  <a:srgbClr val="ffffff"/>
                </a:solidFill>
                <a:latin typeface="Avenir Next LT Pro"/>
              </a:rPr>
              <a:t>11/12/2023</a:t>
            </a:fld>
            <a:endParaRPr b="0" lang="el-GR" sz="900" spc="-1" strike="noStrike">
              <a:latin typeface="Times New Roman"/>
            </a:endParaRPr>
          </a:p>
        </p:txBody>
      </p:sp>
      <p:sp>
        <p:nvSpPr>
          <p:cNvPr id="48" name="PlaceHolder 5"/>
          <p:cNvSpPr>
            <a:spLocks noGrp="1"/>
          </p:cNvSpPr>
          <p:nvPr>
            <p:ph type="ftr"/>
          </p:nvPr>
        </p:nvSpPr>
        <p:spPr>
          <a:xfrm>
            <a:off x="4038480" y="6324480"/>
            <a:ext cx="4114440" cy="364680"/>
          </a:xfrm>
          <a:prstGeom prst="rect">
            <a:avLst/>
          </a:prstGeom>
        </p:spPr>
        <p:txBody>
          <a:bodyPr anchor="ctr">
            <a:noAutofit/>
          </a:bodyPr>
          <a:p>
            <a:endParaRPr b="0" lang="el-GR" sz="2400" spc="-1" strike="noStrike">
              <a:latin typeface="Times New Roman"/>
            </a:endParaRPr>
          </a:p>
        </p:txBody>
      </p:sp>
      <p:sp>
        <p:nvSpPr>
          <p:cNvPr id="49" name="PlaceHolder 6"/>
          <p:cNvSpPr>
            <a:spLocks noGrp="1"/>
          </p:cNvSpPr>
          <p:nvPr>
            <p:ph type="sldNum"/>
          </p:nvPr>
        </p:nvSpPr>
        <p:spPr>
          <a:xfrm>
            <a:off x="8610480" y="6324480"/>
            <a:ext cx="2742840" cy="364680"/>
          </a:xfrm>
          <a:prstGeom prst="rect">
            <a:avLst/>
          </a:prstGeom>
        </p:spPr>
        <p:txBody>
          <a:bodyPr anchor="ctr">
            <a:noAutofit/>
          </a:bodyPr>
          <a:p>
            <a:pPr algn="r">
              <a:lnSpc>
                <a:spcPct val="100000"/>
              </a:lnSpc>
            </a:pPr>
            <a:fld id="{00446580-9180-41FA-96CF-62E8D2B08DFB}" type="slidenum">
              <a:rPr b="0" lang="en-US" sz="900" spc="-1" strike="noStrike">
                <a:solidFill>
                  <a:srgbClr val="ffffff"/>
                </a:solidFill>
                <a:latin typeface="Avenir Next LT Pro"/>
              </a:rPr>
              <a:t>&lt;αριθμός&gt;</a:t>
            </a:fld>
            <a:endParaRPr b="0" lang="el-G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7" name="CustomShape 2"/>
          <p:cNvSpPr/>
          <p:nvPr/>
        </p:nvSpPr>
        <p:spPr>
          <a:xfrm>
            <a:off x="0" y="0"/>
            <a:ext cx="1218852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sp>
        <p:nvSpPr>
          <p:cNvPr id="88" name="CustomShape 3"/>
          <p:cNvSpPr/>
          <p:nvPr/>
        </p:nvSpPr>
        <p:spPr>
          <a:xfrm>
            <a:off x="0" y="0"/>
            <a:ext cx="12179520" cy="6857640"/>
          </a:xfrm>
          <a:prstGeom prst="rect">
            <a:avLst/>
          </a:prstGeom>
          <a:blipFill rotWithShape="0">
            <a:blip r:embed="rId1">
              <a:alphaModFix amt="20000"/>
            </a:blip>
            <a:tile/>
          </a:blip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alphaModFix amt="70000"/>
          </a:blip>
          <a:srcRect l="0" t="0" r="-2" b="20207"/>
          <a:stretch/>
        </p:blipFill>
        <p:spPr>
          <a:xfrm>
            <a:off x="0" y="0"/>
            <a:ext cx="12188520" cy="6856200"/>
          </a:xfrm>
          <a:prstGeom prst="rect">
            <a:avLst/>
          </a:prstGeom>
          <a:ln>
            <a:noFill/>
          </a:ln>
        </p:spPr>
      </p:pic>
      <p:sp>
        <p:nvSpPr>
          <p:cNvPr id="90" name="TextShape 4"/>
          <p:cNvSpPr txBox="1"/>
          <p:nvPr/>
        </p:nvSpPr>
        <p:spPr>
          <a:xfrm>
            <a:off x="996120" y="744840"/>
            <a:ext cx="10189800" cy="3145320"/>
          </a:xfrm>
          <a:prstGeom prst="rect">
            <a:avLst/>
          </a:prstGeom>
          <a:noFill/>
          <a:ln>
            <a:noFill/>
          </a:ln>
        </p:spPr>
        <p:txBody>
          <a:bodyPr anchor="b">
            <a:normAutofit/>
          </a:bodyPr>
          <a:p>
            <a:pPr algn="ctr">
              <a:lnSpc>
                <a:spcPct val="100000"/>
              </a:lnSpc>
            </a:pPr>
            <a:r>
              <a:rPr b="1" lang="el-GR" sz="5200" spc="-1" strike="noStrike">
                <a:solidFill>
                  <a:srgbClr val="ffffff"/>
                </a:solidFill>
                <a:latin typeface="Avenir Next LT Pro"/>
              </a:rPr>
              <a:t>ΔΙΑΛΕΞΗ 2</a:t>
            </a:r>
            <a:endParaRPr b="0" lang="en-US" sz="5200" spc="-1" strike="noStrike">
              <a:solidFill>
                <a:srgbClr val="000000"/>
              </a:solidFill>
              <a:latin typeface="Avenir Next LT Pro"/>
            </a:endParaRPr>
          </a:p>
        </p:txBody>
      </p:sp>
      <p:sp>
        <p:nvSpPr>
          <p:cNvPr id="91" name="TextShape 5"/>
          <p:cNvSpPr txBox="1"/>
          <p:nvPr/>
        </p:nvSpPr>
        <p:spPr>
          <a:xfrm>
            <a:off x="1218600" y="4069800"/>
            <a:ext cx="9780840" cy="2056320"/>
          </a:xfrm>
          <a:prstGeom prst="rect">
            <a:avLst/>
          </a:prstGeom>
          <a:noFill/>
          <a:ln>
            <a:noFill/>
          </a:ln>
        </p:spPr>
        <p:txBody>
          <a:bodyPr>
            <a:normAutofit fontScale="41000"/>
          </a:bodyPr>
          <a:p>
            <a:pPr indent="-228240" algn="ctr">
              <a:lnSpc>
                <a:spcPct val="110000"/>
              </a:lnSpc>
              <a:spcBef>
                <a:spcPts val="1001"/>
              </a:spcBef>
              <a:buClr>
                <a:srgbClr val="e729be"/>
              </a:buClr>
              <a:buFont typeface="Wingdings" charset="2"/>
              <a:buChar char=""/>
            </a:pPr>
            <a:r>
              <a:rPr b="0" lang="en-US" sz="2200" spc="-1" strike="noStrike" cap="all">
                <a:solidFill>
                  <a:srgbClr val="ffffff"/>
                </a:solidFill>
                <a:latin typeface="Avenir Next LT Pro"/>
              </a:rPr>
              <a:t>ΣΧΟΛΗ: Δ. ΙΕΚ ΑΡΓΟΥΣ </a:t>
            </a:r>
            <a:r>
              <a:rPr b="0" lang="en-US" sz="2200" spc="-1" strike="noStrike">
                <a:solidFill>
                  <a:srgbClr val="ffffff"/>
                </a:solidFill>
                <a:latin typeface="Avenir Next LT Pro"/>
              </a:rPr>
              <a:t>​ </a:t>
            </a:r>
            <a:endParaRPr b="0" lang="el-GR" sz="2200" spc="-1" strike="noStrike">
              <a:latin typeface="Arial"/>
            </a:endParaRPr>
          </a:p>
          <a:p>
            <a:pPr indent="-228240" algn="ctr">
              <a:lnSpc>
                <a:spcPct val="110000"/>
              </a:lnSpc>
              <a:spcBef>
                <a:spcPts val="1001"/>
              </a:spcBef>
              <a:buClr>
                <a:srgbClr val="e729be"/>
              </a:buClr>
              <a:buFont typeface="Wingdings" charset="2"/>
              <a:buChar char=""/>
            </a:pPr>
            <a:r>
              <a:rPr b="0" lang="en-US" sz="2200" spc="-1" strike="noStrike">
                <a:solidFill>
                  <a:srgbClr val="ffffff"/>
                </a:solidFill>
                <a:latin typeface="Avenir Next LT Pro"/>
              </a:rPr>
              <a:t>Δ.Ι.Ε.Κ. ΝΑΥΠΛΙΟΥ</a:t>
            </a:r>
            <a:endParaRPr b="0" lang="el-GR" sz="2200" spc="-1" strike="noStrike">
              <a:latin typeface="Arial"/>
            </a:endParaRPr>
          </a:p>
          <a:p>
            <a:pPr indent="-228240" algn="ctr">
              <a:lnSpc>
                <a:spcPct val="110000"/>
              </a:lnSpc>
              <a:spcBef>
                <a:spcPts val="1001"/>
              </a:spcBef>
              <a:buClr>
                <a:srgbClr val="e729be"/>
              </a:buClr>
              <a:buFont typeface="Wingdings" charset="2"/>
              <a:buChar char=""/>
            </a:pPr>
            <a:r>
              <a:rPr b="0" lang="en-US" sz="2200" spc="-1" strike="noStrike" cap="all">
                <a:solidFill>
                  <a:srgbClr val="ffffff"/>
                </a:solidFill>
                <a:latin typeface="Avenir Next LT Pro"/>
              </a:rPr>
              <a:t>ΤΜΗΜΑ: ΒΟΗΘΟΣ ΝΟΣΗΛΕΥΤΙΚΗΣ ΓΕΝΙΚΗΣ ΝΟΣΗΛΕΙΑΣ </a:t>
            </a:r>
            <a:r>
              <a:rPr b="0" lang="en-US" sz="2200" spc="-1" strike="noStrike">
                <a:solidFill>
                  <a:srgbClr val="ffffff"/>
                </a:solidFill>
                <a:latin typeface="Avenir Next LT Pro"/>
              </a:rPr>
              <a:t>​</a:t>
            </a:r>
            <a:endParaRPr b="0" lang="el-GR" sz="2200" spc="-1" strike="noStrike">
              <a:latin typeface="Arial"/>
            </a:endParaRPr>
          </a:p>
          <a:p>
            <a:pPr indent="-228240" algn="ctr">
              <a:lnSpc>
                <a:spcPct val="110000"/>
              </a:lnSpc>
              <a:spcBef>
                <a:spcPts val="1001"/>
              </a:spcBef>
              <a:buClr>
                <a:srgbClr val="e729be"/>
              </a:buClr>
              <a:buFont typeface="Wingdings" charset="2"/>
              <a:buChar char=""/>
            </a:pPr>
            <a:r>
              <a:rPr b="0" lang="en-US" sz="2200" spc="-1" strike="noStrike">
                <a:solidFill>
                  <a:srgbClr val="ffffff"/>
                </a:solidFill>
                <a:latin typeface="Avenir Next LT Pro"/>
              </a:rPr>
              <a:t>ΒΟΗΘΟΣ ΝΟΣΗΛΕΥΤΙΚΗΣ ΨΥΧΙΚΗΣ ΥΓΕΙΑΣ</a:t>
            </a:r>
            <a:endParaRPr b="0" lang="el-GR" sz="2200" spc="-1" strike="noStrike">
              <a:latin typeface="Arial"/>
            </a:endParaRPr>
          </a:p>
          <a:p>
            <a:pPr indent="-228240" algn="ctr">
              <a:lnSpc>
                <a:spcPct val="110000"/>
              </a:lnSpc>
              <a:spcBef>
                <a:spcPts val="1001"/>
              </a:spcBef>
              <a:buClr>
                <a:srgbClr val="e729be"/>
              </a:buClr>
              <a:buFont typeface="Wingdings" charset="2"/>
              <a:buChar char=""/>
            </a:pPr>
            <a:r>
              <a:rPr b="0" lang="en-US" sz="2200" spc="-1" strike="noStrike" cap="all">
                <a:solidFill>
                  <a:srgbClr val="ffffff"/>
                </a:solidFill>
                <a:latin typeface="Avenir Next LT Pro"/>
              </a:rPr>
              <a:t>ΚΑΘΗΓΗΤΡΙΑ: ΑΘΑΝΑΣΟΥΛΑ ΙΩΑΝΝΑ-ΕΥΑΓΓΕΛΙΑ   Π.Ε MSC ΝΟΣΗΛΕΥΤΡΙΑ</a:t>
            </a:r>
            <a:r>
              <a:rPr b="0" lang="en-US" sz="2200" spc="-1" strike="noStrike">
                <a:solidFill>
                  <a:srgbClr val="ffffff"/>
                </a:solidFill>
                <a:latin typeface="Avenir Next LT Pro"/>
              </a:rPr>
              <a:t>​</a:t>
            </a:r>
            <a:endParaRPr b="0" lang="el-GR" sz="2200" spc="-1" strike="noStrike">
              <a:latin typeface="Arial"/>
            </a:endParaRPr>
          </a:p>
          <a:p>
            <a:pPr indent="-228240" algn="ctr">
              <a:lnSpc>
                <a:spcPct val="110000"/>
              </a:lnSpc>
              <a:spcBef>
                <a:spcPts val="1001"/>
              </a:spcBef>
              <a:buClr>
                <a:srgbClr val="e729be"/>
              </a:buClr>
              <a:buFont typeface="Wingdings" charset="2"/>
              <a:buChar char=""/>
            </a:pPr>
            <a:r>
              <a:rPr b="0" lang="en-US" sz="2200" spc="-1" strike="noStrike" cap="all">
                <a:solidFill>
                  <a:srgbClr val="ffffff"/>
                </a:solidFill>
                <a:latin typeface="Avenir Next LT Pro"/>
              </a:rPr>
              <a:t> </a:t>
            </a:r>
            <a:r>
              <a:rPr b="0" lang="en-US" sz="2200" spc="-1" strike="noStrike" cap="all">
                <a:solidFill>
                  <a:srgbClr val="ffffff"/>
                </a:solidFill>
                <a:latin typeface="Avenir Next LT Pro"/>
              </a:rPr>
              <a:t>ΣΧΟΛΙΚΟ ΕΤΟΣ: 2023-2024 / α΄εξαμηνο</a:t>
            </a:r>
            <a:endParaRPr b="0" lang="el-GR" sz="2200" spc="-1" strike="noStrike">
              <a:latin typeface="Arial"/>
            </a:endParaRPr>
          </a:p>
          <a:p>
            <a:pPr algn="ctr">
              <a:lnSpc>
                <a:spcPct val="110000"/>
              </a:lnSpc>
              <a:spcBef>
                <a:spcPts val="1001"/>
              </a:spcBef>
            </a:pPr>
            <a:endParaRPr b="0" lang="el-GR"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0" y="0"/>
            <a:ext cx="12191760" cy="68576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31"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32" name="Picture 12" descr=""/>
          <p:cNvPicPr/>
          <p:nvPr/>
        </p:nvPicPr>
        <p:blipFill>
          <a:blip r:embed="rId1"/>
          <a:srcRect l="0" t="37020" r="40632" b="0"/>
          <a:stretch/>
        </p:blipFill>
        <p:spPr>
          <a:xfrm>
            <a:off x="10744200" y="0"/>
            <a:ext cx="1447560" cy="1535400"/>
          </a:xfrm>
          <a:prstGeom prst="rect">
            <a:avLst/>
          </a:prstGeom>
          <a:ln>
            <a:noFill/>
          </a:ln>
        </p:spPr>
      </p:pic>
      <p:sp>
        <p:nvSpPr>
          <p:cNvPr id="133" name="TextShape 3"/>
          <p:cNvSpPr txBox="1"/>
          <p:nvPr/>
        </p:nvSpPr>
        <p:spPr>
          <a:xfrm>
            <a:off x="838080" y="559800"/>
            <a:ext cx="10347840" cy="1283040"/>
          </a:xfrm>
          <a:prstGeom prst="rect">
            <a:avLst/>
          </a:prstGeom>
          <a:noFill/>
          <a:ln>
            <a:noFill/>
          </a:ln>
        </p:spPr>
        <p:txBody>
          <a:bodyPr>
            <a:normAutofit/>
          </a:bodyPr>
          <a:p>
            <a:pPr>
              <a:lnSpc>
                <a:spcPct val="100000"/>
              </a:lnSpc>
            </a:pPr>
            <a:r>
              <a:rPr b="1" lang="el-GR" sz="4400" spc="-1" strike="noStrike">
                <a:solidFill>
                  <a:srgbClr val="2c1c31"/>
                </a:solidFill>
                <a:latin typeface="Avenir Next LT Pro"/>
              </a:rPr>
              <a:t>ΣΤΟΧΟΙ ΑΓΩΓΗΣ ΥΓΕΙΑΣ</a:t>
            </a:r>
            <a:endParaRPr b="0" lang="en-US" sz="4400" spc="-1" strike="noStrike">
              <a:solidFill>
                <a:srgbClr val="000000"/>
              </a:solidFill>
              <a:latin typeface="Avenir Next LT Pro"/>
            </a:endParaRPr>
          </a:p>
        </p:txBody>
      </p:sp>
      <p:pic>
        <p:nvPicPr>
          <p:cNvPr id="134" name="Picture 14" descr=""/>
          <p:cNvPicPr/>
          <p:nvPr/>
        </p:nvPicPr>
        <p:blipFill>
          <a:blip r:embed="rId2"/>
          <a:srcRect l="0" t="0" r="67342" b="0"/>
          <a:stretch/>
        </p:blipFill>
        <p:spPr>
          <a:xfrm rot="10800000">
            <a:off x="360" y="2719440"/>
            <a:ext cx="829800" cy="2548080"/>
          </a:xfrm>
          <a:prstGeom prst="rect">
            <a:avLst/>
          </a:prstGeom>
          <a:ln>
            <a:noFill/>
          </a:ln>
        </p:spPr>
      </p:pic>
      <p:graphicFrame>
        <p:nvGraphicFramePr>
          <p:cNvPr id="7" name="Diagram7"/>
          <p:cNvGraphicFramePr/>
          <p:nvPr>
            <p:extLst>
              <p:ext uri="{D42A27DB-BD31-4B8C-83A1-F6EECF244321}">
                <p14:modId xmlns:p14="http://schemas.microsoft.com/office/powerpoint/2010/main" val="2743795597"/>
              </p:ext>
            </p:extLst>
          </p:nvPr>
        </p:nvGraphicFramePr>
        <p:xfrm>
          <a:off x="1197360" y="1843200"/>
          <a:ext cx="10156320" cy="433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6" name="CustomShape 2"/>
          <p:cNvSpPr/>
          <p:nvPr/>
        </p:nvSpPr>
        <p:spPr>
          <a:xfrm>
            <a:off x="2880" y="0"/>
            <a:ext cx="1218852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sp>
        <p:nvSpPr>
          <p:cNvPr id="137" name="CustomShape 3"/>
          <p:cNvSpPr/>
          <p:nvPr/>
        </p:nvSpPr>
        <p:spPr>
          <a:xfrm rot="10800000">
            <a:off x="1800" y="0"/>
            <a:ext cx="12188520" cy="6857640"/>
          </a:xfrm>
          <a:prstGeom prst="rect">
            <a:avLst/>
          </a:prstGeom>
          <a:blipFill rotWithShape="0">
            <a:blip r:embed="rId1">
              <a:alphaModFix amt="15000"/>
            </a:blip>
            <a:tile/>
          </a:blipFill>
          <a:ln>
            <a:noFill/>
          </a:ln>
        </p:spPr>
        <p:style>
          <a:lnRef idx="2">
            <a:schemeClr val="accent1">
              <a:shade val="50000"/>
            </a:schemeClr>
          </a:lnRef>
          <a:fillRef idx="1">
            <a:schemeClr val="accent1"/>
          </a:fillRef>
          <a:effectRef idx="0">
            <a:schemeClr val="accent1"/>
          </a:effectRef>
          <a:fontRef idx="minor"/>
        </p:style>
      </p:sp>
      <p:pic>
        <p:nvPicPr>
          <p:cNvPr id="138" name="Picture 2" descr="Πρόληψη και Προαγωγή Υγείας Παιδιών και Εφήβων-ΔΙΩΝΗ: Διενέργεια  παρεμβάσεων στις σχολικές μονάδες - especial.gr"/>
          <p:cNvPicPr/>
          <p:nvPr/>
        </p:nvPicPr>
        <p:blipFill>
          <a:blip r:embed="rId2">
            <a:alphaModFix amt="60000"/>
          </a:blip>
          <a:srcRect l="0" t="9740" r="0" b="2708"/>
          <a:stretch/>
        </p:blipFill>
        <p:spPr>
          <a:xfrm>
            <a:off x="1440" y="720"/>
            <a:ext cx="12188520" cy="6856200"/>
          </a:xfrm>
          <a:prstGeom prst="rect">
            <a:avLst/>
          </a:prstGeom>
          <a:ln>
            <a:noFill/>
          </a:ln>
        </p:spPr>
      </p:pic>
      <p:sp>
        <p:nvSpPr>
          <p:cNvPr id="139" name="TextShape 4"/>
          <p:cNvSpPr txBox="1"/>
          <p:nvPr/>
        </p:nvSpPr>
        <p:spPr>
          <a:xfrm>
            <a:off x="1198080" y="726120"/>
            <a:ext cx="4794840" cy="5018040"/>
          </a:xfrm>
          <a:prstGeom prst="rect">
            <a:avLst/>
          </a:prstGeom>
          <a:noFill/>
          <a:ln>
            <a:noFill/>
          </a:ln>
        </p:spPr>
        <p:txBody>
          <a:bodyPr anchor="ctr">
            <a:normAutofit/>
          </a:bodyPr>
          <a:p>
            <a:pPr>
              <a:lnSpc>
                <a:spcPct val="100000"/>
              </a:lnSpc>
            </a:pPr>
            <a:r>
              <a:rPr b="1" lang="el-GR" sz="4400" spc="-1" strike="noStrike">
                <a:solidFill>
                  <a:srgbClr val="ffffff"/>
                </a:solidFill>
                <a:latin typeface="Avenir Next LT Pro"/>
              </a:rPr>
              <a:t>ΠΡΟΑΓΩΓΗ ΥΓΕΙΑΣ ΣΕ ΠΑΙΔΙΑ</a:t>
            </a:r>
            <a:endParaRPr b="0" lang="en-US" sz="4400" spc="-1" strike="noStrike">
              <a:solidFill>
                <a:srgbClr val="000000"/>
              </a:solidFill>
              <a:latin typeface="Avenir Next LT Pro"/>
            </a:endParaRPr>
          </a:p>
        </p:txBody>
      </p:sp>
      <p:sp>
        <p:nvSpPr>
          <p:cNvPr id="140" name="TextShape 5"/>
          <p:cNvSpPr txBox="1"/>
          <p:nvPr/>
        </p:nvSpPr>
        <p:spPr>
          <a:xfrm>
            <a:off x="6724080" y="1198080"/>
            <a:ext cx="4977720" cy="5016600"/>
          </a:xfrm>
          <a:prstGeom prst="rect">
            <a:avLst/>
          </a:prstGeom>
          <a:noFill/>
          <a:ln>
            <a:noFill/>
          </a:ln>
        </p:spPr>
        <p:txBody>
          <a:bodyPr anchor="ctr">
            <a:normAutofit fontScale="94000"/>
          </a:bodyPr>
          <a:p>
            <a:pPr marL="228600" indent="-228240">
              <a:lnSpc>
                <a:spcPct val="110000"/>
              </a:lnSpc>
              <a:spcBef>
                <a:spcPts val="1001"/>
              </a:spcBef>
              <a:buClr>
                <a:srgbClr val="e729be"/>
              </a:buClr>
              <a:buFont typeface="Arial"/>
              <a:buChar char="•"/>
            </a:pPr>
            <a:r>
              <a:rPr b="0" lang="el-GR" sz="1800" spc="-1" strike="noStrike">
                <a:solidFill>
                  <a:srgbClr val="ffffff"/>
                </a:solidFill>
                <a:latin typeface="Avenir Next LT Pro"/>
              </a:rPr>
              <a:t>Την τελευταία 20ετία έχουν εφαρμοστεί ανά τον κόσμο αρκετά προγράμματα αγωγής και προαγωγής υγείας στο σχολικό περιβάλλον. Έχει παρατηρηθεί ότι στα σχολεία που εφαρμόστηκαν οι μαθητές ήταν πιο υγιείς, ενώ, παράλληλα, είχαν καλύτερες σχολικές επιδόσεις (υψηλότερο μέσο όρο βαθμολογίας και υψηλότερο ποσοστό αποφοίτησης). Πιο συγκεκριμένα, θα παραθέσουμε μερικά προγράμματα από αυτά και στη συνέχεια θα τα αξιολογήσουμε, με απώτερο σκοπό την ανεύρεση προγραμμάτων που θα μπορούσαν να προσφέρουν το μεγαλύτερο δυνατό όφελος, αν εφαρ- μόζονταν στην ελληνική πραγματικότητα.</a:t>
            </a:r>
            <a:endParaRPr b="0" lang="en-US" sz="1800" spc="-1" strike="noStrike">
              <a:solidFill>
                <a:srgbClr val="ffffff"/>
              </a:solidFill>
              <a:latin typeface="Avenir Next LT Pro"/>
            </a:endParaRPr>
          </a:p>
          <a:p>
            <a:pPr>
              <a:lnSpc>
                <a:spcPct val="110000"/>
              </a:lnSpc>
              <a:spcBef>
                <a:spcPts val="1001"/>
              </a:spcBef>
            </a:pPr>
            <a:endParaRPr b="0" lang="en-US" sz="1800" spc="-1" strike="noStrike">
              <a:solidFill>
                <a:srgbClr val="ffffff"/>
              </a:solidFill>
              <a:latin typeface="Avenir Next LT Pro"/>
            </a:endParaRPr>
          </a:p>
        </p:txBody>
      </p:sp>
      <p:pic>
        <p:nvPicPr>
          <p:cNvPr id="141" name="Picture 3" descr="Πρόληψη και Προαγωγή Υγείας Παιδιών και Εφήβων-ΔΙΩΝΗ: Διενέργεια  παρεμβάσεων στις σχολικές μονάδες - especial.gr"/>
          <p:cNvPicPr/>
          <p:nvPr/>
        </p:nvPicPr>
        <p:blipFill>
          <a:blip r:embed="rId3"/>
          <a:stretch/>
        </p:blipFill>
        <p:spPr>
          <a:xfrm>
            <a:off x="14173200" y="-4030560"/>
            <a:ext cx="3555720" cy="22856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838080" y="365760"/>
            <a:ext cx="10515240" cy="1325160"/>
          </a:xfrm>
          <a:prstGeom prst="rect">
            <a:avLst/>
          </a:prstGeom>
          <a:noFill/>
          <a:ln>
            <a:noFill/>
          </a:ln>
        </p:spPr>
        <p:txBody>
          <a:bodyPr anchor="ctr">
            <a:noAutofit/>
          </a:bodyPr>
          <a:p>
            <a:pPr>
              <a:lnSpc>
                <a:spcPct val="100000"/>
              </a:lnSpc>
            </a:pPr>
            <a:r>
              <a:rPr b="1" lang="el-GR" sz="4400" spc="-1" strike="noStrike">
                <a:solidFill>
                  <a:srgbClr val="ffffff"/>
                </a:solidFill>
                <a:latin typeface="Avenir Next LT Pro"/>
              </a:rPr>
              <a:t>ΧΡΗΣΗ ΚΑΠΝΟΥ - ΟΥΣΙΩΝ</a:t>
            </a:r>
            <a:endParaRPr b="0" lang="en-US" sz="4400" spc="-1" strike="noStrike">
              <a:solidFill>
                <a:srgbClr val="000000"/>
              </a:solidFill>
              <a:latin typeface="Avenir Next LT Pro"/>
            </a:endParaRPr>
          </a:p>
        </p:txBody>
      </p:sp>
      <p:sp>
        <p:nvSpPr>
          <p:cNvPr id="143" name="TextShape 2"/>
          <p:cNvSpPr txBox="1"/>
          <p:nvPr/>
        </p:nvSpPr>
        <p:spPr>
          <a:xfrm>
            <a:off x="838080" y="1949400"/>
            <a:ext cx="10515240" cy="4195440"/>
          </a:xfrm>
          <a:prstGeom prst="rect">
            <a:avLst/>
          </a:prstGeom>
          <a:noFill/>
          <a:ln>
            <a:noFill/>
          </a:ln>
        </p:spPr>
        <p:txBody>
          <a:bodyPr>
            <a:normAutofit fontScale="15000"/>
          </a:bodyPr>
          <a:p>
            <a:pPr marL="228600" indent="-228240" algn="ctr">
              <a:lnSpc>
                <a:spcPct val="110000"/>
              </a:lnSpc>
              <a:spcBef>
                <a:spcPts val="1001"/>
              </a:spcBef>
              <a:buClr>
                <a:srgbClr val="e729be"/>
              </a:buClr>
              <a:buFont typeface="Arial"/>
              <a:buChar char="•"/>
            </a:pPr>
            <a:r>
              <a:rPr b="0" lang="el-GR" sz="2800" spc="-1" strike="noStrike">
                <a:solidFill>
                  <a:srgbClr val="ffffff"/>
                </a:solidFill>
                <a:latin typeface="Avenir Next LT Pro"/>
              </a:rPr>
              <a:t>Η χρήση καπνού και ουσιών από τους εφήβους αποτελεί σημαντικό πρόβλημα δημόσιας υγείας. Στις περισσότερες ανεπτυγμένες χώρες τα αρχικά στάδια της χρήσης ουσιών περιλαμβάνουν τον πειραματισμό με οινόπνευμα, καπνό ή και μαριχουάνα με την ομάδα συνομηλίκων κατά τη διάρκεια της εφηβείας. Λαμβάνοντας υπ’όψη τα όσα γνωρίζουμε για την έναρξη και την εξέλιξη της χρήσης ουσιών, η εφαρμογή προληπτικών παρεμβάσεων κατά την πρώιμη εφηβεία στο σχολικό περιβάλλον είναι κρίσιμη. Οι παρεμ- βάσεις που βασίζονται στον καταιγισμό πληροφοριών για τους κινδύνους της χρήσης καπνού και ουσιών δεν έχουν τα αναμενόμενα αποτελέσματα, δηλαδή βοηθούν στην παροχή γνώσης αλλά όχι στην αλλαγή συμπεριφοράς. Τα πλέον αποτελεσματικά προγράμματα παραδίδονται με δια- δραστικό τρόπο και προσπαθούν να οδηγήσουν τους νέους στην απόκτηση κοινωνικών και προσωπικών δεξιοτήτων, καθώς και στην ανάπτυξη της προσωπικότητάς τους, έτσι ώστε να αντιστέκονται στις επιρροές των συνομηλίκων και να αρνηθούν την ενδεχόμενη προσφορά ναρκωτικών. Επιδιώκουν, επίσης, να διορθώσουν τις λανθασμένες αντι- λήψεις όσον αφορά στη χρήση ναρκωτικών. Μια βασική πρόκληση είναι να προσδιοριστούν μηχανισμοί για την ευρεία διάδοση των σχολικών παρεμβάσεων για χρήση καπνού και ουσιών, και να εκπαιδευτούν τα άτομα του σχο- λικού περιβάλλοντος έτσι ώστε να εφαρμόζουν σε βάθος τέτοιου είδους προγράμματα με αποτελεσματικό τρόπο.</a:t>
            </a:r>
            <a:endParaRPr b="0" lang="en-US" sz="2800" spc="-1" strike="noStrike">
              <a:solidFill>
                <a:srgbClr val="ffffff"/>
              </a:solidFill>
              <a:latin typeface="Avenir Next LT Pro"/>
            </a:endParaRPr>
          </a:p>
          <a:p>
            <a:pPr>
              <a:lnSpc>
                <a:spcPct val="110000"/>
              </a:lnSpc>
              <a:spcBef>
                <a:spcPts val="1001"/>
              </a:spcBef>
            </a:pP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5"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146" name="TextShape 3"/>
          <p:cNvSpPr txBox="1"/>
          <p:nvPr/>
        </p:nvSpPr>
        <p:spPr>
          <a:xfrm>
            <a:off x="5181480" y="559800"/>
            <a:ext cx="6171840" cy="1664280"/>
          </a:xfrm>
          <a:prstGeom prst="rect">
            <a:avLst/>
          </a:prstGeom>
          <a:noFill/>
          <a:ln>
            <a:noFill/>
          </a:ln>
        </p:spPr>
        <p:txBody>
          <a:bodyPr anchor="ctr">
            <a:normAutofit fontScale="53000"/>
          </a:bodyPr>
          <a:p>
            <a:pPr>
              <a:lnSpc>
                <a:spcPct val="100000"/>
              </a:lnSpc>
            </a:pPr>
            <a:r>
              <a:rPr b="1" lang="el-GR" sz="4400" spc="-1" strike="noStrike">
                <a:solidFill>
                  <a:srgbClr val="2c1c31"/>
                </a:solidFill>
                <a:latin typeface="Avenir Next LT Pro"/>
              </a:rPr>
              <a:t>ΑΣΚΗΣΗ ΚΑΙ ΥΓΙΕΙΝΗ ΔΙΑΤΡΟΦΗ</a:t>
            </a:r>
            <a:endParaRPr b="0" lang="en-US" sz="4400" spc="-1" strike="noStrike">
              <a:solidFill>
                <a:srgbClr val="000000"/>
              </a:solidFill>
              <a:latin typeface="Avenir Next LT Pro"/>
            </a:endParaRPr>
          </a:p>
        </p:txBody>
      </p:sp>
      <p:sp>
        <p:nvSpPr>
          <p:cNvPr id="147" name="CustomShape 4"/>
          <p:cNvSpPr/>
          <p:nvPr/>
        </p:nvSpPr>
        <p:spPr>
          <a:xfrm>
            <a:off x="0" y="0"/>
            <a:ext cx="463500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48" name="CustomShape 5"/>
          <p:cNvSpPr/>
          <p:nvPr/>
        </p:nvSpPr>
        <p:spPr>
          <a:xfrm>
            <a:off x="0" y="0"/>
            <a:ext cx="4635000" cy="6857640"/>
          </a:xfrm>
          <a:prstGeom prst="rect">
            <a:avLst/>
          </a:prstGeom>
          <a:blipFill rotWithShape="0">
            <a:blip r:embed="rId1">
              <a:alphaModFix amt="24000"/>
            </a:blip>
            <a:tile/>
          </a:blipFill>
          <a:ln>
            <a:noFill/>
          </a:ln>
        </p:spPr>
        <p:style>
          <a:lnRef idx="2">
            <a:schemeClr val="accent1">
              <a:shade val="50000"/>
            </a:schemeClr>
          </a:lnRef>
          <a:fillRef idx="1">
            <a:schemeClr val="accent1"/>
          </a:fillRef>
          <a:effectRef idx="0">
            <a:schemeClr val="accent1"/>
          </a:effectRef>
          <a:fontRef idx="minor"/>
        </p:style>
      </p:sp>
      <p:sp>
        <p:nvSpPr>
          <p:cNvPr id="149" name="TextShape 6"/>
          <p:cNvSpPr txBox="1"/>
          <p:nvPr/>
        </p:nvSpPr>
        <p:spPr>
          <a:xfrm>
            <a:off x="5168880" y="2384640"/>
            <a:ext cx="6171480" cy="3728160"/>
          </a:xfrm>
          <a:prstGeom prst="rect">
            <a:avLst/>
          </a:prstGeom>
          <a:noFill/>
          <a:ln>
            <a:noFill/>
          </a:ln>
        </p:spPr>
        <p:txBody>
          <a:bodyPr>
            <a:normAutofit fontScale="86000"/>
          </a:bodyPr>
          <a:p>
            <a:pPr marL="228600" indent="-228240">
              <a:lnSpc>
                <a:spcPct val="100000"/>
              </a:lnSpc>
              <a:spcBef>
                <a:spcPts val="1001"/>
              </a:spcBef>
              <a:buClr>
                <a:srgbClr val="e729be"/>
              </a:buClr>
              <a:buFont typeface="Arial"/>
              <a:buChar char="•"/>
            </a:pPr>
            <a:r>
              <a:rPr b="0" lang="el-GR" sz="1800" spc="-1" strike="noStrike">
                <a:solidFill>
                  <a:srgbClr val="2c1c31"/>
                </a:solidFill>
                <a:latin typeface="Avenir Next LT Pro"/>
              </a:rPr>
              <a:t>Η παχυσαρκία αποτελεί, τις τελευταίες δεκαετίες, ένα από τα σημαντικότερα προβλήματα δημόσιας υγείας. Υπολογίζεται ότι στις επόμενες δεκαετίες η παχυσαρκία θα συνιστά τη συχνότερη αιτία θανάτου, υπερβαίνοντας το κάπνισμα.19,20 Στις Ηνωμένες Πολιτείες της Αμερικής (ΗΠΑ) το ένα τρίτο του πληθυσμού είναι παχύσαρκο ενώ, παράλληλα, η επίπτωση της παιδικής παχυσαρκίας τα τε- λευταία έτη αυξάνει διαρκώς αφ’ ενός στις ανεπτυγμένες χώρες και αφ’ετέρου στις αναπτυσσόμενες χώρες. Το 2010, υπέρβαρα ήταν 43 εκατομμύρια παιδιά ηλικίας &lt;5 ετών, σε παγκόσμια κλίμακα, ενώ το 2020 υπολογίζεται ότι το αντίστοιχο ποσοστό έχει αυξηθεί και τα υπέρβαρα παιδιά θα φθάσουν τα 60 εκατομμύρια.</a:t>
            </a:r>
            <a:endParaRPr b="0" lang="en-US" sz="1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838080" y="1454760"/>
            <a:ext cx="10515240" cy="4195440"/>
          </a:xfrm>
          <a:prstGeom prst="rect">
            <a:avLst/>
          </a:prstGeom>
          <a:noFill/>
          <a:ln>
            <a:noFill/>
          </a:ln>
        </p:spPr>
        <p:txBody>
          <a:bodyPr>
            <a:normAutofit fontScale="13000"/>
          </a:bodyPr>
          <a:p>
            <a:pPr>
              <a:lnSpc>
                <a:spcPct val="110000"/>
              </a:lnSpc>
              <a:spcBef>
                <a:spcPts val="1001"/>
              </a:spcBef>
            </a:pPr>
            <a:endParaRPr b="0" lang="en-US" sz="2800" spc="-1" strike="noStrike">
              <a:solidFill>
                <a:srgbClr val="ffffff"/>
              </a:solidFill>
              <a:latin typeface="Avenir Next LT Pro"/>
            </a:endParaRPr>
          </a:p>
          <a:p>
            <a:pPr algn="ctr">
              <a:lnSpc>
                <a:spcPct val="170000"/>
              </a:lnSpc>
              <a:spcBef>
                <a:spcPts val="1001"/>
              </a:spcBef>
            </a:pPr>
            <a:r>
              <a:rPr b="0" lang="el-GR" sz="2900" spc="-1" strike="noStrike">
                <a:solidFill>
                  <a:srgbClr val="ffffff"/>
                </a:solidFill>
                <a:latin typeface="Avenir Next LT Pro"/>
              </a:rPr>
              <a:t>Η επίδραση της παχυσαρκίας στον παιδιατρικό πληθυσμό φαίνεται να έχει δυσμενέστερες επιπτώσεις συγκριτικα με τους ενήλικες. Τα παχύσαρκα αλλά και τα υπέρβαρα παιδιά έχουν την τάση να διατηρούν την παχυσαρκία τους και στην ενήλικο ζωή, εκθέτοντας τον οργανισμό τους σε μια χρόνια φλεγμονώδη κατάσταση, που επιφέρει σοβαρά προβλήματα υγείας.22 Η παχυσαρκία έχει συσχετιστεί με ενδοκρινολογικές διαταραχές (σακχαρώδη διαβήτη τύπου 2, αντίσταση στην ινσουλίνη, δυσλιπιδαιμία, μη αλκοολική λιπώδη διήθηση του ήπατος, σύνδρομο πολυκυστικών ωο- θηκών, διαταραχές ενήβωσης), καρδιαγγειακές διαταραχές (στεφανιαία νόσο, αρτηριακή υπέρταση), θρομβοεμβολικές διαταραχές (αγγειακό εγκεφαλικό επεισόδιο, φλεμβο- θρόμβωση), αναπνευστικές διαταραχές (υπνική άπνοια), μυοσκελετικές διαταραχές (οστεοαρθρίτιδα), ψυχιατρικές διαταραχές (κατάθλιψη), ψυχολογικές διαταραχές (χαμηλή αυτοεκτίμηση, θλίψη, αισθήματα ενοχής), καθώς και με κακοήθειες (καρκίνος ενδομητρίου, παχέος εντέρου κ.ά.)</a:t>
            </a:r>
            <a:endParaRPr b="0" lang="en-US" sz="29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2"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53" name="Picture 4" descr="Θαυμαστικό σε κίτρινο φόντο"/>
          <p:cNvPicPr/>
          <p:nvPr/>
        </p:nvPicPr>
        <p:blipFill>
          <a:blip r:embed="rId1"/>
          <a:srcRect l="0" t="608" r="-4" b="-2"/>
          <a:stretch/>
        </p:blipFill>
        <p:spPr>
          <a:xfrm>
            <a:off x="2880" y="0"/>
            <a:ext cx="6194880" cy="4617720"/>
          </a:xfrm>
          <a:prstGeom prst="rect">
            <a:avLst/>
          </a:prstGeom>
          <a:ln>
            <a:noFill/>
          </a:ln>
        </p:spPr>
      </p:pic>
      <p:sp>
        <p:nvSpPr>
          <p:cNvPr id="154" name="CustomShape 3"/>
          <p:cNvSpPr/>
          <p:nvPr/>
        </p:nvSpPr>
        <p:spPr>
          <a:xfrm>
            <a:off x="0" y="4602960"/>
            <a:ext cx="12191760" cy="226692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55" name="CustomShape 4"/>
          <p:cNvSpPr/>
          <p:nvPr/>
        </p:nvSpPr>
        <p:spPr>
          <a:xfrm rot="10800000">
            <a:off x="-2880" y="4596120"/>
            <a:ext cx="12191760" cy="2273760"/>
          </a:xfrm>
          <a:prstGeom prst="rect">
            <a:avLst/>
          </a:prstGeom>
          <a:blipFill rotWithShape="0">
            <a:blip r:embed="rId2">
              <a:alphaModFix amt="20000"/>
            </a:blip>
            <a:tile/>
          </a:blipFill>
          <a:ln>
            <a:noFill/>
          </a:ln>
        </p:spPr>
        <p:style>
          <a:lnRef idx="2">
            <a:schemeClr val="accent1">
              <a:shade val="50000"/>
            </a:schemeClr>
          </a:lnRef>
          <a:fillRef idx="1">
            <a:schemeClr val="accent1"/>
          </a:fillRef>
          <a:effectRef idx="0">
            <a:schemeClr val="accent1"/>
          </a:effectRef>
          <a:fontRef idx="minor"/>
        </p:style>
      </p:sp>
      <p:sp>
        <p:nvSpPr>
          <p:cNvPr id="156" name="TextShape 5"/>
          <p:cNvSpPr txBox="1"/>
          <p:nvPr/>
        </p:nvSpPr>
        <p:spPr>
          <a:xfrm>
            <a:off x="838080" y="4876920"/>
            <a:ext cx="10002960" cy="1218960"/>
          </a:xfrm>
          <a:prstGeom prst="rect">
            <a:avLst/>
          </a:prstGeom>
          <a:noFill/>
          <a:ln>
            <a:noFill/>
          </a:ln>
        </p:spPr>
        <p:txBody>
          <a:bodyPr anchor="ctr">
            <a:normAutofit/>
          </a:bodyPr>
          <a:p>
            <a:pPr>
              <a:lnSpc>
                <a:spcPct val="100000"/>
              </a:lnSpc>
            </a:pPr>
            <a:r>
              <a:rPr b="1" lang="el-GR" sz="4400" spc="-1" strike="noStrike">
                <a:solidFill>
                  <a:srgbClr val="ffffff"/>
                </a:solidFill>
                <a:latin typeface="Avenir Next LT Pro"/>
              </a:rPr>
              <a:t>ΠΡΟΛΗΨΗ ΑΤΥΧΗΜΑΤΩΝ</a:t>
            </a:r>
            <a:endParaRPr b="0" lang="en-US" sz="4400" spc="-1" strike="noStrike">
              <a:solidFill>
                <a:srgbClr val="000000"/>
              </a:solidFill>
              <a:latin typeface="Avenir Next LT Pro"/>
            </a:endParaRPr>
          </a:p>
        </p:txBody>
      </p:sp>
      <p:sp>
        <p:nvSpPr>
          <p:cNvPr id="157" name="TextShape 6"/>
          <p:cNvSpPr txBox="1"/>
          <p:nvPr/>
        </p:nvSpPr>
        <p:spPr>
          <a:xfrm>
            <a:off x="6553080" y="399600"/>
            <a:ext cx="4800240" cy="3935520"/>
          </a:xfrm>
          <a:prstGeom prst="rect">
            <a:avLst/>
          </a:prstGeom>
          <a:noFill/>
          <a:ln>
            <a:noFill/>
          </a:ln>
        </p:spPr>
        <p:txBody>
          <a:bodyPr anchor="ctr">
            <a:normAutofit fontScale="83000"/>
          </a:bodyPr>
          <a:p>
            <a:pPr marL="228600" indent="-228240">
              <a:lnSpc>
                <a:spcPct val="100000"/>
              </a:lnSpc>
              <a:spcBef>
                <a:spcPts val="1001"/>
              </a:spcBef>
              <a:buClr>
                <a:srgbClr val="e729be"/>
              </a:buClr>
              <a:buFont typeface="Arial"/>
              <a:buChar char="•"/>
            </a:pPr>
            <a:r>
              <a:rPr b="0" lang="el-GR" sz="1800" spc="-1" strike="noStrike">
                <a:solidFill>
                  <a:srgbClr val="2c1c31"/>
                </a:solidFill>
                <a:latin typeface="Avenir Next LT Pro"/>
              </a:rPr>
              <a:t>Καθημερινά πεθαίνουν &gt;2.000 παιδιά ως αποτέλεσμα ατυχημάτων σε παγκόσμια κλίμακα σύμφωνα με τον </a:t>
            </a:r>
            <a:r>
              <a:rPr b="0" lang="en" sz="1800" spc="-1" strike="noStrike">
                <a:solidFill>
                  <a:srgbClr val="2c1c31"/>
                </a:solidFill>
                <a:latin typeface="Avenir Next LT Pro"/>
              </a:rPr>
              <a:t>WHO. </a:t>
            </a:r>
            <a:r>
              <a:rPr b="0" lang="el-GR" sz="1800" spc="-1" strike="noStrike">
                <a:solidFill>
                  <a:srgbClr val="2c1c31"/>
                </a:solidFill>
                <a:latin typeface="Avenir Next LT Pro"/>
              </a:rPr>
              <a:t>Τα εν λόγω ατυχήματα περιλαμβάνουν τροχαία (22,3%), πνιγμούς (16,8%), εγκαύματα (9,1%), πτώσεις (4,2%), δη- λητηριάσεις (3,9%) και άλλες κατηγορίες ατυχημάτων (32%). Σε παγκόσμιο επίπεδο, τα ατυχήματα συνιστούν την πρώτη αιτία θανάτου των παιδιών ηλικίας 1–16 ετών. Καθημερινά θα μπορούσαν να είχαν προληφθεί &gt;1.000 θάνατοι παιδιών, αν είχαν εφαρμοστεί μέτρα πρόληψης των παιδικών ατυχημάτων</a:t>
            </a:r>
            <a:endParaRPr b="0" lang="en-US" sz="1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9"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60" name="Picture 4" descr="Θαυμαστικό σε κίτρινο φόντο"/>
          <p:cNvPicPr/>
          <p:nvPr/>
        </p:nvPicPr>
        <p:blipFill>
          <a:blip r:embed="rId1"/>
          <a:srcRect l="0" t="608" r="-4" b="-2"/>
          <a:stretch/>
        </p:blipFill>
        <p:spPr>
          <a:xfrm>
            <a:off x="2880" y="0"/>
            <a:ext cx="6194880" cy="4617720"/>
          </a:xfrm>
          <a:prstGeom prst="rect">
            <a:avLst/>
          </a:prstGeom>
          <a:ln>
            <a:noFill/>
          </a:ln>
        </p:spPr>
      </p:pic>
      <p:sp>
        <p:nvSpPr>
          <p:cNvPr id="161" name="CustomShape 3"/>
          <p:cNvSpPr/>
          <p:nvPr/>
        </p:nvSpPr>
        <p:spPr>
          <a:xfrm>
            <a:off x="0" y="4602960"/>
            <a:ext cx="12191760" cy="226692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62" name="CustomShape 4"/>
          <p:cNvSpPr/>
          <p:nvPr/>
        </p:nvSpPr>
        <p:spPr>
          <a:xfrm rot="10800000">
            <a:off x="-2880" y="4596120"/>
            <a:ext cx="12191760" cy="2273760"/>
          </a:xfrm>
          <a:prstGeom prst="rect">
            <a:avLst/>
          </a:prstGeom>
          <a:blipFill rotWithShape="0">
            <a:blip r:embed="rId2">
              <a:alphaModFix amt="20000"/>
            </a:blip>
            <a:tile/>
          </a:blipFill>
          <a:ln>
            <a:noFill/>
          </a:ln>
        </p:spPr>
        <p:style>
          <a:lnRef idx="2">
            <a:schemeClr val="accent1">
              <a:shade val="50000"/>
            </a:schemeClr>
          </a:lnRef>
          <a:fillRef idx="1">
            <a:schemeClr val="accent1"/>
          </a:fillRef>
          <a:effectRef idx="0">
            <a:schemeClr val="accent1"/>
          </a:effectRef>
          <a:fontRef idx="minor"/>
        </p:style>
      </p:sp>
      <p:sp>
        <p:nvSpPr>
          <p:cNvPr id="163" name="TextShape 5"/>
          <p:cNvSpPr txBox="1"/>
          <p:nvPr/>
        </p:nvSpPr>
        <p:spPr>
          <a:xfrm>
            <a:off x="6553080" y="399600"/>
            <a:ext cx="4800240" cy="3935520"/>
          </a:xfrm>
          <a:prstGeom prst="rect">
            <a:avLst/>
          </a:prstGeom>
          <a:noFill/>
          <a:ln>
            <a:noFill/>
          </a:ln>
        </p:spPr>
        <p:txBody>
          <a:bodyPr anchor="ctr">
            <a:normAutofit fontScale="13000"/>
          </a:bodyPr>
          <a:p>
            <a:pPr marL="228600" indent="-228240">
              <a:lnSpc>
                <a:spcPct val="170000"/>
              </a:lnSpc>
              <a:spcBef>
                <a:spcPts val="1001"/>
              </a:spcBef>
              <a:buClr>
                <a:srgbClr val="e729be"/>
              </a:buClr>
              <a:buFont typeface="Arial"/>
              <a:buChar char="•"/>
            </a:pPr>
            <a:r>
              <a:rPr b="0" lang="el-GR" sz="2600" spc="-1" strike="noStrike">
                <a:solidFill>
                  <a:srgbClr val="2c1c31"/>
                </a:solidFill>
                <a:latin typeface="MyriadPro"/>
              </a:rPr>
              <a:t>Τα παιδιά σε μικρές ηλικίες δεν έχουν συναίσθηση του κινδύνου και κατ’ επέκταση αδυνατούν να αποφύγουν οτιδήποτε θα μπορούσε να τους προκαλέσει βλάβη. Για τον λόγο αυτόν, κρίνεται απαραίτητο οι ενήλικες, γνωρίζοντας τους κινδύνους, να βοηθούν τα παιδιά στην αναγνώριση και στην αποφυγή τους, παρόμοια με τους ενήλικες. Πα- ράλληλα με τα παιδιά θα πρέπει να ενημερώνονται και οι γονείς, οι οποίοι θα προσφέρουν ασφαλείς συνθήκες και περιβάλλοντα στον χώρο του σπιτιού, του αυτοκινήτου κ.ά. </a:t>
            </a:r>
            <a:endParaRPr b="0" lang="en-US" sz="2600" spc="-1" strike="noStrike">
              <a:solidFill>
                <a:srgbClr val="ffffff"/>
              </a:solidFill>
              <a:latin typeface="Avenir Next LT Pro"/>
            </a:endParaRPr>
          </a:p>
          <a:p>
            <a:pPr>
              <a:lnSpc>
                <a:spcPct val="100000"/>
              </a:lnSpc>
              <a:spcBef>
                <a:spcPts val="1001"/>
              </a:spcBef>
            </a:pPr>
            <a:endParaRPr b="0" lang="en-US" sz="26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5"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66" name="Picture 4" descr="Θαυμαστικό σε κίτρινο φόντο"/>
          <p:cNvPicPr/>
          <p:nvPr/>
        </p:nvPicPr>
        <p:blipFill>
          <a:blip r:embed="rId1"/>
          <a:srcRect l="0" t="608" r="-4" b="-2"/>
          <a:stretch/>
        </p:blipFill>
        <p:spPr>
          <a:xfrm>
            <a:off x="2880" y="0"/>
            <a:ext cx="6194880" cy="4617720"/>
          </a:xfrm>
          <a:prstGeom prst="rect">
            <a:avLst/>
          </a:prstGeom>
          <a:ln>
            <a:noFill/>
          </a:ln>
        </p:spPr>
      </p:pic>
      <p:sp>
        <p:nvSpPr>
          <p:cNvPr id="167" name="CustomShape 3"/>
          <p:cNvSpPr/>
          <p:nvPr/>
        </p:nvSpPr>
        <p:spPr>
          <a:xfrm>
            <a:off x="0" y="4602960"/>
            <a:ext cx="12191760" cy="226692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68" name="CustomShape 4"/>
          <p:cNvSpPr/>
          <p:nvPr/>
        </p:nvSpPr>
        <p:spPr>
          <a:xfrm rot="10800000">
            <a:off x="-2880" y="4596120"/>
            <a:ext cx="12191760" cy="2273760"/>
          </a:xfrm>
          <a:prstGeom prst="rect">
            <a:avLst/>
          </a:prstGeom>
          <a:blipFill rotWithShape="0">
            <a:blip r:embed="rId2">
              <a:alphaModFix amt="20000"/>
            </a:blip>
            <a:tile/>
          </a:blipFill>
          <a:ln>
            <a:noFill/>
          </a:ln>
        </p:spPr>
        <p:style>
          <a:lnRef idx="2">
            <a:schemeClr val="accent1">
              <a:shade val="50000"/>
            </a:schemeClr>
          </a:lnRef>
          <a:fillRef idx="1">
            <a:schemeClr val="accent1"/>
          </a:fillRef>
          <a:effectRef idx="0">
            <a:schemeClr val="accent1"/>
          </a:effectRef>
          <a:fontRef idx="minor"/>
        </p:style>
      </p:sp>
      <p:sp>
        <p:nvSpPr>
          <p:cNvPr id="169" name="TextShape 5"/>
          <p:cNvSpPr txBox="1"/>
          <p:nvPr/>
        </p:nvSpPr>
        <p:spPr>
          <a:xfrm>
            <a:off x="6553080" y="399600"/>
            <a:ext cx="4800240" cy="3935520"/>
          </a:xfrm>
          <a:prstGeom prst="rect">
            <a:avLst/>
          </a:prstGeom>
          <a:noFill/>
          <a:ln>
            <a:noFill/>
          </a:ln>
        </p:spPr>
        <p:txBody>
          <a:bodyPr anchor="ctr">
            <a:normAutofit fontScale="63000"/>
          </a:bodyPr>
          <a:p>
            <a:pPr marL="228600" indent="-228240">
              <a:lnSpc>
                <a:spcPct val="100000"/>
              </a:lnSpc>
              <a:spcBef>
                <a:spcPts val="1001"/>
              </a:spcBef>
              <a:buClr>
                <a:srgbClr val="e729be"/>
              </a:buClr>
              <a:buFont typeface="Arial"/>
              <a:buChar char="•"/>
            </a:pPr>
            <a:r>
              <a:rPr b="0" lang="el-GR" sz="1600" spc="-1" strike="noStrike">
                <a:solidFill>
                  <a:srgbClr val="2c1c31"/>
                </a:solidFill>
                <a:latin typeface="MyriadPro"/>
              </a:rPr>
              <a:t>Για την εκπαίδευση στην πρόληψη ατυχημάτων έχουν εφαρμοστεί ορισμένα προγράμματα σε διάφορες χώρες του κόσμου. Ένα τέτοιο χαρακτηριστικό πρόγραμμα είναι το πρόγραμμα </a:t>
            </a:r>
            <a:r>
              <a:rPr b="0" i="1" lang="el-GR" sz="1600" spc="-1" strike="noStrike">
                <a:solidFill>
                  <a:srgbClr val="2c1c31"/>
                </a:solidFill>
                <a:latin typeface="MyriadPro"/>
              </a:rPr>
              <a:t>“</a:t>
            </a:r>
            <a:r>
              <a:rPr b="0" i="1" lang="en" sz="1600" spc="-1" strike="noStrike">
                <a:solidFill>
                  <a:srgbClr val="2c1c31"/>
                </a:solidFill>
                <a:latin typeface="MyriadPro"/>
              </a:rPr>
              <a:t>safety rules OK!”</a:t>
            </a:r>
            <a:r>
              <a:rPr b="0" lang="en" sz="1600" spc="-1" strike="noStrike">
                <a:solidFill>
                  <a:srgbClr val="2c1c31"/>
                </a:solidFill>
                <a:latin typeface="MyriadPro"/>
              </a:rPr>
              <a:t>, </a:t>
            </a:r>
            <a:r>
              <a:rPr b="0" lang="el-GR" sz="1600" spc="-1" strike="noStrike">
                <a:solidFill>
                  <a:srgbClr val="2c1c31"/>
                </a:solidFill>
                <a:latin typeface="MyriadPro"/>
              </a:rPr>
              <a:t>το οποίο εφαρμόζεται από το 1995 σε δημοτικά σχολεία της Αυστραλίας, είναι ετήσιο και διαρκεί μία εβδομάδα. Μέσω του προγράμματος ακο- λουθείται μια σταδιακή διαδικασία για την αναγνώριση των αιτιών των παιδικών ατυχημάτων. Επί πλέον, υιοθετούνται περιβαλλοντικές αλλαγές, ενώ, παράλληλα, οι μαθητές εκ- παιδεύονται σε διαδικασίες πρόληψης τραυματισμών. Στους σκοπούς του προγράμματος περιλαμβάνεται η εφαρμογή των κανόνων πρόληψης ατυχημάτων πέρα από το σχολι- κό περιβάλλον, στο σπίτι, στον δρόμο, στις εξωσχολικές δραστηριότητες και κατ’επέκταση στη μετέπειτα ζωή των παιδιών ως ενήλικες. </a:t>
            </a:r>
            <a:endParaRPr b="0" lang="en-US" sz="1600" spc="-1" strike="noStrike">
              <a:solidFill>
                <a:srgbClr val="ffffff"/>
              </a:solidFill>
              <a:latin typeface="Avenir Next LT Pro"/>
            </a:endParaRPr>
          </a:p>
          <a:p>
            <a:pPr>
              <a:lnSpc>
                <a:spcPct val="100000"/>
              </a:lnSpc>
              <a:spcBef>
                <a:spcPts val="1001"/>
              </a:spcBef>
            </a:pPr>
            <a:endParaRPr b="0" lang="en-US" sz="16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838080" y="365760"/>
            <a:ext cx="10515240" cy="1325160"/>
          </a:xfrm>
          <a:prstGeom prst="rect">
            <a:avLst/>
          </a:prstGeom>
          <a:noFill/>
          <a:ln>
            <a:noFill/>
          </a:ln>
        </p:spPr>
        <p:txBody>
          <a:bodyPr anchor="ctr">
            <a:noAutofit/>
          </a:bodyPr>
          <a:p>
            <a:pPr>
              <a:lnSpc>
                <a:spcPct val="100000"/>
              </a:lnSpc>
            </a:pPr>
            <a:r>
              <a:rPr b="1" lang="el-GR" sz="4400" spc="-1" strike="noStrike">
                <a:solidFill>
                  <a:srgbClr val="ffffff"/>
                </a:solidFill>
                <a:latin typeface="Avenir Next LT Pro"/>
              </a:rPr>
              <a:t>ΣΕΞΟΥΑΛΙΚΗ ΔΙΑΠΑΙΔΑΓΩΓΗΣΗ</a:t>
            </a:r>
            <a:endParaRPr b="0" lang="en-US" sz="4400" spc="-1" strike="noStrike">
              <a:solidFill>
                <a:srgbClr val="000000"/>
              </a:solidFill>
              <a:latin typeface="Avenir Next LT Pro"/>
            </a:endParaRPr>
          </a:p>
        </p:txBody>
      </p:sp>
      <p:sp>
        <p:nvSpPr>
          <p:cNvPr id="171" name="TextShape 2"/>
          <p:cNvSpPr txBox="1"/>
          <p:nvPr/>
        </p:nvSpPr>
        <p:spPr>
          <a:xfrm>
            <a:off x="838080" y="1949400"/>
            <a:ext cx="10515240" cy="4195440"/>
          </a:xfrm>
          <a:prstGeom prst="rect">
            <a:avLst/>
          </a:prstGeom>
          <a:noFill/>
          <a:ln>
            <a:noFill/>
          </a:ln>
        </p:spPr>
        <p:txBody>
          <a:bodyPr>
            <a:normAutofit fontScale="17000"/>
          </a:bodyPr>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Λαμβάνοντας υπ’ όψη τις σοβαρές συνέπειες της λοί- μωξης από τον ιό </a:t>
            </a:r>
            <a:r>
              <a:rPr b="0" lang="en" sz="2800" spc="-1" strike="noStrike">
                <a:solidFill>
                  <a:srgbClr val="ffffff"/>
                </a:solidFill>
                <a:latin typeface="Avenir Next LT Pro"/>
              </a:rPr>
              <a:t>HIV </a:t>
            </a:r>
            <a:r>
              <a:rPr b="0" lang="el-GR" sz="2800" spc="-1" strike="noStrike">
                <a:solidFill>
                  <a:srgbClr val="ffffff"/>
                </a:solidFill>
                <a:latin typeface="Avenir Next LT Pro"/>
              </a:rPr>
              <a:t>και των άλλων σεξουαλικώς μετα- διδομένων νοσημάτων (ΣΜΝ), καθώς και των πολλαπλών περιπτώσεων ανεπιθύμητης εγκυμοσύνης, οι επαγγελματίες υγείας πρέπει να αναπτύξουν και να αξιολογήσουν στο σχολικό περιβάλλον νέες προσεγγίσεις για τη μείωση των κινδύνων που σχετίζονται με την εφηβική σεξουαλική συμπεριφορά.</a:t>
            </a:r>
            <a:endParaRPr b="0" lang="en-US" sz="2800" spc="-1" strike="noStrike">
              <a:solidFill>
                <a:srgbClr val="ffffff"/>
              </a:solidFill>
              <a:latin typeface="Avenir Next LT Pro"/>
            </a:endParaRPr>
          </a:p>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Η παρέμβαση “</a:t>
            </a:r>
            <a:r>
              <a:rPr b="0" lang="en" sz="2800" spc="-1" strike="noStrike">
                <a:solidFill>
                  <a:srgbClr val="ffffff"/>
                </a:solidFill>
                <a:latin typeface="Avenir Next LT Pro"/>
              </a:rPr>
              <a:t>safer choice” </a:t>
            </a:r>
            <a:r>
              <a:rPr b="0" lang="el-GR" sz="2800" spc="-1" strike="noStrike">
                <a:solidFill>
                  <a:srgbClr val="ffffff"/>
                </a:solidFill>
                <a:latin typeface="Avenir Next LT Pro"/>
              </a:rPr>
              <a:t>αποτελεί ένα ολοκληρωμένο, θεωρητικής βάσης πρόγραμμα, το οποίο σχεδιάστηκε με απώτερο στόχο τη μείωση των επικίνδυνων σεξουαλικών συμπεριφορών και την προστασία από τον ιό </a:t>
            </a:r>
            <a:r>
              <a:rPr b="0" lang="en" sz="2800" spc="-1" strike="noStrike">
                <a:solidFill>
                  <a:srgbClr val="ffffff"/>
                </a:solidFill>
                <a:latin typeface="Avenir Next LT Pro"/>
              </a:rPr>
              <a:t>HIV </a:t>
            </a:r>
            <a:r>
              <a:rPr b="0" lang="el-GR" sz="2800" spc="-1" strike="noStrike">
                <a:solidFill>
                  <a:srgbClr val="ffffff"/>
                </a:solidFill>
                <a:latin typeface="Avenir Next LT Pro"/>
              </a:rPr>
              <a:t>και τα άλλα ΣΜΝ, καθώς και από ανεπιθύμητη κύηση μεταξύ εφήβων Γυμνασίου. Το πρόγραμμα αποτελείται από πέντε δομικά στοιχεία: (α) το Σχολικό Συμβούλιο Προαγωγής Υγείας (</a:t>
            </a:r>
            <a:r>
              <a:rPr b="0" lang="en" sz="2800" spc="-1" strike="noStrike">
                <a:solidFill>
                  <a:srgbClr val="ffffff"/>
                </a:solidFill>
                <a:latin typeface="Avenir Next LT Pro"/>
              </a:rPr>
              <a:t>School Health Promotion Council), </a:t>
            </a:r>
            <a:r>
              <a:rPr b="0" lang="el-GR" sz="2800" spc="-1" strike="noStrike">
                <a:solidFill>
                  <a:srgbClr val="ffffff"/>
                </a:solidFill>
                <a:latin typeface="Avenir Next LT Pro"/>
              </a:rPr>
              <a:t>που αφορά στους διευθυντές και στο προσωπικό του σχολείου, στους μαθητές, στους γονείς, αλλά και στα μέλη της κοινότητας, (β) το πρόγραμμα εκπαίδευσης του διδακτικού προσωπικού και του προσωπικού του σχολείου, (γ) τις δραστηριότη- τες στο σχολικό περιβάλλον, οι οποίες σχεδιάζονται και εφαρμόζονται από συγκεκριμένη ομάδα εκπαιδευτών(δ) το πρόγραμμα εκπαίδευσης των γονέων, και (ε) τις διαδικασίες συνεργασίας και επικοινωνίας μεταξύ σχολείου και κοινότητας. Μάλιστα, σε ορισμένα σχολεία το πρόγραμμα περιλαμβάνει επιπρόσθετα έναν οροθετικό ομιλητή</a:t>
            </a: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838080" y="365760"/>
            <a:ext cx="10515240" cy="1325160"/>
          </a:xfrm>
          <a:prstGeom prst="rect">
            <a:avLst/>
          </a:prstGeom>
          <a:noFill/>
          <a:ln>
            <a:noFill/>
          </a:ln>
        </p:spPr>
        <p:txBody>
          <a:bodyPr anchor="ctr">
            <a:noAutofit/>
          </a:bodyPr>
          <a:p>
            <a:pPr>
              <a:lnSpc>
                <a:spcPct val="100000"/>
              </a:lnSpc>
            </a:pPr>
            <a:r>
              <a:rPr b="1" lang="el-GR" sz="4400" spc="-1" strike="noStrike">
                <a:solidFill>
                  <a:srgbClr val="ffffff"/>
                </a:solidFill>
                <a:latin typeface="Avenir Next LT Pro"/>
              </a:rPr>
              <a:t>ΨΥΧΙΚΗ ΚΑΙ ΣΥΝΑΙΣΘΗΜΑΤΙΚΗ ΥΓΕΙΑ</a:t>
            </a:r>
            <a:endParaRPr b="0" lang="en-US" sz="4400" spc="-1" strike="noStrike">
              <a:solidFill>
                <a:srgbClr val="000000"/>
              </a:solidFill>
              <a:latin typeface="Avenir Next LT Pro"/>
            </a:endParaRPr>
          </a:p>
        </p:txBody>
      </p:sp>
      <p:sp>
        <p:nvSpPr>
          <p:cNvPr id="173" name="TextShape 2"/>
          <p:cNvSpPr txBox="1"/>
          <p:nvPr/>
        </p:nvSpPr>
        <p:spPr>
          <a:xfrm>
            <a:off x="554400" y="1581480"/>
            <a:ext cx="10515240" cy="4195440"/>
          </a:xfrm>
          <a:prstGeom prst="rect">
            <a:avLst/>
          </a:prstGeom>
          <a:noFill/>
          <a:ln>
            <a:noFill/>
          </a:ln>
        </p:spPr>
        <p:txBody>
          <a:bodyPr>
            <a:noAutofit/>
          </a:bodyPr>
          <a:p>
            <a:pPr marL="228600" indent="-228240">
              <a:lnSpc>
                <a:spcPct val="170000"/>
              </a:lnSpc>
              <a:spcBef>
                <a:spcPts val="1001"/>
              </a:spcBef>
              <a:buClr>
                <a:srgbClr val="e729be"/>
              </a:buClr>
              <a:buFont typeface="Arial"/>
              <a:buChar char="•"/>
            </a:pPr>
            <a:r>
              <a:rPr b="0" lang="el-GR" sz="1400" spc="-1" strike="noStrike">
                <a:solidFill>
                  <a:srgbClr val="ffffff"/>
                </a:solidFill>
                <a:latin typeface="Avenir Next LT Pro"/>
              </a:rPr>
              <a:t>Ο δεσμός της οικογένειας στους καιρούς μας έχει επεκταθεί πέραν του «κλασικού» προτύπου των παλαιότερων δεκαετιών και η ανατροφή των παιδιών γίνεται συχνά από μονογονεϊκές οικογένειες, με συνέπεια δυσκολίες για την ψυχο-συναισθηματική ανάπτυξη των παιδιών όταν δεν υπάρχει στήριξη και από τους δύο γονείς. Έχει παρατηρηθεί μια δυσκολία των γονέων και των δασκάλων στη διαχείριση του άγχους και της ανασφάλειας των παιδιών. Παράλληλα, αδυνατούν να τα βοηθήσουν στη μετάβασή τους μέσω της εφηβείας στην ενήλικη ζωή, στην υιοθέτηση υγιών προτύπων και στην ανάπτυξη των δυνατοτήτων και της αυτονομίας τους. Οι μορφές που μπορεί να λάβει η ενδοσχολική βία και ο εκφοβισμός ενδέχεται να είναι είτε άμεσες (π.χ., απόρριψη από τους συνομηλίκους και την παρέα, άσκηση σωματικής βίας) είτε έμμεσες (π.χ., απειλές και σύστοιχη διασπορά φημών, εκφοβισμός είτε λεκτικός είτε κοινωνικός, σεξουαλική παρενόχληση σε ένα ευρύ φάσμα, δηλαδή από την πραγματική ζωή μέχρι τα μέσα κοινωνικής δικτύωσης και άλλες πτυχές του διαδικτύου). Επικρατεί, επίσης, η αίσθηση των μαθητών ότι η παρέμβαση ενός ενήλικα (π.χ., γονέα ή και εκπαιδευτικού) θα αποτελέσει αιτία είσπραξης ακόμη μεγαλύτερης βίας από τους συμμαθητές τους. Ο έλεγχος της κατάστασης «χάνεται» ακόμη περισσότερο με τις συγκρούσεις γονέων-εκπαιδευτικών και των γονέων μεταξύ τους. Πρέπει να χτιστούν δεσμοί μεταξύ γονέων και εκπαιδευτικών για την από κοινού αντιμετώπιση των προβλημάτων, και σε ορισμένες περιπτώσεις να μετακινηθεί το ενδιαφέρον από το ίδιο το παιδί στην αλλαγή της δικής τους στάσης και συμπεριφοράς, δημιουργώντας έτσι μια «κοινότητα μάθησης ή μαθητευομένων».</a:t>
            </a:r>
            <a:endParaRPr b="0" lang="en-US" sz="14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838080" y="365760"/>
            <a:ext cx="10515240" cy="1325160"/>
          </a:xfrm>
          <a:prstGeom prst="rect">
            <a:avLst/>
          </a:prstGeom>
          <a:noFill/>
          <a:ln>
            <a:noFill/>
          </a:ln>
        </p:spPr>
        <p:txBody>
          <a:bodyPr anchor="ctr">
            <a:noAutofit/>
          </a:bodyPr>
          <a:p>
            <a:pPr>
              <a:lnSpc>
                <a:spcPct val="100000"/>
              </a:lnSpc>
            </a:pPr>
            <a:r>
              <a:rPr b="1" lang="el-GR" sz="4400" spc="-1" strike="noStrike">
                <a:solidFill>
                  <a:srgbClr val="ffffff"/>
                </a:solidFill>
                <a:latin typeface="Avenir Next LT Pro"/>
              </a:rPr>
              <a:t>ΥΓΕΙΑ</a:t>
            </a:r>
            <a:endParaRPr b="0" lang="en-US" sz="4400" spc="-1" strike="noStrike">
              <a:solidFill>
                <a:srgbClr val="000000"/>
              </a:solidFill>
              <a:latin typeface="Avenir Next LT Pro"/>
            </a:endParaRPr>
          </a:p>
        </p:txBody>
      </p:sp>
      <p:sp>
        <p:nvSpPr>
          <p:cNvPr id="93" name="TextShape 2"/>
          <p:cNvSpPr txBox="1"/>
          <p:nvPr/>
        </p:nvSpPr>
        <p:spPr>
          <a:xfrm>
            <a:off x="838080" y="1949400"/>
            <a:ext cx="10515240" cy="4195440"/>
          </a:xfrm>
          <a:prstGeom prst="rect">
            <a:avLst/>
          </a:prstGeom>
          <a:noFill/>
          <a:ln>
            <a:noFill/>
          </a:ln>
        </p:spPr>
        <p:txBody>
          <a:bodyPr>
            <a:noAutofit/>
          </a:bodyPr>
          <a:p>
            <a:pPr algn="ctr">
              <a:lnSpc>
                <a:spcPct val="110000"/>
              </a:lnSpc>
              <a:spcBef>
                <a:spcPts val="1001"/>
              </a:spcBef>
            </a:pPr>
            <a:endParaRPr b="0" lang="en-US" sz="2800" spc="-1" strike="noStrike">
              <a:solidFill>
                <a:srgbClr val="ffffff"/>
              </a:solidFill>
              <a:latin typeface="Avenir Next LT Pro"/>
            </a:endParaRPr>
          </a:p>
          <a:p>
            <a:pPr algn="ctr">
              <a:lnSpc>
                <a:spcPct val="110000"/>
              </a:lnSpc>
              <a:spcBef>
                <a:spcPts val="1001"/>
              </a:spcBef>
            </a:pPr>
            <a:r>
              <a:rPr b="0" lang="el-GR" sz="2800" spc="-1" strike="noStrike" u="sng">
                <a:solidFill>
                  <a:srgbClr val="ffffff"/>
                </a:solidFill>
                <a:uFillTx/>
                <a:latin typeface="Avenir Next LT Pro"/>
              </a:rPr>
              <a:t>Σύγχρονος ορισμός</a:t>
            </a:r>
            <a:endParaRPr b="0" lang="en-US" sz="2800" spc="-1" strike="noStrike">
              <a:solidFill>
                <a:srgbClr val="ffffff"/>
              </a:solidFill>
              <a:latin typeface="Avenir Next LT Pro"/>
            </a:endParaRPr>
          </a:p>
          <a:p>
            <a:pPr>
              <a:lnSpc>
                <a:spcPct val="110000"/>
              </a:lnSpc>
              <a:spcBef>
                <a:spcPts val="1001"/>
              </a:spcBef>
            </a:pPr>
            <a:endParaRPr b="0" lang="en-US" sz="2800" spc="-1" strike="noStrike">
              <a:solidFill>
                <a:srgbClr val="ffffff"/>
              </a:solidFill>
              <a:latin typeface="Avenir Next LT Pro"/>
            </a:endParaRPr>
          </a:p>
          <a:p>
            <a:pPr>
              <a:lnSpc>
                <a:spcPct val="110000"/>
              </a:lnSpc>
              <a:spcBef>
                <a:spcPts val="1001"/>
              </a:spcBef>
            </a:pPr>
            <a:r>
              <a:rPr b="0" lang="en" sz="2800" spc="-1" strike="noStrike">
                <a:solidFill>
                  <a:srgbClr val="ffffff"/>
                </a:solidFill>
                <a:latin typeface="Avenir Next LT Pro"/>
              </a:rPr>
              <a:t>Y</a:t>
            </a:r>
            <a:r>
              <a:rPr b="0" lang="el-GR" sz="2800" spc="-1" strike="noStrike">
                <a:solidFill>
                  <a:srgbClr val="ffffff"/>
                </a:solidFill>
                <a:latin typeface="Avenir Next LT Pro"/>
              </a:rPr>
              <a:t>γεία είναι η κατάσταση πλήρους σωματικής, ψυχικής και κοινωνικής ευεξίας, και όχι η απλή απουσία της νόσου ή της αναπηρίας (ΠΟΥ, 1947).</a:t>
            </a: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838080" y="365760"/>
            <a:ext cx="10515240" cy="1325160"/>
          </a:xfrm>
          <a:prstGeom prst="rect">
            <a:avLst/>
          </a:prstGeom>
          <a:noFill/>
          <a:ln>
            <a:noFill/>
          </a:ln>
        </p:spPr>
        <p:txBody>
          <a:bodyPr anchor="ctr">
            <a:noAutofit/>
          </a:bodyPr>
          <a:p>
            <a:pPr>
              <a:lnSpc>
                <a:spcPct val="100000"/>
              </a:lnSpc>
            </a:pPr>
            <a:r>
              <a:rPr b="1" lang="el-GR" sz="4400" spc="-1" strike="noStrike">
                <a:solidFill>
                  <a:srgbClr val="ffffff"/>
                </a:solidFill>
                <a:latin typeface="Avenir Next LT Pro"/>
              </a:rPr>
              <a:t>ΒΑΣΙΚΟΙ ΑΞΟΝΕΣ</a:t>
            </a:r>
            <a:endParaRPr b="0" lang="en-US" sz="4400" spc="-1" strike="noStrike">
              <a:solidFill>
                <a:srgbClr val="000000"/>
              </a:solidFill>
              <a:latin typeface="Avenir Next LT Pro"/>
            </a:endParaRPr>
          </a:p>
        </p:txBody>
      </p:sp>
      <p:sp>
        <p:nvSpPr>
          <p:cNvPr id="175" name="TextShape 2"/>
          <p:cNvSpPr txBox="1"/>
          <p:nvPr/>
        </p:nvSpPr>
        <p:spPr>
          <a:xfrm>
            <a:off x="838080" y="1949400"/>
            <a:ext cx="10515240" cy="4195440"/>
          </a:xfrm>
          <a:prstGeom prst="rect">
            <a:avLst/>
          </a:prstGeom>
          <a:noFill/>
          <a:ln>
            <a:noFill/>
          </a:ln>
        </p:spPr>
        <p:txBody>
          <a:bodyPr>
            <a:normAutofit fontScale="35000"/>
          </a:bodyPr>
          <a:p>
            <a:pPr marL="514440" indent="-514080">
              <a:lnSpc>
                <a:spcPct val="110000"/>
              </a:lnSpc>
              <a:spcBef>
                <a:spcPts val="1001"/>
              </a:spcBef>
              <a:buClr>
                <a:srgbClr val="e729be"/>
              </a:buClr>
              <a:buFont typeface="Avenir Next LT Pro"/>
              <a:buAutoNum type="arabicPeriod"/>
            </a:pPr>
            <a:r>
              <a:rPr b="0" lang="el-GR" sz="2800" spc="-1" strike="noStrike">
                <a:solidFill>
                  <a:srgbClr val="ffffff"/>
                </a:solidFill>
                <a:latin typeface="Avenir Next LT Pro"/>
              </a:rPr>
              <a:t>Η ανάπτυξη και εφαρμογή προγραμμάτων προαγωγής της υγείας στα σχολεία σε συνεργασία με τους φορείς της κοινότητας.</a:t>
            </a:r>
            <a:endParaRPr b="0" lang="en-US" sz="2800" spc="-1" strike="noStrike">
              <a:solidFill>
                <a:srgbClr val="ffffff"/>
              </a:solidFill>
              <a:latin typeface="Avenir Next LT Pro"/>
            </a:endParaRPr>
          </a:p>
          <a:p>
            <a:pPr marL="514440" indent="-514080">
              <a:lnSpc>
                <a:spcPct val="110000"/>
              </a:lnSpc>
              <a:spcBef>
                <a:spcPts val="1001"/>
              </a:spcBef>
              <a:buClr>
                <a:srgbClr val="e729be"/>
              </a:buClr>
              <a:buFont typeface="Avenir Next LT Pro"/>
              <a:buAutoNum type="arabicPeriod"/>
            </a:pPr>
            <a:r>
              <a:rPr b="0" lang="el-GR" sz="2800" spc="-1" strike="noStrike">
                <a:solidFill>
                  <a:srgbClr val="ffffff"/>
                </a:solidFill>
                <a:latin typeface="Avenir Next LT Pro"/>
              </a:rPr>
              <a:t>Συμμετοχή στις δράσεις του ευρωπαϊκού δικτύου Σχολείων για την Υγεία στην Ευρώπη (</a:t>
            </a:r>
            <a:r>
              <a:rPr b="0" lang="en" sz="2800" spc="-1" strike="noStrike">
                <a:solidFill>
                  <a:srgbClr val="ffffff"/>
                </a:solidFill>
                <a:latin typeface="Avenir Next LT Pro"/>
              </a:rPr>
              <a:t>SHE- Schools for Health in Europe) </a:t>
            </a:r>
            <a:r>
              <a:rPr b="0" lang="el-GR" sz="2800" spc="-1" strike="noStrike">
                <a:solidFill>
                  <a:srgbClr val="ffffff"/>
                </a:solidFill>
                <a:latin typeface="Avenir Next LT Pro"/>
              </a:rPr>
              <a:t>και συνηγορία για την ανάπτυξη πολιτικής για την προαγωγή της υγείας στα σχολεία.</a:t>
            </a:r>
            <a:endParaRPr b="0" lang="en-US" sz="2800" spc="-1" strike="noStrike">
              <a:solidFill>
                <a:srgbClr val="ffffff"/>
              </a:solidFill>
              <a:latin typeface="Avenir Next LT Pro"/>
            </a:endParaRPr>
          </a:p>
          <a:p>
            <a:pPr marL="514440" indent="-514080">
              <a:lnSpc>
                <a:spcPct val="110000"/>
              </a:lnSpc>
              <a:spcBef>
                <a:spcPts val="1001"/>
              </a:spcBef>
              <a:buClr>
                <a:srgbClr val="e729be"/>
              </a:buClr>
              <a:buFont typeface="Avenir Next LT Pro"/>
              <a:buAutoNum type="arabicPeriod"/>
            </a:pPr>
            <a:r>
              <a:rPr b="0" lang="el-GR" sz="2800" spc="-1" strike="noStrike">
                <a:solidFill>
                  <a:srgbClr val="ffffff"/>
                </a:solidFill>
                <a:latin typeface="Avenir Next LT Pro"/>
              </a:rPr>
              <a:t>Επιμορφωτικά σεμινάρια για εκπαιδευτικούς και επαγγελματίες υγείας.</a:t>
            </a:r>
            <a:endParaRPr b="0" lang="en-US" sz="2800" spc="-1" strike="noStrike">
              <a:solidFill>
                <a:srgbClr val="ffffff"/>
              </a:solidFill>
              <a:latin typeface="Avenir Next LT Pro"/>
            </a:endParaRPr>
          </a:p>
          <a:p>
            <a:pPr marL="514440" indent="-514080">
              <a:lnSpc>
                <a:spcPct val="110000"/>
              </a:lnSpc>
              <a:spcBef>
                <a:spcPts val="1001"/>
              </a:spcBef>
              <a:buClr>
                <a:srgbClr val="e729be"/>
              </a:buClr>
              <a:buFont typeface="Avenir Next LT Pro"/>
              <a:buAutoNum type="arabicPeriod"/>
            </a:pPr>
            <a:r>
              <a:rPr b="0" lang="el-GR" sz="2800" spc="-1" strike="noStrike">
                <a:solidFill>
                  <a:srgbClr val="ffffff"/>
                </a:solidFill>
                <a:latin typeface="Avenir Next LT Pro"/>
              </a:rPr>
              <a:t>Συμμετοχή σε ευρωπαϊκά προγράμματα για την υγεία των παιδιών.</a:t>
            </a:r>
            <a:endParaRPr b="0" lang="en-US" sz="2800" spc="-1" strike="noStrike">
              <a:solidFill>
                <a:srgbClr val="ffffff"/>
              </a:solidFill>
              <a:latin typeface="Avenir Next LT Pro"/>
            </a:endParaRPr>
          </a:p>
          <a:p>
            <a:pPr marL="514440" indent="-514080">
              <a:lnSpc>
                <a:spcPct val="110000"/>
              </a:lnSpc>
              <a:spcBef>
                <a:spcPts val="1001"/>
              </a:spcBef>
              <a:buClr>
                <a:srgbClr val="e729be"/>
              </a:buClr>
              <a:buFont typeface="Avenir Next LT Pro"/>
              <a:buAutoNum type="arabicPeriod"/>
            </a:pPr>
            <a:r>
              <a:rPr b="0" lang="el-GR" sz="2800" spc="-1" strike="noStrike">
                <a:solidFill>
                  <a:srgbClr val="ffffff"/>
                </a:solidFill>
                <a:latin typeface="Avenir Next LT Pro"/>
              </a:rPr>
              <a:t>Ομιλίες σε παιδιά, γονείς και εκπαιδευτικούς σε θέματα υγείας.</a:t>
            </a:r>
            <a:endParaRPr b="0" lang="en-US" sz="2800" spc="-1" strike="noStrike">
              <a:solidFill>
                <a:srgbClr val="ffffff"/>
              </a:solidFill>
              <a:latin typeface="Avenir Next LT Pro"/>
            </a:endParaRPr>
          </a:p>
          <a:p>
            <a:pPr marL="514440" indent="-514080">
              <a:lnSpc>
                <a:spcPct val="110000"/>
              </a:lnSpc>
              <a:spcBef>
                <a:spcPts val="1001"/>
              </a:spcBef>
              <a:buClr>
                <a:srgbClr val="e729be"/>
              </a:buClr>
              <a:buFont typeface="Avenir Next LT Pro"/>
              <a:buAutoNum type="arabicPeriod"/>
            </a:pPr>
            <a:r>
              <a:rPr b="0" lang="el-GR" sz="2800" spc="-1" strike="noStrike">
                <a:solidFill>
                  <a:srgbClr val="ffffff"/>
                </a:solidFill>
                <a:latin typeface="Avenir Next LT Pro"/>
              </a:rPr>
              <a:t>Διάχυση της προαγωγής της υγείας μέσω τηλεοπτικών και ραδιοφωνικών κοινωνικών μηνυμάτων.</a:t>
            </a: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838080" y="365760"/>
            <a:ext cx="10515240" cy="1325160"/>
          </a:xfrm>
          <a:prstGeom prst="rect">
            <a:avLst/>
          </a:prstGeom>
          <a:noFill/>
          <a:ln>
            <a:noFill/>
          </a:ln>
        </p:spPr>
        <p:txBody>
          <a:bodyPr anchor="ctr">
            <a:noAutofit/>
          </a:bodyPr>
          <a:p>
            <a:pPr>
              <a:lnSpc>
                <a:spcPct val="100000"/>
              </a:lnSpc>
            </a:pPr>
            <a:r>
              <a:rPr b="1" lang="el-GR" sz="4400" spc="-1" strike="noStrike">
                <a:solidFill>
                  <a:srgbClr val="ffffff"/>
                </a:solidFill>
                <a:latin typeface="Avenir Next LT Pro"/>
              </a:rPr>
              <a:t>ΠΡΟΑΓΩΓΗ ΥΓΕΙΑΣ ΣΕ ΗΛΙΚΙΩΜΕΝΟΥΣ</a:t>
            </a:r>
            <a:endParaRPr b="0" lang="en-US" sz="4400" spc="-1" strike="noStrike">
              <a:solidFill>
                <a:srgbClr val="000000"/>
              </a:solidFill>
              <a:latin typeface="Avenir Next LT Pro"/>
            </a:endParaRPr>
          </a:p>
        </p:txBody>
      </p:sp>
      <p:sp>
        <p:nvSpPr>
          <p:cNvPr id="177" name="TextShape 2"/>
          <p:cNvSpPr txBox="1"/>
          <p:nvPr/>
        </p:nvSpPr>
        <p:spPr>
          <a:xfrm>
            <a:off x="838080" y="1949400"/>
            <a:ext cx="10515240" cy="4195440"/>
          </a:xfrm>
          <a:prstGeom prst="rect">
            <a:avLst/>
          </a:prstGeom>
          <a:noFill/>
          <a:ln>
            <a:noFill/>
          </a:ln>
        </p:spPr>
        <p:txBody>
          <a:bodyPr>
            <a:noAutofit/>
          </a:bodyPr>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Οι παρεμβάσεις για ηλικιωμένα άτομα με κίνδυνο αδυναμίας είναι στρατηγικές που απευθύνονται σε ανεξάρτητα άτομα σε όλες τις βασικές ή οργανικές δραστηριότητες της καθημερινής ζωής (</a:t>
            </a:r>
            <a:r>
              <a:rPr b="0" lang="en" sz="2800" spc="-1" strike="noStrike">
                <a:solidFill>
                  <a:srgbClr val="ffffff"/>
                </a:solidFill>
                <a:latin typeface="Avenir Next LT Pro"/>
              </a:rPr>
              <a:t>ADL), </a:t>
            </a:r>
            <a:r>
              <a:rPr b="0" lang="el-GR" sz="2800" spc="-1" strike="noStrike">
                <a:solidFill>
                  <a:srgbClr val="ffffff"/>
                </a:solidFill>
                <a:latin typeface="Avenir Next LT Pro"/>
              </a:rPr>
              <a:t>που έχουν μία ή περισσότερες προγνωστικές καταστάσεις επικείμενης λειτουργικής έκπτωσης και θνησιμότητας, όπως σαρκοπενία, ήπια γνωστική εξασθένηση. πολλαπλή συννοσηρότητα που ορίζεται από πολυπάθεια ή πολυφαρμακία ή πρόσφατη νοσηλεία16).</a:t>
            </a: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732960" y="1029960"/>
            <a:ext cx="10743840" cy="5072760"/>
          </a:xfrm>
          <a:prstGeom prst="rect">
            <a:avLst/>
          </a:prstGeom>
          <a:noFill/>
          <a:ln>
            <a:noFill/>
          </a:ln>
        </p:spPr>
        <p:txBody>
          <a:bodyPr>
            <a:normAutofit fontScale="14000"/>
          </a:bodyPr>
          <a:p>
            <a:pPr marL="228600" indent="-228240">
              <a:lnSpc>
                <a:spcPct val="120000"/>
              </a:lnSpc>
              <a:spcBef>
                <a:spcPts val="1001"/>
              </a:spcBef>
              <a:buClr>
                <a:srgbClr val="e729be"/>
              </a:buClr>
              <a:buFont typeface="Arial"/>
              <a:buChar char="•"/>
            </a:pPr>
            <a:r>
              <a:rPr b="0" lang="el-GR" sz="2900" spc="-1" strike="noStrike">
                <a:solidFill>
                  <a:srgbClr val="ffffff"/>
                </a:solidFill>
                <a:latin typeface="Avenir Next LT Pro"/>
              </a:rPr>
              <a:t>Οι ομαδικές εκπαιδευτικές δραστηριότητες με επισκέψεις παρακολούθησης στο σπίτι ήταν αποτελεσματικές παρεμβάσεις για την προαγωγή της υγείας των ηλικιωμένων ατόμων που διατρέχουν κίνδυνο αδυναμίας και είχαν θετικά αποτελέσματα στην αυτοαξιολόγηση της υγείας (23, καθυστερημένη εξέλιξη της υποκειμενικής αδυναμίας μετρούμενη από την κόπωση στις καθημερινές δραστηριότητες (25 , και επιδείνωση (21 και έκταση της εξάρτησης από </a:t>
            </a:r>
            <a:r>
              <a:rPr b="0" lang="en" sz="2900" spc="-1" strike="noStrike">
                <a:solidFill>
                  <a:srgbClr val="ffffff"/>
                </a:solidFill>
                <a:latin typeface="Avenir Next LT Pro"/>
              </a:rPr>
              <a:t>ADL </a:t>
            </a:r>
            <a:r>
              <a:rPr b="0" lang="el-GR" sz="2900" spc="-1" strike="noStrike">
                <a:solidFill>
                  <a:srgbClr val="ffffff"/>
                </a:solidFill>
                <a:latin typeface="Avenir Next LT Pro"/>
              </a:rPr>
              <a:t>μετά από ένα έτος(22).</a:t>
            </a:r>
            <a:endParaRPr b="0" lang="en-US" sz="2900" spc="-1" strike="noStrike">
              <a:solidFill>
                <a:srgbClr val="ffffff"/>
              </a:solidFill>
              <a:latin typeface="Avenir Next LT Pro"/>
            </a:endParaRPr>
          </a:p>
          <a:p>
            <a:pPr>
              <a:lnSpc>
                <a:spcPct val="120000"/>
              </a:lnSpc>
              <a:spcBef>
                <a:spcPts val="1001"/>
              </a:spcBef>
            </a:pPr>
            <a:endParaRPr b="0" lang="en-US" sz="2900" spc="-1" strike="noStrike">
              <a:solidFill>
                <a:srgbClr val="ffffff"/>
              </a:solidFill>
              <a:latin typeface="Avenir Next LT Pro"/>
            </a:endParaRPr>
          </a:p>
          <a:p>
            <a:pPr marL="228600" indent="-228240">
              <a:lnSpc>
                <a:spcPct val="120000"/>
              </a:lnSpc>
              <a:spcBef>
                <a:spcPts val="1001"/>
              </a:spcBef>
              <a:buClr>
                <a:srgbClr val="e729be"/>
              </a:buClr>
              <a:buFont typeface="Arial"/>
              <a:buChar char="•"/>
            </a:pPr>
            <a:r>
              <a:rPr b="0" lang="el-GR" sz="2900" spc="-1" strike="noStrike">
                <a:solidFill>
                  <a:srgbClr val="ffffff"/>
                </a:solidFill>
                <a:latin typeface="Avenir Next LT Pro"/>
              </a:rPr>
              <a:t>Η αποτελεσματικότητα των πολύπλοκων στρατηγικών προαγωγής της υγείας στη γήρανση συνδέεται με τη συζήτηση για την πολυδιάστατη γήρανση και την ανάγκη για στρατηγικές αυτοφροντίδας και αντιμετώπισης των δυσκολιών. Η ενίσχυση της πεποίθησης στην αυτο-αποτελεσματικότητα μεταξύ των συμμετεχόντων ευνοεί την ενδυνάμωση και την αυτοεκτίμηση και διεγείρει άμεσα τη λήψη αποφάσεων και την αλλαγή συμπεριφοράς (21-23,25).</a:t>
            </a:r>
            <a:endParaRPr b="0" lang="en-US" sz="2900" spc="-1" strike="noStrike">
              <a:solidFill>
                <a:srgbClr val="ffffff"/>
              </a:solidFill>
              <a:latin typeface="Avenir Next LT Pro"/>
            </a:endParaRPr>
          </a:p>
          <a:p>
            <a:pPr>
              <a:lnSpc>
                <a:spcPct val="120000"/>
              </a:lnSpc>
              <a:spcBef>
                <a:spcPts val="1001"/>
              </a:spcBef>
            </a:pPr>
            <a:endParaRPr b="0" lang="en-US" sz="2900" spc="-1" strike="noStrike">
              <a:solidFill>
                <a:srgbClr val="ffffff"/>
              </a:solidFill>
              <a:latin typeface="Avenir Next LT Pro"/>
            </a:endParaRPr>
          </a:p>
          <a:p>
            <a:pPr marL="228600" indent="-228240">
              <a:lnSpc>
                <a:spcPct val="120000"/>
              </a:lnSpc>
              <a:spcBef>
                <a:spcPts val="1001"/>
              </a:spcBef>
              <a:buClr>
                <a:srgbClr val="e729be"/>
              </a:buClr>
              <a:buFont typeface="Arial"/>
              <a:buChar char="•"/>
            </a:pPr>
            <a:r>
              <a:rPr b="0" lang="el-GR" sz="2900" spc="-1" strike="noStrike">
                <a:solidFill>
                  <a:srgbClr val="ffffff"/>
                </a:solidFill>
                <a:latin typeface="Avenir Next LT Pro"/>
              </a:rPr>
              <a:t>Έτσι, εκτός από μια στρατηγική επίλυσης προβλημάτων, σε ομαδικές συζητήσεις με πολυεπαγγελματική προσέγγιση, μπορεί να αντιμετωπιστεί ένα ευρύ φάσμα πληροφοριών και γνώσεων και ευνοείται ο κριτικός προβληματισμός με μετασχηματισμό της γνώσης για επίλυση προβλημάτων από μια νέα οπτική. Καθιερώνεται μια θετική άποψη για τη γήρανση, η οποία ευνοεί την αυτοφροντίδα, τη συνυπευθυνότητα για την υγεία των εμπλεκομένων και την ενθάρρυνση ενός υγιεινού τρόπου ζωής. Εκτός από ένα εκπαιδευτικό εργαλείο ενίσχυσης, οι συζητήσεις αποτελούν αποτελεσματικές στρατηγικές για την προαγωγή της υγείας των μοναχικών ηλικιωμένων που χρειάζονται κοινωνική υποστήριξη40).</a:t>
            </a:r>
            <a:endParaRPr b="0" lang="en-US" sz="2900" spc="-1" strike="noStrike">
              <a:solidFill>
                <a:srgbClr val="ffffff"/>
              </a:solidFill>
              <a:latin typeface="Avenir Next LT Pro"/>
            </a:endParaRPr>
          </a:p>
          <a:p>
            <a:pPr>
              <a:lnSpc>
                <a:spcPct val="110000"/>
              </a:lnSpc>
              <a:spcBef>
                <a:spcPts val="1001"/>
              </a:spcBef>
            </a:pPr>
            <a:endParaRPr b="0" lang="en-US" sz="29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575280" y="1812960"/>
            <a:ext cx="10515240" cy="4195440"/>
          </a:xfrm>
          <a:prstGeom prst="rect">
            <a:avLst/>
          </a:prstGeom>
          <a:noFill/>
          <a:ln>
            <a:noFill/>
          </a:ln>
        </p:spPr>
        <p:txBody>
          <a:bodyPr>
            <a:normAutofit fontScale="24000"/>
          </a:bodyPr>
          <a:p>
            <a:pPr>
              <a:lnSpc>
                <a:spcPct val="110000"/>
              </a:lnSpc>
              <a:spcBef>
                <a:spcPts val="1001"/>
              </a:spcBef>
            </a:pPr>
            <a:endParaRPr b="0" lang="en-US" sz="2800" spc="-1" strike="noStrike">
              <a:solidFill>
                <a:srgbClr val="ffffff"/>
              </a:solidFill>
              <a:latin typeface="Avenir Next LT Pro"/>
            </a:endParaRPr>
          </a:p>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Οι κατ' οίκον επισκέψεις και τα προγράμματα κατ' οίκον φροντίδας είναι τα πιο ιστορικά χρησιμοποιούμενα εργαλεία στον τομέα της κοινοτικής υγείας(41, έχουν θετικά αποτελέσματα στην αποκατάσταση της υγείας και της λειτουργικής κατάστασης και ελαχιστοποιούν τα ποσοστά θνησιμότητας και τον αριθμό των νοσηλειών(42).</a:t>
            </a:r>
            <a:endParaRPr b="0" lang="en-US" sz="2800" spc="-1" strike="noStrike">
              <a:solidFill>
                <a:srgbClr val="ffffff"/>
              </a:solidFill>
              <a:latin typeface="Avenir Next LT Pro"/>
            </a:endParaRPr>
          </a:p>
          <a:p>
            <a:pPr>
              <a:lnSpc>
                <a:spcPct val="110000"/>
              </a:lnSpc>
              <a:spcBef>
                <a:spcPts val="1001"/>
              </a:spcBef>
            </a:pPr>
            <a:endParaRPr b="0" lang="en-US" sz="2800" spc="-1" strike="noStrike">
              <a:solidFill>
                <a:srgbClr val="ffffff"/>
              </a:solidFill>
              <a:latin typeface="Avenir Next LT Pro"/>
            </a:endParaRPr>
          </a:p>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Οι παρεμβάσεις κατ' οίκον επισκέψεων για την προαγωγή της υγείας ευάλωτων ηλικιωμένων ευνοούν τη σύνδεση, ενισχύουν την ενημέρωση στην αγωγή υγείας43 και βελτιώνουν το επίπεδο γνώσεων σχετικά με τη σωστή διατροφή, τα οφέλη της άσκησης και τα προληπτικά μέτρα για πτώσεις(19). Ωστόσο, αυτή η παρέμβαση έχει αμφιλεγόμενη αποτελεσματικότητα και αναποτελεσματικά αποτελέσματα για μη ευπαθείς ηλικιωμένους με εύκολη πρόσβαση στην ιατρική περίθαλψη, καθώς ζώντας ανεξάρτητα σε ένα περιβάλλον χαμηλής προγραμματικής ευπάθειας, δεν χρειάζονται εντατικές και προληπτικές παρεμβάσεις υγείας</a:t>
            </a: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838080" y="1949400"/>
            <a:ext cx="10515240" cy="4195440"/>
          </a:xfrm>
          <a:prstGeom prst="rect">
            <a:avLst/>
          </a:prstGeom>
          <a:noFill/>
          <a:ln>
            <a:noFill/>
          </a:ln>
        </p:spPr>
        <p:txBody>
          <a:bodyPr>
            <a:normAutofit fontScale="91000"/>
          </a:bodyPr>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Εκτός από τις εκπαιδευτικές μεθόδους, η σωματική προπόνηση και τα συμπληρώματα διατροφής είναι αποτελεσματικές παρεμβάσεις για τη βελτίωση των δοκιμών αερόβιας ικανότητας σε προ-ευπαθείς ηλικιωμένους.</a:t>
            </a:r>
            <a:endParaRPr b="0" lang="en-US" sz="2800" spc="-1" strike="noStrike">
              <a:solidFill>
                <a:srgbClr val="ffffff"/>
              </a:solidFill>
              <a:latin typeface="Avenir Next LT Pro"/>
            </a:endParaRPr>
          </a:p>
          <a:p>
            <a:pPr marL="228600" indent="-228240">
              <a:lnSpc>
                <a:spcPct val="110000"/>
              </a:lnSpc>
              <a:spcBef>
                <a:spcPts val="1001"/>
              </a:spcBef>
              <a:buClr>
                <a:srgbClr val="e729be"/>
              </a:buClr>
              <a:buFont typeface="Arial"/>
              <a:buChar char="•"/>
            </a:pPr>
            <a:r>
              <a:rPr b="0" lang="el-GR" sz="2800" spc="-1" strike="noStrike">
                <a:solidFill>
                  <a:srgbClr val="ffffff"/>
                </a:solidFill>
                <a:latin typeface="Avenir Next LT Pro"/>
              </a:rPr>
              <a:t>Οι κλινικές στρατηγικές για τη βελτίωση και την ενθάρρυνση της πρακτικής άσκησης είναι ένα από τα κύρια συστατικά αποκατάστασης των ηλικιωμένων ατόμων που διατρέχουν κίνδυνο αδυναμίας</a:t>
            </a:r>
            <a:endParaRPr b="0" lang="en-US" sz="2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47160" y="199800"/>
            <a:ext cx="12144240" cy="6657840"/>
          </a:xfrm>
          <a:prstGeom prst="rect">
            <a:avLst/>
          </a:prstGeom>
          <a:noFill/>
          <a:ln>
            <a:noFill/>
          </a:ln>
        </p:spPr>
        <p:txBody>
          <a:bodyPr>
            <a:noAutofit/>
          </a:bodyPr>
          <a:p>
            <a:pPr marL="228600" indent="-228240">
              <a:lnSpc>
                <a:spcPct val="100000"/>
              </a:lnSpc>
              <a:spcBef>
                <a:spcPts val="1001"/>
              </a:spcBef>
              <a:buClr>
                <a:srgbClr val="e729be"/>
              </a:buClr>
              <a:buFont typeface="Arial"/>
              <a:buChar char="•"/>
            </a:pPr>
            <a:r>
              <a:rPr b="0" lang="el-GR" sz="1800" spc="-1" strike="noStrike">
                <a:solidFill>
                  <a:srgbClr val="ffffff"/>
                </a:solidFill>
                <a:latin typeface="Avenir Next LT Pro"/>
              </a:rPr>
              <a:t>Η προπόνηση με αντιστάσεις και η επαρκής πρόσληψη πρωτεϊνών και ενέργειας ευνοούν τη διαχείριση της απώλειας βάρους και της προπόνησης με αντίσταση και καθυστερούν τη μείωση της μυϊκής μάζας και δύναμης. Τα προγράμματα σωματικής δραστηριότητας είναι μια εύκολα αποδεκτή παρέμβαση από τους ηλικιωμένους που διατρέχουν κοινωνικό κίνδυνο κατάθλιψης, μόνοι ή με εγκατεστημένη σωματική αναπηρία. Αυτά τα προγράμματα έχουν επίσης φυσιολογική επίδραση και συνεργάζονται με την κοινωνικοποίηση.</a:t>
            </a:r>
            <a:endParaRPr b="0" lang="en-US" sz="1800" spc="-1" strike="noStrike">
              <a:solidFill>
                <a:srgbClr val="ffffff"/>
              </a:solidFill>
              <a:latin typeface="Avenir Next LT Pro"/>
            </a:endParaRPr>
          </a:p>
          <a:p>
            <a:pPr>
              <a:lnSpc>
                <a:spcPct val="100000"/>
              </a:lnSpc>
              <a:spcBef>
                <a:spcPts val="1001"/>
              </a:spcBef>
            </a:pPr>
            <a:endParaRPr b="0" lang="en-US" sz="1800" spc="-1" strike="noStrike">
              <a:solidFill>
                <a:srgbClr val="ffffff"/>
              </a:solidFill>
              <a:latin typeface="Avenir Next LT Pro"/>
            </a:endParaRPr>
          </a:p>
          <a:p>
            <a:pPr marL="228600" indent="-228240">
              <a:lnSpc>
                <a:spcPct val="100000"/>
              </a:lnSpc>
              <a:spcBef>
                <a:spcPts val="1001"/>
              </a:spcBef>
              <a:buClr>
                <a:srgbClr val="e729be"/>
              </a:buClr>
              <a:buFont typeface="Arial"/>
              <a:buChar char="•"/>
            </a:pPr>
            <a:r>
              <a:rPr b="0" lang="el-GR" sz="1800" spc="-1" strike="noStrike">
                <a:solidFill>
                  <a:srgbClr val="ffffff"/>
                </a:solidFill>
                <a:latin typeface="Avenir Next LT Pro"/>
              </a:rPr>
              <a:t>Η γνωστική εκπαίδευση ξεχωρίζει ως μη φαρμακολογική παρέμβαση για τους ηλικιωμένους, δρα στην πλαστικότητα της πνευματικής λειτουργίας και είναι μια πολλά υποσχόμενη εναλλακτική λύση για την ανακούφιση ή την καθυστέρηση των επιπτώσεων της γήρανσης. Η αποκατάσταση της ικανότητας κατανόησης και επίλυσης καθημερινών προβλημάτων και η γνωστική εκπαίδευση έχουν αντίκτυπο στη μνήμη, την προσοχή, τη λογική και την ταχύτητα επεξεργασίας, μεταξύ άλλων λειτουργιών που ευνοούν τη διατήρηση της αυτονομίας μαζί με το χιούμορ/συμπεριφορά και επηρεάζουν άμεσα την αδυναμία.</a:t>
            </a:r>
            <a:endParaRPr b="0" lang="en-US" sz="1800" spc="-1" strike="noStrike">
              <a:solidFill>
                <a:srgbClr val="ffffff"/>
              </a:solidFill>
              <a:latin typeface="Avenir Next LT Pro"/>
            </a:endParaRPr>
          </a:p>
          <a:p>
            <a:pPr>
              <a:lnSpc>
                <a:spcPct val="100000"/>
              </a:lnSpc>
              <a:spcBef>
                <a:spcPts val="1001"/>
              </a:spcBef>
            </a:pPr>
            <a:endParaRPr b="0" lang="en-US" sz="1800" spc="-1" strike="noStrike">
              <a:solidFill>
                <a:srgbClr val="ffffff"/>
              </a:solidFill>
              <a:latin typeface="Avenir Next LT Pro"/>
            </a:endParaRPr>
          </a:p>
          <a:p>
            <a:pPr marL="228600" indent="-228240">
              <a:lnSpc>
                <a:spcPct val="100000"/>
              </a:lnSpc>
              <a:spcBef>
                <a:spcPts val="1001"/>
              </a:spcBef>
              <a:buClr>
                <a:srgbClr val="e729be"/>
              </a:buClr>
              <a:buFont typeface="Arial"/>
              <a:buChar char="•"/>
            </a:pPr>
            <a:r>
              <a:rPr b="0" lang="el-GR" sz="1800" spc="-1" strike="noStrike">
                <a:solidFill>
                  <a:srgbClr val="ffffff"/>
                </a:solidFill>
                <a:latin typeface="Avenir Next LT Pro"/>
              </a:rPr>
              <a:t>Τέλος, εκπαιδευτικά προγράμματα για τη διατήρηση της σωματικής και ψυχικής ευεξίας που ενθαρρύνουν την τακτική άσκηση, τη συμμετοχή σε ομάδες και προγράμματα ενίσχυσης της αυτονομίας των ηλικιωμένων που διατρέχουν κίνδυνο αδυναμίας.</a:t>
            </a:r>
            <a:endParaRPr b="0" lang="en-US" sz="1800" spc="-1" strike="noStrike">
              <a:solidFill>
                <a:srgbClr val="ffffff"/>
              </a:solidFill>
              <a:latin typeface="Avenir Next LT Pro"/>
            </a:endParaRPr>
          </a:p>
          <a:p>
            <a:pPr>
              <a:lnSpc>
                <a:spcPct val="100000"/>
              </a:lnSpc>
              <a:spcBef>
                <a:spcPts val="1001"/>
              </a:spcBef>
            </a:pPr>
            <a:endParaRPr b="0" lang="en-US" sz="1800" spc="-1" strike="noStrike">
              <a:solidFill>
                <a:srgbClr val="ffffff"/>
              </a:solidFill>
              <a:latin typeface="Avenir Next LT Pro"/>
            </a:endParaRPr>
          </a:p>
          <a:p>
            <a:pPr marL="228600" indent="-228240">
              <a:lnSpc>
                <a:spcPct val="100000"/>
              </a:lnSpc>
              <a:spcBef>
                <a:spcPts val="1001"/>
              </a:spcBef>
              <a:buClr>
                <a:srgbClr val="e729be"/>
              </a:buClr>
              <a:buFont typeface="Arial"/>
              <a:buChar char="•"/>
            </a:pPr>
            <a:r>
              <a:rPr b="0" lang="el-GR" sz="1800" spc="-1" strike="noStrike">
                <a:solidFill>
                  <a:srgbClr val="ffffff"/>
                </a:solidFill>
                <a:latin typeface="Avenir Next LT Pro"/>
              </a:rPr>
              <a:t>Αυτά τα στοιχεία απεικονίζουν τη διεθνή τάση να συνδυάζονται στρατηγικές για τη μετάδοση πληροφοριών με ενέργειες προσυμπτωματικού ελέγχου/συμβουλευτικής, οι οποίες ενισχύουν την ικανότητα λήψης απόφασης και διοίκησης των ατόμων, αυξάνουν την ικανοποίηση και την ενδυνάμωση και ευνοούν τη διαχείριση, παρακολούθηση και έλεγχο της πορείας της νόσου και των αλλαγών συμπεριφοράς. για παρατεταμένο χρονικό διάστημα</a:t>
            </a:r>
            <a:endParaRPr b="0" lang="en-US" sz="1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3"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184" name="CustomShape 3"/>
          <p:cNvSpPr/>
          <p:nvPr/>
        </p:nvSpPr>
        <p:spPr>
          <a:xfrm>
            <a:off x="0" y="0"/>
            <a:ext cx="12191760" cy="22172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85" name="CustomShape 4"/>
          <p:cNvSpPr/>
          <p:nvPr/>
        </p:nvSpPr>
        <p:spPr>
          <a:xfrm rot="10800000">
            <a:off x="-2880" y="0"/>
            <a:ext cx="12191760" cy="2217240"/>
          </a:xfrm>
          <a:prstGeom prst="rect">
            <a:avLst/>
          </a:prstGeom>
          <a:blipFill rotWithShape="0">
            <a:blip r:embed="rId1">
              <a:alphaModFix amt="20000"/>
            </a:blip>
            <a:tile/>
          </a:blipFill>
          <a:ln>
            <a:noFill/>
          </a:ln>
        </p:spPr>
        <p:style>
          <a:lnRef idx="2">
            <a:schemeClr val="accent1">
              <a:shade val="50000"/>
            </a:schemeClr>
          </a:lnRef>
          <a:fillRef idx="1">
            <a:schemeClr val="accent1"/>
          </a:fillRef>
          <a:effectRef idx="0">
            <a:schemeClr val="accent1"/>
          </a:effectRef>
          <a:fontRef idx="minor"/>
        </p:style>
      </p:sp>
      <p:sp>
        <p:nvSpPr>
          <p:cNvPr id="186" name="TextShape 5"/>
          <p:cNvSpPr txBox="1"/>
          <p:nvPr/>
        </p:nvSpPr>
        <p:spPr>
          <a:xfrm>
            <a:off x="838080" y="380880"/>
            <a:ext cx="10002960" cy="1599840"/>
          </a:xfrm>
          <a:prstGeom prst="rect">
            <a:avLst/>
          </a:prstGeom>
          <a:noFill/>
          <a:ln>
            <a:noFill/>
          </a:ln>
        </p:spPr>
        <p:txBody>
          <a:bodyPr anchor="ctr">
            <a:normAutofit/>
          </a:bodyPr>
          <a:p>
            <a:pPr>
              <a:lnSpc>
                <a:spcPct val="100000"/>
              </a:lnSpc>
            </a:pPr>
            <a:r>
              <a:rPr b="1" lang="el-GR" sz="4400" spc="-1" strike="noStrike">
                <a:solidFill>
                  <a:srgbClr val="ffffff"/>
                </a:solidFill>
                <a:latin typeface="Avenir Next LT Pro"/>
              </a:rPr>
              <a:t>ΠΡΟΛΗΨΗ</a:t>
            </a:r>
            <a:endParaRPr b="0" lang="en-US" sz="4400" spc="-1" strike="noStrike">
              <a:solidFill>
                <a:srgbClr val="000000"/>
              </a:solidFill>
              <a:latin typeface="Avenir Next LT Pro"/>
            </a:endParaRPr>
          </a:p>
        </p:txBody>
      </p:sp>
      <p:sp>
        <p:nvSpPr>
          <p:cNvPr id="187" name="TextShape 6"/>
          <p:cNvSpPr txBox="1"/>
          <p:nvPr/>
        </p:nvSpPr>
        <p:spPr>
          <a:xfrm>
            <a:off x="838080" y="2514600"/>
            <a:ext cx="4876560" cy="3783240"/>
          </a:xfrm>
          <a:prstGeom prst="rect">
            <a:avLst/>
          </a:prstGeom>
          <a:noFill/>
          <a:ln>
            <a:noFill/>
          </a:ln>
        </p:spPr>
        <p:txBody>
          <a:bodyPr anchor="ctr">
            <a:normAutofit/>
          </a:bodyPr>
          <a:p>
            <a:pPr>
              <a:lnSpc>
                <a:spcPct val="110000"/>
              </a:lnSpc>
              <a:spcBef>
                <a:spcPts val="1001"/>
              </a:spcBef>
            </a:pPr>
            <a:r>
              <a:rPr b="0" lang="el-GR" sz="1800" spc="-1" strike="noStrike">
                <a:solidFill>
                  <a:srgbClr val="2c1c31"/>
                </a:solidFill>
                <a:latin typeface="Google Sans"/>
              </a:rPr>
              <a:t>Γενικότερα, η πρόληψη είναι μια θετική διαδικασία (διεργασία) η οποία ενισχύει τα άτομα και τα συστήματα να αντιμετωπίσουν τις προκλήσεις των γεγονότων της ζωής και τις αλλαγές, δημιουργώντας και ενισχύοντας τις συνθήκες που προάγουν υγιείς συμπεριφορές και τρόπους ζωής.</a:t>
            </a:r>
            <a:endParaRPr b="0" lang="en-US" sz="1800" spc="-1" strike="noStrike">
              <a:solidFill>
                <a:srgbClr val="ffffff"/>
              </a:solidFill>
              <a:latin typeface="Avenir Next LT Pro"/>
            </a:endParaRPr>
          </a:p>
        </p:txBody>
      </p:sp>
      <p:pic>
        <p:nvPicPr>
          <p:cNvPr id="188" name="Picture 2" descr=""/>
          <p:cNvPicPr/>
          <p:nvPr/>
        </p:nvPicPr>
        <p:blipFill>
          <a:blip r:embed="rId2"/>
          <a:srcRect l="0" t="0" r="10996" b="0"/>
          <a:stretch/>
        </p:blipFill>
        <p:spPr>
          <a:xfrm>
            <a:off x="5996520" y="2217600"/>
            <a:ext cx="6194880" cy="464004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0"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191" name="TextShape 3"/>
          <p:cNvSpPr txBox="1"/>
          <p:nvPr/>
        </p:nvSpPr>
        <p:spPr>
          <a:xfrm>
            <a:off x="838080" y="559800"/>
            <a:ext cx="8762760" cy="1664280"/>
          </a:xfrm>
          <a:prstGeom prst="rect">
            <a:avLst/>
          </a:prstGeom>
          <a:noFill/>
          <a:ln>
            <a:noFill/>
          </a:ln>
        </p:spPr>
        <p:txBody>
          <a:bodyPr anchor="ctr">
            <a:normAutofit/>
          </a:bodyPr>
          <a:p>
            <a:pPr>
              <a:lnSpc>
                <a:spcPct val="100000"/>
              </a:lnSpc>
            </a:pPr>
            <a:r>
              <a:rPr b="1" lang="el-GR" sz="4400" spc="-1" strike="noStrike">
                <a:solidFill>
                  <a:srgbClr val="2c1c31"/>
                </a:solidFill>
                <a:latin typeface="Avenir Next LT Pro"/>
              </a:rPr>
              <a:t>ΠΡΩΤΟΓΕΝΗΣ ΠΡΟΛΗΨΗ</a:t>
            </a:r>
            <a:endParaRPr b="0" lang="en-US" sz="4400" spc="-1" strike="noStrike">
              <a:solidFill>
                <a:srgbClr val="000000"/>
              </a:solidFill>
              <a:latin typeface="Avenir Next LT Pro"/>
            </a:endParaRPr>
          </a:p>
        </p:txBody>
      </p:sp>
      <p:sp>
        <p:nvSpPr>
          <p:cNvPr id="192" name="TextShape 4"/>
          <p:cNvSpPr txBox="1"/>
          <p:nvPr/>
        </p:nvSpPr>
        <p:spPr>
          <a:xfrm>
            <a:off x="825840" y="2384640"/>
            <a:ext cx="8762040" cy="3728160"/>
          </a:xfrm>
          <a:prstGeom prst="rect">
            <a:avLst/>
          </a:prstGeom>
          <a:noFill/>
          <a:ln>
            <a:noFill/>
          </a:ln>
        </p:spPr>
        <p:txBody>
          <a:bodyPr>
            <a:normAutofit/>
          </a:bodyPr>
          <a:p>
            <a:pPr marL="228600" indent="-228240">
              <a:lnSpc>
                <a:spcPct val="110000"/>
              </a:lnSpc>
              <a:spcBef>
                <a:spcPts val="1001"/>
              </a:spcBef>
              <a:buClr>
                <a:srgbClr val="e729be"/>
              </a:buClr>
              <a:buFont typeface="Arial"/>
              <a:buChar char="•"/>
            </a:pPr>
            <a:r>
              <a:rPr b="0" lang="el-GR" sz="1800" spc="-1" strike="noStrike">
                <a:solidFill>
                  <a:srgbClr val="2c1c31"/>
                </a:solidFill>
                <a:latin typeface="Avenir Next LT Pro"/>
              </a:rPr>
              <a:t>Ο όρος πρωτογενής πρόληψη συνίσταται στην παρέμβαση πριν την εκδήλωση ενός γεγονότος που προκαλεί δυσάρεστες συνέπειες, που σημαίνει διάσπαση του δικτύου αιτιωδών σχέσεων που περιβάλλουν αυτό το γεγονός, με την αφαίρεση ενός ή περισσοτέρων κρίκων της αλυσίδας. Η πρόληψη προϋποθέτει την κινητοποίηση των ανθρώπων ή την «παρακίνησή» τους ν’ αλλάξουν τον τρόπο ζωής τους προς μια καλύτερη κατεύθυνση. Η εκπαίδευση και η πληροφόρηση παίζουν ένα ζωτικό ρόλο σ’ αυτήν τη διαδικασία, η οποία είναι αποτέλεσμα συνδυασμένης δράσης διαφορετικών ανθρώπων</a:t>
            </a:r>
            <a:endParaRPr b="0" lang="en-US" sz="1800" spc="-1" strike="noStrike">
              <a:solidFill>
                <a:srgbClr val="ffffff"/>
              </a:solidFill>
              <a:latin typeface="Avenir Next LT Pro"/>
            </a:endParaRPr>
          </a:p>
        </p:txBody>
      </p:sp>
      <p:sp>
        <p:nvSpPr>
          <p:cNvPr id="193" name="CustomShape 5"/>
          <p:cNvSpPr/>
          <p:nvPr/>
        </p:nvSpPr>
        <p:spPr>
          <a:xfrm>
            <a:off x="10048320" y="0"/>
            <a:ext cx="214308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194" name="CustomShape 6"/>
          <p:cNvSpPr/>
          <p:nvPr/>
        </p:nvSpPr>
        <p:spPr>
          <a:xfrm>
            <a:off x="10048320" y="0"/>
            <a:ext cx="2143080" cy="6857640"/>
          </a:xfrm>
          <a:prstGeom prst="rect">
            <a:avLst/>
          </a:prstGeom>
          <a:blipFill rotWithShape="0">
            <a:blip r:embed="rId1">
              <a:alphaModFix amt="40000"/>
            </a:blip>
            <a:tile/>
          </a:blip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6"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97" name="Picture 11" descr=""/>
          <p:cNvPicPr/>
          <p:nvPr/>
        </p:nvPicPr>
        <p:blipFill>
          <a:blip r:embed="rId1"/>
          <a:srcRect l="0" t="37020" r="40632" b="0"/>
          <a:stretch/>
        </p:blipFill>
        <p:spPr>
          <a:xfrm>
            <a:off x="10744200" y="0"/>
            <a:ext cx="1447560" cy="1535400"/>
          </a:xfrm>
          <a:prstGeom prst="rect">
            <a:avLst/>
          </a:prstGeom>
          <a:ln>
            <a:noFill/>
          </a:ln>
        </p:spPr>
      </p:pic>
      <p:sp>
        <p:nvSpPr>
          <p:cNvPr id="198" name="TextShape 3"/>
          <p:cNvSpPr txBox="1"/>
          <p:nvPr/>
        </p:nvSpPr>
        <p:spPr>
          <a:xfrm>
            <a:off x="838080" y="559800"/>
            <a:ext cx="10347840" cy="1674720"/>
          </a:xfrm>
          <a:prstGeom prst="rect">
            <a:avLst/>
          </a:prstGeom>
          <a:noFill/>
          <a:ln>
            <a:noFill/>
          </a:ln>
        </p:spPr>
        <p:txBody>
          <a:bodyPr>
            <a:normAutofit/>
          </a:bodyPr>
          <a:p>
            <a:pPr algn="ctr">
              <a:lnSpc>
                <a:spcPct val="100000"/>
              </a:lnSpc>
            </a:pPr>
            <a:r>
              <a:rPr b="1" lang="el-GR" sz="4400" spc="-1" strike="noStrike">
                <a:solidFill>
                  <a:srgbClr val="2c1c31"/>
                </a:solidFill>
                <a:latin typeface="Avenir Next LT Pro"/>
              </a:rPr>
              <a:t>ΠΑΡΑΔΕΙΓΜΑΤΑ ΠΡΩΤΟΓΕΝΟΥΣ ΠΡΟΛΗΨΗΣ</a:t>
            </a:r>
            <a:endParaRPr b="0" lang="en-US" sz="4400" spc="-1" strike="noStrike">
              <a:solidFill>
                <a:srgbClr val="000000"/>
              </a:solidFill>
              <a:latin typeface="Avenir Next LT Pro"/>
            </a:endParaRPr>
          </a:p>
        </p:txBody>
      </p:sp>
      <p:pic>
        <p:nvPicPr>
          <p:cNvPr id="199" name="Picture 13" descr=""/>
          <p:cNvPicPr/>
          <p:nvPr/>
        </p:nvPicPr>
        <p:blipFill>
          <a:blip r:embed="rId2"/>
          <a:srcRect l="0" t="0" r="46042" b="0"/>
          <a:stretch/>
        </p:blipFill>
        <p:spPr>
          <a:xfrm rot="10800000">
            <a:off x="360" y="2719440"/>
            <a:ext cx="1371240" cy="2548080"/>
          </a:xfrm>
          <a:prstGeom prst="rect">
            <a:avLst/>
          </a:prstGeom>
          <a:ln>
            <a:noFill/>
          </a:ln>
        </p:spPr>
      </p:pic>
      <p:sp>
        <p:nvSpPr>
          <p:cNvPr id="200" name="TextShape 4"/>
          <p:cNvSpPr txBox="1"/>
          <p:nvPr/>
        </p:nvSpPr>
        <p:spPr>
          <a:xfrm>
            <a:off x="3994560" y="2403000"/>
            <a:ext cx="7178400" cy="3709800"/>
          </a:xfrm>
          <a:prstGeom prst="rect">
            <a:avLst/>
          </a:prstGeom>
          <a:noFill/>
          <a:ln>
            <a:noFill/>
          </a:ln>
        </p:spPr>
        <p:txBody>
          <a:bodyPr anchor="ctr">
            <a:normAutofit/>
          </a:bodyPr>
          <a:p>
            <a:pPr marL="228600" indent="-228240">
              <a:lnSpc>
                <a:spcPct val="110000"/>
              </a:lnSpc>
              <a:spcBef>
                <a:spcPts val="1001"/>
              </a:spcBef>
              <a:buClr>
                <a:srgbClr val="e729be"/>
              </a:buClr>
              <a:buFont typeface="Arial"/>
              <a:buChar char="•"/>
            </a:pPr>
            <a:r>
              <a:rPr b="0" lang="el-GR" sz="2000" spc="-1" strike="noStrike">
                <a:solidFill>
                  <a:srgbClr val="2c1c31"/>
                </a:solidFill>
                <a:latin typeface="Avenir Next LT Pro"/>
              </a:rPr>
              <a:t>Χαρακτηριστικά παραδείγματα πρωτογενούς πρόληψης περιλαμβάνουν τη διακοπή του καπνίσματος για τη μείωση της νοσηρότητας και της θνησιμότητας του καρκίνου και τον εμβολιασμό για τη μείωση της ευαισθησίας σε μία μολυσματική ασθένεια.</a:t>
            </a:r>
            <a:endParaRPr b="0" lang="en-US" sz="20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2"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203" name="TextShape 3"/>
          <p:cNvSpPr txBox="1"/>
          <p:nvPr/>
        </p:nvSpPr>
        <p:spPr>
          <a:xfrm>
            <a:off x="838080" y="559800"/>
            <a:ext cx="8762760" cy="1664280"/>
          </a:xfrm>
          <a:prstGeom prst="rect">
            <a:avLst/>
          </a:prstGeom>
          <a:noFill/>
          <a:ln>
            <a:noFill/>
          </a:ln>
        </p:spPr>
        <p:txBody>
          <a:bodyPr anchor="ctr">
            <a:normAutofit/>
          </a:bodyPr>
          <a:p>
            <a:pPr>
              <a:lnSpc>
                <a:spcPct val="100000"/>
              </a:lnSpc>
            </a:pPr>
            <a:r>
              <a:rPr b="1" lang="el-GR" sz="4400" spc="-1" strike="noStrike">
                <a:solidFill>
                  <a:srgbClr val="2c1c31"/>
                </a:solidFill>
                <a:latin typeface="Avenir Next LT Pro"/>
              </a:rPr>
              <a:t>ΔΕΥΤΕΡΟΓΕΝΗΣ ΠΡΟΛΗΨΗ</a:t>
            </a:r>
            <a:endParaRPr b="0" lang="en-US" sz="4400" spc="-1" strike="noStrike">
              <a:solidFill>
                <a:srgbClr val="000000"/>
              </a:solidFill>
              <a:latin typeface="Avenir Next LT Pro"/>
            </a:endParaRPr>
          </a:p>
        </p:txBody>
      </p:sp>
      <p:sp>
        <p:nvSpPr>
          <p:cNvPr id="204" name="TextShape 4"/>
          <p:cNvSpPr txBox="1"/>
          <p:nvPr/>
        </p:nvSpPr>
        <p:spPr>
          <a:xfrm>
            <a:off x="825840" y="2384640"/>
            <a:ext cx="8762040" cy="3728160"/>
          </a:xfrm>
          <a:prstGeom prst="rect">
            <a:avLst/>
          </a:prstGeom>
          <a:noFill/>
          <a:ln>
            <a:noFill/>
          </a:ln>
        </p:spPr>
        <p:txBody>
          <a:bodyPr>
            <a:normAutofit/>
          </a:bodyPr>
          <a:p>
            <a:pPr marL="228600" indent="-228240">
              <a:lnSpc>
                <a:spcPct val="110000"/>
              </a:lnSpc>
              <a:spcBef>
                <a:spcPts val="1001"/>
              </a:spcBef>
              <a:buClr>
                <a:srgbClr val="e729be"/>
              </a:buClr>
              <a:buFont typeface="Arial"/>
              <a:buChar char="•"/>
            </a:pPr>
            <a:r>
              <a:rPr b="0" lang="el-GR" sz="1800" spc="-1" strike="noStrike">
                <a:solidFill>
                  <a:srgbClr val="2c1c31"/>
                </a:solidFill>
                <a:latin typeface="Avenir Next LT Pro"/>
              </a:rPr>
              <a:t>Με τον όρο δευτερογενής πρόληψη εννοείται η πρώιμη ανίχνευση μιας ήδη αναπτυσσόμενης, αλλά όχι κλινικά ορατής, ασθένειας ή προβλήματος υγείας, με τέτοιο τρόπο ώστε μέσω της πρώιμης παρέμβασης η πρόγνωση να καθίσταται πιο ευνοϊκή. Δευτερογενή πρόληψη στην τοξικοεξάρτηση θεωρείται η δουλειά με άτομα ή ομάδες «υψηλού κινδύνου», που φλερτάρουν δηλαδή με τις ουσίες ή κάνουν περιστασιακά χρήση, αλλά δεν έχουν φτάσει στο επίπεδο της εξάρτησης</a:t>
            </a:r>
            <a:endParaRPr b="0" lang="en-US" sz="1800" spc="-1" strike="noStrike">
              <a:solidFill>
                <a:srgbClr val="ffffff"/>
              </a:solidFill>
              <a:latin typeface="Avenir Next LT Pro"/>
            </a:endParaRPr>
          </a:p>
        </p:txBody>
      </p:sp>
      <p:sp>
        <p:nvSpPr>
          <p:cNvPr id="205" name="CustomShape 5"/>
          <p:cNvSpPr/>
          <p:nvPr/>
        </p:nvSpPr>
        <p:spPr>
          <a:xfrm>
            <a:off x="10048320" y="0"/>
            <a:ext cx="214308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06" name="CustomShape 6"/>
          <p:cNvSpPr/>
          <p:nvPr/>
        </p:nvSpPr>
        <p:spPr>
          <a:xfrm>
            <a:off x="10048320" y="0"/>
            <a:ext cx="2143080" cy="6857640"/>
          </a:xfrm>
          <a:prstGeom prst="rect">
            <a:avLst/>
          </a:prstGeom>
          <a:blipFill rotWithShape="0">
            <a:blip r:embed="rId1">
              <a:alphaModFix amt="40000"/>
            </a:blip>
            <a:tile/>
          </a:blip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5"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96" name="CustomShape 3"/>
          <p:cNvSpPr/>
          <p:nvPr/>
        </p:nvSpPr>
        <p:spPr>
          <a:xfrm>
            <a:off x="0" y="0"/>
            <a:ext cx="457164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97" name="CustomShape 4"/>
          <p:cNvSpPr/>
          <p:nvPr/>
        </p:nvSpPr>
        <p:spPr>
          <a:xfrm>
            <a:off x="0" y="0"/>
            <a:ext cx="4571640" cy="6857640"/>
          </a:xfrm>
          <a:prstGeom prst="rect">
            <a:avLst/>
          </a:prstGeom>
          <a:blipFill rotWithShape="0">
            <a:blip r:embed="rId1">
              <a:alphaModFix amt="20000"/>
            </a:blip>
            <a:tile/>
          </a:blipFill>
          <a:ln>
            <a:noFill/>
          </a:ln>
        </p:spPr>
        <p:style>
          <a:lnRef idx="2">
            <a:schemeClr val="accent1">
              <a:shade val="50000"/>
            </a:schemeClr>
          </a:lnRef>
          <a:fillRef idx="1">
            <a:schemeClr val="accent1"/>
          </a:fillRef>
          <a:effectRef idx="0">
            <a:schemeClr val="accent1"/>
          </a:effectRef>
          <a:fontRef idx="minor"/>
        </p:style>
      </p:sp>
      <p:sp>
        <p:nvSpPr>
          <p:cNvPr id="98" name="TextShape 5"/>
          <p:cNvSpPr txBox="1"/>
          <p:nvPr/>
        </p:nvSpPr>
        <p:spPr>
          <a:xfrm>
            <a:off x="838080" y="559800"/>
            <a:ext cx="2819160" cy="5577480"/>
          </a:xfrm>
          <a:prstGeom prst="rect">
            <a:avLst/>
          </a:prstGeom>
          <a:noFill/>
          <a:ln>
            <a:noFill/>
          </a:ln>
        </p:spPr>
        <p:txBody>
          <a:bodyPr anchor="ctr">
            <a:normAutofit/>
          </a:bodyPr>
          <a:p>
            <a:pPr>
              <a:lnSpc>
                <a:spcPct val="100000"/>
              </a:lnSpc>
            </a:pPr>
            <a:r>
              <a:rPr b="1" lang="el-GR" sz="3700" spc="-1" strike="noStrike">
                <a:solidFill>
                  <a:srgbClr val="ffffff"/>
                </a:solidFill>
                <a:latin typeface="Avenir Next LT Pro"/>
              </a:rPr>
              <a:t>ΠΑΡΑΓΟΝΤΕΣ ΠΟΥ ΕΠΙΔΡΟΥΝ ΣΤΗΝ ΥΕΓΙΑ</a:t>
            </a:r>
            <a:endParaRPr b="0" lang="en-US" sz="3700" spc="-1" strike="noStrike">
              <a:solidFill>
                <a:srgbClr val="000000"/>
              </a:solidFill>
              <a:latin typeface="Avenir Next LT Pro"/>
            </a:endParaRPr>
          </a:p>
        </p:txBody>
      </p:sp>
      <p:graphicFrame>
        <p:nvGraphicFramePr>
          <p:cNvPr id="1" name="Diagram1"/>
          <p:cNvGraphicFramePr/>
          <p:nvPr>
            <p:extLst>
              <p:ext uri="{D42A27DB-BD31-4B8C-83A1-F6EECF244321}">
                <p14:modId xmlns:p14="http://schemas.microsoft.com/office/powerpoint/2010/main" val="2352608988"/>
              </p:ext>
            </p:extLst>
          </p:nvPr>
        </p:nvGraphicFramePr>
        <p:xfrm>
          <a:off x="4807080" y="457200"/>
          <a:ext cx="7003440" cy="5843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8"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209" name="Picture 11" descr=""/>
          <p:cNvPicPr/>
          <p:nvPr/>
        </p:nvPicPr>
        <p:blipFill>
          <a:blip r:embed="rId1"/>
          <a:srcRect l="0" t="37020" r="40632" b="0"/>
          <a:stretch/>
        </p:blipFill>
        <p:spPr>
          <a:xfrm>
            <a:off x="10744200" y="0"/>
            <a:ext cx="1447560" cy="1535400"/>
          </a:xfrm>
          <a:prstGeom prst="rect">
            <a:avLst/>
          </a:prstGeom>
          <a:ln>
            <a:noFill/>
          </a:ln>
        </p:spPr>
      </p:pic>
      <p:sp>
        <p:nvSpPr>
          <p:cNvPr id="210" name="TextShape 3"/>
          <p:cNvSpPr txBox="1"/>
          <p:nvPr/>
        </p:nvSpPr>
        <p:spPr>
          <a:xfrm>
            <a:off x="838080" y="559800"/>
            <a:ext cx="10347840" cy="1674720"/>
          </a:xfrm>
          <a:prstGeom prst="rect">
            <a:avLst/>
          </a:prstGeom>
          <a:noFill/>
          <a:ln>
            <a:noFill/>
          </a:ln>
        </p:spPr>
        <p:txBody>
          <a:bodyPr>
            <a:normAutofit/>
          </a:bodyPr>
          <a:p>
            <a:pPr algn="ctr">
              <a:lnSpc>
                <a:spcPct val="100000"/>
              </a:lnSpc>
            </a:pPr>
            <a:r>
              <a:rPr b="1" lang="el-GR" sz="4400" spc="-1" strike="noStrike">
                <a:solidFill>
                  <a:srgbClr val="2c1c31"/>
                </a:solidFill>
                <a:latin typeface="Avenir Next LT Pro"/>
              </a:rPr>
              <a:t>ΠΑΡΑΔΕΙΓΜΑΤΑ ΔΕΥΤΕΡΟΓΕΝΟΥΣ ΠΡΟΛΗΨΗΣ</a:t>
            </a:r>
            <a:endParaRPr b="0" lang="en-US" sz="4400" spc="-1" strike="noStrike">
              <a:solidFill>
                <a:srgbClr val="000000"/>
              </a:solidFill>
              <a:latin typeface="Avenir Next LT Pro"/>
            </a:endParaRPr>
          </a:p>
        </p:txBody>
      </p:sp>
      <p:pic>
        <p:nvPicPr>
          <p:cNvPr id="211" name="Picture 13" descr=""/>
          <p:cNvPicPr/>
          <p:nvPr/>
        </p:nvPicPr>
        <p:blipFill>
          <a:blip r:embed="rId2"/>
          <a:srcRect l="0" t="0" r="46042" b="0"/>
          <a:stretch/>
        </p:blipFill>
        <p:spPr>
          <a:xfrm rot="10800000">
            <a:off x="360" y="2719440"/>
            <a:ext cx="1371240" cy="2548080"/>
          </a:xfrm>
          <a:prstGeom prst="rect">
            <a:avLst/>
          </a:prstGeom>
          <a:ln>
            <a:noFill/>
          </a:ln>
        </p:spPr>
      </p:pic>
      <p:sp>
        <p:nvSpPr>
          <p:cNvPr id="212" name="TextShape 4"/>
          <p:cNvSpPr txBox="1"/>
          <p:nvPr/>
        </p:nvSpPr>
        <p:spPr>
          <a:xfrm>
            <a:off x="3994560" y="2403000"/>
            <a:ext cx="7178400" cy="3709800"/>
          </a:xfrm>
          <a:prstGeom prst="rect">
            <a:avLst/>
          </a:prstGeom>
          <a:noFill/>
          <a:ln>
            <a:noFill/>
          </a:ln>
        </p:spPr>
        <p:txBody>
          <a:bodyPr anchor="ctr">
            <a:normAutofit/>
          </a:bodyPr>
          <a:p>
            <a:pPr marL="228600" indent="-228240">
              <a:lnSpc>
                <a:spcPct val="110000"/>
              </a:lnSpc>
              <a:spcBef>
                <a:spcPts val="1001"/>
              </a:spcBef>
              <a:buClr>
                <a:srgbClr val="e729be"/>
              </a:buClr>
              <a:buFont typeface="Arial"/>
              <a:buChar char="•"/>
            </a:pPr>
            <a:r>
              <a:rPr b="0" lang="el-GR" sz="2000" spc="-1" strike="noStrike">
                <a:solidFill>
                  <a:srgbClr val="2c1c31"/>
                </a:solidFill>
                <a:latin typeface="Google Sans"/>
              </a:rPr>
              <a:t>Αφορούν κυρίως τη καρδιαγγειακή νόσο, το διαβήτη, καρκίνους, τη στοματική υγεία, την οστεοπόρωση και άλλα νοσήματα.</a:t>
            </a:r>
            <a:endParaRPr b="0" lang="en-US" sz="20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3"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4"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215" name="TextShape 3"/>
          <p:cNvSpPr txBox="1"/>
          <p:nvPr/>
        </p:nvSpPr>
        <p:spPr>
          <a:xfrm>
            <a:off x="838080" y="559800"/>
            <a:ext cx="8762760" cy="1664280"/>
          </a:xfrm>
          <a:prstGeom prst="rect">
            <a:avLst/>
          </a:prstGeom>
          <a:noFill/>
          <a:ln>
            <a:noFill/>
          </a:ln>
        </p:spPr>
        <p:txBody>
          <a:bodyPr anchor="ctr">
            <a:normAutofit/>
          </a:bodyPr>
          <a:p>
            <a:pPr>
              <a:lnSpc>
                <a:spcPct val="100000"/>
              </a:lnSpc>
            </a:pPr>
            <a:r>
              <a:rPr b="1" lang="el-GR" sz="4400" spc="-1" strike="noStrike">
                <a:solidFill>
                  <a:srgbClr val="2c1c31"/>
                </a:solidFill>
                <a:latin typeface="Avenir Next LT Pro"/>
              </a:rPr>
              <a:t>ΤΡΙΤΟΓΕΝΗΣ ΠΡΟΛΗΨΗ</a:t>
            </a:r>
            <a:endParaRPr b="0" lang="en-US" sz="4400" spc="-1" strike="noStrike">
              <a:solidFill>
                <a:srgbClr val="000000"/>
              </a:solidFill>
              <a:latin typeface="Avenir Next LT Pro"/>
            </a:endParaRPr>
          </a:p>
        </p:txBody>
      </p:sp>
      <p:sp>
        <p:nvSpPr>
          <p:cNvPr id="216" name="TextShape 4"/>
          <p:cNvSpPr txBox="1"/>
          <p:nvPr/>
        </p:nvSpPr>
        <p:spPr>
          <a:xfrm>
            <a:off x="825840" y="2384640"/>
            <a:ext cx="8762040" cy="3728160"/>
          </a:xfrm>
          <a:prstGeom prst="rect">
            <a:avLst/>
          </a:prstGeom>
          <a:noFill/>
          <a:ln>
            <a:noFill/>
          </a:ln>
        </p:spPr>
        <p:txBody>
          <a:bodyPr>
            <a:normAutofit/>
          </a:bodyPr>
          <a:p>
            <a:pPr marL="228600" indent="-228240">
              <a:lnSpc>
                <a:spcPct val="110000"/>
              </a:lnSpc>
              <a:spcBef>
                <a:spcPts val="1001"/>
              </a:spcBef>
              <a:buClr>
                <a:srgbClr val="e729be"/>
              </a:buClr>
              <a:buFont typeface="Arial"/>
              <a:buChar char="•"/>
            </a:pPr>
            <a:r>
              <a:rPr b="0" lang="el-GR" sz="1800" spc="-1" strike="noStrike">
                <a:solidFill>
                  <a:srgbClr val="2c1c31"/>
                </a:solidFill>
                <a:latin typeface="Avenir Next LT Pro"/>
              </a:rPr>
              <a:t>Τριτογενής πρόληψη εννοείται η πρόληψη της υποτροπής μιας ασθένειας ή ο περιορισμός των επιπτώσεων των υπολειμματικών συμπτωμάτων στην περίπτωση της κλινικά εμφανούς ασθένειας ή του προβλήματος συμπεριφοράς στα πρώτα του στάδια. Αυτό το επίπεδο πρόληψης συνδέεται συνήθως στενά με τη θεραπεία και την κοινωνική επανένταξη.</a:t>
            </a:r>
            <a:endParaRPr b="0" lang="en-US" sz="1800" spc="-1" strike="noStrike">
              <a:solidFill>
                <a:srgbClr val="ffffff"/>
              </a:solidFill>
              <a:latin typeface="Avenir Next LT Pro"/>
            </a:endParaRPr>
          </a:p>
        </p:txBody>
      </p:sp>
      <p:sp>
        <p:nvSpPr>
          <p:cNvPr id="217" name="CustomShape 5"/>
          <p:cNvSpPr/>
          <p:nvPr/>
        </p:nvSpPr>
        <p:spPr>
          <a:xfrm>
            <a:off x="10048320" y="0"/>
            <a:ext cx="2143080" cy="6857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18" name="CustomShape 6"/>
          <p:cNvSpPr/>
          <p:nvPr/>
        </p:nvSpPr>
        <p:spPr>
          <a:xfrm>
            <a:off x="10048320" y="0"/>
            <a:ext cx="2143080" cy="6857640"/>
          </a:xfrm>
          <a:prstGeom prst="rect">
            <a:avLst/>
          </a:prstGeom>
          <a:blipFill rotWithShape="0">
            <a:blip r:embed="rId1">
              <a:alphaModFix amt="40000"/>
            </a:blip>
            <a:tile/>
          </a:blip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0"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221" name="Picture 11" descr=""/>
          <p:cNvPicPr/>
          <p:nvPr/>
        </p:nvPicPr>
        <p:blipFill>
          <a:blip r:embed="rId1"/>
          <a:srcRect l="0" t="37020" r="40632" b="0"/>
          <a:stretch/>
        </p:blipFill>
        <p:spPr>
          <a:xfrm>
            <a:off x="10744200" y="0"/>
            <a:ext cx="1447560" cy="1535400"/>
          </a:xfrm>
          <a:prstGeom prst="rect">
            <a:avLst/>
          </a:prstGeom>
          <a:ln>
            <a:noFill/>
          </a:ln>
        </p:spPr>
      </p:pic>
      <p:sp>
        <p:nvSpPr>
          <p:cNvPr id="222" name="TextShape 3"/>
          <p:cNvSpPr txBox="1"/>
          <p:nvPr/>
        </p:nvSpPr>
        <p:spPr>
          <a:xfrm>
            <a:off x="838080" y="559800"/>
            <a:ext cx="10347840" cy="1674720"/>
          </a:xfrm>
          <a:prstGeom prst="rect">
            <a:avLst/>
          </a:prstGeom>
          <a:noFill/>
          <a:ln>
            <a:noFill/>
          </a:ln>
        </p:spPr>
        <p:txBody>
          <a:bodyPr>
            <a:normAutofit/>
          </a:bodyPr>
          <a:p>
            <a:pPr>
              <a:lnSpc>
                <a:spcPct val="100000"/>
              </a:lnSpc>
            </a:pPr>
            <a:r>
              <a:rPr b="1" lang="el-GR" sz="4400" spc="-1" strike="noStrike">
                <a:solidFill>
                  <a:srgbClr val="2c1c31"/>
                </a:solidFill>
                <a:latin typeface="Avenir Next LT Pro"/>
              </a:rPr>
              <a:t>ΠΑΡΑΔΕΙΓΜΑΤΑ ΤΡΙΤΟΓΕΝΟΥΣ ΠΡΟΛΗΨΗΣ</a:t>
            </a:r>
            <a:endParaRPr b="0" lang="en-US" sz="4400" spc="-1" strike="noStrike">
              <a:solidFill>
                <a:srgbClr val="000000"/>
              </a:solidFill>
              <a:latin typeface="Avenir Next LT Pro"/>
            </a:endParaRPr>
          </a:p>
        </p:txBody>
      </p:sp>
      <p:pic>
        <p:nvPicPr>
          <p:cNvPr id="223" name="Picture 13" descr=""/>
          <p:cNvPicPr/>
          <p:nvPr/>
        </p:nvPicPr>
        <p:blipFill>
          <a:blip r:embed="rId2"/>
          <a:srcRect l="0" t="0" r="46042" b="0"/>
          <a:stretch/>
        </p:blipFill>
        <p:spPr>
          <a:xfrm rot="10800000">
            <a:off x="360" y="2719440"/>
            <a:ext cx="1371240" cy="2548080"/>
          </a:xfrm>
          <a:prstGeom prst="rect">
            <a:avLst/>
          </a:prstGeom>
          <a:ln>
            <a:noFill/>
          </a:ln>
        </p:spPr>
      </p:pic>
      <p:sp>
        <p:nvSpPr>
          <p:cNvPr id="224" name="TextShape 4"/>
          <p:cNvSpPr txBox="1"/>
          <p:nvPr/>
        </p:nvSpPr>
        <p:spPr>
          <a:xfrm>
            <a:off x="3994560" y="2403000"/>
            <a:ext cx="7178400" cy="3709800"/>
          </a:xfrm>
          <a:prstGeom prst="rect">
            <a:avLst/>
          </a:prstGeom>
          <a:noFill/>
          <a:ln>
            <a:noFill/>
          </a:ln>
        </p:spPr>
        <p:txBody>
          <a:bodyPr anchor="ctr">
            <a:normAutofit/>
          </a:bodyPr>
          <a:p>
            <a:pPr marL="228600" indent="-228240">
              <a:lnSpc>
                <a:spcPct val="110000"/>
              </a:lnSpc>
              <a:spcBef>
                <a:spcPts val="1001"/>
              </a:spcBef>
              <a:buClr>
                <a:srgbClr val="e729be"/>
              </a:buClr>
              <a:buFont typeface="Arial"/>
              <a:buChar char="•"/>
            </a:pPr>
            <a:r>
              <a:rPr b="0" lang="el-GR" sz="2000" spc="-1" strike="noStrike">
                <a:solidFill>
                  <a:srgbClr val="2c1c31"/>
                </a:solidFill>
                <a:latin typeface="Avenir Next LT Pro"/>
              </a:rPr>
              <a:t>Μερικά παραδείγματα της τριτογενούς πρόληψης περιλαμβάνουν την καρδιακή αποκατάσταση μετά από έμφραγμα του μυοκαρδίου με την αλλαγή συμπεριφορών ώστε να μειωθεί η πιθανότητα ενός ακόμα εμφράγματος</a:t>
            </a:r>
            <a:endParaRPr b="0" lang="en-US" sz="20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6"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227" name="CustomShape 3"/>
          <p:cNvSpPr/>
          <p:nvPr/>
        </p:nvSpPr>
        <p:spPr>
          <a:xfrm>
            <a:off x="0" y="0"/>
            <a:ext cx="12191760" cy="222516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28" name="CustomShape 4"/>
          <p:cNvSpPr/>
          <p:nvPr/>
        </p:nvSpPr>
        <p:spPr>
          <a:xfrm>
            <a:off x="1440" y="0"/>
            <a:ext cx="12188520" cy="2225160"/>
          </a:xfrm>
          <a:prstGeom prst="rect">
            <a:avLst/>
          </a:prstGeom>
          <a:blipFill rotWithShape="0">
            <a:blip r:embed="rId1">
              <a:alphaModFix amt="24000"/>
            </a:blip>
            <a:tile/>
          </a:blipFill>
          <a:ln>
            <a:noFill/>
          </a:ln>
        </p:spPr>
        <p:style>
          <a:lnRef idx="2">
            <a:schemeClr val="accent1">
              <a:shade val="50000"/>
            </a:schemeClr>
          </a:lnRef>
          <a:fillRef idx="1">
            <a:schemeClr val="accent1"/>
          </a:fillRef>
          <a:effectRef idx="0">
            <a:schemeClr val="accent1"/>
          </a:effectRef>
          <a:fontRef idx="minor"/>
        </p:style>
      </p:sp>
      <p:sp>
        <p:nvSpPr>
          <p:cNvPr id="229" name="TextShape 5"/>
          <p:cNvSpPr txBox="1"/>
          <p:nvPr/>
        </p:nvSpPr>
        <p:spPr>
          <a:xfrm>
            <a:off x="1198080" y="380880"/>
            <a:ext cx="10002960" cy="1599840"/>
          </a:xfrm>
          <a:prstGeom prst="rect">
            <a:avLst/>
          </a:prstGeom>
          <a:noFill/>
          <a:ln>
            <a:noFill/>
          </a:ln>
        </p:spPr>
        <p:txBody>
          <a:bodyPr anchor="ctr">
            <a:normAutofit/>
          </a:bodyPr>
          <a:p>
            <a:pPr>
              <a:lnSpc>
                <a:spcPct val="100000"/>
              </a:lnSpc>
            </a:pPr>
            <a:r>
              <a:rPr b="1" lang="el-GR" sz="4400" spc="-1" strike="noStrike">
                <a:solidFill>
                  <a:srgbClr val="ffffff"/>
                </a:solidFill>
                <a:latin typeface="Avenir Next LT Pro"/>
              </a:rPr>
              <a:t>ΦΙΛΟΣΟΦΙΑ ΠΡΟΛΗΨΗΣ</a:t>
            </a:r>
            <a:endParaRPr b="0" lang="en-US" sz="4400" spc="-1" strike="noStrike">
              <a:solidFill>
                <a:srgbClr val="000000"/>
              </a:solidFill>
              <a:latin typeface="Avenir Next LT Pro"/>
            </a:endParaRPr>
          </a:p>
        </p:txBody>
      </p:sp>
      <p:sp>
        <p:nvSpPr>
          <p:cNvPr id="230" name="TextShape 6"/>
          <p:cNvSpPr txBox="1"/>
          <p:nvPr/>
        </p:nvSpPr>
        <p:spPr>
          <a:xfrm>
            <a:off x="1185840" y="2362320"/>
            <a:ext cx="8796240" cy="3935520"/>
          </a:xfrm>
          <a:prstGeom prst="rect">
            <a:avLst/>
          </a:prstGeom>
          <a:noFill/>
          <a:ln>
            <a:noFill/>
          </a:ln>
        </p:spPr>
        <p:txBody>
          <a:bodyPr anchor="ctr">
            <a:normAutofit/>
          </a:bodyPr>
          <a:p>
            <a:pPr marL="228600" indent="-228240">
              <a:lnSpc>
                <a:spcPct val="110000"/>
              </a:lnSpc>
              <a:spcBef>
                <a:spcPts val="1001"/>
              </a:spcBef>
              <a:buClr>
                <a:srgbClr val="e729be"/>
              </a:buClr>
              <a:buFont typeface="Arial"/>
              <a:buChar char="•"/>
            </a:pPr>
            <a:r>
              <a:rPr b="0" lang="el-GR" sz="1800" spc="-1" strike="noStrike">
                <a:solidFill>
                  <a:srgbClr val="000000"/>
                </a:solidFill>
                <a:latin typeface="Avenir Next LT Pro"/>
              </a:rPr>
              <a:t>Η χρήση εξαρτησιογόνων ουσιών είναι ένα πρόβλημα κατά βάση κοινωνικό. Αυτό σημαίνει πως η πρόληψή του δεν μπορεί να σχετίζεται με μια απλή ενημέρωση ή με ιατρικές μεθόδους, όπως π.χ. ο προληπτικός έλεγχος. Σημαίνει ενίσχυση, διάδοση ή προώθηση μιας στάσης ζωής. Σημαίνει, επίσης, υιοθέτηση υπεύθυνων στάσεων και συμπεριφορών, που προάγουν τη σωματική και την ψυχική υγεία του ατόμου και του κοινωνικού συνόλου. Γι’ αυτό το λόγο είναι αναγκαίο ένα ιδεολογικό πλαίσιο και μια ενιαία φιλοσοφία, που στηρίζεται στις παραπάνω παραδοχές και διέπει όλες τις δραστηριότητες πρόληψης σήμερα. </a:t>
            </a:r>
            <a:endParaRPr b="0" lang="en-US" sz="1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32" name="CustomShape 2"/>
          <p:cNvSpPr/>
          <p:nvPr/>
        </p:nvSpPr>
        <p:spPr>
          <a:xfrm>
            <a:off x="288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233" name="CustomShape 3"/>
          <p:cNvSpPr/>
          <p:nvPr/>
        </p:nvSpPr>
        <p:spPr>
          <a:xfrm>
            <a:off x="0" y="0"/>
            <a:ext cx="12191760" cy="222516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sp>
      <p:sp>
        <p:nvSpPr>
          <p:cNvPr id="234" name="CustomShape 4"/>
          <p:cNvSpPr/>
          <p:nvPr/>
        </p:nvSpPr>
        <p:spPr>
          <a:xfrm>
            <a:off x="1440" y="0"/>
            <a:ext cx="12188520" cy="2225160"/>
          </a:xfrm>
          <a:prstGeom prst="rect">
            <a:avLst/>
          </a:prstGeom>
          <a:blipFill rotWithShape="0">
            <a:blip r:embed="rId1">
              <a:alphaModFix amt="24000"/>
            </a:blip>
            <a:tile/>
          </a:blipFill>
          <a:ln>
            <a:noFill/>
          </a:ln>
        </p:spPr>
        <p:style>
          <a:lnRef idx="2">
            <a:schemeClr val="accent1">
              <a:shade val="50000"/>
            </a:schemeClr>
          </a:lnRef>
          <a:fillRef idx="1">
            <a:schemeClr val="accent1"/>
          </a:fillRef>
          <a:effectRef idx="0">
            <a:schemeClr val="accent1"/>
          </a:effectRef>
          <a:fontRef idx="minor"/>
        </p:style>
      </p:sp>
      <p:sp>
        <p:nvSpPr>
          <p:cNvPr id="235" name="TextShape 5"/>
          <p:cNvSpPr txBox="1"/>
          <p:nvPr/>
        </p:nvSpPr>
        <p:spPr>
          <a:xfrm>
            <a:off x="1198080" y="380880"/>
            <a:ext cx="10002960" cy="1599840"/>
          </a:xfrm>
          <a:prstGeom prst="rect">
            <a:avLst/>
          </a:prstGeom>
          <a:noFill/>
          <a:ln>
            <a:noFill/>
          </a:ln>
        </p:spPr>
        <p:txBody>
          <a:bodyPr anchor="ctr">
            <a:normAutofit/>
          </a:bodyPr>
          <a:p>
            <a:pPr>
              <a:lnSpc>
                <a:spcPct val="100000"/>
              </a:lnSpc>
            </a:pPr>
            <a:r>
              <a:rPr b="1" lang="el-GR" sz="4400" spc="-1" strike="noStrike">
                <a:solidFill>
                  <a:srgbClr val="ffffff"/>
                </a:solidFill>
                <a:latin typeface="Avenir Next LT Pro"/>
              </a:rPr>
              <a:t>ΠΟΛΙΤΙΚΗ ΣΤΗΝ ΠΡΟΛΗΨΗ</a:t>
            </a:r>
            <a:endParaRPr b="0" lang="en-US" sz="4400" spc="-1" strike="noStrike">
              <a:solidFill>
                <a:srgbClr val="000000"/>
              </a:solidFill>
              <a:latin typeface="Avenir Next LT Pro"/>
            </a:endParaRPr>
          </a:p>
        </p:txBody>
      </p:sp>
      <p:sp>
        <p:nvSpPr>
          <p:cNvPr id="236" name="TextShape 6"/>
          <p:cNvSpPr txBox="1"/>
          <p:nvPr/>
        </p:nvSpPr>
        <p:spPr>
          <a:xfrm>
            <a:off x="1185840" y="2362320"/>
            <a:ext cx="8796240" cy="3935520"/>
          </a:xfrm>
          <a:prstGeom prst="rect">
            <a:avLst/>
          </a:prstGeom>
          <a:noFill/>
          <a:ln>
            <a:noFill/>
          </a:ln>
        </p:spPr>
        <p:txBody>
          <a:bodyPr anchor="ctr">
            <a:normAutofit/>
          </a:bodyPr>
          <a:p>
            <a:pPr marL="228600" indent="-228240">
              <a:lnSpc>
                <a:spcPct val="110000"/>
              </a:lnSpc>
              <a:spcBef>
                <a:spcPts val="1001"/>
              </a:spcBef>
              <a:buClr>
                <a:srgbClr val="e729be"/>
              </a:buClr>
              <a:buFont typeface="Arial"/>
              <a:buChar char="•"/>
            </a:pPr>
            <a:r>
              <a:rPr b="0" lang="el-GR" sz="1800" spc="-1" strike="noStrike">
                <a:solidFill>
                  <a:srgbClr val="000000"/>
                </a:solidFill>
                <a:latin typeface="Avenir Next LT Pro"/>
              </a:rPr>
              <a:t>Ο όρος πολιτική αναφέρεται στον προγραμματισμό συνολικών και συντονισμένων δραστηριοτήτων για την πρόληψη της χρήσης εξαρτησιογόνων ουσιών και την προαγωγή της υγείας και ορίζει επιτεύξιμους στόχους, αναγνωρίζει ξεκάθαρα τις ομάδες στις οποίες απευθύνεται και περιλαμβάνει προγράμματα δράσεων, τα οποία στηρίζονται και εξελίσσονται με βάση τα ερευνητικά δεδομένα σχετικά με τα αίτια και τις συνέπειες της χρήσης και αξιολογούνται περιοδικά</a:t>
            </a:r>
            <a:endParaRPr b="0" lang="en-US" sz="1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0"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01" name="Picture 23" descr=""/>
          <p:cNvPicPr/>
          <p:nvPr/>
        </p:nvPicPr>
        <p:blipFill>
          <a:blip r:embed="rId1"/>
          <a:srcRect l="0" t="37020" r="40632" b="0"/>
          <a:stretch/>
        </p:blipFill>
        <p:spPr>
          <a:xfrm>
            <a:off x="10744200" y="0"/>
            <a:ext cx="1447560" cy="1535400"/>
          </a:xfrm>
          <a:prstGeom prst="rect">
            <a:avLst/>
          </a:prstGeom>
          <a:ln>
            <a:noFill/>
          </a:ln>
        </p:spPr>
      </p:pic>
      <p:sp>
        <p:nvSpPr>
          <p:cNvPr id="102" name="TextShape 3"/>
          <p:cNvSpPr txBox="1"/>
          <p:nvPr/>
        </p:nvSpPr>
        <p:spPr>
          <a:xfrm>
            <a:off x="838080" y="559800"/>
            <a:ext cx="10347840" cy="1674720"/>
          </a:xfrm>
          <a:prstGeom prst="rect">
            <a:avLst/>
          </a:prstGeom>
          <a:noFill/>
          <a:ln>
            <a:noFill/>
          </a:ln>
        </p:spPr>
        <p:txBody>
          <a:bodyPr>
            <a:normAutofit/>
          </a:bodyPr>
          <a:p>
            <a:pPr>
              <a:lnSpc>
                <a:spcPct val="100000"/>
              </a:lnSpc>
            </a:pPr>
            <a:r>
              <a:rPr b="1" lang="el-GR" sz="4400" spc="-1" strike="noStrike">
                <a:solidFill>
                  <a:srgbClr val="2c1c31"/>
                </a:solidFill>
                <a:latin typeface="Avenir Next LT Pro"/>
              </a:rPr>
              <a:t>ΟΡΙΣΜΟΙ ΠΡΟΑΓΩΓΗΣ ΥΓΕΙΑΣ</a:t>
            </a:r>
            <a:endParaRPr b="0" lang="en-US" sz="4400" spc="-1" strike="noStrike">
              <a:solidFill>
                <a:srgbClr val="000000"/>
              </a:solidFill>
              <a:latin typeface="Avenir Next LT Pro"/>
            </a:endParaRPr>
          </a:p>
        </p:txBody>
      </p:sp>
      <p:pic>
        <p:nvPicPr>
          <p:cNvPr id="103" name="Picture 25" descr=""/>
          <p:cNvPicPr/>
          <p:nvPr/>
        </p:nvPicPr>
        <p:blipFill>
          <a:blip r:embed="rId2"/>
          <a:srcRect l="0" t="0" r="46042" b="0"/>
          <a:stretch/>
        </p:blipFill>
        <p:spPr>
          <a:xfrm rot="10800000">
            <a:off x="360" y="2719440"/>
            <a:ext cx="1371240" cy="2548080"/>
          </a:xfrm>
          <a:prstGeom prst="rect">
            <a:avLst/>
          </a:prstGeom>
          <a:ln>
            <a:noFill/>
          </a:ln>
        </p:spPr>
      </p:pic>
      <p:sp>
        <p:nvSpPr>
          <p:cNvPr id="104" name="TextShape 4"/>
          <p:cNvSpPr txBox="1"/>
          <p:nvPr/>
        </p:nvSpPr>
        <p:spPr>
          <a:xfrm>
            <a:off x="4007520" y="1992240"/>
            <a:ext cx="7178400" cy="3709800"/>
          </a:xfrm>
          <a:prstGeom prst="rect">
            <a:avLst/>
          </a:prstGeom>
          <a:noFill/>
          <a:ln>
            <a:noFill/>
          </a:ln>
        </p:spPr>
        <p:txBody>
          <a:bodyPr anchor="ctr">
            <a:normAutofit/>
          </a:bodyPr>
          <a:p>
            <a:pPr marL="228600" indent="-228240">
              <a:lnSpc>
                <a:spcPct val="110000"/>
              </a:lnSpc>
              <a:spcBef>
                <a:spcPts val="1001"/>
              </a:spcBef>
              <a:buClr>
                <a:srgbClr val="e729be"/>
              </a:buClr>
              <a:buFont typeface="Arial"/>
              <a:buChar char="•"/>
            </a:pPr>
            <a:r>
              <a:rPr b="0" lang="el-GR" sz="1800" spc="-1" strike="noStrike">
                <a:solidFill>
                  <a:srgbClr val="2c1c31"/>
                </a:solidFill>
                <a:latin typeface="Avenir Next LT Pro"/>
              </a:rPr>
              <a:t>Προαγωγή Υγείας: (</a:t>
            </a:r>
            <a:r>
              <a:rPr b="0" lang="en" sz="1800" spc="-1" strike="noStrike">
                <a:solidFill>
                  <a:srgbClr val="2c1c31"/>
                </a:solidFill>
                <a:latin typeface="Avenir Next LT Pro"/>
              </a:rPr>
              <a:t>WHO 1986)</a:t>
            </a:r>
            <a:endParaRPr b="0" lang="en-US" sz="1800" spc="-1" strike="noStrike">
              <a:solidFill>
                <a:srgbClr val="ffffff"/>
              </a:solidFill>
              <a:latin typeface="Avenir Next LT Pro"/>
            </a:endParaRPr>
          </a:p>
          <a:p>
            <a:pPr>
              <a:lnSpc>
                <a:spcPct val="110000"/>
              </a:lnSpc>
              <a:spcBef>
                <a:spcPts val="1001"/>
              </a:spcBef>
            </a:pPr>
            <a:r>
              <a:rPr b="0" lang="el-GR" sz="1800" spc="-1" strike="noStrike">
                <a:solidFill>
                  <a:srgbClr val="2c1c31"/>
                </a:solidFill>
                <a:latin typeface="Avenir Next LT Pro"/>
              </a:rPr>
              <a:t>Η διαδικασία που παρέχει τη διευκόλυνση (</a:t>
            </a:r>
            <a:r>
              <a:rPr b="0" lang="en" sz="1800" spc="-1" strike="noStrike">
                <a:solidFill>
                  <a:srgbClr val="2c1c31"/>
                </a:solidFill>
                <a:latin typeface="Avenir Next LT Pro"/>
              </a:rPr>
              <a:t>enabling) </a:t>
            </a:r>
            <a:r>
              <a:rPr b="0" lang="el-GR" sz="1800" spc="-1" strike="noStrike">
                <a:solidFill>
                  <a:srgbClr val="2c1c31"/>
                </a:solidFill>
                <a:latin typeface="Avenir Next LT Pro"/>
              </a:rPr>
              <a:t>σε άτομα και σε κοινότητες ανθρώπων να αυξήσουν τον έλεγχο πάνω στους παράγοντες που επιδρούν στην υγεία και έτσι να βελτιώσουν την υγεία τους</a:t>
            </a:r>
            <a:endParaRPr b="0" lang="en-US" sz="1800" spc="-1" strike="noStrike">
              <a:solidFill>
                <a:srgbClr val="ffffff"/>
              </a:solidFill>
              <a:latin typeface="Avenir Next LT Pro"/>
            </a:endParaRPr>
          </a:p>
          <a:p>
            <a:pPr marL="228600" indent="-228240">
              <a:lnSpc>
                <a:spcPct val="110000"/>
              </a:lnSpc>
              <a:spcBef>
                <a:spcPts val="1001"/>
              </a:spcBef>
              <a:buClr>
                <a:srgbClr val="e729be"/>
              </a:buClr>
              <a:buFont typeface="Arial"/>
              <a:buChar char="•"/>
            </a:pPr>
            <a:r>
              <a:rPr b="0" lang="el-GR" sz="1800" spc="-1" strike="noStrike">
                <a:solidFill>
                  <a:srgbClr val="2c1c31"/>
                </a:solidFill>
                <a:latin typeface="Avenir Next LT Pro"/>
              </a:rPr>
              <a:t>Προαγωγή Υγείας: (</a:t>
            </a:r>
            <a:r>
              <a:rPr b="0" lang="en" sz="1800" spc="-1" strike="noStrike">
                <a:solidFill>
                  <a:srgbClr val="2c1c31"/>
                </a:solidFill>
                <a:latin typeface="Avenir Next LT Pro"/>
              </a:rPr>
              <a:t>Green 1999)</a:t>
            </a:r>
            <a:endParaRPr b="0" lang="en-US" sz="1800" spc="-1" strike="noStrike">
              <a:solidFill>
                <a:srgbClr val="ffffff"/>
              </a:solidFill>
              <a:latin typeface="Avenir Next LT Pro"/>
            </a:endParaRPr>
          </a:p>
          <a:p>
            <a:pPr>
              <a:lnSpc>
                <a:spcPct val="110000"/>
              </a:lnSpc>
              <a:spcBef>
                <a:spcPts val="1001"/>
              </a:spcBef>
            </a:pPr>
            <a:r>
              <a:rPr b="0" lang="el-GR" sz="1800" spc="-1" strike="noStrike">
                <a:solidFill>
                  <a:srgbClr val="2c1c31"/>
                </a:solidFill>
                <a:latin typeface="Avenir Next LT Pro"/>
              </a:rPr>
              <a:t>Κάθε συνδυασμός εκπαιδευτικών και οικολογικών υποστηρικτών ενεργειών για δράσεις και καταστάσεις ζωής που συμβάλλουν στην υγεία</a:t>
            </a:r>
            <a:endParaRPr b="0" lang="en-US" sz="1800" spc="-1" strike="noStrike">
              <a:solidFill>
                <a:srgbClr val="ffffff"/>
              </a:solidFill>
              <a:latin typeface="Avenir Next LT Pr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6"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07" name="Picture 12" descr=""/>
          <p:cNvPicPr/>
          <p:nvPr/>
        </p:nvPicPr>
        <p:blipFill>
          <a:blip r:embed="rId1"/>
          <a:srcRect l="0" t="37020" r="40632" b="0"/>
          <a:stretch/>
        </p:blipFill>
        <p:spPr>
          <a:xfrm>
            <a:off x="10744200" y="0"/>
            <a:ext cx="1447560" cy="1535400"/>
          </a:xfrm>
          <a:prstGeom prst="rect">
            <a:avLst/>
          </a:prstGeom>
          <a:ln>
            <a:noFill/>
          </a:ln>
        </p:spPr>
      </p:pic>
      <p:sp>
        <p:nvSpPr>
          <p:cNvPr id="108" name="TextShape 3"/>
          <p:cNvSpPr txBox="1"/>
          <p:nvPr/>
        </p:nvSpPr>
        <p:spPr>
          <a:xfrm>
            <a:off x="838080" y="559800"/>
            <a:ext cx="10347840" cy="1283040"/>
          </a:xfrm>
          <a:prstGeom prst="rect">
            <a:avLst/>
          </a:prstGeom>
          <a:noFill/>
          <a:ln>
            <a:noFill/>
          </a:ln>
        </p:spPr>
        <p:txBody>
          <a:bodyPr>
            <a:normAutofit fontScale="64000"/>
          </a:bodyPr>
          <a:p>
            <a:pPr>
              <a:lnSpc>
                <a:spcPct val="100000"/>
              </a:lnSpc>
            </a:pPr>
            <a:r>
              <a:rPr b="1" lang="el-GR" sz="4400" spc="-1" strike="noStrike">
                <a:solidFill>
                  <a:srgbClr val="2c1c31"/>
                </a:solidFill>
                <a:latin typeface="Avenir Next LT Pro"/>
              </a:rPr>
              <a:t>ΙΔΕΟΛΟΓΙΚΕΣ ΑΡΧΕΣ ΠΡΟΑΓΩΓΗΣ ΥΓΕΙΑΣ</a:t>
            </a:r>
            <a:endParaRPr b="0" lang="en-US" sz="4400" spc="-1" strike="noStrike">
              <a:solidFill>
                <a:srgbClr val="000000"/>
              </a:solidFill>
              <a:latin typeface="Avenir Next LT Pro"/>
            </a:endParaRPr>
          </a:p>
        </p:txBody>
      </p:sp>
      <p:pic>
        <p:nvPicPr>
          <p:cNvPr id="109" name="Picture 14" descr=""/>
          <p:cNvPicPr/>
          <p:nvPr/>
        </p:nvPicPr>
        <p:blipFill>
          <a:blip r:embed="rId2"/>
          <a:srcRect l="0" t="0" r="67342" b="0"/>
          <a:stretch/>
        </p:blipFill>
        <p:spPr>
          <a:xfrm rot="10800000">
            <a:off x="360" y="2719440"/>
            <a:ext cx="829800" cy="2548080"/>
          </a:xfrm>
          <a:prstGeom prst="rect">
            <a:avLst/>
          </a:prstGeom>
          <a:ln>
            <a:noFill/>
          </a:ln>
        </p:spPr>
      </p:pic>
      <p:graphicFrame>
        <p:nvGraphicFramePr>
          <p:cNvPr id="2" name="Diagram2"/>
          <p:cNvGraphicFramePr/>
          <p:nvPr>
            <p:extLst>
              <p:ext uri="{D42A27DB-BD31-4B8C-83A1-F6EECF244321}">
                <p14:modId xmlns:p14="http://schemas.microsoft.com/office/powerpoint/2010/main" val="4079810741"/>
              </p:ext>
            </p:extLst>
          </p:nvPr>
        </p:nvGraphicFramePr>
        <p:xfrm>
          <a:off x="1197360" y="1843200"/>
          <a:ext cx="10156320" cy="433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a:off x="0" y="0"/>
            <a:ext cx="1219176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112" name="TextShape 3"/>
          <p:cNvSpPr txBox="1"/>
          <p:nvPr/>
        </p:nvSpPr>
        <p:spPr>
          <a:xfrm>
            <a:off x="838080" y="557280"/>
            <a:ext cx="4388040" cy="5580360"/>
          </a:xfrm>
          <a:prstGeom prst="rect">
            <a:avLst/>
          </a:prstGeom>
          <a:noFill/>
          <a:ln>
            <a:noFill/>
          </a:ln>
        </p:spPr>
        <p:txBody>
          <a:bodyPr anchor="ctr">
            <a:normAutofit/>
          </a:bodyPr>
          <a:p>
            <a:pPr>
              <a:lnSpc>
                <a:spcPct val="100000"/>
              </a:lnSpc>
            </a:pPr>
            <a:r>
              <a:rPr b="1" lang="el-GR" sz="3600" spc="-1" strike="noStrike">
                <a:solidFill>
                  <a:srgbClr val="2c1c31"/>
                </a:solidFill>
                <a:latin typeface="Avenir Next LT Pro"/>
              </a:rPr>
              <a:t>ΥΠΟΘΕΣΕΙΣ ΤΗΣ ΠΡΟΑΓΩΓΗΣ ΥΓΕΙΑΣ</a:t>
            </a:r>
            <a:endParaRPr b="0" lang="en-US" sz="3600" spc="-1" strike="noStrike">
              <a:solidFill>
                <a:srgbClr val="000000"/>
              </a:solidFill>
              <a:latin typeface="Avenir Next LT Pro"/>
            </a:endParaRPr>
          </a:p>
        </p:txBody>
      </p:sp>
      <p:pic>
        <p:nvPicPr>
          <p:cNvPr id="113" name="Picture 12" descr=""/>
          <p:cNvPicPr/>
          <p:nvPr/>
        </p:nvPicPr>
        <p:blipFill>
          <a:blip r:embed="rId1"/>
          <a:srcRect l="0" t="0" r="74409" b="0"/>
          <a:stretch/>
        </p:blipFill>
        <p:spPr>
          <a:xfrm rot="10800000">
            <a:off x="-2520" y="2719440"/>
            <a:ext cx="650520" cy="2548080"/>
          </a:xfrm>
          <a:prstGeom prst="rect">
            <a:avLst/>
          </a:prstGeom>
          <a:ln>
            <a:noFill/>
          </a:ln>
        </p:spPr>
      </p:pic>
      <p:pic>
        <p:nvPicPr>
          <p:cNvPr id="114" name="Picture 14" descr=""/>
          <p:cNvPicPr/>
          <p:nvPr/>
        </p:nvPicPr>
        <p:blipFill>
          <a:blip r:embed="rId2"/>
          <a:srcRect l="0" t="37020" r="40632" b="0"/>
          <a:stretch/>
        </p:blipFill>
        <p:spPr>
          <a:xfrm>
            <a:off x="10744200" y="0"/>
            <a:ext cx="1447560" cy="1535400"/>
          </a:xfrm>
          <a:prstGeom prst="rect">
            <a:avLst/>
          </a:prstGeom>
          <a:ln>
            <a:noFill/>
          </a:ln>
        </p:spPr>
      </p:pic>
      <p:graphicFrame>
        <p:nvGraphicFramePr>
          <p:cNvPr id="3" name="Diagram3"/>
          <p:cNvGraphicFramePr/>
          <p:nvPr>
            <p:extLst>
              <p:ext uri="{D42A27DB-BD31-4B8C-83A1-F6EECF244321}">
                <p14:modId xmlns:p14="http://schemas.microsoft.com/office/powerpoint/2010/main" val="1177598321"/>
              </p:ext>
            </p:extLst>
          </p:nvPr>
        </p:nvGraphicFramePr>
        <p:xfrm>
          <a:off x="5638680" y="304920"/>
          <a:ext cx="5714640" cy="587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16" name="CustomShape 2"/>
          <p:cNvSpPr/>
          <p:nvPr/>
        </p:nvSpPr>
        <p:spPr>
          <a:xfrm>
            <a:off x="0" y="0"/>
            <a:ext cx="1219176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117" name="TextShape 3"/>
          <p:cNvSpPr txBox="1"/>
          <p:nvPr/>
        </p:nvSpPr>
        <p:spPr>
          <a:xfrm>
            <a:off x="838080" y="557280"/>
            <a:ext cx="4388040" cy="5580360"/>
          </a:xfrm>
          <a:prstGeom prst="rect">
            <a:avLst/>
          </a:prstGeom>
          <a:noFill/>
          <a:ln>
            <a:noFill/>
          </a:ln>
        </p:spPr>
        <p:txBody>
          <a:bodyPr anchor="ctr">
            <a:normAutofit/>
          </a:bodyPr>
          <a:p>
            <a:pPr>
              <a:lnSpc>
                <a:spcPct val="100000"/>
              </a:lnSpc>
            </a:pPr>
            <a:r>
              <a:rPr b="1" lang="el-GR" sz="3600" spc="-1" strike="noStrike">
                <a:solidFill>
                  <a:srgbClr val="2c1c31"/>
                </a:solidFill>
                <a:latin typeface="Avenir Next LT Pro"/>
              </a:rPr>
              <a:t>ΧΑΡΑΚΤΗΡΙΣΤΙΚΑ ΠΡΟΑΓΩΓΗΣ ΥΓΕΙΑΣ</a:t>
            </a:r>
            <a:endParaRPr b="0" lang="en-US" sz="3600" spc="-1" strike="noStrike">
              <a:solidFill>
                <a:srgbClr val="000000"/>
              </a:solidFill>
              <a:latin typeface="Avenir Next LT Pro"/>
            </a:endParaRPr>
          </a:p>
        </p:txBody>
      </p:sp>
      <p:pic>
        <p:nvPicPr>
          <p:cNvPr id="118" name="Picture 12" descr=""/>
          <p:cNvPicPr/>
          <p:nvPr/>
        </p:nvPicPr>
        <p:blipFill>
          <a:blip r:embed="rId1"/>
          <a:srcRect l="0" t="0" r="74409" b="0"/>
          <a:stretch/>
        </p:blipFill>
        <p:spPr>
          <a:xfrm rot="10800000">
            <a:off x="-2520" y="2719440"/>
            <a:ext cx="650520" cy="2548080"/>
          </a:xfrm>
          <a:prstGeom prst="rect">
            <a:avLst/>
          </a:prstGeom>
          <a:ln>
            <a:noFill/>
          </a:ln>
        </p:spPr>
      </p:pic>
      <p:pic>
        <p:nvPicPr>
          <p:cNvPr id="119" name="Picture 14" descr=""/>
          <p:cNvPicPr/>
          <p:nvPr/>
        </p:nvPicPr>
        <p:blipFill>
          <a:blip r:embed="rId2"/>
          <a:srcRect l="0" t="37020" r="40632" b="0"/>
          <a:stretch/>
        </p:blipFill>
        <p:spPr>
          <a:xfrm>
            <a:off x="10744200" y="0"/>
            <a:ext cx="1447560" cy="1535400"/>
          </a:xfrm>
          <a:prstGeom prst="rect">
            <a:avLst/>
          </a:prstGeom>
          <a:ln>
            <a:noFill/>
          </a:ln>
        </p:spPr>
      </p:pic>
      <p:graphicFrame>
        <p:nvGraphicFramePr>
          <p:cNvPr id="4" name="Diagram4"/>
          <p:cNvGraphicFramePr/>
          <p:nvPr>
            <p:extLst>
              <p:ext uri="{D42A27DB-BD31-4B8C-83A1-F6EECF244321}">
                <p14:modId xmlns:p14="http://schemas.microsoft.com/office/powerpoint/2010/main" val="3457869024"/>
              </p:ext>
            </p:extLst>
          </p:nvPr>
        </p:nvGraphicFramePr>
        <p:xfrm>
          <a:off x="5638680" y="304920"/>
          <a:ext cx="5714640" cy="587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1" name="CustomShape 2"/>
          <p:cNvSpPr/>
          <p:nvPr/>
        </p:nvSpPr>
        <p:spPr>
          <a:xfrm>
            <a:off x="0" y="0"/>
            <a:ext cx="1219176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122" name="TextShape 3"/>
          <p:cNvSpPr txBox="1"/>
          <p:nvPr/>
        </p:nvSpPr>
        <p:spPr>
          <a:xfrm>
            <a:off x="838080" y="557280"/>
            <a:ext cx="4388040" cy="5580360"/>
          </a:xfrm>
          <a:prstGeom prst="rect">
            <a:avLst/>
          </a:prstGeom>
          <a:noFill/>
          <a:ln>
            <a:noFill/>
          </a:ln>
        </p:spPr>
        <p:txBody>
          <a:bodyPr anchor="ctr">
            <a:normAutofit/>
          </a:bodyPr>
          <a:p>
            <a:pPr>
              <a:lnSpc>
                <a:spcPct val="100000"/>
              </a:lnSpc>
            </a:pPr>
            <a:r>
              <a:rPr b="1" lang="el-GR" sz="3600" spc="-1" strike="noStrike">
                <a:solidFill>
                  <a:srgbClr val="2c1c31"/>
                </a:solidFill>
                <a:latin typeface="Avenir Next LT Pro"/>
              </a:rPr>
              <a:t>ΟΡΟΙ ΠΡΟΑΓΩΓΗΣ ΥΓΕΙΑΣ</a:t>
            </a:r>
            <a:endParaRPr b="0" lang="en-US" sz="3600" spc="-1" strike="noStrike">
              <a:solidFill>
                <a:srgbClr val="000000"/>
              </a:solidFill>
              <a:latin typeface="Avenir Next LT Pro"/>
            </a:endParaRPr>
          </a:p>
        </p:txBody>
      </p:sp>
      <p:pic>
        <p:nvPicPr>
          <p:cNvPr id="123" name="Picture 12" descr=""/>
          <p:cNvPicPr/>
          <p:nvPr/>
        </p:nvPicPr>
        <p:blipFill>
          <a:blip r:embed="rId1"/>
          <a:srcRect l="0" t="0" r="74409" b="0"/>
          <a:stretch/>
        </p:blipFill>
        <p:spPr>
          <a:xfrm rot="10800000">
            <a:off x="-2520" y="2719440"/>
            <a:ext cx="650520" cy="2548080"/>
          </a:xfrm>
          <a:prstGeom prst="rect">
            <a:avLst/>
          </a:prstGeom>
          <a:ln>
            <a:noFill/>
          </a:ln>
        </p:spPr>
      </p:pic>
      <p:pic>
        <p:nvPicPr>
          <p:cNvPr id="124" name="Picture 14" descr=""/>
          <p:cNvPicPr/>
          <p:nvPr/>
        </p:nvPicPr>
        <p:blipFill>
          <a:blip r:embed="rId2"/>
          <a:srcRect l="0" t="37020" r="40632" b="0"/>
          <a:stretch/>
        </p:blipFill>
        <p:spPr>
          <a:xfrm>
            <a:off x="10744200" y="0"/>
            <a:ext cx="1447560" cy="1535400"/>
          </a:xfrm>
          <a:prstGeom prst="rect">
            <a:avLst/>
          </a:prstGeom>
          <a:ln>
            <a:noFill/>
          </a:ln>
        </p:spPr>
      </p:pic>
      <p:graphicFrame>
        <p:nvGraphicFramePr>
          <p:cNvPr id="5" name="Diagram5"/>
          <p:cNvGraphicFramePr/>
          <p:nvPr>
            <p:extLst>
              <p:ext uri="{D42A27DB-BD31-4B8C-83A1-F6EECF244321}">
                <p14:modId xmlns:p14="http://schemas.microsoft.com/office/powerpoint/2010/main" val="480353641"/>
              </p:ext>
            </p:extLst>
          </p:nvPr>
        </p:nvGraphicFramePr>
        <p:xfrm>
          <a:off x="5638680" y="304920"/>
          <a:ext cx="5714640" cy="587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6" name="CustomShape 2"/>
          <p:cNvSpPr/>
          <p:nvPr/>
        </p:nvSpPr>
        <p:spPr>
          <a:xfrm>
            <a:off x="0" y="0"/>
            <a:ext cx="12188520" cy="685764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p:style>
      </p:sp>
      <p:pic>
        <p:nvPicPr>
          <p:cNvPr id="127" name="Picture 27" descr=""/>
          <p:cNvPicPr/>
          <p:nvPr/>
        </p:nvPicPr>
        <p:blipFill>
          <a:blip r:embed="rId1"/>
          <a:srcRect l="0" t="37020" r="40632" b="0"/>
          <a:stretch/>
        </p:blipFill>
        <p:spPr>
          <a:xfrm>
            <a:off x="10744200" y="0"/>
            <a:ext cx="1447560" cy="1535400"/>
          </a:xfrm>
          <a:prstGeom prst="rect">
            <a:avLst/>
          </a:prstGeom>
          <a:ln>
            <a:noFill/>
          </a:ln>
        </p:spPr>
      </p:pic>
      <p:sp>
        <p:nvSpPr>
          <p:cNvPr id="128" name="TextShape 3"/>
          <p:cNvSpPr txBox="1"/>
          <p:nvPr/>
        </p:nvSpPr>
        <p:spPr>
          <a:xfrm>
            <a:off x="838080" y="559800"/>
            <a:ext cx="10347840" cy="1283040"/>
          </a:xfrm>
          <a:prstGeom prst="rect">
            <a:avLst/>
          </a:prstGeom>
          <a:noFill/>
          <a:ln>
            <a:noFill/>
          </a:ln>
        </p:spPr>
        <p:txBody>
          <a:bodyPr>
            <a:normAutofit/>
          </a:bodyPr>
          <a:p>
            <a:pPr>
              <a:lnSpc>
                <a:spcPct val="100000"/>
              </a:lnSpc>
            </a:pPr>
            <a:r>
              <a:rPr b="1" lang="el-GR" sz="4400" spc="-1" strike="noStrike">
                <a:solidFill>
                  <a:srgbClr val="2c1c31"/>
                </a:solidFill>
                <a:latin typeface="Avenir Next LT Pro"/>
              </a:rPr>
              <a:t>ΑΓΩΓΗ ΥΓΕΙΑΣ</a:t>
            </a:r>
            <a:endParaRPr b="0" lang="en-US" sz="4400" spc="-1" strike="noStrike">
              <a:solidFill>
                <a:srgbClr val="000000"/>
              </a:solidFill>
              <a:latin typeface="Avenir Next LT Pro"/>
            </a:endParaRPr>
          </a:p>
        </p:txBody>
      </p:sp>
      <p:pic>
        <p:nvPicPr>
          <p:cNvPr id="129" name="Picture 29" descr=""/>
          <p:cNvPicPr/>
          <p:nvPr/>
        </p:nvPicPr>
        <p:blipFill>
          <a:blip r:embed="rId2"/>
          <a:srcRect l="0" t="0" r="67342" b="0"/>
          <a:stretch/>
        </p:blipFill>
        <p:spPr>
          <a:xfrm rot="10800000">
            <a:off x="360" y="2719440"/>
            <a:ext cx="829800" cy="2548080"/>
          </a:xfrm>
          <a:prstGeom prst="rect">
            <a:avLst/>
          </a:prstGeom>
          <a:ln>
            <a:noFill/>
          </a:ln>
        </p:spPr>
      </p:pic>
      <p:graphicFrame>
        <p:nvGraphicFramePr>
          <p:cNvPr id="6" name="Diagram6"/>
          <p:cNvGraphicFramePr/>
          <p:nvPr>
            <p:extLst>
              <p:ext uri="{D42A27DB-BD31-4B8C-83A1-F6EECF244321}">
                <p14:modId xmlns:p14="http://schemas.microsoft.com/office/powerpoint/2010/main" val="2114711604"/>
              </p:ext>
            </p:extLst>
          </p:nvPr>
        </p:nvGraphicFramePr>
        <p:xfrm>
          <a:off x="1197360" y="1843200"/>
          <a:ext cx="10156320" cy="433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1c31"/>
      </a:dk2>
      <a:lt2>
        <a:srgbClr val="f0f3f1"/>
      </a:lt2>
      <a:accent1>
        <a:srgbClr val="e729be"/>
      </a:accent1>
      <a:accent2>
        <a:srgbClr val="af17d5"/>
      </a:accent2>
      <a:accent3>
        <a:srgbClr val="7229e7"/>
      </a:accent3>
      <a:accent4>
        <a:srgbClr val="3137da"/>
      </a:accent4>
      <a:accent5>
        <a:srgbClr val="297fe7"/>
      </a:accent5>
      <a:accent6>
        <a:srgbClr val="17bcd5"/>
      </a:accent6>
      <a:hlink>
        <a:srgbClr val="349e4b"/>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1c31"/>
      </a:dk2>
      <a:lt2>
        <a:srgbClr val="f0f3f1"/>
      </a:lt2>
      <a:accent1>
        <a:srgbClr val="e729be"/>
      </a:accent1>
      <a:accent2>
        <a:srgbClr val="af17d5"/>
      </a:accent2>
      <a:accent3>
        <a:srgbClr val="7229e7"/>
      </a:accent3>
      <a:accent4>
        <a:srgbClr val="3137da"/>
      </a:accent4>
      <a:accent5>
        <a:srgbClr val="297fe7"/>
      </a:accent5>
      <a:accent6>
        <a:srgbClr val="17bcd5"/>
      </a:accent6>
      <a:hlink>
        <a:srgbClr val="349e4b"/>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Αίθουσα συσκέψεων "Ιόν"</Template>
  <TotalTime>192</TotalTime>
  <Application>LibreOffice/6.4.2.2$Windows_x86 LibreOffice_project/4e471d8c02c9c90f512f7f9ead8875b57fcb1ec3</Application>
  <Words>3165</Words>
  <Paragraphs>127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2023-10-24T10:10:53Z</dcterms:created>
  <dc:creator>ELEFTHERIOS GAZETAS</dc:creator>
  <dc:description/>
  <dc:language>el-GR</dc:language>
  <cp:lastModifiedBy/>
  <dcterms:modified xsi:type="dcterms:W3CDTF">2023-11-12T13:51:26Z</dcterms:modified>
  <cp:revision>3</cp:revision>
  <dc:subject/>
  <dc:title>ΔΙΑΛΕΞΗ 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Ευρεία οθόνη</vt:lpwstr>
  </property>
  <property fmtid="{D5CDD505-2E9C-101B-9397-08002B2CF9AE}" pid="9" name="ScaleCrop">
    <vt:bool>0</vt:bool>
  </property>
  <property fmtid="{D5CDD505-2E9C-101B-9397-08002B2CF9AE}" pid="10" name="ShareDoc">
    <vt:bool>0</vt:bool>
  </property>
  <property fmtid="{D5CDD505-2E9C-101B-9397-08002B2CF9AE}" pid="11" name="Slides">
    <vt:i4>34</vt:i4>
  </property>
</Properties>
</file>