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59" r:id="rId5"/>
    <p:sldId id="260" r:id="rId6"/>
    <p:sldId id="267" r:id="rId7"/>
    <p:sldId id="261" r:id="rId8"/>
    <p:sldId id="262" r:id="rId9"/>
    <p:sldId id="263" r:id="rId10"/>
    <p:sldId id="264" r:id="rId11"/>
    <p:sldId id="281" r:id="rId12"/>
    <p:sldId id="265" r:id="rId13"/>
    <p:sldId id="268" r:id="rId14"/>
    <p:sldId id="266" r:id="rId15"/>
    <p:sldId id="270" r:id="rId16"/>
    <p:sldId id="276" r:id="rId17"/>
    <p:sldId id="277" r:id="rId18"/>
    <p:sldId id="272" r:id="rId19"/>
    <p:sldId id="273" r:id="rId20"/>
    <p:sldId id="278" r:id="rId21"/>
    <p:sldId id="279" r:id="rId22"/>
    <p:sldId id="275" r:id="rId23"/>
    <p:sldId id="280" r:id="rId2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79" d="100"/>
          <a:sy n="79" d="100"/>
        </p:scale>
        <p:origin x="8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2A5F16-43EA-4D61-A0F5-B34EA21A6ECC}" type="datetimeFigureOut">
              <a:rPr lang="el-GR" smtClean="0"/>
              <a:t>29/5/2024</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80DF28-2AEE-4D06-BC39-FC27CC9D4ABF}" type="slidenum">
              <a:rPr lang="el-GR" smtClean="0"/>
              <a:t>‹#›</a:t>
            </a:fld>
            <a:endParaRPr lang="el-GR"/>
          </a:p>
        </p:txBody>
      </p:sp>
    </p:spTree>
    <p:extLst>
      <p:ext uri="{BB962C8B-B14F-4D97-AF65-F5344CB8AC3E}">
        <p14:creationId xmlns:p14="http://schemas.microsoft.com/office/powerpoint/2010/main" val="3578432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924F50-C633-E71C-6459-42CAB114D85B}"/>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026CD6FC-C57F-2B26-D2E0-E7B3FF2974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7CEB211D-A108-44BF-13D0-C78F8E79ADD9}"/>
              </a:ext>
            </a:extLst>
          </p:cNvPr>
          <p:cNvSpPr>
            <a:spLocks noGrp="1"/>
          </p:cNvSpPr>
          <p:nvPr>
            <p:ph type="dt" sz="half" idx="10"/>
          </p:nvPr>
        </p:nvSpPr>
        <p:spPr/>
        <p:txBody>
          <a:bodyPr/>
          <a:lstStyle/>
          <a:p>
            <a:fld id="{058AF1F8-1A94-4D83-9153-037ED7D0991E}" type="datetime1">
              <a:rPr lang="el-GR" smtClean="0"/>
              <a:t>29/5/2024</a:t>
            </a:fld>
            <a:endParaRPr lang="el-GR"/>
          </a:p>
        </p:txBody>
      </p:sp>
      <p:sp>
        <p:nvSpPr>
          <p:cNvPr id="5" name="Θέση υποσέλιδου 4">
            <a:extLst>
              <a:ext uri="{FF2B5EF4-FFF2-40B4-BE49-F238E27FC236}">
                <a16:creationId xmlns:a16="http://schemas.microsoft.com/office/drawing/2014/main" id="{E1727418-AA79-F7A4-B82D-8E3E3E6CA114}"/>
              </a:ext>
            </a:extLst>
          </p:cNvPr>
          <p:cNvSpPr>
            <a:spLocks noGrp="1"/>
          </p:cNvSpPr>
          <p:nvPr>
            <p:ph type="ftr" sz="quarter" idx="11"/>
          </p:nvPr>
        </p:nvSpPr>
        <p:spPr/>
        <p:txBody>
          <a:bodyPr/>
          <a:lstStyle/>
          <a:p>
            <a:r>
              <a:rPr lang="el-GR"/>
              <a:t>ΒΛΑΧΟΣ ΑΝΑΡΓΥΡΟΣ ΝΟΣΗΛΕΥΤΗΣ ΤΕ MSC</a:t>
            </a:r>
          </a:p>
        </p:txBody>
      </p:sp>
      <p:sp>
        <p:nvSpPr>
          <p:cNvPr id="6" name="Θέση αριθμού διαφάνειας 5">
            <a:extLst>
              <a:ext uri="{FF2B5EF4-FFF2-40B4-BE49-F238E27FC236}">
                <a16:creationId xmlns:a16="http://schemas.microsoft.com/office/drawing/2014/main" id="{825513C4-AE25-1022-DC3C-AAE6D9B39BA2}"/>
              </a:ext>
            </a:extLst>
          </p:cNvPr>
          <p:cNvSpPr>
            <a:spLocks noGrp="1"/>
          </p:cNvSpPr>
          <p:nvPr>
            <p:ph type="sldNum" sz="quarter" idx="12"/>
          </p:nvPr>
        </p:nvSpPr>
        <p:spPr/>
        <p:txBody>
          <a:bodyPr/>
          <a:lstStyle/>
          <a:p>
            <a:fld id="{4CCD7842-DAF8-4E6D-B3E4-25723BC0F476}" type="slidenum">
              <a:rPr lang="el-GR" smtClean="0"/>
              <a:t>‹#›</a:t>
            </a:fld>
            <a:endParaRPr lang="el-GR"/>
          </a:p>
        </p:txBody>
      </p:sp>
    </p:spTree>
    <p:extLst>
      <p:ext uri="{BB962C8B-B14F-4D97-AF65-F5344CB8AC3E}">
        <p14:creationId xmlns:p14="http://schemas.microsoft.com/office/powerpoint/2010/main" val="3973327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3C9CAB-0C37-48E8-76E7-2A43F690268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E2DB7ED0-C40E-84CB-12DC-AE1D9FC7C580}"/>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28324F9-9565-0318-7434-21DEA293B23C}"/>
              </a:ext>
            </a:extLst>
          </p:cNvPr>
          <p:cNvSpPr>
            <a:spLocks noGrp="1"/>
          </p:cNvSpPr>
          <p:nvPr>
            <p:ph type="dt" sz="half" idx="10"/>
          </p:nvPr>
        </p:nvSpPr>
        <p:spPr/>
        <p:txBody>
          <a:bodyPr/>
          <a:lstStyle/>
          <a:p>
            <a:fld id="{06237C5C-FC31-4CC7-943D-B17F7B4941EA}" type="datetime1">
              <a:rPr lang="el-GR" smtClean="0"/>
              <a:t>29/5/2024</a:t>
            </a:fld>
            <a:endParaRPr lang="el-GR"/>
          </a:p>
        </p:txBody>
      </p:sp>
      <p:sp>
        <p:nvSpPr>
          <p:cNvPr id="5" name="Θέση υποσέλιδου 4">
            <a:extLst>
              <a:ext uri="{FF2B5EF4-FFF2-40B4-BE49-F238E27FC236}">
                <a16:creationId xmlns:a16="http://schemas.microsoft.com/office/drawing/2014/main" id="{3B99E97F-342A-F548-7BCF-54C477E86F08}"/>
              </a:ext>
            </a:extLst>
          </p:cNvPr>
          <p:cNvSpPr>
            <a:spLocks noGrp="1"/>
          </p:cNvSpPr>
          <p:nvPr>
            <p:ph type="ftr" sz="quarter" idx="11"/>
          </p:nvPr>
        </p:nvSpPr>
        <p:spPr/>
        <p:txBody>
          <a:bodyPr/>
          <a:lstStyle/>
          <a:p>
            <a:r>
              <a:rPr lang="el-GR"/>
              <a:t>ΒΛΑΧΟΣ ΑΝΑΡΓΥΡΟΣ ΝΟΣΗΛΕΥΤΗΣ ΤΕ MSC</a:t>
            </a:r>
          </a:p>
        </p:txBody>
      </p:sp>
      <p:sp>
        <p:nvSpPr>
          <p:cNvPr id="6" name="Θέση αριθμού διαφάνειας 5">
            <a:extLst>
              <a:ext uri="{FF2B5EF4-FFF2-40B4-BE49-F238E27FC236}">
                <a16:creationId xmlns:a16="http://schemas.microsoft.com/office/drawing/2014/main" id="{DA996824-B964-9968-3221-3145DEF56A53}"/>
              </a:ext>
            </a:extLst>
          </p:cNvPr>
          <p:cNvSpPr>
            <a:spLocks noGrp="1"/>
          </p:cNvSpPr>
          <p:nvPr>
            <p:ph type="sldNum" sz="quarter" idx="12"/>
          </p:nvPr>
        </p:nvSpPr>
        <p:spPr/>
        <p:txBody>
          <a:bodyPr/>
          <a:lstStyle/>
          <a:p>
            <a:fld id="{4CCD7842-DAF8-4E6D-B3E4-25723BC0F476}" type="slidenum">
              <a:rPr lang="el-GR" smtClean="0"/>
              <a:t>‹#›</a:t>
            </a:fld>
            <a:endParaRPr lang="el-GR"/>
          </a:p>
        </p:txBody>
      </p:sp>
    </p:spTree>
    <p:extLst>
      <p:ext uri="{BB962C8B-B14F-4D97-AF65-F5344CB8AC3E}">
        <p14:creationId xmlns:p14="http://schemas.microsoft.com/office/powerpoint/2010/main" val="3949177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082D0190-9BD8-3948-FF08-4D27414D248C}"/>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E6BE5311-7533-7165-2823-5A79A9A80C6C}"/>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25EBD6C-3628-3ABE-BE77-C02C664E9626}"/>
              </a:ext>
            </a:extLst>
          </p:cNvPr>
          <p:cNvSpPr>
            <a:spLocks noGrp="1"/>
          </p:cNvSpPr>
          <p:nvPr>
            <p:ph type="dt" sz="half" idx="10"/>
          </p:nvPr>
        </p:nvSpPr>
        <p:spPr/>
        <p:txBody>
          <a:bodyPr/>
          <a:lstStyle/>
          <a:p>
            <a:fld id="{BB7AD690-E90A-44B7-A58E-8AA89E9EE8A1}" type="datetime1">
              <a:rPr lang="el-GR" smtClean="0"/>
              <a:t>29/5/2024</a:t>
            </a:fld>
            <a:endParaRPr lang="el-GR"/>
          </a:p>
        </p:txBody>
      </p:sp>
      <p:sp>
        <p:nvSpPr>
          <p:cNvPr id="5" name="Θέση υποσέλιδου 4">
            <a:extLst>
              <a:ext uri="{FF2B5EF4-FFF2-40B4-BE49-F238E27FC236}">
                <a16:creationId xmlns:a16="http://schemas.microsoft.com/office/drawing/2014/main" id="{4218515D-CB54-BEC8-56C6-CDA9739DB0B3}"/>
              </a:ext>
            </a:extLst>
          </p:cNvPr>
          <p:cNvSpPr>
            <a:spLocks noGrp="1"/>
          </p:cNvSpPr>
          <p:nvPr>
            <p:ph type="ftr" sz="quarter" idx="11"/>
          </p:nvPr>
        </p:nvSpPr>
        <p:spPr/>
        <p:txBody>
          <a:bodyPr/>
          <a:lstStyle/>
          <a:p>
            <a:r>
              <a:rPr lang="el-GR"/>
              <a:t>ΒΛΑΧΟΣ ΑΝΑΡΓΥΡΟΣ ΝΟΣΗΛΕΥΤΗΣ ΤΕ MSC</a:t>
            </a:r>
          </a:p>
        </p:txBody>
      </p:sp>
      <p:sp>
        <p:nvSpPr>
          <p:cNvPr id="6" name="Θέση αριθμού διαφάνειας 5">
            <a:extLst>
              <a:ext uri="{FF2B5EF4-FFF2-40B4-BE49-F238E27FC236}">
                <a16:creationId xmlns:a16="http://schemas.microsoft.com/office/drawing/2014/main" id="{21EE62AE-3E82-6A5F-F34E-4B202B0C8FD7}"/>
              </a:ext>
            </a:extLst>
          </p:cNvPr>
          <p:cNvSpPr>
            <a:spLocks noGrp="1"/>
          </p:cNvSpPr>
          <p:nvPr>
            <p:ph type="sldNum" sz="quarter" idx="12"/>
          </p:nvPr>
        </p:nvSpPr>
        <p:spPr/>
        <p:txBody>
          <a:bodyPr/>
          <a:lstStyle/>
          <a:p>
            <a:fld id="{4CCD7842-DAF8-4E6D-B3E4-25723BC0F476}" type="slidenum">
              <a:rPr lang="el-GR" smtClean="0"/>
              <a:t>‹#›</a:t>
            </a:fld>
            <a:endParaRPr lang="el-GR"/>
          </a:p>
        </p:txBody>
      </p:sp>
    </p:spTree>
    <p:extLst>
      <p:ext uri="{BB962C8B-B14F-4D97-AF65-F5344CB8AC3E}">
        <p14:creationId xmlns:p14="http://schemas.microsoft.com/office/powerpoint/2010/main" val="440584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AB76D1A-4A50-43E5-D887-361B52FCD08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8D951C9-F0BC-3A91-F84C-D2808785CDE9}"/>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9E0EB00-EA67-EBF4-7D7C-3BA80C512942}"/>
              </a:ext>
            </a:extLst>
          </p:cNvPr>
          <p:cNvSpPr>
            <a:spLocks noGrp="1"/>
          </p:cNvSpPr>
          <p:nvPr>
            <p:ph type="dt" sz="half" idx="10"/>
          </p:nvPr>
        </p:nvSpPr>
        <p:spPr/>
        <p:txBody>
          <a:bodyPr/>
          <a:lstStyle/>
          <a:p>
            <a:fld id="{D53B2C28-EA37-4DD6-958D-EC570594BEE9}" type="datetime1">
              <a:rPr lang="el-GR" smtClean="0"/>
              <a:t>29/5/2024</a:t>
            </a:fld>
            <a:endParaRPr lang="el-GR"/>
          </a:p>
        </p:txBody>
      </p:sp>
      <p:sp>
        <p:nvSpPr>
          <p:cNvPr id="5" name="Θέση υποσέλιδου 4">
            <a:extLst>
              <a:ext uri="{FF2B5EF4-FFF2-40B4-BE49-F238E27FC236}">
                <a16:creationId xmlns:a16="http://schemas.microsoft.com/office/drawing/2014/main" id="{188B28FC-B59E-BBE8-D2A0-610BECAA0534}"/>
              </a:ext>
            </a:extLst>
          </p:cNvPr>
          <p:cNvSpPr>
            <a:spLocks noGrp="1"/>
          </p:cNvSpPr>
          <p:nvPr>
            <p:ph type="ftr" sz="quarter" idx="11"/>
          </p:nvPr>
        </p:nvSpPr>
        <p:spPr/>
        <p:txBody>
          <a:bodyPr/>
          <a:lstStyle/>
          <a:p>
            <a:r>
              <a:rPr lang="el-GR"/>
              <a:t>ΒΛΑΧΟΣ ΑΝΑΡΓΥΡΟΣ ΝΟΣΗΛΕΥΤΗΣ ΤΕ MSC</a:t>
            </a:r>
          </a:p>
        </p:txBody>
      </p:sp>
      <p:sp>
        <p:nvSpPr>
          <p:cNvPr id="6" name="Θέση αριθμού διαφάνειας 5">
            <a:extLst>
              <a:ext uri="{FF2B5EF4-FFF2-40B4-BE49-F238E27FC236}">
                <a16:creationId xmlns:a16="http://schemas.microsoft.com/office/drawing/2014/main" id="{871AEF77-5AE0-309D-67D8-221CB6EE5E81}"/>
              </a:ext>
            </a:extLst>
          </p:cNvPr>
          <p:cNvSpPr>
            <a:spLocks noGrp="1"/>
          </p:cNvSpPr>
          <p:nvPr>
            <p:ph type="sldNum" sz="quarter" idx="12"/>
          </p:nvPr>
        </p:nvSpPr>
        <p:spPr/>
        <p:txBody>
          <a:bodyPr/>
          <a:lstStyle/>
          <a:p>
            <a:fld id="{4CCD7842-DAF8-4E6D-B3E4-25723BC0F476}" type="slidenum">
              <a:rPr lang="el-GR" smtClean="0"/>
              <a:t>‹#›</a:t>
            </a:fld>
            <a:endParaRPr lang="el-GR"/>
          </a:p>
        </p:txBody>
      </p:sp>
    </p:spTree>
    <p:extLst>
      <p:ext uri="{BB962C8B-B14F-4D97-AF65-F5344CB8AC3E}">
        <p14:creationId xmlns:p14="http://schemas.microsoft.com/office/powerpoint/2010/main" val="2385698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BF46E2-816F-DC3B-9FE5-DC7DF3104D48}"/>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709FC21-E3DD-B4CF-BD9B-4CD8BD2049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CDCF3043-089E-F4E9-BFB7-7063C4C339D8}"/>
              </a:ext>
            </a:extLst>
          </p:cNvPr>
          <p:cNvSpPr>
            <a:spLocks noGrp="1"/>
          </p:cNvSpPr>
          <p:nvPr>
            <p:ph type="dt" sz="half" idx="10"/>
          </p:nvPr>
        </p:nvSpPr>
        <p:spPr/>
        <p:txBody>
          <a:bodyPr/>
          <a:lstStyle/>
          <a:p>
            <a:fld id="{98191CD2-16E6-490E-81CD-8C13512C1FA6}" type="datetime1">
              <a:rPr lang="el-GR" smtClean="0"/>
              <a:t>29/5/2024</a:t>
            </a:fld>
            <a:endParaRPr lang="el-GR"/>
          </a:p>
        </p:txBody>
      </p:sp>
      <p:sp>
        <p:nvSpPr>
          <p:cNvPr id="5" name="Θέση υποσέλιδου 4">
            <a:extLst>
              <a:ext uri="{FF2B5EF4-FFF2-40B4-BE49-F238E27FC236}">
                <a16:creationId xmlns:a16="http://schemas.microsoft.com/office/drawing/2014/main" id="{7557822C-24DA-6582-60D7-B3C1D5D5C33B}"/>
              </a:ext>
            </a:extLst>
          </p:cNvPr>
          <p:cNvSpPr>
            <a:spLocks noGrp="1"/>
          </p:cNvSpPr>
          <p:nvPr>
            <p:ph type="ftr" sz="quarter" idx="11"/>
          </p:nvPr>
        </p:nvSpPr>
        <p:spPr/>
        <p:txBody>
          <a:bodyPr/>
          <a:lstStyle/>
          <a:p>
            <a:r>
              <a:rPr lang="el-GR"/>
              <a:t>ΒΛΑΧΟΣ ΑΝΑΡΓΥΡΟΣ ΝΟΣΗΛΕΥΤΗΣ ΤΕ MSC</a:t>
            </a:r>
          </a:p>
        </p:txBody>
      </p:sp>
      <p:sp>
        <p:nvSpPr>
          <p:cNvPr id="6" name="Θέση αριθμού διαφάνειας 5">
            <a:extLst>
              <a:ext uri="{FF2B5EF4-FFF2-40B4-BE49-F238E27FC236}">
                <a16:creationId xmlns:a16="http://schemas.microsoft.com/office/drawing/2014/main" id="{37F0BD1E-A297-C36E-EB1C-0E68AC4CB6C9}"/>
              </a:ext>
            </a:extLst>
          </p:cNvPr>
          <p:cNvSpPr>
            <a:spLocks noGrp="1"/>
          </p:cNvSpPr>
          <p:nvPr>
            <p:ph type="sldNum" sz="quarter" idx="12"/>
          </p:nvPr>
        </p:nvSpPr>
        <p:spPr/>
        <p:txBody>
          <a:bodyPr/>
          <a:lstStyle/>
          <a:p>
            <a:fld id="{4CCD7842-DAF8-4E6D-B3E4-25723BC0F476}" type="slidenum">
              <a:rPr lang="el-GR" smtClean="0"/>
              <a:t>‹#›</a:t>
            </a:fld>
            <a:endParaRPr lang="el-GR"/>
          </a:p>
        </p:txBody>
      </p:sp>
    </p:spTree>
    <p:extLst>
      <p:ext uri="{BB962C8B-B14F-4D97-AF65-F5344CB8AC3E}">
        <p14:creationId xmlns:p14="http://schemas.microsoft.com/office/powerpoint/2010/main" val="3884260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7F182E-3A1E-94D9-8EBA-D02D5C1C7D7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0F6C69F-50E3-8DCE-E252-7DC2034174A7}"/>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6FC08D83-B0F8-CA31-2AEE-255C2E70A8E3}"/>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629F9F5D-E45A-D4C1-E122-9EBFE3B76567}"/>
              </a:ext>
            </a:extLst>
          </p:cNvPr>
          <p:cNvSpPr>
            <a:spLocks noGrp="1"/>
          </p:cNvSpPr>
          <p:nvPr>
            <p:ph type="dt" sz="half" idx="10"/>
          </p:nvPr>
        </p:nvSpPr>
        <p:spPr/>
        <p:txBody>
          <a:bodyPr/>
          <a:lstStyle/>
          <a:p>
            <a:fld id="{74A2E820-CF5F-42B8-B163-A219EE0E879C}" type="datetime1">
              <a:rPr lang="el-GR" smtClean="0"/>
              <a:t>29/5/2024</a:t>
            </a:fld>
            <a:endParaRPr lang="el-GR"/>
          </a:p>
        </p:txBody>
      </p:sp>
      <p:sp>
        <p:nvSpPr>
          <p:cNvPr id="6" name="Θέση υποσέλιδου 5">
            <a:extLst>
              <a:ext uri="{FF2B5EF4-FFF2-40B4-BE49-F238E27FC236}">
                <a16:creationId xmlns:a16="http://schemas.microsoft.com/office/drawing/2014/main" id="{DA0489A3-D1C9-0A25-3902-32714672711A}"/>
              </a:ext>
            </a:extLst>
          </p:cNvPr>
          <p:cNvSpPr>
            <a:spLocks noGrp="1"/>
          </p:cNvSpPr>
          <p:nvPr>
            <p:ph type="ftr" sz="quarter" idx="11"/>
          </p:nvPr>
        </p:nvSpPr>
        <p:spPr/>
        <p:txBody>
          <a:bodyPr/>
          <a:lstStyle/>
          <a:p>
            <a:r>
              <a:rPr lang="el-GR"/>
              <a:t>ΒΛΑΧΟΣ ΑΝΑΡΓΥΡΟΣ ΝΟΣΗΛΕΥΤΗΣ ΤΕ MSC</a:t>
            </a:r>
          </a:p>
        </p:txBody>
      </p:sp>
      <p:sp>
        <p:nvSpPr>
          <p:cNvPr id="7" name="Θέση αριθμού διαφάνειας 6">
            <a:extLst>
              <a:ext uri="{FF2B5EF4-FFF2-40B4-BE49-F238E27FC236}">
                <a16:creationId xmlns:a16="http://schemas.microsoft.com/office/drawing/2014/main" id="{3C0C257A-C3D5-628A-83B8-B45484CC0188}"/>
              </a:ext>
            </a:extLst>
          </p:cNvPr>
          <p:cNvSpPr>
            <a:spLocks noGrp="1"/>
          </p:cNvSpPr>
          <p:nvPr>
            <p:ph type="sldNum" sz="quarter" idx="12"/>
          </p:nvPr>
        </p:nvSpPr>
        <p:spPr/>
        <p:txBody>
          <a:bodyPr/>
          <a:lstStyle/>
          <a:p>
            <a:fld id="{4CCD7842-DAF8-4E6D-B3E4-25723BC0F476}" type="slidenum">
              <a:rPr lang="el-GR" smtClean="0"/>
              <a:t>‹#›</a:t>
            </a:fld>
            <a:endParaRPr lang="el-GR"/>
          </a:p>
        </p:txBody>
      </p:sp>
    </p:spTree>
    <p:extLst>
      <p:ext uri="{BB962C8B-B14F-4D97-AF65-F5344CB8AC3E}">
        <p14:creationId xmlns:p14="http://schemas.microsoft.com/office/powerpoint/2010/main" val="1894410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85DC9A-8852-716B-90D2-03CF394B1D43}"/>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85584D6-A42B-5030-699F-2E0B45DCFD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90100AC4-3BAF-9FAA-55BF-BF8891BE2DBB}"/>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824506D9-4044-04AA-14C4-9ECDA5B221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8B62DBE3-7D41-59A2-9596-8A027E0F0A87}"/>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9C501780-5497-E4E2-6509-A38ABA9E3228}"/>
              </a:ext>
            </a:extLst>
          </p:cNvPr>
          <p:cNvSpPr>
            <a:spLocks noGrp="1"/>
          </p:cNvSpPr>
          <p:nvPr>
            <p:ph type="dt" sz="half" idx="10"/>
          </p:nvPr>
        </p:nvSpPr>
        <p:spPr/>
        <p:txBody>
          <a:bodyPr/>
          <a:lstStyle/>
          <a:p>
            <a:fld id="{F05E2698-F4D2-4935-B110-6C066D66112C}" type="datetime1">
              <a:rPr lang="el-GR" smtClean="0"/>
              <a:t>29/5/2024</a:t>
            </a:fld>
            <a:endParaRPr lang="el-GR"/>
          </a:p>
        </p:txBody>
      </p:sp>
      <p:sp>
        <p:nvSpPr>
          <p:cNvPr id="8" name="Θέση υποσέλιδου 7">
            <a:extLst>
              <a:ext uri="{FF2B5EF4-FFF2-40B4-BE49-F238E27FC236}">
                <a16:creationId xmlns:a16="http://schemas.microsoft.com/office/drawing/2014/main" id="{B756097F-0453-252C-A0DD-43E93AD4FB05}"/>
              </a:ext>
            </a:extLst>
          </p:cNvPr>
          <p:cNvSpPr>
            <a:spLocks noGrp="1"/>
          </p:cNvSpPr>
          <p:nvPr>
            <p:ph type="ftr" sz="quarter" idx="11"/>
          </p:nvPr>
        </p:nvSpPr>
        <p:spPr/>
        <p:txBody>
          <a:bodyPr/>
          <a:lstStyle/>
          <a:p>
            <a:r>
              <a:rPr lang="el-GR"/>
              <a:t>ΒΛΑΧΟΣ ΑΝΑΡΓΥΡΟΣ ΝΟΣΗΛΕΥΤΗΣ ΤΕ MSC</a:t>
            </a:r>
          </a:p>
        </p:txBody>
      </p:sp>
      <p:sp>
        <p:nvSpPr>
          <p:cNvPr id="9" name="Θέση αριθμού διαφάνειας 8">
            <a:extLst>
              <a:ext uri="{FF2B5EF4-FFF2-40B4-BE49-F238E27FC236}">
                <a16:creationId xmlns:a16="http://schemas.microsoft.com/office/drawing/2014/main" id="{F6549A9D-88D1-3639-D6F4-AA8B813ACCA6}"/>
              </a:ext>
            </a:extLst>
          </p:cNvPr>
          <p:cNvSpPr>
            <a:spLocks noGrp="1"/>
          </p:cNvSpPr>
          <p:nvPr>
            <p:ph type="sldNum" sz="quarter" idx="12"/>
          </p:nvPr>
        </p:nvSpPr>
        <p:spPr/>
        <p:txBody>
          <a:bodyPr/>
          <a:lstStyle/>
          <a:p>
            <a:fld id="{4CCD7842-DAF8-4E6D-B3E4-25723BC0F476}" type="slidenum">
              <a:rPr lang="el-GR" smtClean="0"/>
              <a:t>‹#›</a:t>
            </a:fld>
            <a:endParaRPr lang="el-GR"/>
          </a:p>
        </p:txBody>
      </p:sp>
    </p:spTree>
    <p:extLst>
      <p:ext uri="{BB962C8B-B14F-4D97-AF65-F5344CB8AC3E}">
        <p14:creationId xmlns:p14="http://schemas.microsoft.com/office/powerpoint/2010/main" val="2095860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445DAEA-7AD4-6CA9-8A48-45D54BFD747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3DB68B1D-84DE-F8BD-2782-82715F59F903}"/>
              </a:ext>
            </a:extLst>
          </p:cNvPr>
          <p:cNvSpPr>
            <a:spLocks noGrp="1"/>
          </p:cNvSpPr>
          <p:nvPr>
            <p:ph type="dt" sz="half" idx="10"/>
          </p:nvPr>
        </p:nvSpPr>
        <p:spPr/>
        <p:txBody>
          <a:bodyPr/>
          <a:lstStyle/>
          <a:p>
            <a:fld id="{2F6A0FB6-5283-4377-8378-AB534DDACE6D}" type="datetime1">
              <a:rPr lang="el-GR" smtClean="0"/>
              <a:t>29/5/2024</a:t>
            </a:fld>
            <a:endParaRPr lang="el-GR"/>
          </a:p>
        </p:txBody>
      </p:sp>
      <p:sp>
        <p:nvSpPr>
          <p:cNvPr id="4" name="Θέση υποσέλιδου 3">
            <a:extLst>
              <a:ext uri="{FF2B5EF4-FFF2-40B4-BE49-F238E27FC236}">
                <a16:creationId xmlns:a16="http://schemas.microsoft.com/office/drawing/2014/main" id="{B89C4527-86E8-4C4E-6E32-7BF498C7D55D}"/>
              </a:ext>
            </a:extLst>
          </p:cNvPr>
          <p:cNvSpPr>
            <a:spLocks noGrp="1"/>
          </p:cNvSpPr>
          <p:nvPr>
            <p:ph type="ftr" sz="quarter" idx="11"/>
          </p:nvPr>
        </p:nvSpPr>
        <p:spPr/>
        <p:txBody>
          <a:bodyPr/>
          <a:lstStyle/>
          <a:p>
            <a:r>
              <a:rPr lang="el-GR"/>
              <a:t>ΒΛΑΧΟΣ ΑΝΑΡΓΥΡΟΣ ΝΟΣΗΛΕΥΤΗΣ ΤΕ MSC</a:t>
            </a:r>
          </a:p>
        </p:txBody>
      </p:sp>
      <p:sp>
        <p:nvSpPr>
          <p:cNvPr id="5" name="Θέση αριθμού διαφάνειας 4">
            <a:extLst>
              <a:ext uri="{FF2B5EF4-FFF2-40B4-BE49-F238E27FC236}">
                <a16:creationId xmlns:a16="http://schemas.microsoft.com/office/drawing/2014/main" id="{45F3FC34-753F-B4CC-6DDD-288A09A6001F}"/>
              </a:ext>
            </a:extLst>
          </p:cNvPr>
          <p:cNvSpPr>
            <a:spLocks noGrp="1"/>
          </p:cNvSpPr>
          <p:nvPr>
            <p:ph type="sldNum" sz="quarter" idx="12"/>
          </p:nvPr>
        </p:nvSpPr>
        <p:spPr/>
        <p:txBody>
          <a:bodyPr/>
          <a:lstStyle/>
          <a:p>
            <a:fld id="{4CCD7842-DAF8-4E6D-B3E4-25723BC0F476}" type="slidenum">
              <a:rPr lang="el-GR" smtClean="0"/>
              <a:t>‹#›</a:t>
            </a:fld>
            <a:endParaRPr lang="el-GR"/>
          </a:p>
        </p:txBody>
      </p:sp>
    </p:spTree>
    <p:extLst>
      <p:ext uri="{BB962C8B-B14F-4D97-AF65-F5344CB8AC3E}">
        <p14:creationId xmlns:p14="http://schemas.microsoft.com/office/powerpoint/2010/main" val="2776486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CD555309-E6D1-4421-1E00-7C0EE04D1CA5}"/>
              </a:ext>
            </a:extLst>
          </p:cNvPr>
          <p:cNvSpPr>
            <a:spLocks noGrp="1"/>
          </p:cNvSpPr>
          <p:nvPr>
            <p:ph type="dt" sz="half" idx="10"/>
          </p:nvPr>
        </p:nvSpPr>
        <p:spPr/>
        <p:txBody>
          <a:bodyPr/>
          <a:lstStyle/>
          <a:p>
            <a:fld id="{1FC4E35B-9D64-4FBC-86F5-9D021BA96321}" type="datetime1">
              <a:rPr lang="el-GR" smtClean="0"/>
              <a:t>29/5/2024</a:t>
            </a:fld>
            <a:endParaRPr lang="el-GR"/>
          </a:p>
        </p:txBody>
      </p:sp>
      <p:sp>
        <p:nvSpPr>
          <p:cNvPr id="3" name="Θέση υποσέλιδου 2">
            <a:extLst>
              <a:ext uri="{FF2B5EF4-FFF2-40B4-BE49-F238E27FC236}">
                <a16:creationId xmlns:a16="http://schemas.microsoft.com/office/drawing/2014/main" id="{0889EC00-058A-EFA8-EFDE-067FCB17E523}"/>
              </a:ext>
            </a:extLst>
          </p:cNvPr>
          <p:cNvSpPr>
            <a:spLocks noGrp="1"/>
          </p:cNvSpPr>
          <p:nvPr>
            <p:ph type="ftr" sz="quarter" idx="11"/>
          </p:nvPr>
        </p:nvSpPr>
        <p:spPr/>
        <p:txBody>
          <a:bodyPr/>
          <a:lstStyle/>
          <a:p>
            <a:r>
              <a:rPr lang="el-GR"/>
              <a:t>ΒΛΑΧΟΣ ΑΝΑΡΓΥΡΟΣ ΝΟΣΗΛΕΥΤΗΣ ΤΕ MSC</a:t>
            </a:r>
          </a:p>
        </p:txBody>
      </p:sp>
      <p:sp>
        <p:nvSpPr>
          <p:cNvPr id="4" name="Θέση αριθμού διαφάνειας 3">
            <a:extLst>
              <a:ext uri="{FF2B5EF4-FFF2-40B4-BE49-F238E27FC236}">
                <a16:creationId xmlns:a16="http://schemas.microsoft.com/office/drawing/2014/main" id="{80C361C7-E2EE-5784-FC29-7A675D5F26FE}"/>
              </a:ext>
            </a:extLst>
          </p:cNvPr>
          <p:cNvSpPr>
            <a:spLocks noGrp="1"/>
          </p:cNvSpPr>
          <p:nvPr>
            <p:ph type="sldNum" sz="quarter" idx="12"/>
          </p:nvPr>
        </p:nvSpPr>
        <p:spPr/>
        <p:txBody>
          <a:bodyPr/>
          <a:lstStyle/>
          <a:p>
            <a:fld id="{4CCD7842-DAF8-4E6D-B3E4-25723BC0F476}" type="slidenum">
              <a:rPr lang="el-GR" smtClean="0"/>
              <a:t>‹#›</a:t>
            </a:fld>
            <a:endParaRPr lang="el-GR"/>
          </a:p>
        </p:txBody>
      </p:sp>
    </p:spTree>
    <p:extLst>
      <p:ext uri="{BB962C8B-B14F-4D97-AF65-F5344CB8AC3E}">
        <p14:creationId xmlns:p14="http://schemas.microsoft.com/office/powerpoint/2010/main" val="316412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CB76B0-18A0-CA9B-A93B-2ADF1B88F31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CFEE042-C378-8C4E-A065-00A0858C25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23E6FC0A-2339-01D3-EBB3-47CB4834B1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DE4B281-FB7B-3CE8-BBD6-2D5E9F6D843B}"/>
              </a:ext>
            </a:extLst>
          </p:cNvPr>
          <p:cNvSpPr>
            <a:spLocks noGrp="1"/>
          </p:cNvSpPr>
          <p:nvPr>
            <p:ph type="dt" sz="half" idx="10"/>
          </p:nvPr>
        </p:nvSpPr>
        <p:spPr/>
        <p:txBody>
          <a:bodyPr/>
          <a:lstStyle/>
          <a:p>
            <a:fld id="{9CD536D8-0FFC-4FC6-8AB0-C4245A4B4CA1}" type="datetime1">
              <a:rPr lang="el-GR" smtClean="0"/>
              <a:t>29/5/2024</a:t>
            </a:fld>
            <a:endParaRPr lang="el-GR"/>
          </a:p>
        </p:txBody>
      </p:sp>
      <p:sp>
        <p:nvSpPr>
          <p:cNvPr id="6" name="Θέση υποσέλιδου 5">
            <a:extLst>
              <a:ext uri="{FF2B5EF4-FFF2-40B4-BE49-F238E27FC236}">
                <a16:creationId xmlns:a16="http://schemas.microsoft.com/office/drawing/2014/main" id="{3FC134A9-46D6-D65B-B901-6110B524084C}"/>
              </a:ext>
            </a:extLst>
          </p:cNvPr>
          <p:cNvSpPr>
            <a:spLocks noGrp="1"/>
          </p:cNvSpPr>
          <p:nvPr>
            <p:ph type="ftr" sz="quarter" idx="11"/>
          </p:nvPr>
        </p:nvSpPr>
        <p:spPr/>
        <p:txBody>
          <a:bodyPr/>
          <a:lstStyle/>
          <a:p>
            <a:r>
              <a:rPr lang="el-GR"/>
              <a:t>ΒΛΑΧΟΣ ΑΝΑΡΓΥΡΟΣ ΝΟΣΗΛΕΥΤΗΣ ΤΕ MSC</a:t>
            </a:r>
          </a:p>
        </p:txBody>
      </p:sp>
      <p:sp>
        <p:nvSpPr>
          <p:cNvPr id="7" name="Θέση αριθμού διαφάνειας 6">
            <a:extLst>
              <a:ext uri="{FF2B5EF4-FFF2-40B4-BE49-F238E27FC236}">
                <a16:creationId xmlns:a16="http://schemas.microsoft.com/office/drawing/2014/main" id="{9A237DED-EAB3-7A5C-774A-A51BEF9E4419}"/>
              </a:ext>
            </a:extLst>
          </p:cNvPr>
          <p:cNvSpPr>
            <a:spLocks noGrp="1"/>
          </p:cNvSpPr>
          <p:nvPr>
            <p:ph type="sldNum" sz="quarter" idx="12"/>
          </p:nvPr>
        </p:nvSpPr>
        <p:spPr/>
        <p:txBody>
          <a:bodyPr/>
          <a:lstStyle/>
          <a:p>
            <a:fld id="{4CCD7842-DAF8-4E6D-B3E4-25723BC0F476}" type="slidenum">
              <a:rPr lang="el-GR" smtClean="0"/>
              <a:t>‹#›</a:t>
            </a:fld>
            <a:endParaRPr lang="el-GR"/>
          </a:p>
        </p:txBody>
      </p:sp>
    </p:spTree>
    <p:extLst>
      <p:ext uri="{BB962C8B-B14F-4D97-AF65-F5344CB8AC3E}">
        <p14:creationId xmlns:p14="http://schemas.microsoft.com/office/powerpoint/2010/main" val="3498787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84EB69-D8C6-C3A9-919B-BA3B9064F61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4EA1E771-4776-E943-BAB4-AF2130FC83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259D93E7-F745-9544-817B-48668A20E1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76B84C4-4BEE-7938-5D0B-C457DB58B48B}"/>
              </a:ext>
            </a:extLst>
          </p:cNvPr>
          <p:cNvSpPr>
            <a:spLocks noGrp="1"/>
          </p:cNvSpPr>
          <p:nvPr>
            <p:ph type="dt" sz="half" idx="10"/>
          </p:nvPr>
        </p:nvSpPr>
        <p:spPr/>
        <p:txBody>
          <a:bodyPr/>
          <a:lstStyle/>
          <a:p>
            <a:fld id="{D5888E73-F4D6-452F-AFB0-906E7978CC28}" type="datetime1">
              <a:rPr lang="el-GR" smtClean="0"/>
              <a:t>29/5/2024</a:t>
            </a:fld>
            <a:endParaRPr lang="el-GR"/>
          </a:p>
        </p:txBody>
      </p:sp>
      <p:sp>
        <p:nvSpPr>
          <p:cNvPr id="6" name="Θέση υποσέλιδου 5">
            <a:extLst>
              <a:ext uri="{FF2B5EF4-FFF2-40B4-BE49-F238E27FC236}">
                <a16:creationId xmlns:a16="http://schemas.microsoft.com/office/drawing/2014/main" id="{E49A013E-487F-54AC-F351-C6C89DA582F2}"/>
              </a:ext>
            </a:extLst>
          </p:cNvPr>
          <p:cNvSpPr>
            <a:spLocks noGrp="1"/>
          </p:cNvSpPr>
          <p:nvPr>
            <p:ph type="ftr" sz="quarter" idx="11"/>
          </p:nvPr>
        </p:nvSpPr>
        <p:spPr/>
        <p:txBody>
          <a:bodyPr/>
          <a:lstStyle/>
          <a:p>
            <a:r>
              <a:rPr lang="el-GR"/>
              <a:t>ΒΛΑΧΟΣ ΑΝΑΡΓΥΡΟΣ ΝΟΣΗΛΕΥΤΗΣ ΤΕ MSC</a:t>
            </a:r>
          </a:p>
        </p:txBody>
      </p:sp>
      <p:sp>
        <p:nvSpPr>
          <p:cNvPr id="7" name="Θέση αριθμού διαφάνειας 6">
            <a:extLst>
              <a:ext uri="{FF2B5EF4-FFF2-40B4-BE49-F238E27FC236}">
                <a16:creationId xmlns:a16="http://schemas.microsoft.com/office/drawing/2014/main" id="{9D51C14B-9025-401D-17A4-BD2462D46542}"/>
              </a:ext>
            </a:extLst>
          </p:cNvPr>
          <p:cNvSpPr>
            <a:spLocks noGrp="1"/>
          </p:cNvSpPr>
          <p:nvPr>
            <p:ph type="sldNum" sz="quarter" idx="12"/>
          </p:nvPr>
        </p:nvSpPr>
        <p:spPr/>
        <p:txBody>
          <a:bodyPr/>
          <a:lstStyle/>
          <a:p>
            <a:fld id="{4CCD7842-DAF8-4E6D-B3E4-25723BC0F476}" type="slidenum">
              <a:rPr lang="el-GR" smtClean="0"/>
              <a:t>‹#›</a:t>
            </a:fld>
            <a:endParaRPr lang="el-GR"/>
          </a:p>
        </p:txBody>
      </p:sp>
    </p:spTree>
    <p:extLst>
      <p:ext uri="{BB962C8B-B14F-4D97-AF65-F5344CB8AC3E}">
        <p14:creationId xmlns:p14="http://schemas.microsoft.com/office/powerpoint/2010/main" val="2008567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BA9B5CD-2414-D427-6052-712732EA56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99BB48D-6B25-2EDB-BD11-EF73896C4A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98DE367-DC2F-7407-AE95-7CC38DCB14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1BCEFC-8777-4E0A-99C2-0686C563FB56}" type="datetime1">
              <a:rPr lang="el-GR" smtClean="0"/>
              <a:t>29/5/2024</a:t>
            </a:fld>
            <a:endParaRPr lang="el-GR"/>
          </a:p>
        </p:txBody>
      </p:sp>
      <p:sp>
        <p:nvSpPr>
          <p:cNvPr id="5" name="Θέση υποσέλιδου 4">
            <a:extLst>
              <a:ext uri="{FF2B5EF4-FFF2-40B4-BE49-F238E27FC236}">
                <a16:creationId xmlns:a16="http://schemas.microsoft.com/office/drawing/2014/main" id="{10BB5BF6-E048-D206-9D0A-F3322E0010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a:t>ΒΛΑΧΟΣ ΑΝΑΡΓΥΡΟΣ ΝΟΣΗΛΕΥΤΗΣ ΤΕ MSC</a:t>
            </a:r>
          </a:p>
        </p:txBody>
      </p:sp>
      <p:sp>
        <p:nvSpPr>
          <p:cNvPr id="6" name="Θέση αριθμού διαφάνειας 5">
            <a:extLst>
              <a:ext uri="{FF2B5EF4-FFF2-40B4-BE49-F238E27FC236}">
                <a16:creationId xmlns:a16="http://schemas.microsoft.com/office/drawing/2014/main" id="{E554B9FB-8DAE-63FB-7DC0-ECDCFAD94E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CD7842-DAF8-4E6D-B3E4-25723BC0F476}" type="slidenum">
              <a:rPr lang="el-GR" smtClean="0"/>
              <a:t>‹#›</a:t>
            </a:fld>
            <a:endParaRPr lang="el-GR"/>
          </a:p>
        </p:txBody>
      </p:sp>
    </p:spTree>
    <p:extLst>
      <p:ext uri="{BB962C8B-B14F-4D97-AF65-F5344CB8AC3E}">
        <p14:creationId xmlns:p14="http://schemas.microsoft.com/office/powerpoint/2010/main" val="3266843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s://el.wikipedia.org/wiki/%CE%98%CF%89%CF%81%CE%B1%CE%BA%CE%B9%CE%BA%CE%BF%CE%AF_%CF%83%CF%80%CF%8C%CE%BD%CE%B4%CF%85%CE%BB%CE%BF%CE%B9" TargetMode="External"/><Relationship Id="rId2" Type="http://schemas.openxmlformats.org/officeDocument/2006/relationships/hyperlink" Target="https://el.wikipedia.org/wiki/%CE%91%CF%85%CF%87%CE%B5%CE%BD%CE%B9%CE%BA%CE%BF%CE%AF_%CF%83%CF%80%CF%8C%CE%BD%CE%B4%CF%85%CE%BB%CE%BF%CE%B9" TargetMode="External"/><Relationship Id="rId1" Type="http://schemas.openxmlformats.org/officeDocument/2006/relationships/slideLayout" Target="../slideLayouts/slideLayout7.xml"/><Relationship Id="rId6" Type="http://schemas.openxmlformats.org/officeDocument/2006/relationships/hyperlink" Target="https://el.wikipedia.org/wiki/%CE%9A%CF%8C%CE%BA%CE%BA%CF%85%CE%B3%CE%B1%CF%82" TargetMode="External"/><Relationship Id="rId5" Type="http://schemas.openxmlformats.org/officeDocument/2006/relationships/hyperlink" Target="https://el.wikipedia.org/wiki/%CE%99%CE%B5%CF%81%CF%8C_%CE%BF%CF%83%CF%84%CF%8C" TargetMode="External"/><Relationship Id="rId4" Type="http://schemas.openxmlformats.org/officeDocument/2006/relationships/hyperlink" Target="https://el.wikipedia.org/w/index.php?title=%CE%9F%CF%83%CF%86%CF%85%CF%8A%CE%BA%CE%BF%CE%AF_%CF%83%CF%80%CF%8C%CE%BD%CE%B4%CF%85%CE%BB%CE%BF%CE%B9&amp;action=edit&amp;redlink=1"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6450F62-2E15-08AD-966D-BB43A385033F}"/>
              </a:ext>
            </a:extLst>
          </p:cNvPr>
          <p:cNvSpPr txBox="1"/>
          <p:nvPr/>
        </p:nvSpPr>
        <p:spPr>
          <a:xfrm>
            <a:off x="399495" y="248575"/>
            <a:ext cx="11549849" cy="5109091"/>
          </a:xfrm>
          <a:prstGeom prst="rect">
            <a:avLst/>
          </a:prstGeom>
          <a:noFill/>
        </p:spPr>
        <p:txBody>
          <a:bodyPr wrap="square" rtlCol="0">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l-GR" sz="2800" b="1" i="0" u="sng" strike="noStrike" kern="1200" cap="none" spc="0" baseline="0" dirty="0">
                <a:solidFill>
                  <a:srgbClr val="000000"/>
                </a:solidFill>
                <a:uFillTx/>
                <a:latin typeface="Calibri"/>
              </a:rPr>
              <a:t>ΣΑΕΚ ΝΑΥΠΛΙΟΥ 2024</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2000" b="1" i="0" u="sng" strike="noStrike" kern="1200" cap="none" spc="0" baseline="0" dirty="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400" b="0" i="0" u="none" strike="noStrike" kern="1200" cap="none" spc="0" baseline="0" dirty="0">
              <a:solidFill>
                <a:srgbClr val="000000"/>
              </a:solidFill>
              <a:uFillTx/>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l-GR" sz="2400" b="1" i="0" u="none" strike="noStrike" kern="1200" cap="none" spc="0" baseline="0" dirty="0">
                <a:solidFill>
                  <a:srgbClr val="000000"/>
                </a:solidFill>
                <a:uFillTx/>
                <a:latin typeface="Calibri"/>
              </a:rPr>
              <a:t>ΤΜΗΜΑ: ΒΟΗΘΟΣ ΝΟΣΗΛΕΥΤΙΚΗΣ ΨΥΧΙΚΗΣ ΥΓΕΙΑΣ</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2400" b="1" dirty="0">
              <a:solidFill>
                <a:srgbClr val="000000"/>
              </a:solidFill>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2400" b="1" i="0" u="none" strike="noStrike" kern="1200" cap="none" spc="0" baseline="0" dirty="0">
              <a:solidFill>
                <a:srgbClr val="000000"/>
              </a:solidFill>
              <a:uFillTx/>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2400" b="1" dirty="0">
              <a:solidFill>
                <a:srgbClr val="000000"/>
              </a:solidFill>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l-GR" sz="2400" b="1" i="0" u="none" strike="noStrike" kern="1200" cap="none" spc="0" baseline="0" dirty="0">
                <a:solidFill>
                  <a:srgbClr val="000000"/>
                </a:solidFill>
                <a:uFillTx/>
                <a:latin typeface="Calibri"/>
              </a:rPr>
              <a:t>ΠΑΡΑΚΕΝΤΗΣΕΙΣ</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2400" b="1" dirty="0">
              <a:solidFill>
                <a:srgbClr val="000000"/>
              </a:solidFill>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2400" b="1" i="0" u="none" strike="noStrike" kern="1200" cap="none" spc="0" baseline="0" dirty="0">
              <a:solidFill>
                <a:srgbClr val="000000"/>
              </a:solidFill>
              <a:uFillTx/>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2400" b="1" dirty="0">
              <a:solidFill>
                <a:srgbClr val="000000"/>
              </a:solidFill>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2400" b="1" i="0" u="none" strike="noStrike" kern="1200" cap="none" spc="0" baseline="0" dirty="0">
              <a:solidFill>
                <a:srgbClr val="000000"/>
              </a:solidFill>
              <a:uFillTx/>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2400" b="1" dirty="0">
              <a:solidFill>
                <a:srgbClr val="000000"/>
              </a:solidFill>
              <a:latin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l-GR" sz="2400" b="1" dirty="0">
                <a:solidFill>
                  <a:srgbClr val="000000"/>
                </a:solidFill>
                <a:latin typeface="Calibri"/>
              </a:rPr>
              <a:t>ΚΑΘΗΓΗΤΗΣ : ΒΛΑΧΟΣ ΑΝΑΡΓΥΡΟΣ</a:t>
            </a:r>
            <a:endParaRPr lang="el-GR" sz="2400" b="1" i="0" u="none" strike="noStrike" kern="1200" cap="none" spc="0" baseline="0" dirty="0">
              <a:solidFill>
                <a:srgbClr val="000000"/>
              </a:solidFill>
              <a:uFillTx/>
              <a:latin typeface="Calibri"/>
            </a:endParaRPr>
          </a:p>
        </p:txBody>
      </p:sp>
      <p:sp>
        <p:nvSpPr>
          <p:cNvPr id="8" name="Θέση αριθμού διαφάνειας 7">
            <a:extLst>
              <a:ext uri="{FF2B5EF4-FFF2-40B4-BE49-F238E27FC236}">
                <a16:creationId xmlns:a16="http://schemas.microsoft.com/office/drawing/2014/main" id="{00AB52F4-20A8-A919-77CC-DF8BC87B97D2}"/>
              </a:ext>
            </a:extLst>
          </p:cNvPr>
          <p:cNvSpPr>
            <a:spLocks noGrp="1"/>
          </p:cNvSpPr>
          <p:nvPr>
            <p:ph type="sldNum" sz="quarter" idx="12"/>
          </p:nvPr>
        </p:nvSpPr>
        <p:spPr/>
        <p:txBody>
          <a:bodyPr/>
          <a:lstStyle/>
          <a:p>
            <a:fld id="{4CCD7842-DAF8-4E6D-B3E4-25723BC0F476}" type="slidenum">
              <a:rPr lang="el-GR" smtClean="0"/>
              <a:t>1</a:t>
            </a:fld>
            <a:endParaRPr lang="el-GR"/>
          </a:p>
        </p:txBody>
      </p:sp>
      <p:sp>
        <p:nvSpPr>
          <p:cNvPr id="9" name="Θέση υποσέλιδου 8">
            <a:extLst>
              <a:ext uri="{FF2B5EF4-FFF2-40B4-BE49-F238E27FC236}">
                <a16:creationId xmlns:a16="http://schemas.microsoft.com/office/drawing/2014/main" id="{8F144524-B33B-E3C1-A607-E67C3EC27536}"/>
              </a:ext>
            </a:extLst>
          </p:cNvPr>
          <p:cNvSpPr>
            <a:spLocks noGrp="1"/>
          </p:cNvSpPr>
          <p:nvPr>
            <p:ph type="ftr" sz="quarter" idx="11"/>
          </p:nvPr>
        </p:nvSpPr>
        <p:spPr/>
        <p:txBody>
          <a:bodyPr/>
          <a:lstStyle/>
          <a:p>
            <a:r>
              <a:rPr lang="el-GR"/>
              <a:t>ΒΛΑΧΟΣ ΑΝΑΡΓΥΡΟΣ ΝΟΣΗΛΕΥΤΗΣ ΤΕ MSC</a:t>
            </a:r>
          </a:p>
        </p:txBody>
      </p:sp>
    </p:spTree>
    <p:extLst>
      <p:ext uri="{BB962C8B-B14F-4D97-AF65-F5344CB8AC3E}">
        <p14:creationId xmlns:p14="http://schemas.microsoft.com/office/powerpoint/2010/main" val="2740423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202AF5E-A719-5818-D18E-C188CF76BDA1}"/>
              </a:ext>
            </a:extLst>
          </p:cNvPr>
          <p:cNvSpPr txBox="1"/>
          <p:nvPr/>
        </p:nvSpPr>
        <p:spPr>
          <a:xfrm>
            <a:off x="435006" y="204186"/>
            <a:ext cx="11487705" cy="4108817"/>
          </a:xfrm>
          <a:prstGeom prst="rect">
            <a:avLst/>
          </a:prstGeom>
          <a:noFill/>
        </p:spPr>
        <p:txBody>
          <a:bodyPr wrap="square" rtlCol="0">
            <a:spAutoFit/>
          </a:bodyPr>
          <a:lstStyle/>
          <a:p>
            <a:r>
              <a:rPr lang="el-GR" b="1" dirty="0">
                <a:latin typeface="Times New Roman" panose="02020603050405020304" pitchFamily="18" charset="0"/>
                <a:cs typeface="Times New Roman" panose="02020603050405020304" pitchFamily="18" charset="0"/>
              </a:rPr>
              <a:t>ΕΠΙΠΛΟΚΕΣ ΠΑΡΑΚΕΝΤΗΣΗΣ ΘΩΡΑΚΑ</a:t>
            </a:r>
          </a:p>
          <a:p>
            <a:endParaRPr lang="el-GR" dirty="0">
              <a:latin typeface="Times New Roman" panose="02020603050405020304" pitchFamily="18" charset="0"/>
              <a:cs typeface="Times New Roman" panose="02020603050405020304" pitchFamily="18" charset="0"/>
            </a:endParaRPr>
          </a:p>
          <a:p>
            <a:pPr>
              <a:lnSpc>
                <a:spcPct val="150000"/>
              </a:lnSpc>
            </a:pPr>
            <a:r>
              <a:rPr lang="el-GR" dirty="0">
                <a:latin typeface="Times New Roman" panose="02020603050405020304" pitchFamily="18" charset="0"/>
                <a:cs typeface="Times New Roman" panose="02020603050405020304" pitchFamily="18" charset="0"/>
              </a:rPr>
              <a:t>-Πνευμοθώρακας</a:t>
            </a:r>
          </a:p>
          <a:p>
            <a:pPr>
              <a:lnSpc>
                <a:spcPct val="150000"/>
              </a:lnSpc>
            </a:pPr>
            <a:r>
              <a:rPr lang="el-GR" dirty="0">
                <a:latin typeface="Times New Roman" panose="02020603050405020304" pitchFamily="18" charset="0"/>
                <a:cs typeface="Times New Roman" panose="02020603050405020304" pitchFamily="18" charset="0"/>
              </a:rPr>
              <a:t>-Αιμορραγία</a:t>
            </a:r>
          </a:p>
          <a:p>
            <a:pPr>
              <a:lnSpc>
                <a:spcPct val="150000"/>
              </a:lnSpc>
            </a:pPr>
            <a:r>
              <a:rPr lang="el-GR" dirty="0">
                <a:latin typeface="Times New Roman" panose="02020603050405020304" pitchFamily="18" charset="0"/>
                <a:cs typeface="Times New Roman" panose="02020603050405020304" pitchFamily="18" charset="0"/>
              </a:rPr>
              <a:t>-Υπόταση</a:t>
            </a:r>
          </a:p>
          <a:p>
            <a:pPr>
              <a:lnSpc>
                <a:spcPct val="150000"/>
              </a:lnSpc>
            </a:pPr>
            <a:r>
              <a:rPr lang="el-GR" dirty="0">
                <a:latin typeface="Times New Roman" panose="02020603050405020304" pitchFamily="18" charset="0"/>
                <a:cs typeface="Times New Roman" panose="02020603050405020304" pitchFamily="18" charset="0"/>
              </a:rPr>
              <a:t>-Πόνος</a:t>
            </a:r>
          </a:p>
          <a:p>
            <a:pPr>
              <a:lnSpc>
                <a:spcPct val="150000"/>
              </a:lnSpc>
            </a:pPr>
            <a:r>
              <a:rPr lang="el-GR" dirty="0">
                <a:latin typeface="Times New Roman" panose="02020603050405020304" pitchFamily="18" charset="0"/>
                <a:cs typeface="Times New Roman" panose="02020603050405020304" pitchFamily="18" charset="0"/>
              </a:rPr>
              <a:t>-Θραύση βελόνας</a:t>
            </a:r>
          </a:p>
          <a:p>
            <a:endParaRPr lang="el-GR" dirty="0"/>
          </a:p>
          <a:p>
            <a:endParaRPr lang="el-GR" dirty="0"/>
          </a:p>
          <a:p>
            <a:endParaRPr lang="el-GR" dirty="0">
              <a:latin typeface="Times New Roman" panose="02020603050405020304" pitchFamily="18" charset="0"/>
              <a:cs typeface="Times New Roman" panose="02020603050405020304" pitchFamily="18" charset="0"/>
            </a:endParaRPr>
          </a:p>
          <a:p>
            <a:endParaRPr lang="el-GR" dirty="0"/>
          </a:p>
          <a:p>
            <a:endParaRPr lang="el-GR" dirty="0"/>
          </a:p>
        </p:txBody>
      </p:sp>
      <p:sp>
        <p:nvSpPr>
          <p:cNvPr id="3" name="Θέση αριθμού διαφάνειας 2">
            <a:extLst>
              <a:ext uri="{FF2B5EF4-FFF2-40B4-BE49-F238E27FC236}">
                <a16:creationId xmlns:a16="http://schemas.microsoft.com/office/drawing/2014/main" id="{2714562F-10AD-717C-FF11-7B8E010EF35D}"/>
              </a:ext>
            </a:extLst>
          </p:cNvPr>
          <p:cNvSpPr>
            <a:spLocks noGrp="1"/>
          </p:cNvSpPr>
          <p:nvPr>
            <p:ph type="sldNum" sz="quarter" idx="12"/>
          </p:nvPr>
        </p:nvSpPr>
        <p:spPr/>
        <p:txBody>
          <a:bodyPr/>
          <a:lstStyle/>
          <a:p>
            <a:fld id="{4CCD7842-DAF8-4E6D-B3E4-25723BC0F476}" type="slidenum">
              <a:rPr lang="el-GR" smtClean="0"/>
              <a:t>10</a:t>
            </a:fld>
            <a:endParaRPr lang="el-GR"/>
          </a:p>
        </p:txBody>
      </p:sp>
      <p:sp>
        <p:nvSpPr>
          <p:cNvPr id="4" name="Θέση υποσέλιδου 3">
            <a:extLst>
              <a:ext uri="{FF2B5EF4-FFF2-40B4-BE49-F238E27FC236}">
                <a16:creationId xmlns:a16="http://schemas.microsoft.com/office/drawing/2014/main" id="{7FAE5AC8-CE5E-AFB3-0A44-FAE714EE3471}"/>
              </a:ext>
            </a:extLst>
          </p:cNvPr>
          <p:cNvSpPr>
            <a:spLocks noGrp="1"/>
          </p:cNvSpPr>
          <p:nvPr>
            <p:ph type="ftr" sz="quarter" idx="11"/>
          </p:nvPr>
        </p:nvSpPr>
        <p:spPr/>
        <p:txBody>
          <a:bodyPr/>
          <a:lstStyle/>
          <a:p>
            <a:r>
              <a:rPr lang="el-GR"/>
              <a:t>ΒΛΑΧΟΣ ΑΝΑΡΓΥΡΟΣ ΝΟΣΗΛΕΥΤΗΣ ΤΕ MSC</a:t>
            </a:r>
          </a:p>
        </p:txBody>
      </p:sp>
    </p:spTree>
    <p:extLst>
      <p:ext uri="{BB962C8B-B14F-4D97-AF65-F5344CB8AC3E}">
        <p14:creationId xmlns:p14="http://schemas.microsoft.com/office/powerpoint/2010/main" val="614326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4EC11F72-2F50-5234-ED4E-F56A2F393807}"/>
              </a:ext>
            </a:extLst>
          </p:cNvPr>
          <p:cNvSpPr>
            <a:spLocks noGrp="1"/>
          </p:cNvSpPr>
          <p:nvPr>
            <p:ph type="ftr" sz="quarter" idx="11"/>
          </p:nvPr>
        </p:nvSpPr>
        <p:spPr/>
        <p:txBody>
          <a:bodyPr/>
          <a:lstStyle/>
          <a:p>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5A9DF966-51BE-8200-A6E8-E301E4C0ED9E}"/>
              </a:ext>
            </a:extLst>
          </p:cNvPr>
          <p:cNvSpPr>
            <a:spLocks noGrp="1"/>
          </p:cNvSpPr>
          <p:nvPr>
            <p:ph type="sldNum" sz="quarter" idx="12"/>
          </p:nvPr>
        </p:nvSpPr>
        <p:spPr/>
        <p:txBody>
          <a:bodyPr/>
          <a:lstStyle/>
          <a:p>
            <a:fld id="{4CCD7842-DAF8-4E6D-B3E4-25723BC0F476}" type="slidenum">
              <a:rPr lang="el-GR" smtClean="0"/>
              <a:t>11</a:t>
            </a:fld>
            <a:endParaRPr lang="el-GR"/>
          </a:p>
        </p:txBody>
      </p:sp>
      <p:sp>
        <p:nvSpPr>
          <p:cNvPr id="4" name="TextBox 3">
            <a:extLst>
              <a:ext uri="{FF2B5EF4-FFF2-40B4-BE49-F238E27FC236}">
                <a16:creationId xmlns:a16="http://schemas.microsoft.com/office/drawing/2014/main" id="{92E85DAD-648A-0862-2DFA-4D51B9E6A729}"/>
              </a:ext>
            </a:extLst>
          </p:cNvPr>
          <p:cNvSpPr txBox="1"/>
          <p:nvPr/>
        </p:nvSpPr>
        <p:spPr>
          <a:xfrm>
            <a:off x="622570" y="252919"/>
            <a:ext cx="11060349" cy="5361532"/>
          </a:xfrm>
          <a:prstGeom prst="rect">
            <a:avLst/>
          </a:prstGeom>
          <a:noFill/>
        </p:spPr>
        <p:txBody>
          <a:bodyPr wrap="square" rtlCol="0">
            <a:spAutoFit/>
          </a:bodyPr>
          <a:lstStyle/>
          <a:p>
            <a:pPr algn="ctr"/>
            <a:r>
              <a:rPr lang="el-GR" b="1" u="sng" dirty="0">
                <a:latin typeface="Times New Roman" panose="02020603050405020304" pitchFamily="18" charset="0"/>
                <a:cs typeface="Times New Roman" panose="02020603050405020304" pitchFamily="18" charset="0"/>
              </a:rPr>
              <a:t>ΠΑΡΑΚΕΝΤΗΣΗ ΚΟΙΛΙΑΣ</a:t>
            </a:r>
          </a:p>
          <a:p>
            <a:endParaRPr lang="el-GR" dirty="0">
              <a:latin typeface="Times New Roman" panose="02020603050405020304" pitchFamily="18" charset="0"/>
              <a:cs typeface="Times New Roman" panose="02020603050405020304" pitchFamily="18" charset="0"/>
            </a:endParaRPr>
          </a:p>
          <a:p>
            <a:pPr>
              <a:lnSpc>
                <a:spcPct val="150000"/>
              </a:lnSpc>
            </a:pPr>
            <a:r>
              <a:rPr lang="el-GR" sz="2000" b="1" dirty="0">
                <a:latin typeface="Times New Roman" panose="02020603050405020304" pitchFamily="18" charset="0"/>
                <a:cs typeface="Times New Roman" panose="02020603050405020304" pitchFamily="18" charset="0"/>
              </a:rPr>
              <a:t>Ενδείξεις για παρακέντηση κοιλίας είναι:</a:t>
            </a:r>
          </a:p>
          <a:p>
            <a:pPr>
              <a:lnSpc>
                <a:spcPct val="150000"/>
              </a:lnSpc>
            </a:pPr>
            <a:r>
              <a:rPr lang="el-GR" sz="2000" dirty="0">
                <a:latin typeface="Times New Roman" panose="02020603050405020304" pitchFamily="18" charset="0"/>
                <a:cs typeface="Times New Roman" panose="02020603050405020304" pitchFamily="18" charset="0"/>
              </a:rPr>
              <a:t>-</a:t>
            </a:r>
            <a:r>
              <a:rPr lang="el-GR" sz="2000" dirty="0" err="1">
                <a:latin typeface="Times New Roman" panose="02020603050405020304" pitchFamily="18" charset="0"/>
                <a:cs typeface="Times New Roman" panose="02020603050405020304" pitchFamily="18" charset="0"/>
              </a:rPr>
              <a:t>ασκίτη</a:t>
            </a:r>
            <a:r>
              <a:rPr lang="el-GR" sz="2000" dirty="0">
                <a:latin typeface="Times New Roman" panose="02020603050405020304" pitchFamily="18" charset="0"/>
                <a:cs typeface="Times New Roman" panose="02020603050405020304" pitchFamily="18" charset="0"/>
              </a:rPr>
              <a:t> (παρεμπόδιση λεμφικής κυκλοφορίας, κίρρωση ήπατος, κακοήθεια)</a:t>
            </a:r>
          </a:p>
          <a:p>
            <a:pPr>
              <a:lnSpc>
                <a:spcPct val="150000"/>
              </a:lnSpc>
            </a:pPr>
            <a:r>
              <a:rPr lang="el-GR" sz="2000" dirty="0">
                <a:latin typeface="Times New Roman" panose="02020603050405020304" pitchFamily="18" charset="0"/>
                <a:cs typeface="Times New Roman" panose="02020603050405020304" pitchFamily="18" charset="0"/>
              </a:rPr>
              <a:t>-φλεγμονή – περιτονίτιδα</a:t>
            </a:r>
          </a:p>
          <a:p>
            <a:pPr>
              <a:lnSpc>
                <a:spcPct val="150000"/>
              </a:lnSpc>
            </a:pPr>
            <a:r>
              <a:rPr lang="el-GR" sz="2000" dirty="0">
                <a:latin typeface="Times New Roman" panose="02020603050405020304" pitchFamily="18" charset="0"/>
                <a:cs typeface="Times New Roman" panose="02020603050405020304" pitchFamily="18" charset="0"/>
              </a:rPr>
              <a:t>-κακώσεις κοιλίας (πιθανή αιμορραγία)</a:t>
            </a:r>
          </a:p>
          <a:p>
            <a:pPr>
              <a:lnSpc>
                <a:spcPct val="150000"/>
              </a:lnSpc>
            </a:pPr>
            <a:endParaRPr lang="el-GR" sz="2000" dirty="0">
              <a:latin typeface="Times New Roman" panose="02020603050405020304" pitchFamily="18" charset="0"/>
              <a:cs typeface="Times New Roman" panose="02020603050405020304" pitchFamily="18" charset="0"/>
            </a:endParaRPr>
          </a:p>
          <a:p>
            <a:r>
              <a:rPr lang="el-GR" sz="2000" b="1" dirty="0">
                <a:latin typeface="Times New Roman" panose="02020603050405020304" pitchFamily="18" charset="0"/>
                <a:cs typeface="Times New Roman" panose="02020603050405020304" pitchFamily="18" charset="0"/>
              </a:rPr>
              <a:t>Θέση ασθενή για παρακέντηση κοιλίας</a:t>
            </a:r>
          </a:p>
          <a:p>
            <a:endParaRPr lang="el-GR" sz="2000" dirty="0">
              <a:latin typeface="Times New Roman" panose="02020603050405020304" pitchFamily="18" charset="0"/>
              <a:cs typeface="Times New Roman" panose="02020603050405020304" pitchFamily="18" charset="0"/>
            </a:endParaRPr>
          </a:p>
          <a:p>
            <a:pPr>
              <a:lnSpc>
                <a:spcPct val="150000"/>
              </a:lnSpc>
            </a:pPr>
            <a:r>
              <a:rPr lang="el-GR" sz="2000" dirty="0">
                <a:latin typeface="Times New Roman" panose="02020603050405020304" pitchFamily="18" charset="0"/>
                <a:cs typeface="Times New Roman" panose="02020603050405020304" pitchFamily="18" charset="0"/>
              </a:rPr>
              <a:t>-</a:t>
            </a:r>
            <a:r>
              <a:rPr lang="el-GR" sz="2000" dirty="0" err="1">
                <a:latin typeface="Times New Roman" panose="02020603050405020304" pitchFamily="18" charset="0"/>
                <a:cs typeface="Times New Roman" panose="02020603050405020304" pitchFamily="18" charset="0"/>
              </a:rPr>
              <a:t>ημικαθιστή</a:t>
            </a:r>
            <a:r>
              <a:rPr lang="el-GR" sz="2000" dirty="0">
                <a:latin typeface="Times New Roman" panose="02020603050405020304" pitchFamily="18" charset="0"/>
                <a:cs typeface="Times New Roman" panose="02020603050405020304" pitchFamily="18" charset="0"/>
              </a:rPr>
              <a:t> θέση με μικρή κάμψη των γονάτων</a:t>
            </a:r>
          </a:p>
          <a:p>
            <a:pPr>
              <a:lnSpc>
                <a:spcPct val="150000"/>
              </a:lnSpc>
            </a:pPr>
            <a:r>
              <a:rPr lang="el-GR" sz="2000" dirty="0">
                <a:latin typeface="Times New Roman" panose="02020603050405020304" pitchFamily="18" charset="0"/>
                <a:cs typeface="Times New Roman" panose="02020603050405020304" pitchFamily="18" charset="0"/>
              </a:rPr>
              <a:t>-</a:t>
            </a:r>
            <a:r>
              <a:rPr lang="el-GR" sz="2000" dirty="0" err="1">
                <a:latin typeface="Times New Roman" panose="02020603050405020304" pitchFamily="18" charset="0"/>
                <a:cs typeface="Times New Roman" panose="02020603050405020304" pitchFamily="18" charset="0"/>
              </a:rPr>
              <a:t>ημιπλάγια</a:t>
            </a:r>
            <a:r>
              <a:rPr lang="el-GR" sz="2000" dirty="0">
                <a:latin typeface="Times New Roman" panose="02020603050405020304" pitchFamily="18" charset="0"/>
                <a:cs typeface="Times New Roman" panose="02020603050405020304" pitchFamily="18" charset="0"/>
              </a:rPr>
              <a:t> θέση με τοποθέτηση μαξιλαριού στην πλάτη</a:t>
            </a:r>
          </a:p>
          <a:p>
            <a:pPr>
              <a:lnSpc>
                <a:spcPct val="150000"/>
              </a:lnSpc>
            </a:pPr>
            <a:r>
              <a:rPr lang="el-GR" sz="2000" dirty="0">
                <a:latin typeface="Times New Roman" panose="02020603050405020304" pitchFamily="18" charset="0"/>
                <a:cs typeface="Times New Roman" panose="02020603050405020304" pitchFamily="18" charset="0"/>
              </a:rPr>
              <a:t>-καθιστή θέση σε καρέκλα ή στην άκρη του κρεβατιού</a:t>
            </a:r>
          </a:p>
          <a:p>
            <a:pPr>
              <a:lnSpc>
                <a:spcPct val="150000"/>
              </a:lnSpc>
            </a:pPr>
            <a:endParaRPr 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08346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FBA1A77-0E52-5DC8-8BEA-90D6B1322ADC}"/>
              </a:ext>
            </a:extLst>
          </p:cNvPr>
          <p:cNvSpPr txBox="1"/>
          <p:nvPr/>
        </p:nvSpPr>
        <p:spPr>
          <a:xfrm>
            <a:off x="410072" y="136525"/>
            <a:ext cx="11620870" cy="6601807"/>
          </a:xfrm>
          <a:prstGeom prst="rect">
            <a:avLst/>
          </a:prstGeom>
          <a:noFill/>
        </p:spPr>
        <p:txBody>
          <a:bodyPr wrap="square" rtlCol="0">
            <a:spAutoFit/>
          </a:bodyPr>
          <a:lstStyle/>
          <a:p>
            <a:pPr>
              <a:lnSpc>
                <a:spcPct val="150000"/>
              </a:lnSpc>
            </a:pPr>
            <a:r>
              <a:rPr lang="el-GR" b="1" dirty="0">
                <a:latin typeface="Times New Roman" panose="02020603050405020304" pitchFamily="18" charset="0"/>
                <a:cs typeface="Times New Roman" panose="02020603050405020304" pitchFamily="18" charset="0"/>
              </a:rPr>
              <a:t>Υλικά για παρακέντηση κοιλίας</a:t>
            </a:r>
          </a:p>
          <a:p>
            <a:pPr>
              <a:lnSpc>
                <a:spcPct val="150000"/>
              </a:lnSpc>
            </a:pPr>
            <a:r>
              <a:rPr lang="el-GR" dirty="0">
                <a:latin typeface="Times New Roman" panose="02020603050405020304" pitchFamily="18" charset="0"/>
                <a:cs typeface="Times New Roman" panose="02020603050405020304" pitchFamily="18" charset="0"/>
              </a:rPr>
              <a:t>-Αποστειρωμένα γάντια</a:t>
            </a:r>
          </a:p>
          <a:p>
            <a:pPr>
              <a:lnSpc>
                <a:spcPct val="150000"/>
              </a:lnSpc>
            </a:pPr>
            <a:r>
              <a:rPr lang="el-GR" dirty="0">
                <a:latin typeface="Times New Roman" panose="02020603050405020304" pitchFamily="18" charset="0"/>
                <a:cs typeface="Times New Roman" panose="02020603050405020304" pitchFamily="18" charset="0"/>
              </a:rPr>
              <a:t>-Αποστειρωμένο πεδίο</a:t>
            </a:r>
          </a:p>
          <a:p>
            <a:pPr>
              <a:lnSpc>
                <a:spcPct val="150000"/>
              </a:lnSpc>
            </a:pPr>
            <a:r>
              <a:rPr lang="el-GR" dirty="0">
                <a:latin typeface="Times New Roman" panose="02020603050405020304" pitchFamily="18" charset="0"/>
                <a:cs typeface="Times New Roman" panose="02020603050405020304" pitchFamily="18" charset="0"/>
              </a:rPr>
              <a:t>-Αντισηπτικό διάλυμα</a:t>
            </a:r>
          </a:p>
          <a:p>
            <a:pPr>
              <a:lnSpc>
                <a:spcPct val="150000"/>
              </a:lnSpc>
            </a:pPr>
            <a:r>
              <a:rPr lang="el-GR" dirty="0">
                <a:latin typeface="Times New Roman" panose="02020603050405020304" pitchFamily="18" charset="0"/>
                <a:cs typeface="Times New Roman" panose="02020603050405020304" pitchFamily="18" charset="0"/>
              </a:rPr>
              <a:t>-Γάντια μιας χρήσης</a:t>
            </a:r>
          </a:p>
          <a:p>
            <a:pPr>
              <a:lnSpc>
                <a:spcPct val="150000"/>
              </a:lnSpc>
            </a:pPr>
            <a:r>
              <a:rPr lang="el-GR" dirty="0">
                <a:latin typeface="Times New Roman" panose="02020603050405020304" pitchFamily="18" charset="0"/>
                <a:cs typeface="Times New Roman" panose="02020603050405020304" pitchFamily="18" charset="0"/>
              </a:rPr>
              <a:t>-Τοπικό αναισθητικό</a:t>
            </a:r>
          </a:p>
          <a:p>
            <a:pPr>
              <a:lnSpc>
                <a:spcPct val="150000"/>
              </a:lnSpc>
            </a:pPr>
            <a:r>
              <a:rPr lang="el-GR" dirty="0">
                <a:latin typeface="Times New Roman" panose="02020603050405020304" pitchFamily="18" charset="0"/>
                <a:cs typeface="Times New Roman" panose="02020603050405020304" pitchFamily="18" charset="0"/>
              </a:rPr>
              <a:t>-Διάφορες σύριγγες</a:t>
            </a:r>
          </a:p>
          <a:p>
            <a:pPr>
              <a:lnSpc>
                <a:spcPct val="150000"/>
              </a:lnSpc>
            </a:pPr>
            <a:r>
              <a:rPr lang="el-GR" dirty="0">
                <a:latin typeface="Times New Roman" panose="02020603050405020304" pitchFamily="18" charset="0"/>
                <a:cs typeface="Times New Roman" panose="02020603050405020304" pitchFamily="18" charset="0"/>
              </a:rPr>
              <a:t>-Γάζες</a:t>
            </a:r>
          </a:p>
          <a:p>
            <a:pPr>
              <a:lnSpc>
                <a:spcPct val="150000"/>
              </a:lnSpc>
            </a:pP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Φλεβοκαθετήρας</a:t>
            </a:r>
            <a:endParaRPr lang="el-GR" dirty="0">
              <a:latin typeface="Times New Roman" panose="02020603050405020304" pitchFamily="18" charset="0"/>
              <a:cs typeface="Times New Roman" panose="02020603050405020304" pitchFamily="18" charset="0"/>
            </a:endParaRPr>
          </a:p>
          <a:p>
            <a:pPr>
              <a:lnSpc>
                <a:spcPct val="150000"/>
              </a:lnSpc>
            </a:pPr>
            <a:r>
              <a:rPr lang="en-US" dirty="0">
                <a:latin typeface="Times New Roman" panose="02020603050405020304" pitchFamily="18" charset="0"/>
                <a:cs typeface="Times New Roman" panose="02020603050405020304" pitchFamily="18" charset="0"/>
              </a:rPr>
              <a:t>B</a:t>
            </a:r>
            <a:r>
              <a:rPr lang="el-GR" dirty="0" err="1">
                <a:latin typeface="Times New Roman" panose="02020603050405020304" pitchFamily="18" charset="0"/>
                <a:cs typeface="Times New Roman" panose="02020603050405020304" pitchFamily="18" charset="0"/>
              </a:rPr>
              <a:t>ελόνα</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trocar</a:t>
            </a:r>
          </a:p>
          <a:p>
            <a:pPr>
              <a:lnSpc>
                <a:spcPct val="150000"/>
              </a:lnSpc>
            </a:pPr>
            <a:r>
              <a:rPr lang="el-GR" dirty="0">
                <a:latin typeface="Times New Roman" panose="02020603050405020304" pitchFamily="18" charset="0"/>
                <a:cs typeface="Times New Roman" panose="02020603050405020304" pitchFamily="18" charset="0"/>
              </a:rPr>
              <a:t>-Συσκευή ορού</a:t>
            </a:r>
          </a:p>
          <a:p>
            <a:pPr>
              <a:lnSpc>
                <a:spcPct val="150000"/>
              </a:lnSpc>
            </a:pPr>
            <a:r>
              <a:rPr lang="el-GR" dirty="0">
                <a:latin typeface="Times New Roman" panose="02020603050405020304" pitchFamily="18" charset="0"/>
                <a:cs typeface="Times New Roman" panose="02020603050405020304" pitchFamily="18" charset="0"/>
              </a:rPr>
              <a:t>-Διάφορες βελόνες</a:t>
            </a:r>
          </a:p>
          <a:p>
            <a:pPr>
              <a:lnSpc>
                <a:spcPct val="150000"/>
              </a:lnSpc>
            </a:pPr>
            <a:r>
              <a:rPr lang="el-GR" dirty="0">
                <a:latin typeface="Times New Roman" panose="02020603050405020304" pitchFamily="18" charset="0"/>
                <a:cs typeface="Times New Roman" panose="02020603050405020304" pitchFamily="18" charset="0"/>
              </a:rPr>
              <a:t>-Ασκό ούρων</a:t>
            </a:r>
          </a:p>
          <a:p>
            <a:pPr>
              <a:lnSpc>
                <a:spcPct val="150000"/>
              </a:lnSpc>
            </a:pPr>
            <a:endParaRPr lang="el-GR" dirty="0">
              <a:latin typeface="Times New Roman" panose="02020603050405020304" pitchFamily="18" charset="0"/>
              <a:cs typeface="Times New Roman" panose="02020603050405020304" pitchFamily="18" charset="0"/>
            </a:endParaRPr>
          </a:p>
          <a:p>
            <a:pPr>
              <a:lnSpc>
                <a:spcPct val="150000"/>
              </a:lnSpc>
            </a:pPr>
            <a:endParaRPr lang="el-GR" dirty="0">
              <a:latin typeface="Times New Roman" panose="02020603050405020304" pitchFamily="18" charset="0"/>
              <a:cs typeface="Times New Roman" panose="02020603050405020304" pitchFamily="18" charset="0"/>
            </a:endParaRPr>
          </a:p>
          <a:p>
            <a:endParaRPr lang="el-GR" dirty="0"/>
          </a:p>
        </p:txBody>
      </p:sp>
      <p:sp>
        <p:nvSpPr>
          <p:cNvPr id="3" name="Θέση αριθμού διαφάνειας 2">
            <a:extLst>
              <a:ext uri="{FF2B5EF4-FFF2-40B4-BE49-F238E27FC236}">
                <a16:creationId xmlns:a16="http://schemas.microsoft.com/office/drawing/2014/main" id="{5A54D5E3-6F3B-5876-85A7-391C7BF2C604}"/>
              </a:ext>
            </a:extLst>
          </p:cNvPr>
          <p:cNvSpPr>
            <a:spLocks noGrp="1"/>
          </p:cNvSpPr>
          <p:nvPr>
            <p:ph type="sldNum" sz="quarter" idx="12"/>
          </p:nvPr>
        </p:nvSpPr>
        <p:spPr/>
        <p:txBody>
          <a:bodyPr/>
          <a:lstStyle/>
          <a:p>
            <a:fld id="{4CCD7842-DAF8-4E6D-B3E4-25723BC0F476}" type="slidenum">
              <a:rPr lang="el-GR" smtClean="0"/>
              <a:t>12</a:t>
            </a:fld>
            <a:endParaRPr lang="el-GR"/>
          </a:p>
        </p:txBody>
      </p:sp>
      <p:sp>
        <p:nvSpPr>
          <p:cNvPr id="4" name="Θέση υποσέλιδου 3">
            <a:extLst>
              <a:ext uri="{FF2B5EF4-FFF2-40B4-BE49-F238E27FC236}">
                <a16:creationId xmlns:a16="http://schemas.microsoft.com/office/drawing/2014/main" id="{4D1F59E3-B23B-EA6F-37B6-3E3E84F82129}"/>
              </a:ext>
            </a:extLst>
          </p:cNvPr>
          <p:cNvSpPr>
            <a:spLocks noGrp="1"/>
          </p:cNvSpPr>
          <p:nvPr>
            <p:ph type="ftr" sz="quarter" idx="11"/>
          </p:nvPr>
        </p:nvSpPr>
        <p:spPr/>
        <p:txBody>
          <a:bodyPr/>
          <a:lstStyle/>
          <a:p>
            <a:r>
              <a:rPr lang="el-GR"/>
              <a:t>ΒΛΑΧΟΣ ΑΝΑΡΓΥΡΟΣ ΝΟΣΗΛΕΥΤΗΣ ΤΕ MSC</a:t>
            </a:r>
          </a:p>
        </p:txBody>
      </p:sp>
    </p:spTree>
    <p:extLst>
      <p:ext uri="{BB962C8B-B14F-4D97-AF65-F5344CB8AC3E}">
        <p14:creationId xmlns:p14="http://schemas.microsoft.com/office/powerpoint/2010/main" val="14928732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D812457-2728-FEAC-08B2-DE67151A853B}"/>
              </a:ext>
            </a:extLst>
          </p:cNvPr>
          <p:cNvSpPr txBox="1"/>
          <p:nvPr/>
        </p:nvSpPr>
        <p:spPr>
          <a:xfrm>
            <a:off x="301840" y="221942"/>
            <a:ext cx="11425562" cy="5293757"/>
          </a:xfrm>
          <a:prstGeom prst="rect">
            <a:avLst/>
          </a:prstGeom>
          <a:noFill/>
        </p:spPr>
        <p:txBody>
          <a:bodyPr wrap="square" rtlCol="0">
            <a:spAutoFit/>
          </a:bodyPr>
          <a:lstStyle/>
          <a:p>
            <a:pPr>
              <a:lnSpc>
                <a:spcPct val="150000"/>
              </a:lnSpc>
            </a:pPr>
            <a:r>
              <a:rPr lang="el-GR" sz="2000" dirty="0">
                <a:latin typeface="Times New Roman" panose="02020603050405020304" pitchFamily="18" charset="0"/>
                <a:cs typeface="Times New Roman" panose="02020603050405020304" pitchFamily="18" charset="0"/>
              </a:rPr>
              <a:t>-Δοκιμαστικά σωληνάρια</a:t>
            </a:r>
          </a:p>
          <a:p>
            <a:pPr>
              <a:lnSpc>
                <a:spcPct val="150000"/>
              </a:lnSpc>
            </a:pPr>
            <a:r>
              <a:rPr lang="el-GR" sz="2000" dirty="0">
                <a:latin typeface="Times New Roman" panose="02020603050405020304" pitchFamily="18" charset="0"/>
                <a:cs typeface="Times New Roman" panose="02020603050405020304" pitchFamily="18" charset="0"/>
              </a:rPr>
              <a:t>-Αδιάβροχο τετράγωνο</a:t>
            </a:r>
          </a:p>
          <a:p>
            <a:pPr>
              <a:lnSpc>
                <a:spcPct val="150000"/>
              </a:lnSpc>
            </a:pPr>
            <a:r>
              <a:rPr lang="el-GR" sz="2000" dirty="0">
                <a:latin typeface="Times New Roman" panose="02020603050405020304" pitchFamily="18" charset="0"/>
                <a:cs typeface="Times New Roman" panose="02020603050405020304" pitchFamily="18" charset="0"/>
              </a:rPr>
              <a:t>-Αυτοκόλλητο επίθεμα</a:t>
            </a:r>
          </a:p>
          <a:p>
            <a:endParaRPr lang="el-GR" sz="2000" dirty="0">
              <a:latin typeface="Times New Roman" panose="02020603050405020304" pitchFamily="18" charset="0"/>
              <a:cs typeface="Times New Roman" panose="02020603050405020304" pitchFamily="18" charset="0"/>
            </a:endParaRPr>
          </a:p>
          <a:p>
            <a:endParaRPr lang="el-GR" sz="2000" b="1" dirty="0">
              <a:latin typeface="Times New Roman" panose="02020603050405020304" pitchFamily="18" charset="0"/>
              <a:cs typeface="Times New Roman" panose="02020603050405020304" pitchFamily="18" charset="0"/>
            </a:endParaRPr>
          </a:p>
          <a:p>
            <a:r>
              <a:rPr lang="el-GR" sz="2000" b="1" dirty="0">
                <a:latin typeface="Times New Roman" panose="02020603050405020304" pitchFamily="18" charset="0"/>
                <a:cs typeface="Times New Roman" panose="02020603050405020304" pitchFamily="18" charset="0"/>
              </a:rPr>
              <a:t>ΕΠΙΠΛΟΚΕΣ ΠΑΡΑΚΕΝΤΗΣΗΣ ΚΟΙΛΙΑΣ</a:t>
            </a:r>
          </a:p>
          <a:p>
            <a:endParaRPr lang="el-GR" sz="2000" b="1" dirty="0">
              <a:latin typeface="Times New Roman" panose="02020603050405020304" pitchFamily="18" charset="0"/>
              <a:cs typeface="Times New Roman" panose="02020603050405020304" pitchFamily="18" charset="0"/>
            </a:endParaRPr>
          </a:p>
          <a:p>
            <a:pPr>
              <a:lnSpc>
                <a:spcPct val="150000"/>
              </a:lnSpc>
            </a:pPr>
            <a:r>
              <a:rPr lang="el-GR" sz="2000" dirty="0">
                <a:latin typeface="Times New Roman" panose="02020603050405020304" pitchFamily="18" charset="0"/>
                <a:cs typeface="Times New Roman" panose="02020603050405020304" pitchFamily="18" charset="0"/>
              </a:rPr>
              <a:t>-</a:t>
            </a:r>
            <a:r>
              <a:rPr lang="el-GR" sz="2000" dirty="0" err="1">
                <a:latin typeface="Times New Roman" panose="02020603050405020304" pitchFamily="18" charset="0"/>
                <a:cs typeface="Times New Roman" panose="02020603050405020304" pitchFamily="18" charset="0"/>
              </a:rPr>
              <a:t>Σόκ</a:t>
            </a:r>
            <a:r>
              <a:rPr lang="el-GR" sz="2000" dirty="0">
                <a:latin typeface="Times New Roman" panose="02020603050405020304" pitchFamily="18" charset="0"/>
                <a:cs typeface="Times New Roman" panose="02020603050405020304" pitchFamily="18" charset="0"/>
              </a:rPr>
              <a:t> σε περίπτωση που αφαιρεθούν περισσότερα από 11 λίτρα. Αν αφαιρέσουμε &gt;5 λίτρα θα πρέπει να χορηγήσουμε υγρά στον ασθενή.</a:t>
            </a:r>
          </a:p>
          <a:p>
            <a:pPr>
              <a:lnSpc>
                <a:spcPct val="150000"/>
              </a:lnSpc>
            </a:pPr>
            <a:r>
              <a:rPr lang="el-GR" sz="2000" dirty="0">
                <a:latin typeface="Times New Roman" panose="02020603050405020304" pitchFamily="18" charset="0"/>
                <a:cs typeface="Times New Roman" panose="02020603050405020304" pitchFamily="18" charset="0"/>
              </a:rPr>
              <a:t>-Τρώση οργάνου, εσωτερική αιμορραγία</a:t>
            </a:r>
          </a:p>
          <a:p>
            <a:pPr>
              <a:lnSpc>
                <a:spcPct val="150000"/>
              </a:lnSpc>
            </a:pPr>
            <a:r>
              <a:rPr lang="el-GR" sz="2000" dirty="0">
                <a:latin typeface="Times New Roman" panose="02020603050405020304" pitchFamily="18" charset="0"/>
                <a:cs typeface="Times New Roman" panose="02020603050405020304" pitchFamily="18" charset="0"/>
              </a:rPr>
              <a:t>-Μόλυνση περιτοναϊκής κοιλότητας</a:t>
            </a:r>
          </a:p>
          <a:p>
            <a:pPr>
              <a:lnSpc>
                <a:spcPct val="150000"/>
              </a:lnSpc>
            </a:pPr>
            <a:r>
              <a:rPr lang="el-GR" sz="2000" dirty="0">
                <a:latin typeface="Times New Roman" panose="02020603050405020304" pitchFamily="18" charset="0"/>
                <a:cs typeface="Times New Roman" panose="02020603050405020304" pitchFamily="18" charset="0"/>
              </a:rPr>
              <a:t>-Τραυματισμός ουροδόχου κύστεως</a:t>
            </a:r>
          </a:p>
          <a:p>
            <a:endParaRPr lang="el-GR" dirty="0">
              <a:latin typeface="Times New Roman" panose="02020603050405020304" pitchFamily="18" charset="0"/>
              <a:cs typeface="Times New Roman" panose="02020603050405020304" pitchFamily="18" charset="0"/>
            </a:endParaRPr>
          </a:p>
        </p:txBody>
      </p:sp>
      <p:sp>
        <p:nvSpPr>
          <p:cNvPr id="3" name="Θέση αριθμού διαφάνειας 2">
            <a:extLst>
              <a:ext uri="{FF2B5EF4-FFF2-40B4-BE49-F238E27FC236}">
                <a16:creationId xmlns:a16="http://schemas.microsoft.com/office/drawing/2014/main" id="{3EB69FE3-982A-D0C5-A4B0-28C835C52433}"/>
              </a:ext>
            </a:extLst>
          </p:cNvPr>
          <p:cNvSpPr>
            <a:spLocks noGrp="1"/>
          </p:cNvSpPr>
          <p:nvPr>
            <p:ph type="sldNum" sz="quarter" idx="12"/>
          </p:nvPr>
        </p:nvSpPr>
        <p:spPr/>
        <p:txBody>
          <a:bodyPr/>
          <a:lstStyle/>
          <a:p>
            <a:fld id="{4CCD7842-DAF8-4E6D-B3E4-25723BC0F476}" type="slidenum">
              <a:rPr lang="el-GR" smtClean="0"/>
              <a:t>13</a:t>
            </a:fld>
            <a:endParaRPr lang="el-GR"/>
          </a:p>
        </p:txBody>
      </p:sp>
      <p:sp>
        <p:nvSpPr>
          <p:cNvPr id="4" name="Θέση υποσέλιδου 3">
            <a:extLst>
              <a:ext uri="{FF2B5EF4-FFF2-40B4-BE49-F238E27FC236}">
                <a16:creationId xmlns:a16="http://schemas.microsoft.com/office/drawing/2014/main" id="{F67410DA-39A0-B8D9-757B-65E696F539C7}"/>
              </a:ext>
            </a:extLst>
          </p:cNvPr>
          <p:cNvSpPr>
            <a:spLocks noGrp="1"/>
          </p:cNvSpPr>
          <p:nvPr>
            <p:ph type="ftr" sz="quarter" idx="11"/>
          </p:nvPr>
        </p:nvSpPr>
        <p:spPr/>
        <p:txBody>
          <a:bodyPr/>
          <a:lstStyle/>
          <a:p>
            <a:r>
              <a:rPr lang="el-GR"/>
              <a:t>ΒΛΑΧΟΣ ΑΝΑΡΓΥΡΟΣ ΝΟΣΗΛΕΥΤΗΣ ΤΕ MSC</a:t>
            </a:r>
          </a:p>
        </p:txBody>
      </p:sp>
    </p:spTree>
    <p:extLst>
      <p:ext uri="{BB962C8B-B14F-4D97-AF65-F5344CB8AC3E}">
        <p14:creationId xmlns:p14="http://schemas.microsoft.com/office/powerpoint/2010/main" val="31249913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27C7DB3-0DD9-2E10-6B73-1BD9F2574603}"/>
              </a:ext>
            </a:extLst>
          </p:cNvPr>
          <p:cNvSpPr txBox="1"/>
          <p:nvPr/>
        </p:nvSpPr>
        <p:spPr>
          <a:xfrm>
            <a:off x="452761" y="221942"/>
            <a:ext cx="11585359" cy="4939814"/>
          </a:xfrm>
          <a:prstGeom prst="rect">
            <a:avLst/>
          </a:prstGeom>
          <a:noFill/>
        </p:spPr>
        <p:txBody>
          <a:bodyPr wrap="square" rtlCol="0">
            <a:spAutoFit/>
          </a:bodyPr>
          <a:lstStyle/>
          <a:p>
            <a:pPr>
              <a:lnSpc>
                <a:spcPct val="150000"/>
              </a:lnSpc>
            </a:pPr>
            <a:r>
              <a:rPr lang="el-GR" sz="2000" b="1" u="sng" dirty="0">
                <a:latin typeface="Times New Roman" panose="02020603050405020304" pitchFamily="18" charset="0"/>
                <a:cs typeface="Times New Roman" panose="02020603050405020304" pitchFamily="18" charset="0"/>
              </a:rPr>
              <a:t>ΑΝΤΕΝΔΕΙΞΕΙΣ ΠΑΡΑΚΕΝΤΗΣΗΣ ΚΟΙΛΙΑΣ</a:t>
            </a:r>
          </a:p>
          <a:p>
            <a:pPr>
              <a:lnSpc>
                <a:spcPct val="150000"/>
              </a:lnSpc>
            </a:pPr>
            <a:r>
              <a:rPr lang="el-GR" dirty="0">
                <a:latin typeface="Times New Roman" panose="02020603050405020304" pitchFamily="18" charset="0"/>
                <a:cs typeface="Times New Roman" panose="02020603050405020304" pitchFamily="18" charset="0"/>
              </a:rPr>
              <a:t>-Προβλήματα πήξης αίματος</a:t>
            </a:r>
          </a:p>
          <a:p>
            <a:pPr>
              <a:lnSpc>
                <a:spcPct val="150000"/>
              </a:lnSpc>
            </a:pPr>
            <a:r>
              <a:rPr lang="el-GR" dirty="0">
                <a:latin typeface="Times New Roman" panose="02020603050405020304" pitchFamily="18" charset="0"/>
                <a:cs typeface="Times New Roman" panose="02020603050405020304" pitchFamily="18" charset="0"/>
              </a:rPr>
              <a:t>-Λοίμωξη κοιλιακού τοιχώματος</a:t>
            </a:r>
          </a:p>
          <a:p>
            <a:pPr>
              <a:lnSpc>
                <a:spcPct val="150000"/>
              </a:lnSpc>
            </a:pPr>
            <a:r>
              <a:rPr lang="el-GR" dirty="0">
                <a:latin typeface="Times New Roman" panose="02020603050405020304" pitchFamily="18" charset="0"/>
                <a:cs typeface="Times New Roman" panose="02020603050405020304" pitchFamily="18" charset="0"/>
              </a:rPr>
              <a:t>-Εντερική απόφραξη</a:t>
            </a:r>
          </a:p>
          <a:p>
            <a:pPr>
              <a:lnSpc>
                <a:spcPct val="150000"/>
              </a:lnSpc>
            </a:pPr>
            <a:r>
              <a:rPr lang="el-GR" dirty="0">
                <a:latin typeface="Times New Roman" panose="02020603050405020304" pitchFamily="18" charset="0"/>
                <a:cs typeface="Times New Roman" panose="02020603050405020304" pitchFamily="18" charset="0"/>
              </a:rPr>
              <a:t>-Εγκυμοσύνη</a:t>
            </a:r>
          </a:p>
          <a:p>
            <a:pPr>
              <a:lnSpc>
                <a:spcPct val="150000"/>
              </a:lnSpc>
            </a:pPr>
            <a:r>
              <a:rPr lang="el-GR" dirty="0">
                <a:latin typeface="Times New Roman" panose="02020603050405020304" pitchFamily="18" charset="0"/>
                <a:cs typeface="Times New Roman" panose="02020603050405020304" pitchFamily="18" charset="0"/>
              </a:rPr>
              <a:t>-Μη συνεργάσιμος ασθενής</a:t>
            </a:r>
          </a:p>
          <a:p>
            <a:pPr>
              <a:lnSpc>
                <a:spcPct val="150000"/>
              </a:lnSpc>
            </a:pPr>
            <a:r>
              <a:rPr lang="el-GR" dirty="0">
                <a:latin typeface="Times New Roman" panose="02020603050405020304" pitchFamily="18" charset="0"/>
                <a:cs typeface="Times New Roman" panose="02020603050405020304" pitchFamily="18" charset="0"/>
              </a:rPr>
              <a:t>-Ασθενείς με ιστορικό πολλαπλών κοιλιακών χειρουργικών επεμβάσεων</a:t>
            </a:r>
          </a:p>
          <a:p>
            <a:endParaRPr lang="el-GR" dirty="0"/>
          </a:p>
          <a:p>
            <a:endParaRPr lang="el-GR" dirty="0"/>
          </a:p>
          <a:p>
            <a:endParaRPr lang="el-GR" dirty="0"/>
          </a:p>
          <a:p>
            <a:endParaRPr lang="el-GR" dirty="0"/>
          </a:p>
          <a:p>
            <a:endParaRPr lang="el-GR" dirty="0"/>
          </a:p>
          <a:p>
            <a:endParaRPr lang="el-GR" dirty="0"/>
          </a:p>
          <a:p>
            <a:endParaRPr lang="el-GR" dirty="0"/>
          </a:p>
        </p:txBody>
      </p:sp>
      <p:sp>
        <p:nvSpPr>
          <p:cNvPr id="3" name="Θέση αριθμού διαφάνειας 2">
            <a:extLst>
              <a:ext uri="{FF2B5EF4-FFF2-40B4-BE49-F238E27FC236}">
                <a16:creationId xmlns:a16="http://schemas.microsoft.com/office/drawing/2014/main" id="{6DD58734-1937-62DC-59E9-95A4956E2749}"/>
              </a:ext>
            </a:extLst>
          </p:cNvPr>
          <p:cNvSpPr>
            <a:spLocks noGrp="1"/>
          </p:cNvSpPr>
          <p:nvPr>
            <p:ph type="sldNum" sz="quarter" idx="12"/>
          </p:nvPr>
        </p:nvSpPr>
        <p:spPr/>
        <p:txBody>
          <a:bodyPr/>
          <a:lstStyle/>
          <a:p>
            <a:fld id="{4CCD7842-DAF8-4E6D-B3E4-25723BC0F476}" type="slidenum">
              <a:rPr lang="el-GR" smtClean="0"/>
              <a:t>14</a:t>
            </a:fld>
            <a:endParaRPr lang="el-GR"/>
          </a:p>
        </p:txBody>
      </p:sp>
      <p:sp>
        <p:nvSpPr>
          <p:cNvPr id="4" name="Θέση υποσέλιδου 3">
            <a:extLst>
              <a:ext uri="{FF2B5EF4-FFF2-40B4-BE49-F238E27FC236}">
                <a16:creationId xmlns:a16="http://schemas.microsoft.com/office/drawing/2014/main" id="{42403E49-AD1F-7582-9786-60DA656D4DC5}"/>
              </a:ext>
            </a:extLst>
          </p:cNvPr>
          <p:cNvSpPr>
            <a:spLocks noGrp="1"/>
          </p:cNvSpPr>
          <p:nvPr>
            <p:ph type="ftr" sz="quarter" idx="11"/>
          </p:nvPr>
        </p:nvSpPr>
        <p:spPr/>
        <p:txBody>
          <a:bodyPr/>
          <a:lstStyle/>
          <a:p>
            <a:r>
              <a:rPr lang="el-GR"/>
              <a:t>ΒΛΑΧΟΣ ΑΝΑΡΓΥΡΟΣ ΝΟΣΗΛΕΥΤΗΣ ΤΕ MSC</a:t>
            </a:r>
          </a:p>
        </p:txBody>
      </p:sp>
    </p:spTree>
    <p:extLst>
      <p:ext uri="{BB962C8B-B14F-4D97-AF65-F5344CB8AC3E}">
        <p14:creationId xmlns:p14="http://schemas.microsoft.com/office/powerpoint/2010/main" val="11352299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EAA829D1-347F-1182-BF00-D83FAE0CCAAB}"/>
              </a:ext>
            </a:extLst>
          </p:cNvPr>
          <p:cNvSpPr>
            <a:spLocks noGrp="1"/>
          </p:cNvSpPr>
          <p:nvPr>
            <p:ph type="ftr" sz="quarter" idx="11"/>
          </p:nvPr>
        </p:nvSpPr>
        <p:spPr/>
        <p:txBody>
          <a:bodyPr/>
          <a:lstStyle/>
          <a:p>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41A4DB87-7EC2-84F3-A185-EB41ECB8E38D}"/>
              </a:ext>
            </a:extLst>
          </p:cNvPr>
          <p:cNvSpPr>
            <a:spLocks noGrp="1"/>
          </p:cNvSpPr>
          <p:nvPr>
            <p:ph type="sldNum" sz="quarter" idx="12"/>
          </p:nvPr>
        </p:nvSpPr>
        <p:spPr/>
        <p:txBody>
          <a:bodyPr/>
          <a:lstStyle/>
          <a:p>
            <a:fld id="{4CCD7842-DAF8-4E6D-B3E4-25723BC0F476}" type="slidenum">
              <a:rPr lang="el-GR" smtClean="0"/>
              <a:t>15</a:t>
            </a:fld>
            <a:endParaRPr lang="el-GR"/>
          </a:p>
        </p:txBody>
      </p:sp>
      <p:sp>
        <p:nvSpPr>
          <p:cNvPr id="4" name="TextBox 3">
            <a:extLst>
              <a:ext uri="{FF2B5EF4-FFF2-40B4-BE49-F238E27FC236}">
                <a16:creationId xmlns:a16="http://schemas.microsoft.com/office/drawing/2014/main" id="{E82FB444-B674-3B42-D8E1-99F2AC6C7FFB}"/>
              </a:ext>
            </a:extLst>
          </p:cNvPr>
          <p:cNvSpPr txBox="1"/>
          <p:nvPr/>
        </p:nvSpPr>
        <p:spPr>
          <a:xfrm>
            <a:off x="476655" y="262647"/>
            <a:ext cx="11284085" cy="5632311"/>
          </a:xfrm>
          <a:prstGeom prst="rect">
            <a:avLst/>
          </a:prstGeom>
          <a:noFill/>
        </p:spPr>
        <p:txBody>
          <a:bodyPr wrap="square" rtlCol="0">
            <a:spAutoFit/>
          </a:bodyPr>
          <a:lstStyle/>
          <a:p>
            <a:pPr algn="ctr">
              <a:lnSpc>
                <a:spcPct val="150000"/>
              </a:lnSpc>
            </a:pPr>
            <a:r>
              <a:rPr lang="el-GR" sz="2400" b="1" u="sng" dirty="0">
                <a:latin typeface="Times New Roman" panose="02020603050405020304" pitchFamily="18" charset="0"/>
                <a:cs typeface="Times New Roman" panose="02020603050405020304" pitchFamily="18" charset="0"/>
              </a:rPr>
              <a:t>ΟΣΦΥΟΝΩΤΙΑΙΑ ΠΑΡΑΚΕΝΤΗΣΗ</a:t>
            </a:r>
          </a:p>
          <a:p>
            <a:pPr algn="ctr">
              <a:lnSpc>
                <a:spcPct val="150000"/>
              </a:lnSpc>
            </a:pPr>
            <a:endParaRPr lang="el-GR" sz="2400" b="1" u="sng" dirty="0">
              <a:latin typeface="Times New Roman" panose="02020603050405020304" pitchFamily="18" charset="0"/>
              <a:cs typeface="Times New Roman" panose="02020603050405020304" pitchFamily="18" charset="0"/>
            </a:endParaRPr>
          </a:p>
          <a:p>
            <a:pPr algn="just">
              <a:lnSpc>
                <a:spcPct val="150000"/>
              </a:lnSpc>
            </a:pPr>
            <a:r>
              <a:rPr lang="el-GR" sz="2400" b="0" i="0" dirty="0">
                <a:solidFill>
                  <a:srgbClr val="323232"/>
                </a:solidFill>
                <a:effectLst/>
                <a:highlight>
                  <a:srgbClr val="EFEFEF"/>
                </a:highlight>
                <a:latin typeface="Times New Roman" panose="02020603050405020304" pitchFamily="18" charset="0"/>
                <a:cs typeface="Times New Roman" panose="02020603050405020304" pitchFamily="18" charset="0"/>
              </a:rPr>
              <a:t>Ο εγκέφαλος και ο νωτιαίος μυελός περιβάλλονται από ένα διαυγές υγρό με προστατευτικό και υποστηρικτικό ρόλο, το οποίο ονομάζεται εγκεφαλονωτιαίο υγρό. Υπό φυσιολογικές συνθήκες, ρέει ανεμπόδιστα από το εσωτερικό του εγκεφάλου όπου παράγεται, προς τον υπαραχνοειδή χώρο στην επιφάνειά του, όπου και απορροφάται.</a:t>
            </a:r>
            <a:endParaRPr lang="el-GR" sz="2400" dirty="0">
              <a:latin typeface="Times New Roman" panose="02020603050405020304" pitchFamily="18" charset="0"/>
              <a:cs typeface="Times New Roman" panose="02020603050405020304" pitchFamily="18" charset="0"/>
            </a:endParaRPr>
          </a:p>
          <a:p>
            <a:pPr algn="just">
              <a:lnSpc>
                <a:spcPct val="150000"/>
              </a:lnSpc>
            </a:pPr>
            <a:r>
              <a:rPr lang="el-GR" sz="2400" dirty="0">
                <a:latin typeface="Times New Roman" panose="02020603050405020304" pitchFamily="18" charset="0"/>
                <a:cs typeface="Times New Roman" panose="02020603050405020304" pitchFamily="18" charset="0"/>
              </a:rPr>
              <a:t>Η οσφυονωτιαία παρακέντηση είναι μια εξέταση που πραγματοποιείται στην σπονδυλική στήλη για διαγνωστικούς ή θεραπευτικούς λόγους. Γίνεται στην οσφυϊκή περιοχή της πλάτης μέσω μιας βελόνας που εισέρχεται ανάμεσα σε 2 οσφυϊκά οστά.</a:t>
            </a:r>
          </a:p>
          <a:p>
            <a:endParaRPr lang="el-GR" dirty="0"/>
          </a:p>
          <a:p>
            <a:endParaRPr lang="el-GR" dirty="0"/>
          </a:p>
        </p:txBody>
      </p:sp>
    </p:spTree>
    <p:extLst>
      <p:ext uri="{BB962C8B-B14F-4D97-AF65-F5344CB8AC3E}">
        <p14:creationId xmlns:p14="http://schemas.microsoft.com/office/powerpoint/2010/main" val="9391372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C06C0B19-7CD4-F435-DF17-85E9AABB63BF}"/>
              </a:ext>
            </a:extLst>
          </p:cNvPr>
          <p:cNvSpPr>
            <a:spLocks noGrp="1"/>
          </p:cNvSpPr>
          <p:nvPr>
            <p:ph type="ftr" sz="quarter" idx="11"/>
          </p:nvPr>
        </p:nvSpPr>
        <p:spPr/>
        <p:txBody>
          <a:bodyPr/>
          <a:lstStyle/>
          <a:p>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EF08344D-3DE5-52B3-3FBF-529D152FDD6E}"/>
              </a:ext>
            </a:extLst>
          </p:cNvPr>
          <p:cNvSpPr>
            <a:spLocks noGrp="1"/>
          </p:cNvSpPr>
          <p:nvPr>
            <p:ph type="sldNum" sz="quarter" idx="12"/>
          </p:nvPr>
        </p:nvSpPr>
        <p:spPr/>
        <p:txBody>
          <a:bodyPr/>
          <a:lstStyle/>
          <a:p>
            <a:fld id="{4CCD7842-DAF8-4E6D-B3E4-25723BC0F476}" type="slidenum">
              <a:rPr lang="el-GR" smtClean="0"/>
              <a:t>16</a:t>
            </a:fld>
            <a:endParaRPr lang="el-GR"/>
          </a:p>
        </p:txBody>
      </p:sp>
      <p:sp>
        <p:nvSpPr>
          <p:cNvPr id="4" name="TextBox 3">
            <a:extLst>
              <a:ext uri="{FF2B5EF4-FFF2-40B4-BE49-F238E27FC236}">
                <a16:creationId xmlns:a16="http://schemas.microsoft.com/office/drawing/2014/main" id="{C1FB1F84-6053-3A68-554D-6A2FC5C1B055}"/>
              </a:ext>
            </a:extLst>
          </p:cNvPr>
          <p:cNvSpPr txBox="1"/>
          <p:nvPr/>
        </p:nvSpPr>
        <p:spPr>
          <a:xfrm>
            <a:off x="252919" y="389106"/>
            <a:ext cx="11585643" cy="1883657"/>
          </a:xfrm>
          <a:prstGeom prst="rect">
            <a:avLst/>
          </a:prstGeom>
          <a:noFill/>
        </p:spPr>
        <p:txBody>
          <a:bodyPr wrap="square" rtlCol="0">
            <a:spAutoFit/>
          </a:bodyPr>
          <a:lstStyle/>
          <a:p>
            <a:pPr algn="just">
              <a:lnSpc>
                <a:spcPct val="150000"/>
              </a:lnSpc>
            </a:pPr>
            <a:r>
              <a:rPr lang="el-GR" sz="2000" b="0" i="0" dirty="0">
                <a:solidFill>
                  <a:srgbClr val="323232"/>
                </a:solidFill>
                <a:effectLst/>
                <a:highlight>
                  <a:srgbClr val="EFEFEF"/>
                </a:highlight>
                <a:latin typeface="Times New Roman" panose="02020603050405020304" pitchFamily="18" charset="0"/>
                <a:cs typeface="Times New Roman" panose="02020603050405020304" pitchFamily="18" charset="0"/>
              </a:rPr>
              <a:t>Με την οσφυονωτιαία παρακέντηση, αντλούνται πληροφορίες για την πίεση και τη σύσταση του εγκεφαλονωτιαίου υγρού, οι οποίες χρησιμεύουν στη διάγνωση ενός πλήθους νευρολογικών νοσημάτων. Η διαδικασία είναι παρεμφερής με την </a:t>
            </a:r>
            <a:r>
              <a:rPr lang="el-GR" sz="2000" b="0" i="0" dirty="0" err="1">
                <a:solidFill>
                  <a:srgbClr val="323232"/>
                </a:solidFill>
                <a:effectLst/>
                <a:highlight>
                  <a:srgbClr val="EFEFEF"/>
                </a:highlight>
                <a:latin typeface="Times New Roman" panose="02020603050405020304" pitchFamily="18" charset="0"/>
                <a:cs typeface="Times New Roman" panose="02020603050405020304" pitchFamily="18" charset="0"/>
              </a:rPr>
              <a:t>επισκληρίδιο</a:t>
            </a:r>
            <a:r>
              <a:rPr lang="el-GR" sz="2000" b="0" i="0" dirty="0">
                <a:solidFill>
                  <a:srgbClr val="323232"/>
                </a:solidFill>
                <a:effectLst/>
                <a:highlight>
                  <a:srgbClr val="EFEFEF"/>
                </a:highlight>
                <a:latin typeface="Times New Roman" panose="02020603050405020304" pitchFamily="18" charset="0"/>
                <a:cs typeface="Times New Roman" panose="02020603050405020304" pitchFamily="18" charset="0"/>
              </a:rPr>
              <a:t> αναισθησία, διαρκεί περίπου 30 λεπτά και γίνεται σε νοσοκομειακό περιβάλλον</a:t>
            </a:r>
            <a:endParaRPr 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28496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68705EA5-15ED-7478-5265-FCBE2B371B36}"/>
              </a:ext>
            </a:extLst>
          </p:cNvPr>
          <p:cNvSpPr>
            <a:spLocks noGrp="1"/>
          </p:cNvSpPr>
          <p:nvPr>
            <p:ph type="ftr" sz="quarter" idx="11"/>
          </p:nvPr>
        </p:nvSpPr>
        <p:spPr/>
        <p:txBody>
          <a:bodyPr/>
          <a:lstStyle/>
          <a:p>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AE267B19-DDF3-3AB8-0996-0CF49FA4483B}"/>
              </a:ext>
            </a:extLst>
          </p:cNvPr>
          <p:cNvSpPr>
            <a:spLocks noGrp="1"/>
          </p:cNvSpPr>
          <p:nvPr>
            <p:ph type="sldNum" sz="quarter" idx="12"/>
          </p:nvPr>
        </p:nvSpPr>
        <p:spPr/>
        <p:txBody>
          <a:bodyPr/>
          <a:lstStyle/>
          <a:p>
            <a:fld id="{4CCD7842-DAF8-4E6D-B3E4-25723BC0F476}" type="slidenum">
              <a:rPr lang="el-GR" smtClean="0"/>
              <a:t>17</a:t>
            </a:fld>
            <a:endParaRPr lang="el-GR"/>
          </a:p>
        </p:txBody>
      </p:sp>
      <p:sp>
        <p:nvSpPr>
          <p:cNvPr id="4" name="TextBox 3">
            <a:extLst>
              <a:ext uri="{FF2B5EF4-FFF2-40B4-BE49-F238E27FC236}">
                <a16:creationId xmlns:a16="http://schemas.microsoft.com/office/drawing/2014/main" id="{F000BA97-BD4F-44D6-EE9E-6EBE8CFC65FE}"/>
              </a:ext>
            </a:extLst>
          </p:cNvPr>
          <p:cNvSpPr txBox="1"/>
          <p:nvPr/>
        </p:nvSpPr>
        <p:spPr>
          <a:xfrm>
            <a:off x="476655" y="369651"/>
            <a:ext cx="11439728" cy="5767605"/>
          </a:xfrm>
          <a:prstGeom prst="rect">
            <a:avLst/>
          </a:prstGeom>
          <a:noFill/>
        </p:spPr>
        <p:txBody>
          <a:bodyPr wrap="square" rtlCol="0">
            <a:spAutoFit/>
          </a:bodyPr>
          <a:lstStyle/>
          <a:p>
            <a:pPr algn="just">
              <a:lnSpc>
                <a:spcPct val="150000"/>
              </a:lnSpc>
            </a:pPr>
            <a:r>
              <a:rPr lang="el-GR" sz="2400" b="1" i="0" u="sng" dirty="0">
                <a:effectLst/>
                <a:highlight>
                  <a:srgbClr val="F8F8F8"/>
                </a:highlight>
                <a:latin typeface="Times New Roman" panose="02020603050405020304" pitchFamily="18" charset="0"/>
                <a:cs typeface="Times New Roman" panose="02020603050405020304" pitchFamily="18" charset="0"/>
              </a:rPr>
              <a:t>Για ποιους λόγους κάνουμε μια οσφυονωτιαία παρακέντηση </a:t>
            </a:r>
          </a:p>
          <a:p>
            <a:pPr algn="just">
              <a:lnSpc>
                <a:spcPct val="150000"/>
              </a:lnSpc>
            </a:pPr>
            <a:r>
              <a:rPr lang="el-GR" sz="2000" u="sng" dirty="0">
                <a:highlight>
                  <a:srgbClr val="F8F8F8"/>
                </a:highlight>
                <a:latin typeface="Times New Roman" panose="02020603050405020304" pitchFamily="18" charset="0"/>
                <a:cs typeface="Times New Roman" panose="02020603050405020304" pitchFamily="18" charset="0"/>
              </a:rPr>
              <a:t>1)</a:t>
            </a:r>
            <a:r>
              <a:rPr lang="el-GR" sz="2000" dirty="0">
                <a:highlight>
                  <a:srgbClr val="F8F8F8"/>
                </a:highlight>
                <a:latin typeface="Times New Roman" panose="02020603050405020304" pitchFamily="18" charset="0"/>
                <a:cs typeface="Times New Roman" panose="02020603050405020304" pitchFamily="18" charset="0"/>
              </a:rPr>
              <a:t>Για την διάγνωση λοιμώξεων του κεντρικού νευρικού συστήματος (μηνιγγίτιδα)</a:t>
            </a:r>
          </a:p>
          <a:p>
            <a:pPr algn="just">
              <a:lnSpc>
                <a:spcPct val="150000"/>
              </a:lnSpc>
            </a:pPr>
            <a:r>
              <a:rPr lang="el-GR" sz="2000" dirty="0">
                <a:highlight>
                  <a:srgbClr val="F8F8F8"/>
                </a:highlight>
                <a:latin typeface="Times New Roman" panose="02020603050405020304" pitchFamily="18" charset="0"/>
                <a:cs typeface="Times New Roman" panose="02020603050405020304" pitchFamily="18" charset="0"/>
              </a:rPr>
              <a:t>2)Για την διάγνωση διάφορων παθήσεων (σκλήρυνση κατά πλάκας ,νεοπλασματικά σύνδρομα) </a:t>
            </a:r>
          </a:p>
          <a:p>
            <a:pPr algn="just">
              <a:lnSpc>
                <a:spcPct val="150000"/>
              </a:lnSpc>
            </a:pPr>
            <a:r>
              <a:rPr lang="el-GR" sz="2000" dirty="0">
                <a:highlight>
                  <a:srgbClr val="F8F8F8"/>
                </a:highlight>
                <a:latin typeface="Times New Roman" panose="02020603050405020304" pitchFamily="18" charset="0"/>
                <a:cs typeface="Times New Roman" panose="02020603050405020304" pitchFamily="18" charset="0"/>
              </a:rPr>
              <a:t>3)Για να χορηγήσουμε φάρμακο στον υπαραχνοειδή χώρο (αντιβιοτικό σε μηνιγγίτιδα ή σκιαγραφικό σε μυελογραφία)</a:t>
            </a:r>
          </a:p>
          <a:p>
            <a:pPr algn="just">
              <a:lnSpc>
                <a:spcPct val="150000"/>
              </a:lnSpc>
            </a:pPr>
            <a:r>
              <a:rPr lang="el-GR" sz="2000" dirty="0">
                <a:highlight>
                  <a:srgbClr val="F8F8F8"/>
                </a:highlight>
                <a:latin typeface="Times New Roman" panose="02020603050405020304" pitchFamily="18" charset="0"/>
                <a:cs typeface="Times New Roman" panose="02020603050405020304" pitchFamily="18" charset="0"/>
              </a:rPr>
              <a:t>4)Για την μέτρηση της ενδοκρανιακής πίεσης</a:t>
            </a:r>
          </a:p>
          <a:p>
            <a:pPr algn="just">
              <a:lnSpc>
                <a:spcPct val="150000"/>
              </a:lnSpc>
            </a:pPr>
            <a:r>
              <a:rPr lang="el-GR" sz="2000" dirty="0">
                <a:highlight>
                  <a:srgbClr val="F8F8F8"/>
                </a:highlight>
                <a:latin typeface="Times New Roman" panose="02020603050405020304" pitchFamily="18" charset="0"/>
                <a:cs typeface="Times New Roman" panose="02020603050405020304" pitchFamily="18" charset="0"/>
              </a:rPr>
              <a:t>5)Για να αφαιρέσουμε μια ποσότητα υγρού (υδροκέφαλο)</a:t>
            </a:r>
          </a:p>
          <a:p>
            <a:pPr algn="just">
              <a:lnSpc>
                <a:spcPct val="150000"/>
              </a:lnSpc>
            </a:pPr>
            <a:r>
              <a:rPr lang="el-GR" sz="2000" dirty="0">
                <a:highlight>
                  <a:srgbClr val="F8F8F8"/>
                </a:highlight>
                <a:latin typeface="Times New Roman" panose="02020603050405020304" pitchFamily="18" charset="0"/>
                <a:cs typeface="Times New Roman" panose="02020603050405020304" pitchFamily="18" charset="0"/>
              </a:rPr>
              <a:t>6)Για την διάγνωση υπαραχνοειδούς αιμορραγίας</a:t>
            </a:r>
          </a:p>
          <a:p>
            <a:pPr algn="just">
              <a:lnSpc>
                <a:spcPct val="150000"/>
              </a:lnSpc>
            </a:pPr>
            <a:r>
              <a:rPr lang="el-GR" sz="2400" b="1" u="sng" dirty="0">
                <a:highlight>
                  <a:srgbClr val="F8F8F8"/>
                </a:highlight>
                <a:latin typeface="Times New Roman" panose="02020603050405020304" pitchFamily="18" charset="0"/>
                <a:cs typeface="Times New Roman" panose="02020603050405020304" pitchFamily="18" charset="0"/>
              </a:rPr>
              <a:t>Αντενδείξεις οσφυονωτιαίας παρακέντησης</a:t>
            </a:r>
          </a:p>
          <a:p>
            <a:pPr algn="just">
              <a:lnSpc>
                <a:spcPct val="150000"/>
              </a:lnSpc>
            </a:pPr>
            <a:r>
              <a:rPr lang="el-GR" sz="2000" dirty="0">
                <a:highlight>
                  <a:srgbClr val="F8F8F8"/>
                </a:highlight>
                <a:latin typeface="Times New Roman" panose="02020603050405020304" pitchFamily="18" charset="0"/>
                <a:cs typeface="Times New Roman" panose="02020603050405020304" pitchFamily="18" charset="0"/>
              </a:rPr>
              <a:t>1)Όταν υπάρχει όγκος που πιέζει τον εγκέφαλο</a:t>
            </a:r>
          </a:p>
          <a:p>
            <a:pPr algn="just">
              <a:lnSpc>
                <a:spcPct val="150000"/>
              </a:lnSpc>
            </a:pPr>
            <a:r>
              <a:rPr lang="el-GR" sz="2000" dirty="0">
                <a:highlight>
                  <a:srgbClr val="F8F8F8"/>
                </a:highlight>
                <a:latin typeface="Times New Roman" panose="02020603050405020304" pitchFamily="18" charset="0"/>
                <a:cs typeface="Times New Roman" panose="02020603050405020304" pitchFamily="18" charset="0"/>
              </a:rPr>
              <a:t>2)Όταν υπάρχει διαταραχή της πήξης του αίματος</a:t>
            </a:r>
          </a:p>
          <a:p>
            <a:pPr algn="just">
              <a:lnSpc>
                <a:spcPct val="150000"/>
              </a:lnSpc>
            </a:pPr>
            <a:r>
              <a:rPr lang="el-GR" sz="2000" dirty="0">
                <a:highlight>
                  <a:srgbClr val="F8F8F8"/>
                </a:highlight>
                <a:latin typeface="Times New Roman" panose="02020603050405020304" pitchFamily="18" charset="0"/>
                <a:cs typeface="Times New Roman" panose="02020603050405020304" pitchFamily="18" charset="0"/>
              </a:rPr>
              <a:t>3)Όταν υπάρχει μόλυνση στην περιοχή της παρακέντησης</a:t>
            </a:r>
            <a:endParaRPr lang="el-GR" sz="2000" dirty="0"/>
          </a:p>
        </p:txBody>
      </p:sp>
    </p:spTree>
    <p:extLst>
      <p:ext uri="{BB962C8B-B14F-4D97-AF65-F5344CB8AC3E}">
        <p14:creationId xmlns:p14="http://schemas.microsoft.com/office/powerpoint/2010/main" val="2039041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14D1FD4A-F303-6588-F970-CF9DAA0C91CC}"/>
              </a:ext>
            </a:extLst>
          </p:cNvPr>
          <p:cNvSpPr>
            <a:spLocks noGrp="1"/>
          </p:cNvSpPr>
          <p:nvPr>
            <p:ph type="ftr" sz="quarter" idx="11"/>
          </p:nvPr>
        </p:nvSpPr>
        <p:spPr/>
        <p:txBody>
          <a:bodyPr/>
          <a:lstStyle/>
          <a:p>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EE9E43D5-1165-01DE-CE04-C27A9940970C}"/>
              </a:ext>
            </a:extLst>
          </p:cNvPr>
          <p:cNvSpPr>
            <a:spLocks noGrp="1"/>
          </p:cNvSpPr>
          <p:nvPr>
            <p:ph type="sldNum" sz="quarter" idx="12"/>
          </p:nvPr>
        </p:nvSpPr>
        <p:spPr/>
        <p:txBody>
          <a:bodyPr/>
          <a:lstStyle/>
          <a:p>
            <a:fld id="{4CCD7842-DAF8-4E6D-B3E4-25723BC0F476}" type="slidenum">
              <a:rPr lang="el-GR" smtClean="0"/>
              <a:t>18</a:t>
            </a:fld>
            <a:endParaRPr lang="el-GR"/>
          </a:p>
        </p:txBody>
      </p:sp>
      <p:sp>
        <p:nvSpPr>
          <p:cNvPr id="4" name="TextBox 3">
            <a:extLst>
              <a:ext uri="{FF2B5EF4-FFF2-40B4-BE49-F238E27FC236}">
                <a16:creationId xmlns:a16="http://schemas.microsoft.com/office/drawing/2014/main" id="{15D4BF87-B99D-A4DD-0BD9-1FA43DD248DC}"/>
              </a:ext>
            </a:extLst>
          </p:cNvPr>
          <p:cNvSpPr txBox="1"/>
          <p:nvPr/>
        </p:nvSpPr>
        <p:spPr>
          <a:xfrm>
            <a:off x="544749" y="291830"/>
            <a:ext cx="11254902" cy="6119945"/>
          </a:xfrm>
          <a:prstGeom prst="rect">
            <a:avLst/>
          </a:prstGeom>
          <a:noFill/>
        </p:spPr>
        <p:txBody>
          <a:bodyPr wrap="square" rtlCol="0">
            <a:spAutoFit/>
          </a:bodyPr>
          <a:lstStyle/>
          <a:p>
            <a:pPr>
              <a:lnSpc>
                <a:spcPct val="150000"/>
              </a:lnSpc>
            </a:pPr>
            <a:r>
              <a:rPr lang="el-GR" sz="2400" b="1" u="sng" dirty="0">
                <a:latin typeface="Times New Roman" panose="02020603050405020304" pitchFamily="18" charset="0"/>
                <a:cs typeface="Times New Roman" panose="02020603050405020304" pitchFamily="18" charset="0"/>
              </a:rPr>
              <a:t>Πώς γίνεται η οσφυονωτιαία παρακέντηση</a:t>
            </a:r>
          </a:p>
          <a:p>
            <a:pPr>
              <a:lnSpc>
                <a:spcPct val="150000"/>
              </a:lnSpc>
            </a:pPr>
            <a:r>
              <a:rPr lang="el-GR" sz="2400" b="0" i="0" dirty="0">
                <a:solidFill>
                  <a:srgbClr val="323232"/>
                </a:solidFill>
                <a:effectLst/>
                <a:highlight>
                  <a:srgbClr val="DDE9F5"/>
                </a:highlight>
                <a:latin typeface="Times New Roman" panose="02020603050405020304" pitchFamily="18" charset="0"/>
                <a:cs typeface="Times New Roman" panose="02020603050405020304" pitchFamily="18" charset="0"/>
              </a:rPr>
              <a:t>Η οσφυονωτιαία παρακέντηση μπορεί να πραγματοποιηθεί με τον ασθενή είτε σε καθιστή είτε σε πλάγια </a:t>
            </a:r>
            <a:r>
              <a:rPr lang="el-GR" sz="2400" b="0" i="0" dirty="0" err="1">
                <a:solidFill>
                  <a:srgbClr val="323232"/>
                </a:solidFill>
                <a:effectLst/>
                <a:highlight>
                  <a:srgbClr val="DDE9F5"/>
                </a:highlight>
                <a:latin typeface="Times New Roman" panose="02020603050405020304" pitchFamily="18" charset="0"/>
                <a:cs typeface="Times New Roman" panose="02020603050405020304" pitchFamily="18" charset="0"/>
              </a:rPr>
              <a:t>κατακεκλιμένη</a:t>
            </a:r>
            <a:r>
              <a:rPr lang="el-GR" sz="2400" b="0" i="0" dirty="0">
                <a:solidFill>
                  <a:srgbClr val="323232"/>
                </a:solidFill>
                <a:effectLst/>
                <a:highlight>
                  <a:srgbClr val="DDE9F5"/>
                </a:highlight>
                <a:latin typeface="Times New Roman" panose="02020603050405020304" pitchFamily="18" charset="0"/>
                <a:cs typeface="Times New Roman" panose="02020603050405020304" pitchFamily="18" charset="0"/>
              </a:rPr>
              <a:t> θέση, με την τελευταία να προτιμάται. Ο εξεταζόμενος ξαπλώνει στο πλάι με τα πόδια λυγισμένα και το κεφάλι σε κάμψη, ώστε η σπονδυλική στήλη να κυρτωθεί όσο το δυνατόν περισσότερο. Η “εμβρυική” αυτή θέση έχει ιδιαίτερη σημασία για την επιτυχία της παρακέντησης, καθώς αυξάνει τις αποστάσεις ανάμεσα στις αποφύσεις των σπονδύλων και καθιστά την είσοδο της βελόνας ευκολότερη. Πολλές φορές, η διατήρηση της στάσης γίνεται με τη βοήθεια νοσηλευτή/νοσηλεύτριας. Ο ιατρός αρχικά εφαρμόζει αντισηψία στο δέρμα της </a:t>
            </a:r>
            <a:r>
              <a:rPr lang="el-GR" sz="2400" b="0" i="0" dirty="0" err="1">
                <a:solidFill>
                  <a:srgbClr val="323232"/>
                </a:solidFill>
                <a:effectLst/>
                <a:highlight>
                  <a:srgbClr val="DDE9F5"/>
                </a:highlight>
                <a:latin typeface="Times New Roman" panose="02020603050405020304" pitchFamily="18" charset="0"/>
                <a:cs typeface="Times New Roman" panose="02020603050405020304" pitchFamily="18" charset="0"/>
              </a:rPr>
              <a:t>οσφυικής</a:t>
            </a:r>
            <a:r>
              <a:rPr lang="el-GR" sz="2400" b="0" i="0" dirty="0">
                <a:solidFill>
                  <a:srgbClr val="323232"/>
                </a:solidFill>
                <a:effectLst/>
                <a:highlight>
                  <a:srgbClr val="DDE9F5"/>
                </a:highlight>
                <a:latin typeface="Times New Roman" panose="02020603050405020304" pitchFamily="18" charset="0"/>
                <a:cs typeface="Times New Roman" panose="02020603050405020304" pitchFamily="18" charset="0"/>
              </a:rPr>
              <a:t> μοίρας του ασθενούς και στη συνέχεια πραγματοποιεί τοπική αναισθησία. Ακολούθως, η βελόνα προωθείται στον υπαραχνοειδή χώρο, συνήθως μεταξύ του 3</a:t>
            </a:r>
            <a:r>
              <a:rPr lang="el-GR" sz="2400" b="0" i="0" baseline="30000" dirty="0">
                <a:solidFill>
                  <a:srgbClr val="323232"/>
                </a:solidFill>
                <a:effectLst/>
                <a:highlight>
                  <a:srgbClr val="DDE9F5"/>
                </a:highlight>
                <a:latin typeface="Times New Roman" panose="02020603050405020304" pitchFamily="18" charset="0"/>
                <a:cs typeface="Times New Roman" panose="02020603050405020304" pitchFamily="18" charset="0"/>
              </a:rPr>
              <a:t>ου</a:t>
            </a:r>
            <a:r>
              <a:rPr lang="el-GR" sz="2400" b="0" i="0" dirty="0">
                <a:solidFill>
                  <a:srgbClr val="323232"/>
                </a:solidFill>
                <a:effectLst/>
                <a:highlight>
                  <a:srgbClr val="DDE9F5"/>
                </a:highlight>
                <a:latin typeface="Times New Roman" panose="02020603050405020304" pitchFamily="18" charset="0"/>
                <a:cs typeface="Times New Roman" panose="02020603050405020304" pitchFamily="18" charset="0"/>
              </a:rPr>
              <a:t> και 4</a:t>
            </a:r>
            <a:r>
              <a:rPr lang="el-GR" sz="2400" b="0" i="0" baseline="30000" dirty="0">
                <a:solidFill>
                  <a:srgbClr val="323232"/>
                </a:solidFill>
                <a:effectLst/>
                <a:highlight>
                  <a:srgbClr val="DDE9F5"/>
                </a:highlight>
                <a:latin typeface="Times New Roman" panose="02020603050405020304" pitchFamily="18" charset="0"/>
                <a:cs typeface="Times New Roman" panose="02020603050405020304" pitchFamily="18" charset="0"/>
              </a:rPr>
              <a:t>ου</a:t>
            </a:r>
            <a:r>
              <a:rPr lang="el-GR" sz="2400" b="0" i="0" dirty="0">
                <a:solidFill>
                  <a:srgbClr val="323232"/>
                </a:solidFill>
                <a:effectLst/>
                <a:highlight>
                  <a:srgbClr val="DDE9F5"/>
                </a:highlight>
                <a:latin typeface="Times New Roman" panose="02020603050405020304" pitchFamily="18" charset="0"/>
                <a:cs typeface="Times New Roman" panose="02020603050405020304" pitchFamily="18" charset="0"/>
              </a:rPr>
              <a:t> </a:t>
            </a:r>
            <a:r>
              <a:rPr lang="el-GR" sz="2400" b="0" i="0" dirty="0" err="1">
                <a:solidFill>
                  <a:srgbClr val="323232"/>
                </a:solidFill>
                <a:effectLst/>
                <a:highlight>
                  <a:srgbClr val="DDE9F5"/>
                </a:highlight>
                <a:latin typeface="Times New Roman" panose="02020603050405020304" pitchFamily="18" charset="0"/>
                <a:cs typeface="Times New Roman" panose="02020603050405020304" pitchFamily="18" charset="0"/>
              </a:rPr>
              <a:t>οσφυικού</a:t>
            </a:r>
            <a:r>
              <a:rPr lang="el-GR" sz="2400" b="0" i="0" dirty="0">
                <a:solidFill>
                  <a:srgbClr val="323232"/>
                </a:solidFill>
                <a:effectLst/>
                <a:highlight>
                  <a:srgbClr val="DDE9F5"/>
                </a:highlight>
                <a:latin typeface="Times New Roman" panose="02020603050405020304" pitchFamily="18" charset="0"/>
                <a:cs typeface="Times New Roman" panose="02020603050405020304" pitchFamily="18" charset="0"/>
              </a:rPr>
              <a:t> σπονδύλου.</a:t>
            </a:r>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13073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999ED153-25B3-9814-48D6-120DB5F11821}"/>
              </a:ext>
            </a:extLst>
          </p:cNvPr>
          <p:cNvSpPr>
            <a:spLocks noGrp="1"/>
          </p:cNvSpPr>
          <p:nvPr>
            <p:ph type="ftr" sz="quarter" idx="11"/>
          </p:nvPr>
        </p:nvSpPr>
        <p:spPr/>
        <p:txBody>
          <a:bodyPr/>
          <a:lstStyle/>
          <a:p>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694FB859-EBE6-B404-DD6B-5E3F600F4944}"/>
              </a:ext>
            </a:extLst>
          </p:cNvPr>
          <p:cNvSpPr>
            <a:spLocks noGrp="1"/>
          </p:cNvSpPr>
          <p:nvPr>
            <p:ph type="sldNum" sz="quarter" idx="12"/>
          </p:nvPr>
        </p:nvSpPr>
        <p:spPr/>
        <p:txBody>
          <a:bodyPr/>
          <a:lstStyle/>
          <a:p>
            <a:fld id="{4CCD7842-DAF8-4E6D-B3E4-25723BC0F476}" type="slidenum">
              <a:rPr lang="el-GR" smtClean="0"/>
              <a:t>19</a:t>
            </a:fld>
            <a:endParaRPr lang="el-GR"/>
          </a:p>
        </p:txBody>
      </p:sp>
      <p:sp>
        <p:nvSpPr>
          <p:cNvPr id="4" name="TextBox 3">
            <a:extLst>
              <a:ext uri="{FF2B5EF4-FFF2-40B4-BE49-F238E27FC236}">
                <a16:creationId xmlns:a16="http://schemas.microsoft.com/office/drawing/2014/main" id="{76765DC6-574D-E2A9-8480-76194C6CCFF3}"/>
              </a:ext>
            </a:extLst>
          </p:cNvPr>
          <p:cNvSpPr txBox="1"/>
          <p:nvPr/>
        </p:nvSpPr>
        <p:spPr>
          <a:xfrm>
            <a:off x="583660" y="252919"/>
            <a:ext cx="11235446" cy="5011949"/>
          </a:xfrm>
          <a:prstGeom prst="rect">
            <a:avLst/>
          </a:prstGeom>
          <a:noFill/>
        </p:spPr>
        <p:txBody>
          <a:bodyPr wrap="square" rtlCol="0">
            <a:spAutoFit/>
          </a:bodyPr>
          <a:lstStyle/>
          <a:p>
            <a:pPr algn="just">
              <a:lnSpc>
                <a:spcPct val="150000"/>
              </a:lnSpc>
            </a:pPr>
            <a:r>
              <a:rPr lang="el-GR" sz="2400" b="0" i="0" dirty="0">
                <a:solidFill>
                  <a:srgbClr val="323232"/>
                </a:solidFill>
                <a:effectLst/>
                <a:highlight>
                  <a:srgbClr val="DDE9F5"/>
                </a:highlight>
                <a:latin typeface="Times New Roman" panose="02020603050405020304" pitchFamily="18" charset="0"/>
                <a:cs typeface="Times New Roman" panose="02020603050405020304" pitchFamily="18" charset="0"/>
              </a:rPr>
              <a:t>Ενίοτε, η προώθηση της βελόνας συνοδεύεται από μικρής διάρκειας πόνο ή αίσθημα ηλεκτρικού ρεύματος-τίναγμα του ενός ποδιού (οφειλόμενα στην επαφή της βελόνας με τις ρίζες των νεύρων που πορεύονται στον υπαραχνοειδή χώρο). Αν και τα παραπάνω μπορούν να ξαφνιάσουν, είναι σημαντικό ο εξεταζόμενος να παραμείνει ακίνητος στην ενδεικνυόμενη στάση. Όταν ολοκληρωθεί η συλλογή του εγκεφαλονωτιαίου υγρού (συνήθως λίγα </a:t>
            </a:r>
            <a:r>
              <a:rPr lang="el-GR" sz="2400" b="0" i="0" dirty="0" err="1">
                <a:solidFill>
                  <a:srgbClr val="323232"/>
                </a:solidFill>
                <a:effectLst/>
                <a:highlight>
                  <a:srgbClr val="DDE9F5"/>
                </a:highlight>
                <a:latin typeface="Times New Roman" panose="02020603050405020304" pitchFamily="18" charset="0"/>
                <a:cs typeface="Times New Roman" panose="02020603050405020304" pitchFamily="18" charset="0"/>
              </a:rPr>
              <a:t>ml</a:t>
            </a:r>
            <a:r>
              <a:rPr lang="el-GR" sz="2400" b="0" i="0" dirty="0">
                <a:solidFill>
                  <a:srgbClr val="323232"/>
                </a:solidFill>
                <a:effectLst/>
                <a:highlight>
                  <a:srgbClr val="DDE9F5"/>
                </a:highlight>
                <a:latin typeface="Times New Roman" panose="02020603050405020304" pitchFamily="18" charset="0"/>
                <a:cs typeface="Times New Roman" panose="02020603050405020304" pitchFamily="18" charset="0"/>
              </a:rPr>
              <a:t>) η βελόνα αφαιρείται και το δέρμα καλύπτεται προσωρινά με μια μικρή γάζα. Μετά το πέρας της παρακέντησης, συστήνεται η παραμονή του </a:t>
            </a:r>
            <a:r>
              <a:rPr lang="el-GR" sz="2400" b="0" i="0" dirty="0" err="1">
                <a:solidFill>
                  <a:srgbClr val="323232"/>
                </a:solidFill>
                <a:effectLst/>
                <a:highlight>
                  <a:srgbClr val="DDE9F5"/>
                </a:highlight>
                <a:latin typeface="Times New Roman" panose="02020603050405020304" pitchFamily="18" charset="0"/>
                <a:cs typeface="Times New Roman" panose="02020603050405020304" pitchFamily="18" charset="0"/>
              </a:rPr>
              <a:t>εξετασθέντος</a:t>
            </a:r>
            <a:r>
              <a:rPr lang="el-GR" sz="2400" b="0" i="0" dirty="0">
                <a:solidFill>
                  <a:srgbClr val="323232"/>
                </a:solidFill>
                <a:effectLst/>
                <a:highlight>
                  <a:srgbClr val="DDE9F5"/>
                </a:highlight>
                <a:latin typeface="Times New Roman" panose="02020603050405020304" pitchFamily="18" charset="0"/>
                <a:cs typeface="Times New Roman" panose="02020603050405020304" pitchFamily="18" charset="0"/>
              </a:rPr>
              <a:t> σε ύπτια θέση (ξαπλωμένος) για κάποιες ώρες. Εφόσον δεν συντρέχει λόγος νοσηλείας, οι ασθενείς μπορούν συνήθως να επιστρέψουν στο σπίτι τους με συνοδεία την ίδια ημέρα</a:t>
            </a:r>
            <a:r>
              <a:rPr lang="el-GR" sz="2000" b="0" i="0" dirty="0">
                <a:solidFill>
                  <a:srgbClr val="323232"/>
                </a:solidFill>
                <a:effectLst/>
                <a:highlight>
                  <a:srgbClr val="DDE9F5"/>
                </a:highlight>
                <a:latin typeface="Times New Roman" panose="02020603050405020304" pitchFamily="18" charset="0"/>
                <a:cs typeface="Times New Roman" panose="02020603050405020304" pitchFamily="18" charset="0"/>
              </a:rPr>
              <a:t>.</a:t>
            </a:r>
            <a:endParaRPr 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3080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2C78D6E-7DDA-472A-22FB-6A36D3DCEDD6}"/>
              </a:ext>
            </a:extLst>
          </p:cNvPr>
          <p:cNvSpPr txBox="1"/>
          <p:nvPr/>
        </p:nvSpPr>
        <p:spPr>
          <a:xfrm>
            <a:off x="319596" y="248575"/>
            <a:ext cx="10830757" cy="5124480"/>
          </a:xfrm>
          <a:prstGeom prst="rect">
            <a:avLst/>
          </a:prstGeom>
          <a:noFill/>
        </p:spPr>
        <p:txBody>
          <a:bodyPr wrap="square" rtlCol="0">
            <a:spAutoFit/>
          </a:bodyPr>
          <a:lstStyle/>
          <a:p>
            <a:pPr algn="ctr">
              <a:lnSpc>
                <a:spcPct val="150000"/>
              </a:lnSpc>
            </a:pPr>
            <a:r>
              <a:rPr lang="el-GR" sz="3200" b="1" i="0" u="sng" dirty="0">
                <a:solidFill>
                  <a:srgbClr val="333333"/>
                </a:solidFill>
                <a:effectLst/>
                <a:highlight>
                  <a:srgbClr val="FFFFFF"/>
                </a:highlight>
                <a:latin typeface="Times New Roman" panose="02020603050405020304" pitchFamily="18" charset="0"/>
                <a:cs typeface="Times New Roman" panose="02020603050405020304" pitchFamily="18" charset="0"/>
              </a:rPr>
              <a:t>ΠΑΡΑΚΕΝΤΗΣΗ</a:t>
            </a:r>
          </a:p>
          <a:p>
            <a:pPr algn="just">
              <a:lnSpc>
                <a:spcPct val="150000"/>
              </a:lnSpc>
            </a:pPr>
            <a:r>
              <a:rPr lang="el-GR" b="1" i="0" dirty="0">
                <a:solidFill>
                  <a:srgbClr val="333333"/>
                </a:solidFill>
                <a:effectLst/>
                <a:highlight>
                  <a:srgbClr val="FFFFFF"/>
                </a:highlight>
                <a:latin typeface="Times New Roman" panose="02020603050405020304" pitchFamily="18" charset="0"/>
                <a:cs typeface="Times New Roman" panose="02020603050405020304" pitchFamily="18" charset="0"/>
              </a:rPr>
              <a:t> </a:t>
            </a:r>
          </a:p>
          <a:p>
            <a:pPr algn="just">
              <a:lnSpc>
                <a:spcPct val="150000"/>
              </a:lnSpc>
            </a:pPr>
            <a:r>
              <a:rPr lang="el-GR" sz="2400" b="0" i="0" dirty="0">
                <a:solidFill>
                  <a:srgbClr val="333333"/>
                </a:solidFill>
                <a:effectLst/>
                <a:highlight>
                  <a:srgbClr val="FFFFFF"/>
                </a:highlight>
                <a:latin typeface="Times New Roman" panose="02020603050405020304" pitchFamily="18" charset="0"/>
                <a:cs typeface="Times New Roman" panose="02020603050405020304" pitchFamily="18" charset="0"/>
              </a:rPr>
              <a:t>Είναι η εισαγωγή βελόνας σε κοιλότητα ή όργανο του σώματος προκειμένου:</a:t>
            </a:r>
          </a:p>
          <a:p>
            <a:pPr algn="just">
              <a:lnSpc>
                <a:spcPct val="150000"/>
              </a:lnSpc>
            </a:pPr>
            <a:endParaRPr lang="el-GR" sz="2400" dirty="0">
              <a:solidFill>
                <a:srgbClr val="333333"/>
              </a:solidFill>
              <a:highlight>
                <a:srgbClr val="FFFFFF"/>
              </a:highlight>
              <a:latin typeface="Times New Roman" panose="02020603050405020304" pitchFamily="18" charset="0"/>
              <a:cs typeface="Times New Roman" panose="02020603050405020304" pitchFamily="18" charset="0"/>
            </a:endParaRPr>
          </a:p>
          <a:p>
            <a:pPr algn="just">
              <a:lnSpc>
                <a:spcPct val="150000"/>
              </a:lnSpc>
            </a:pPr>
            <a:r>
              <a:rPr lang="el-GR" sz="2400" dirty="0">
                <a:solidFill>
                  <a:srgbClr val="333333"/>
                </a:solidFill>
                <a:highlight>
                  <a:srgbClr val="FFFFFF"/>
                </a:highlight>
                <a:latin typeface="Times New Roman" panose="02020603050405020304" pitchFamily="18" charset="0"/>
                <a:cs typeface="Times New Roman" panose="02020603050405020304" pitchFamily="18" charset="0"/>
              </a:rPr>
              <a:t>-να μετρήσουμε την πίεση του υγρού στην κοιλότητα (πίεση ΕΝΥ)</a:t>
            </a:r>
          </a:p>
          <a:p>
            <a:pPr algn="just">
              <a:lnSpc>
                <a:spcPct val="150000"/>
              </a:lnSpc>
            </a:pPr>
            <a:r>
              <a:rPr lang="el-GR" sz="2400" b="0" i="0" dirty="0">
                <a:solidFill>
                  <a:srgbClr val="333333"/>
                </a:solidFill>
                <a:effectLst/>
                <a:highlight>
                  <a:srgbClr val="FFFFFF"/>
                </a:highlight>
                <a:latin typeface="Times New Roman" panose="02020603050405020304" pitchFamily="18" charset="0"/>
                <a:cs typeface="Times New Roman" panose="02020603050405020304" pitchFamily="18" charset="0"/>
              </a:rPr>
              <a:t>-να χορηγήσουμε φάρμακα</a:t>
            </a:r>
          </a:p>
          <a:p>
            <a:pPr algn="just">
              <a:lnSpc>
                <a:spcPct val="150000"/>
              </a:lnSpc>
            </a:pPr>
            <a:r>
              <a:rPr lang="el-GR" sz="2400" dirty="0">
                <a:solidFill>
                  <a:srgbClr val="333333"/>
                </a:solidFill>
                <a:highlight>
                  <a:srgbClr val="FFFFFF"/>
                </a:highlight>
                <a:latin typeface="Times New Roman" panose="02020603050405020304" pitchFamily="18" charset="0"/>
                <a:cs typeface="Times New Roman" panose="02020603050405020304" pitchFamily="18" charset="0"/>
              </a:rPr>
              <a:t>-να αφαιρέσουμε υγρό, αίμα ή αέρα</a:t>
            </a:r>
          </a:p>
          <a:p>
            <a:pPr algn="just"/>
            <a:endParaRPr lang="el-GR" b="0" i="0" dirty="0">
              <a:solidFill>
                <a:srgbClr val="333333"/>
              </a:solidFill>
              <a:effectLst/>
              <a:highlight>
                <a:srgbClr val="FFFFFF"/>
              </a:highlight>
              <a:latin typeface="Helvetica Neue"/>
            </a:endParaRPr>
          </a:p>
          <a:p>
            <a:pPr algn="just"/>
            <a:r>
              <a:rPr lang="el-GR" b="0" i="0" dirty="0">
                <a:solidFill>
                  <a:srgbClr val="333333"/>
                </a:solidFill>
                <a:effectLst/>
                <a:highlight>
                  <a:srgbClr val="FFFFFF"/>
                </a:highlight>
                <a:latin typeface="Helvetica Neue"/>
              </a:rPr>
              <a:t> </a:t>
            </a:r>
            <a:endParaRPr lang="el-GR" dirty="0">
              <a:solidFill>
                <a:srgbClr val="333333"/>
              </a:solidFill>
              <a:highlight>
                <a:srgbClr val="FFFFFF"/>
              </a:highlight>
              <a:latin typeface="Helvetica Neue"/>
            </a:endParaRPr>
          </a:p>
          <a:p>
            <a:br>
              <a:rPr lang="el-GR" dirty="0"/>
            </a:br>
            <a:endParaRPr lang="el-GR" dirty="0"/>
          </a:p>
        </p:txBody>
      </p:sp>
      <p:sp>
        <p:nvSpPr>
          <p:cNvPr id="3" name="Θέση αριθμού διαφάνειας 2">
            <a:extLst>
              <a:ext uri="{FF2B5EF4-FFF2-40B4-BE49-F238E27FC236}">
                <a16:creationId xmlns:a16="http://schemas.microsoft.com/office/drawing/2014/main" id="{01EB8B0D-52FE-BDA3-EACF-53C826A693B2}"/>
              </a:ext>
            </a:extLst>
          </p:cNvPr>
          <p:cNvSpPr>
            <a:spLocks noGrp="1"/>
          </p:cNvSpPr>
          <p:nvPr>
            <p:ph type="sldNum" sz="quarter" idx="12"/>
          </p:nvPr>
        </p:nvSpPr>
        <p:spPr/>
        <p:txBody>
          <a:bodyPr/>
          <a:lstStyle/>
          <a:p>
            <a:fld id="{4CCD7842-DAF8-4E6D-B3E4-25723BC0F476}" type="slidenum">
              <a:rPr lang="el-GR" smtClean="0"/>
              <a:t>2</a:t>
            </a:fld>
            <a:endParaRPr lang="el-GR"/>
          </a:p>
        </p:txBody>
      </p:sp>
      <p:sp>
        <p:nvSpPr>
          <p:cNvPr id="4" name="Θέση υποσέλιδου 3">
            <a:extLst>
              <a:ext uri="{FF2B5EF4-FFF2-40B4-BE49-F238E27FC236}">
                <a16:creationId xmlns:a16="http://schemas.microsoft.com/office/drawing/2014/main" id="{229A0B2E-88D6-1BFB-9BC5-20188B61C33F}"/>
              </a:ext>
            </a:extLst>
          </p:cNvPr>
          <p:cNvSpPr>
            <a:spLocks noGrp="1"/>
          </p:cNvSpPr>
          <p:nvPr>
            <p:ph type="ftr" sz="quarter" idx="11"/>
          </p:nvPr>
        </p:nvSpPr>
        <p:spPr/>
        <p:txBody>
          <a:bodyPr/>
          <a:lstStyle/>
          <a:p>
            <a:r>
              <a:rPr lang="el-GR"/>
              <a:t>ΒΛΑΧΟΣ ΑΝΑΡΓΥΡΟΣ ΝΟΣΗΛΕΥΤΗΣ ΤΕ MSC</a:t>
            </a:r>
          </a:p>
        </p:txBody>
      </p:sp>
    </p:spTree>
    <p:extLst>
      <p:ext uri="{BB962C8B-B14F-4D97-AF65-F5344CB8AC3E}">
        <p14:creationId xmlns:p14="http://schemas.microsoft.com/office/powerpoint/2010/main" val="25684628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04D2B885-D9DA-278B-CFDA-A87F376CDB5B}"/>
              </a:ext>
            </a:extLst>
          </p:cNvPr>
          <p:cNvSpPr>
            <a:spLocks noGrp="1"/>
          </p:cNvSpPr>
          <p:nvPr>
            <p:ph type="ftr" sz="quarter" idx="11"/>
          </p:nvPr>
        </p:nvSpPr>
        <p:spPr/>
        <p:txBody>
          <a:bodyPr/>
          <a:lstStyle/>
          <a:p>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F4CB79DC-5E01-17BA-4850-07D695E3AF93}"/>
              </a:ext>
            </a:extLst>
          </p:cNvPr>
          <p:cNvSpPr>
            <a:spLocks noGrp="1"/>
          </p:cNvSpPr>
          <p:nvPr>
            <p:ph type="sldNum" sz="quarter" idx="12"/>
          </p:nvPr>
        </p:nvSpPr>
        <p:spPr/>
        <p:txBody>
          <a:bodyPr/>
          <a:lstStyle/>
          <a:p>
            <a:fld id="{4CCD7842-DAF8-4E6D-B3E4-25723BC0F476}" type="slidenum">
              <a:rPr lang="el-GR" smtClean="0"/>
              <a:t>20</a:t>
            </a:fld>
            <a:endParaRPr lang="el-GR"/>
          </a:p>
        </p:txBody>
      </p:sp>
      <p:pic>
        <p:nvPicPr>
          <p:cNvPr id="1026" name="Picture 2">
            <a:extLst>
              <a:ext uri="{FF2B5EF4-FFF2-40B4-BE49-F238E27FC236}">
                <a16:creationId xmlns:a16="http://schemas.microsoft.com/office/drawing/2014/main" id="{305FFA87-2151-9DE3-E2D2-CD7FD0D692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4561" y="500468"/>
            <a:ext cx="6585625" cy="55306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33415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E26E5F10-32DE-8F57-2152-4E0B4847C676}"/>
              </a:ext>
            </a:extLst>
          </p:cNvPr>
          <p:cNvSpPr>
            <a:spLocks noGrp="1"/>
          </p:cNvSpPr>
          <p:nvPr>
            <p:ph type="ftr" sz="quarter" idx="11"/>
          </p:nvPr>
        </p:nvSpPr>
        <p:spPr/>
        <p:txBody>
          <a:bodyPr/>
          <a:lstStyle/>
          <a:p>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E90B3AD1-127E-575F-D60E-94EA3058D118}"/>
              </a:ext>
            </a:extLst>
          </p:cNvPr>
          <p:cNvSpPr>
            <a:spLocks noGrp="1"/>
          </p:cNvSpPr>
          <p:nvPr>
            <p:ph type="sldNum" sz="quarter" idx="12"/>
          </p:nvPr>
        </p:nvSpPr>
        <p:spPr/>
        <p:txBody>
          <a:bodyPr/>
          <a:lstStyle/>
          <a:p>
            <a:fld id="{4CCD7842-DAF8-4E6D-B3E4-25723BC0F476}" type="slidenum">
              <a:rPr lang="el-GR" smtClean="0"/>
              <a:t>21</a:t>
            </a:fld>
            <a:endParaRPr lang="el-GR"/>
          </a:p>
        </p:txBody>
      </p:sp>
      <p:sp>
        <p:nvSpPr>
          <p:cNvPr id="4" name="TextBox 3">
            <a:extLst>
              <a:ext uri="{FF2B5EF4-FFF2-40B4-BE49-F238E27FC236}">
                <a16:creationId xmlns:a16="http://schemas.microsoft.com/office/drawing/2014/main" id="{BEC5142D-2D32-5B2A-C5DF-2315E8049E17}"/>
              </a:ext>
            </a:extLst>
          </p:cNvPr>
          <p:cNvSpPr txBox="1"/>
          <p:nvPr/>
        </p:nvSpPr>
        <p:spPr>
          <a:xfrm>
            <a:off x="651753" y="291830"/>
            <a:ext cx="10826885" cy="4780732"/>
          </a:xfrm>
          <a:prstGeom prst="rect">
            <a:avLst/>
          </a:prstGeom>
          <a:noFill/>
        </p:spPr>
        <p:txBody>
          <a:bodyPr wrap="square" rtlCol="0">
            <a:spAutoFit/>
          </a:bodyPr>
          <a:lstStyle/>
          <a:p>
            <a:pPr algn="l">
              <a:lnSpc>
                <a:spcPct val="150000"/>
              </a:lnSpc>
            </a:pPr>
            <a:r>
              <a:rPr lang="el-GR" sz="2400" b="1" i="0" dirty="0">
                <a:solidFill>
                  <a:srgbClr val="202122"/>
                </a:solidFill>
                <a:effectLst/>
                <a:highlight>
                  <a:srgbClr val="FFFFFF"/>
                </a:highlight>
                <a:latin typeface="Times New Roman" panose="02020603050405020304" pitchFamily="18" charset="0"/>
                <a:cs typeface="Times New Roman" panose="02020603050405020304" pitchFamily="18" charset="0"/>
              </a:rPr>
              <a:t>Οι σπόνδυλοι διακρίνονται επιμέρους ανάλογα της θέσης τους στη σπονδυλική στήλη από άνω προς τα κάτω σε:</a:t>
            </a:r>
          </a:p>
          <a:p>
            <a:pPr algn="l">
              <a:lnSpc>
                <a:spcPct val="200000"/>
              </a:lnSpc>
            </a:pPr>
            <a:r>
              <a:rPr lang="el-GR" sz="2400" b="1" i="0" u="none" strike="noStrike" dirty="0">
                <a:effectLst/>
                <a:highlight>
                  <a:srgbClr val="FFFFFF"/>
                </a:highlight>
                <a:latin typeface="Times New Roman" panose="02020603050405020304" pitchFamily="18" charset="0"/>
                <a:cs typeface="Times New Roman" panose="02020603050405020304" pitchFamily="18" charset="0"/>
                <a:hlinkClick r:id="rId2" tooltip="Αυχενικοί σπόνδυλοι">
                  <a:extLst>
                    <a:ext uri="{A12FA001-AC4F-418D-AE19-62706E023703}">
                      <ahyp:hlinkClr xmlns:ahyp="http://schemas.microsoft.com/office/drawing/2018/hyperlinkcolor" val="tx"/>
                    </a:ext>
                  </a:extLst>
                </a:hlinkClick>
              </a:rPr>
              <a:t>1)επτά αυχενικούς</a:t>
            </a:r>
            <a:r>
              <a:rPr lang="el-GR" sz="2400" b="1" i="0" dirty="0">
                <a:solidFill>
                  <a:srgbClr val="202122"/>
                </a:solidFill>
                <a:effectLst/>
                <a:highlight>
                  <a:srgbClr val="FFFFFF"/>
                </a:highlight>
                <a:latin typeface="Times New Roman" panose="02020603050405020304" pitchFamily="18" charset="0"/>
                <a:cs typeface="Times New Roman" panose="02020603050405020304" pitchFamily="18" charset="0"/>
              </a:rPr>
              <a:t>, </a:t>
            </a:r>
          </a:p>
          <a:p>
            <a:pPr algn="l">
              <a:lnSpc>
                <a:spcPct val="200000"/>
              </a:lnSpc>
            </a:pPr>
            <a:r>
              <a:rPr lang="el-GR" sz="2400" b="1" i="0" u="none" strike="noStrike" dirty="0">
                <a:effectLst/>
                <a:highlight>
                  <a:srgbClr val="FFFFFF"/>
                </a:highlight>
                <a:latin typeface="Times New Roman" panose="02020603050405020304" pitchFamily="18" charset="0"/>
                <a:cs typeface="Times New Roman" panose="02020603050405020304" pitchFamily="18" charset="0"/>
                <a:hlinkClick r:id="rId3" tooltip="Θωρακικοί σπόνδυλοι">
                  <a:extLst>
                    <a:ext uri="{A12FA001-AC4F-418D-AE19-62706E023703}">
                      <ahyp:hlinkClr xmlns:ahyp="http://schemas.microsoft.com/office/drawing/2018/hyperlinkcolor" val="tx"/>
                    </a:ext>
                  </a:extLst>
                </a:hlinkClick>
              </a:rPr>
              <a:t>2) δώδεκα θωρακικούς</a:t>
            </a:r>
            <a:r>
              <a:rPr lang="el-GR" sz="2400" b="1" i="0" dirty="0">
                <a:solidFill>
                  <a:srgbClr val="202122"/>
                </a:solidFill>
                <a:effectLst/>
                <a:highlight>
                  <a:srgbClr val="FFFFFF"/>
                </a:highlight>
                <a:latin typeface="Times New Roman" panose="02020603050405020304" pitchFamily="18" charset="0"/>
                <a:cs typeface="Times New Roman" panose="02020603050405020304" pitchFamily="18" charset="0"/>
              </a:rPr>
              <a:t>, </a:t>
            </a:r>
          </a:p>
          <a:p>
            <a:pPr algn="l">
              <a:lnSpc>
                <a:spcPct val="200000"/>
              </a:lnSpc>
            </a:pPr>
            <a:r>
              <a:rPr lang="el-GR" sz="2400" b="1" i="0" u="none" strike="noStrike" dirty="0">
                <a:effectLst/>
                <a:highlight>
                  <a:srgbClr val="FFFFFF"/>
                </a:highlight>
                <a:latin typeface="Times New Roman" panose="02020603050405020304" pitchFamily="18" charset="0"/>
                <a:cs typeface="Times New Roman" panose="02020603050405020304" pitchFamily="18" charset="0"/>
                <a:hlinkClick r:id="rId4" tooltip="Οσφυϊκοί σπόνδυλοι (δεν έχει γραφτεί ακόμα)">
                  <a:extLst>
                    <a:ext uri="{A12FA001-AC4F-418D-AE19-62706E023703}">
                      <ahyp:hlinkClr xmlns:ahyp="http://schemas.microsoft.com/office/drawing/2018/hyperlinkcolor" val="tx"/>
                    </a:ext>
                  </a:extLst>
                </a:hlinkClick>
              </a:rPr>
              <a:t>3)πέντε οσφυϊκούς</a:t>
            </a:r>
            <a:r>
              <a:rPr lang="el-GR" sz="2400" b="1" i="0" dirty="0">
                <a:effectLst/>
                <a:highlight>
                  <a:srgbClr val="FFFFFF"/>
                </a:highlight>
                <a:latin typeface="Times New Roman" panose="02020603050405020304" pitchFamily="18" charset="0"/>
                <a:cs typeface="Times New Roman" panose="02020603050405020304" pitchFamily="18" charset="0"/>
              </a:rPr>
              <a:t>, </a:t>
            </a:r>
          </a:p>
          <a:p>
            <a:pPr algn="l">
              <a:lnSpc>
                <a:spcPct val="200000"/>
              </a:lnSpc>
            </a:pPr>
            <a:r>
              <a:rPr lang="el-GR" sz="2400" b="1" i="0" u="none" strike="noStrike" dirty="0">
                <a:effectLst/>
                <a:highlight>
                  <a:srgbClr val="FFFFFF"/>
                </a:highlight>
                <a:latin typeface="Times New Roman" panose="02020603050405020304" pitchFamily="18" charset="0"/>
                <a:cs typeface="Times New Roman" panose="02020603050405020304" pitchFamily="18" charset="0"/>
                <a:hlinkClick r:id="rId5" tooltip="Ιερό οστό">
                  <a:extLst>
                    <a:ext uri="{A12FA001-AC4F-418D-AE19-62706E023703}">
                      <ahyp:hlinkClr xmlns:ahyp="http://schemas.microsoft.com/office/drawing/2018/hyperlinkcolor" val="tx"/>
                    </a:ext>
                  </a:extLst>
                </a:hlinkClick>
              </a:rPr>
              <a:t>4)πέντε  ιερούς</a:t>
            </a:r>
            <a:endParaRPr lang="el-GR" sz="2400" b="1" i="0" dirty="0">
              <a:solidFill>
                <a:srgbClr val="202122"/>
              </a:solidFill>
              <a:effectLst/>
              <a:highlight>
                <a:srgbClr val="FFFFFF"/>
              </a:highlight>
              <a:latin typeface="Times New Roman" panose="02020603050405020304" pitchFamily="18" charset="0"/>
              <a:cs typeface="Times New Roman" panose="02020603050405020304" pitchFamily="18" charset="0"/>
            </a:endParaRPr>
          </a:p>
          <a:p>
            <a:pPr algn="l">
              <a:lnSpc>
                <a:spcPct val="200000"/>
              </a:lnSpc>
            </a:pPr>
            <a:r>
              <a:rPr lang="el-GR" sz="2400" b="1" i="0" u="none" strike="noStrike" dirty="0">
                <a:effectLst/>
                <a:highlight>
                  <a:srgbClr val="FFFFFF"/>
                </a:highlight>
                <a:latin typeface="Times New Roman" panose="02020603050405020304" pitchFamily="18" charset="0"/>
                <a:cs typeface="Times New Roman" panose="02020603050405020304" pitchFamily="18" charset="0"/>
                <a:hlinkClick r:id="rId6" tooltip="Κόκκυγας">
                  <a:extLst>
                    <a:ext uri="{A12FA001-AC4F-418D-AE19-62706E023703}">
                      <ahyp:hlinkClr xmlns:ahyp="http://schemas.microsoft.com/office/drawing/2018/hyperlinkcolor" val="tx"/>
                    </a:ext>
                  </a:extLst>
                </a:hlinkClick>
              </a:rPr>
              <a:t>5)4-5 κοκκυγικούς</a:t>
            </a:r>
            <a:r>
              <a:rPr lang="el-GR" sz="2400" b="1" i="0" dirty="0">
                <a:effectLst/>
                <a:highlight>
                  <a:srgbClr val="FFFFFF"/>
                </a:highlight>
                <a:latin typeface="Times New Roman" panose="02020603050405020304" pitchFamily="18" charset="0"/>
                <a:cs typeface="Times New Roman" panose="02020603050405020304" pitchFamily="18" charset="0"/>
              </a:rPr>
              <a:t>. </a:t>
            </a:r>
            <a:endParaRPr lang="el-GR" sz="2400" b="1" i="0" dirty="0">
              <a:effectLst/>
              <a:highlight>
                <a:srgbClr val="FFFFFF"/>
              </a:highlight>
              <a:latin typeface="Arial" panose="020B0604020202020204" pitchFamily="34" charset="0"/>
            </a:endParaRPr>
          </a:p>
        </p:txBody>
      </p:sp>
    </p:spTree>
    <p:extLst>
      <p:ext uri="{BB962C8B-B14F-4D97-AF65-F5344CB8AC3E}">
        <p14:creationId xmlns:p14="http://schemas.microsoft.com/office/powerpoint/2010/main" val="27229511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464AB806-0690-B75A-D043-BE2A6FC271E5}"/>
              </a:ext>
            </a:extLst>
          </p:cNvPr>
          <p:cNvSpPr>
            <a:spLocks noGrp="1"/>
          </p:cNvSpPr>
          <p:nvPr>
            <p:ph type="ftr" sz="quarter" idx="11"/>
          </p:nvPr>
        </p:nvSpPr>
        <p:spPr/>
        <p:txBody>
          <a:bodyPr/>
          <a:lstStyle/>
          <a:p>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54DC95F2-3B44-BF6B-E516-BE884014FD6C}"/>
              </a:ext>
            </a:extLst>
          </p:cNvPr>
          <p:cNvSpPr>
            <a:spLocks noGrp="1"/>
          </p:cNvSpPr>
          <p:nvPr>
            <p:ph type="sldNum" sz="quarter" idx="12"/>
          </p:nvPr>
        </p:nvSpPr>
        <p:spPr/>
        <p:txBody>
          <a:bodyPr/>
          <a:lstStyle/>
          <a:p>
            <a:fld id="{4CCD7842-DAF8-4E6D-B3E4-25723BC0F476}" type="slidenum">
              <a:rPr lang="el-GR" smtClean="0"/>
              <a:t>22</a:t>
            </a:fld>
            <a:endParaRPr lang="el-GR"/>
          </a:p>
        </p:txBody>
      </p:sp>
      <p:sp>
        <p:nvSpPr>
          <p:cNvPr id="4" name="TextBox 3">
            <a:extLst>
              <a:ext uri="{FF2B5EF4-FFF2-40B4-BE49-F238E27FC236}">
                <a16:creationId xmlns:a16="http://schemas.microsoft.com/office/drawing/2014/main" id="{B2E254F1-6481-10FE-16F6-AB5952CBC229}"/>
              </a:ext>
            </a:extLst>
          </p:cNvPr>
          <p:cNvSpPr txBox="1"/>
          <p:nvPr/>
        </p:nvSpPr>
        <p:spPr>
          <a:xfrm>
            <a:off x="515566" y="223736"/>
            <a:ext cx="11177081" cy="3314818"/>
          </a:xfrm>
          <a:prstGeom prst="rect">
            <a:avLst/>
          </a:prstGeom>
          <a:noFill/>
        </p:spPr>
        <p:txBody>
          <a:bodyPr wrap="square" rtlCol="0">
            <a:spAutoFit/>
          </a:bodyPr>
          <a:lstStyle/>
          <a:p>
            <a:pPr>
              <a:lnSpc>
                <a:spcPct val="150000"/>
              </a:lnSpc>
            </a:pPr>
            <a:r>
              <a:rPr lang="el-GR" sz="2400" b="1" u="sng" dirty="0">
                <a:latin typeface="Times New Roman" panose="02020603050405020304" pitchFamily="18" charset="0"/>
                <a:cs typeface="Times New Roman" panose="02020603050405020304" pitchFamily="18" charset="0"/>
              </a:rPr>
              <a:t>Επιπλοκές οσφυονωτιαίας παρακέντησης</a:t>
            </a:r>
          </a:p>
          <a:p>
            <a:pPr>
              <a:lnSpc>
                <a:spcPct val="150000"/>
              </a:lnSpc>
            </a:pPr>
            <a:endParaRPr lang="el-GR" sz="1800" dirty="0">
              <a:latin typeface="Times New Roman" panose="02020603050405020304" pitchFamily="18" charset="0"/>
              <a:cs typeface="Times New Roman" panose="02020603050405020304" pitchFamily="18" charset="0"/>
            </a:endParaRPr>
          </a:p>
          <a:p>
            <a:pPr>
              <a:lnSpc>
                <a:spcPct val="150000"/>
              </a:lnSpc>
            </a:pPr>
            <a:r>
              <a:rPr lang="el-GR" sz="2000" dirty="0">
                <a:latin typeface="Times New Roman" panose="02020603050405020304" pitchFamily="18" charset="0"/>
                <a:cs typeface="Times New Roman" panose="02020603050405020304" pitchFamily="18" charset="0"/>
              </a:rPr>
              <a:t>1)Λοίμωξη από την εισαγωγή της βελόνας</a:t>
            </a:r>
          </a:p>
          <a:p>
            <a:pPr>
              <a:lnSpc>
                <a:spcPct val="150000"/>
              </a:lnSpc>
            </a:pPr>
            <a:r>
              <a:rPr lang="el-GR" sz="2000" dirty="0">
                <a:latin typeface="Times New Roman" panose="02020603050405020304" pitchFamily="18" charset="0"/>
                <a:cs typeface="Times New Roman" panose="02020603050405020304" pitchFamily="18" charset="0"/>
              </a:rPr>
              <a:t>2)Δημιουργία αιματώματος στο σημείο της παρακέντησης</a:t>
            </a:r>
          </a:p>
          <a:p>
            <a:pPr>
              <a:lnSpc>
                <a:spcPct val="150000"/>
              </a:lnSpc>
            </a:pPr>
            <a:r>
              <a:rPr lang="el-GR" sz="2000" dirty="0">
                <a:latin typeface="Times New Roman" panose="02020603050405020304" pitchFamily="18" charset="0"/>
                <a:cs typeface="Times New Roman" panose="02020603050405020304" pitchFamily="18" charset="0"/>
              </a:rPr>
              <a:t>3)Διαρροή εγκεφαλονωτιαίου υγρού (σε πολλαπλές παρακεντήσεις)</a:t>
            </a:r>
          </a:p>
          <a:p>
            <a:pPr>
              <a:lnSpc>
                <a:spcPct val="150000"/>
              </a:lnSpc>
            </a:pPr>
            <a:r>
              <a:rPr lang="el-GR" sz="2000" dirty="0">
                <a:latin typeface="Times New Roman" panose="02020603050405020304" pitchFamily="18" charset="0"/>
                <a:cs typeface="Times New Roman" panose="02020603050405020304" pitchFamily="18" charset="0"/>
              </a:rPr>
              <a:t>4)Τραυματισμός κάποιου νεύρου </a:t>
            </a:r>
          </a:p>
          <a:p>
            <a:pPr>
              <a:lnSpc>
                <a:spcPct val="150000"/>
              </a:lnSpc>
            </a:pPr>
            <a:r>
              <a:rPr lang="el-GR" sz="2000" dirty="0">
                <a:latin typeface="Times New Roman" panose="02020603050405020304" pitchFamily="18" charset="0"/>
                <a:cs typeface="Times New Roman" panose="02020603050405020304" pitchFamily="18" charset="0"/>
              </a:rPr>
              <a:t>5)Πονοκέφαλος</a:t>
            </a:r>
          </a:p>
        </p:txBody>
      </p:sp>
    </p:spTree>
    <p:extLst>
      <p:ext uri="{BB962C8B-B14F-4D97-AF65-F5344CB8AC3E}">
        <p14:creationId xmlns:p14="http://schemas.microsoft.com/office/powerpoint/2010/main" val="25925884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υποσέλιδου 1">
            <a:extLst>
              <a:ext uri="{FF2B5EF4-FFF2-40B4-BE49-F238E27FC236}">
                <a16:creationId xmlns:a16="http://schemas.microsoft.com/office/drawing/2014/main" id="{92B15569-5EF2-2F64-F188-1A020EF5C8DE}"/>
              </a:ext>
            </a:extLst>
          </p:cNvPr>
          <p:cNvSpPr>
            <a:spLocks noGrp="1"/>
          </p:cNvSpPr>
          <p:nvPr>
            <p:ph type="ftr" sz="quarter" idx="11"/>
          </p:nvPr>
        </p:nvSpPr>
        <p:spPr/>
        <p:txBody>
          <a:bodyPr/>
          <a:lstStyle/>
          <a:p>
            <a:r>
              <a:rPr lang="el-GR"/>
              <a:t>ΒΛΑΧΟΣ ΑΝΑΡΓΥΡΟΣ ΝΟΣΗΛΕΥΤΗΣ ΤΕ MSC</a:t>
            </a:r>
          </a:p>
        </p:txBody>
      </p:sp>
      <p:sp>
        <p:nvSpPr>
          <p:cNvPr id="3" name="Θέση αριθμού διαφάνειας 2">
            <a:extLst>
              <a:ext uri="{FF2B5EF4-FFF2-40B4-BE49-F238E27FC236}">
                <a16:creationId xmlns:a16="http://schemas.microsoft.com/office/drawing/2014/main" id="{019C5338-425B-5AF9-D7DB-A579AEAB9C4F}"/>
              </a:ext>
            </a:extLst>
          </p:cNvPr>
          <p:cNvSpPr>
            <a:spLocks noGrp="1"/>
          </p:cNvSpPr>
          <p:nvPr>
            <p:ph type="sldNum" sz="quarter" idx="12"/>
          </p:nvPr>
        </p:nvSpPr>
        <p:spPr/>
        <p:txBody>
          <a:bodyPr/>
          <a:lstStyle/>
          <a:p>
            <a:fld id="{4CCD7842-DAF8-4E6D-B3E4-25723BC0F476}" type="slidenum">
              <a:rPr lang="el-GR" smtClean="0"/>
              <a:t>23</a:t>
            </a:fld>
            <a:endParaRPr lang="el-GR"/>
          </a:p>
        </p:txBody>
      </p:sp>
    </p:spTree>
    <p:extLst>
      <p:ext uri="{BB962C8B-B14F-4D97-AF65-F5344CB8AC3E}">
        <p14:creationId xmlns:p14="http://schemas.microsoft.com/office/powerpoint/2010/main" val="130041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A3B9C9B-7CA7-CFFE-BEA3-FE67C7D98C41}"/>
              </a:ext>
            </a:extLst>
          </p:cNvPr>
          <p:cNvSpPr txBox="1"/>
          <p:nvPr/>
        </p:nvSpPr>
        <p:spPr>
          <a:xfrm>
            <a:off x="585926" y="284085"/>
            <a:ext cx="11274641" cy="6324808"/>
          </a:xfrm>
          <a:prstGeom prst="rect">
            <a:avLst/>
          </a:prstGeom>
          <a:noFill/>
        </p:spPr>
        <p:txBody>
          <a:bodyPr wrap="square" rtlCol="0">
            <a:spAutoFit/>
          </a:bodyPr>
          <a:lstStyle/>
          <a:p>
            <a:pPr algn="ctr">
              <a:lnSpc>
                <a:spcPct val="150000"/>
              </a:lnSpc>
            </a:pPr>
            <a:r>
              <a:rPr lang="el-GR" b="1" u="sng" dirty="0">
                <a:latin typeface="Times New Roman" panose="02020603050405020304" pitchFamily="18" charset="0"/>
                <a:cs typeface="Times New Roman" panose="02020603050405020304" pitchFamily="18" charset="0"/>
              </a:rPr>
              <a:t>ΠΑΡΑΚΕΝΤΗΣΗ ΣΤΕΡΝΟΥ</a:t>
            </a:r>
          </a:p>
          <a:p>
            <a:pPr>
              <a:lnSpc>
                <a:spcPct val="150000"/>
              </a:lnSpc>
            </a:pPr>
            <a:endParaRPr lang="el-GR" dirty="0">
              <a:latin typeface="Times New Roman" panose="02020603050405020304" pitchFamily="18" charset="0"/>
              <a:cs typeface="Times New Roman" panose="02020603050405020304" pitchFamily="18" charset="0"/>
            </a:endParaRPr>
          </a:p>
          <a:p>
            <a:pPr>
              <a:lnSpc>
                <a:spcPct val="150000"/>
              </a:lnSpc>
            </a:pPr>
            <a:r>
              <a:rPr lang="el-GR" dirty="0">
                <a:latin typeface="Times New Roman" panose="02020603050405020304" pitchFamily="18" charset="0"/>
                <a:cs typeface="Times New Roman" panose="02020603050405020304" pitchFamily="18" charset="0"/>
              </a:rPr>
              <a:t>Είναι η εισαγωγή βελόνας στο στέρνο με σκοπό την αναρρόφηση μυελού των οστών για διαγνωστικό σκοπό.</a:t>
            </a:r>
          </a:p>
          <a:p>
            <a:pPr>
              <a:lnSpc>
                <a:spcPct val="150000"/>
              </a:lnSpc>
            </a:pPr>
            <a:r>
              <a:rPr lang="el-GR" b="1" dirty="0">
                <a:latin typeface="Times New Roman" panose="02020603050405020304" pitchFamily="18" charset="0"/>
                <a:cs typeface="Times New Roman" panose="02020603050405020304" pitchFamily="18" charset="0"/>
              </a:rPr>
              <a:t>Σκοπός:</a:t>
            </a:r>
          </a:p>
          <a:p>
            <a:pPr>
              <a:lnSpc>
                <a:spcPct val="150000"/>
              </a:lnSpc>
            </a:pPr>
            <a:r>
              <a:rPr lang="el-GR" dirty="0">
                <a:latin typeface="Times New Roman" panose="02020603050405020304" pitchFamily="18" charset="0"/>
                <a:cs typeface="Times New Roman" panose="02020603050405020304" pitchFamily="18" charset="0"/>
              </a:rPr>
              <a:t>-Για τη διάγνωση αιματολογικών νόσων</a:t>
            </a:r>
          </a:p>
          <a:p>
            <a:pPr>
              <a:lnSpc>
                <a:spcPct val="150000"/>
              </a:lnSpc>
            </a:pPr>
            <a:r>
              <a:rPr lang="el-GR" dirty="0">
                <a:latin typeface="Times New Roman" panose="02020603050405020304" pitchFamily="18" charset="0"/>
                <a:cs typeface="Times New Roman" panose="02020603050405020304" pitchFamily="18" charset="0"/>
              </a:rPr>
              <a:t>-Για την παρακολούθηση της ανταπόκρισης στη θεραπεία</a:t>
            </a:r>
          </a:p>
          <a:p>
            <a:pPr>
              <a:lnSpc>
                <a:spcPct val="150000"/>
              </a:lnSpc>
            </a:pPr>
            <a:r>
              <a:rPr lang="el-GR" dirty="0">
                <a:latin typeface="Times New Roman" panose="02020603050405020304" pitchFamily="18" charset="0"/>
                <a:cs typeface="Times New Roman" panose="02020603050405020304" pitchFamily="18" charset="0"/>
              </a:rPr>
              <a:t>-Για την διάγνωση διάφορων παθήσεων</a:t>
            </a:r>
          </a:p>
          <a:p>
            <a:pPr>
              <a:lnSpc>
                <a:spcPct val="150000"/>
              </a:lnSpc>
            </a:pPr>
            <a:r>
              <a:rPr lang="el-GR" dirty="0">
                <a:latin typeface="Times New Roman" panose="02020603050405020304" pitchFamily="18" charset="0"/>
                <a:cs typeface="Times New Roman" panose="02020603050405020304" pitchFamily="18" charset="0"/>
              </a:rPr>
              <a:t>-Για την απομόνωση βακτηρίων </a:t>
            </a:r>
          </a:p>
          <a:p>
            <a:endParaRPr lang="el-GR" dirty="0"/>
          </a:p>
          <a:p>
            <a:pPr>
              <a:lnSpc>
                <a:spcPct val="150000"/>
              </a:lnSpc>
            </a:pPr>
            <a:r>
              <a:rPr lang="el-GR" dirty="0"/>
              <a:t> </a:t>
            </a:r>
            <a:r>
              <a:rPr lang="el-GR" b="1" dirty="0">
                <a:latin typeface="Times New Roman" panose="02020603050405020304" pitchFamily="18" charset="0"/>
                <a:cs typeface="Times New Roman" panose="02020603050405020304" pitchFamily="18" charset="0"/>
              </a:rPr>
              <a:t>ΥΛΙΚΑ ΠΑΡΑΚΕΝΤΗΣΗΣ ΣΤΕΡΝΟΥ</a:t>
            </a:r>
          </a:p>
          <a:p>
            <a:pPr>
              <a:lnSpc>
                <a:spcPct val="150000"/>
              </a:lnSpc>
            </a:pPr>
            <a:r>
              <a:rPr lang="el-GR" dirty="0">
                <a:latin typeface="Times New Roman" panose="02020603050405020304" pitchFamily="18" charset="0"/>
                <a:cs typeface="Times New Roman" panose="02020603050405020304" pitchFamily="18" charset="0"/>
              </a:rPr>
              <a:t>-Βελόνες παρακέντησης με στειλεό</a:t>
            </a:r>
          </a:p>
          <a:p>
            <a:pPr>
              <a:lnSpc>
                <a:spcPct val="150000"/>
              </a:lnSpc>
            </a:pPr>
            <a:r>
              <a:rPr lang="el-GR" dirty="0">
                <a:latin typeface="Times New Roman" panose="02020603050405020304" pitchFamily="18" charset="0"/>
                <a:cs typeface="Times New Roman" panose="02020603050405020304" pitchFamily="18" charset="0"/>
              </a:rPr>
              <a:t>-Αποστειρωμένο τετράγωνο</a:t>
            </a:r>
          </a:p>
          <a:p>
            <a:pPr>
              <a:lnSpc>
                <a:spcPct val="150000"/>
              </a:lnSpc>
            </a:pPr>
            <a:r>
              <a:rPr lang="el-GR" dirty="0">
                <a:latin typeface="Times New Roman" panose="02020603050405020304" pitchFamily="18" charset="0"/>
                <a:cs typeface="Times New Roman" panose="02020603050405020304" pitchFamily="18" charset="0"/>
              </a:rPr>
              <a:t>-Αποστειρωμένο σχιστό</a:t>
            </a:r>
          </a:p>
          <a:p>
            <a:pPr>
              <a:lnSpc>
                <a:spcPct val="150000"/>
              </a:lnSpc>
            </a:pPr>
            <a:r>
              <a:rPr lang="el-GR" dirty="0">
                <a:latin typeface="Times New Roman" panose="02020603050405020304" pitchFamily="18" charset="0"/>
                <a:cs typeface="Times New Roman" panose="02020603050405020304" pitchFamily="18" charset="0"/>
              </a:rPr>
              <a:t>-Βελόνες 22</a:t>
            </a:r>
            <a:r>
              <a:rPr lang="en-US" dirty="0">
                <a:latin typeface="Times New Roman" panose="02020603050405020304" pitchFamily="18" charset="0"/>
                <a:cs typeface="Times New Roman" panose="02020603050405020304" pitchFamily="18" charset="0"/>
              </a:rPr>
              <a:t>G K 25G</a:t>
            </a:r>
          </a:p>
          <a:p>
            <a:endParaRPr lang="el-GR" dirty="0"/>
          </a:p>
          <a:p>
            <a:r>
              <a:rPr lang="el-GR" dirty="0"/>
              <a:t> </a:t>
            </a:r>
          </a:p>
        </p:txBody>
      </p:sp>
      <p:sp>
        <p:nvSpPr>
          <p:cNvPr id="3" name="Θέση αριθμού διαφάνειας 2">
            <a:extLst>
              <a:ext uri="{FF2B5EF4-FFF2-40B4-BE49-F238E27FC236}">
                <a16:creationId xmlns:a16="http://schemas.microsoft.com/office/drawing/2014/main" id="{81DC40C7-5F6C-B88B-9724-10CBE06F6EA6}"/>
              </a:ext>
            </a:extLst>
          </p:cNvPr>
          <p:cNvSpPr>
            <a:spLocks noGrp="1"/>
          </p:cNvSpPr>
          <p:nvPr>
            <p:ph type="sldNum" sz="quarter" idx="12"/>
          </p:nvPr>
        </p:nvSpPr>
        <p:spPr/>
        <p:txBody>
          <a:bodyPr/>
          <a:lstStyle/>
          <a:p>
            <a:fld id="{4CCD7842-DAF8-4E6D-B3E4-25723BC0F476}" type="slidenum">
              <a:rPr lang="el-GR" smtClean="0"/>
              <a:t>3</a:t>
            </a:fld>
            <a:endParaRPr lang="el-GR"/>
          </a:p>
        </p:txBody>
      </p:sp>
      <p:sp>
        <p:nvSpPr>
          <p:cNvPr id="4" name="Θέση υποσέλιδου 3">
            <a:extLst>
              <a:ext uri="{FF2B5EF4-FFF2-40B4-BE49-F238E27FC236}">
                <a16:creationId xmlns:a16="http://schemas.microsoft.com/office/drawing/2014/main" id="{6195C7AC-98EB-B366-536F-764D2DA25F13}"/>
              </a:ext>
            </a:extLst>
          </p:cNvPr>
          <p:cNvSpPr>
            <a:spLocks noGrp="1"/>
          </p:cNvSpPr>
          <p:nvPr>
            <p:ph type="ftr" sz="quarter" idx="11"/>
          </p:nvPr>
        </p:nvSpPr>
        <p:spPr/>
        <p:txBody>
          <a:bodyPr/>
          <a:lstStyle/>
          <a:p>
            <a:r>
              <a:rPr lang="el-GR"/>
              <a:t>ΒΛΑΧΟΣ ΑΝΑΡΓΥΡΟΣ ΝΟΣΗΛΕΥΤΗΣ ΤΕ MSC</a:t>
            </a:r>
          </a:p>
        </p:txBody>
      </p:sp>
    </p:spTree>
    <p:extLst>
      <p:ext uri="{BB962C8B-B14F-4D97-AF65-F5344CB8AC3E}">
        <p14:creationId xmlns:p14="http://schemas.microsoft.com/office/powerpoint/2010/main" val="2427566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E4E9DFE-364B-C5C7-DB2A-DA7C8EDD1B1C}"/>
              </a:ext>
            </a:extLst>
          </p:cNvPr>
          <p:cNvSpPr txBox="1"/>
          <p:nvPr/>
        </p:nvSpPr>
        <p:spPr>
          <a:xfrm>
            <a:off x="443883" y="204186"/>
            <a:ext cx="11452195" cy="6090082"/>
          </a:xfrm>
          <a:prstGeom prst="rect">
            <a:avLst/>
          </a:prstGeom>
          <a:noFill/>
        </p:spPr>
        <p:txBody>
          <a:bodyPr wrap="square" rtlCol="0">
            <a:spAutoFit/>
          </a:bodyPr>
          <a:lstStyle/>
          <a:p>
            <a:endParaRPr lang="el-GR" dirty="0"/>
          </a:p>
        </p:txBody>
      </p:sp>
      <p:sp>
        <p:nvSpPr>
          <p:cNvPr id="3" name="TextBox 2">
            <a:extLst>
              <a:ext uri="{FF2B5EF4-FFF2-40B4-BE49-F238E27FC236}">
                <a16:creationId xmlns:a16="http://schemas.microsoft.com/office/drawing/2014/main" id="{D9F8FDBA-C0C2-4F75-11AA-F845B10287B7}"/>
              </a:ext>
            </a:extLst>
          </p:cNvPr>
          <p:cNvSpPr txBox="1"/>
          <p:nvPr/>
        </p:nvSpPr>
        <p:spPr>
          <a:xfrm>
            <a:off x="239697" y="204186"/>
            <a:ext cx="11712606" cy="7294305"/>
          </a:xfrm>
          <a:prstGeom prst="rect">
            <a:avLst/>
          </a:prstGeom>
          <a:noFill/>
        </p:spPr>
        <p:txBody>
          <a:bodyPr wrap="square" rtlCol="0">
            <a:spAutoFit/>
          </a:bodyPr>
          <a:lstStyle/>
          <a:p>
            <a:pPr>
              <a:lnSpc>
                <a:spcPct val="150000"/>
              </a:lnSpc>
            </a:pPr>
            <a:r>
              <a:rPr lang="en-US" sz="1600" dirty="0">
                <a:latin typeface="Times New Roman" panose="02020603050405020304" pitchFamily="18" charset="0"/>
                <a:cs typeface="Times New Roman" panose="02020603050405020304" pitchFamily="18" charset="0"/>
              </a:rPr>
              <a:t>-2 </a:t>
            </a:r>
            <a:r>
              <a:rPr lang="el-GR" sz="1600" dirty="0">
                <a:latin typeface="Times New Roman" panose="02020603050405020304" pitchFamily="18" charset="0"/>
                <a:cs typeface="Times New Roman" panose="02020603050405020304" pitchFamily="18" charset="0"/>
              </a:rPr>
              <a:t>ΣΥΡΙΓΓΕΣ 20 Μ</a:t>
            </a:r>
            <a:r>
              <a:rPr lang="en-US" sz="1600" dirty="0">
                <a:latin typeface="Times New Roman" panose="02020603050405020304" pitchFamily="18" charset="0"/>
                <a:cs typeface="Times New Roman" panose="02020603050405020304" pitchFamily="18" charset="0"/>
              </a:rPr>
              <a:t>L</a:t>
            </a:r>
          </a:p>
          <a:p>
            <a:pPr>
              <a:lnSpc>
                <a:spcPct val="150000"/>
              </a:lnSpc>
            </a:pPr>
            <a:r>
              <a:rPr lang="en-US" sz="1600" dirty="0">
                <a:latin typeface="Times New Roman" panose="02020603050405020304" pitchFamily="18" charset="0"/>
                <a:cs typeface="Times New Roman" panose="02020603050405020304" pitchFamily="18" charset="0"/>
              </a:rPr>
              <a:t>-</a:t>
            </a:r>
            <a:r>
              <a:rPr lang="el-GR" sz="1600" dirty="0">
                <a:latin typeface="Times New Roman" panose="02020603050405020304" pitchFamily="18" charset="0"/>
                <a:cs typeface="Times New Roman" panose="02020603050405020304" pitchFamily="18" charset="0"/>
              </a:rPr>
              <a:t>3 ΣΥΡΙΓΓΕΣ 5 </a:t>
            </a:r>
            <a:r>
              <a:rPr lang="en-US" sz="1600" dirty="0">
                <a:latin typeface="Times New Roman" panose="02020603050405020304" pitchFamily="18" charset="0"/>
                <a:cs typeface="Times New Roman" panose="02020603050405020304" pitchFamily="18" charset="0"/>
              </a:rPr>
              <a:t>ML</a:t>
            </a:r>
          </a:p>
          <a:p>
            <a:pPr>
              <a:lnSpc>
                <a:spcPct val="150000"/>
              </a:lnSpc>
            </a:pPr>
            <a:r>
              <a:rPr lang="en-US" sz="1600" dirty="0">
                <a:latin typeface="Times New Roman" panose="02020603050405020304" pitchFamily="18" charset="0"/>
                <a:cs typeface="Times New Roman" panose="02020603050405020304" pitchFamily="18" charset="0"/>
              </a:rPr>
              <a:t>-</a:t>
            </a:r>
            <a:r>
              <a:rPr lang="el-GR" sz="1600" dirty="0">
                <a:latin typeface="Times New Roman" panose="02020603050405020304" pitchFamily="18" charset="0"/>
                <a:cs typeface="Times New Roman" panose="02020603050405020304" pitchFamily="18" charset="0"/>
              </a:rPr>
              <a:t>ΓΑΖΕΣ ΚΑΙ ΤΟΛΥΠΙΑ</a:t>
            </a:r>
          </a:p>
          <a:p>
            <a:pPr>
              <a:lnSpc>
                <a:spcPct val="150000"/>
              </a:lnSpc>
            </a:pPr>
            <a:r>
              <a:rPr lang="el-GR" sz="1600" dirty="0">
                <a:latin typeface="Times New Roman" panose="02020603050405020304" pitchFamily="18" charset="0"/>
                <a:cs typeface="Times New Roman" panose="02020603050405020304" pitchFamily="18" charset="0"/>
              </a:rPr>
              <a:t>-ΞΥΛΟΚΑΙΝΗ</a:t>
            </a:r>
          </a:p>
          <a:p>
            <a:pPr>
              <a:lnSpc>
                <a:spcPct val="150000"/>
              </a:lnSpc>
            </a:pPr>
            <a:r>
              <a:rPr lang="el-GR" sz="1600" dirty="0">
                <a:latin typeface="Times New Roman" panose="02020603050405020304" pitchFamily="18" charset="0"/>
                <a:cs typeface="Times New Roman" panose="02020603050405020304" pitchFamily="18" charset="0"/>
              </a:rPr>
              <a:t>-ΓΑΝΤΙΑ ΑΠΟΣΤΕΙΡΩΜΕΝΑ</a:t>
            </a:r>
          </a:p>
          <a:p>
            <a:pPr>
              <a:lnSpc>
                <a:spcPct val="150000"/>
              </a:lnSpc>
            </a:pPr>
            <a:r>
              <a:rPr lang="el-GR" sz="1600" dirty="0">
                <a:latin typeface="Times New Roman" panose="02020603050405020304" pitchFamily="18" charset="0"/>
                <a:cs typeface="Times New Roman" panose="02020603050405020304" pitchFamily="18" charset="0"/>
              </a:rPr>
              <a:t>-ΣΥΡΙΓΓΕΣ ΚΑΙ ΒΕΛΟΝΕΣ</a:t>
            </a:r>
          </a:p>
          <a:p>
            <a:pPr>
              <a:lnSpc>
                <a:spcPct val="150000"/>
              </a:lnSpc>
            </a:pPr>
            <a:r>
              <a:rPr lang="el-GR" sz="1600" dirty="0">
                <a:latin typeface="Times New Roman" panose="02020603050405020304" pitchFamily="18" charset="0"/>
                <a:cs typeface="Times New Roman" panose="02020603050405020304" pitchFamily="18" charset="0"/>
              </a:rPr>
              <a:t>-ΑΝΤΙΣΗΠΤΙΚΟ ΔΕΡΜΑΤΟΣ</a:t>
            </a:r>
          </a:p>
          <a:p>
            <a:pPr>
              <a:lnSpc>
                <a:spcPct val="150000"/>
              </a:lnSpc>
            </a:pPr>
            <a:r>
              <a:rPr lang="el-GR" sz="1600" dirty="0">
                <a:latin typeface="Times New Roman" panose="02020603050405020304" pitchFamily="18" charset="0"/>
                <a:cs typeface="Times New Roman" panose="02020603050405020304" pitchFamily="18" charset="0"/>
              </a:rPr>
              <a:t>-ΝΥΣΤΕΡΙ</a:t>
            </a:r>
          </a:p>
          <a:p>
            <a:pPr>
              <a:lnSpc>
                <a:spcPct val="150000"/>
              </a:lnSpc>
            </a:pPr>
            <a:r>
              <a:rPr lang="el-GR" sz="1600" dirty="0">
                <a:latin typeface="Times New Roman" panose="02020603050405020304" pitchFamily="18" charset="0"/>
                <a:cs typeface="Times New Roman" panose="02020603050405020304" pitchFamily="18" charset="0"/>
              </a:rPr>
              <a:t>-ΣΩΛΗΝΕΣ ΚΑΛΛΙΕΡΓΕΙΑΣ</a:t>
            </a:r>
          </a:p>
          <a:p>
            <a:pPr>
              <a:lnSpc>
                <a:spcPct val="150000"/>
              </a:lnSpc>
            </a:pPr>
            <a:r>
              <a:rPr lang="el-GR" sz="1600" dirty="0">
                <a:latin typeface="Times New Roman" panose="02020603050405020304" pitchFamily="18" charset="0"/>
                <a:cs typeface="Times New Roman" panose="02020603050405020304" pitchFamily="18" charset="0"/>
              </a:rPr>
              <a:t>-ΑΝΤΙΚΕΙΜΕΝΙΟΦΟΡΕΣ ΠΛΑΚΕΣ</a:t>
            </a:r>
          </a:p>
          <a:p>
            <a:pPr>
              <a:lnSpc>
                <a:spcPct val="150000"/>
              </a:lnSpc>
            </a:pPr>
            <a:endParaRPr lang="el-GR" sz="1600" dirty="0">
              <a:latin typeface="Times New Roman" panose="02020603050405020304" pitchFamily="18" charset="0"/>
              <a:cs typeface="Times New Roman" panose="02020603050405020304" pitchFamily="18" charset="0"/>
            </a:endParaRPr>
          </a:p>
          <a:p>
            <a:pPr>
              <a:lnSpc>
                <a:spcPct val="150000"/>
              </a:lnSpc>
            </a:pPr>
            <a:r>
              <a:rPr lang="el-GR" sz="1600" b="1" dirty="0">
                <a:latin typeface="Times New Roman" panose="02020603050405020304" pitchFamily="18" charset="0"/>
                <a:cs typeface="Times New Roman" panose="02020603050405020304" pitchFamily="18" charset="0"/>
              </a:rPr>
              <a:t>ΠΡΟΕΤΟΙΜΑΣΙΑ ΑΡΡΩΣΤΟΥ ΓΙΑ ΠΑΡΑΚΕΝΤΗΣΗ ΣΤΕΡΝΟΥ</a:t>
            </a:r>
          </a:p>
          <a:p>
            <a:pPr>
              <a:lnSpc>
                <a:spcPct val="150000"/>
              </a:lnSpc>
            </a:pPr>
            <a:r>
              <a:rPr lang="el-GR" sz="1600" dirty="0">
                <a:latin typeface="Times New Roman" panose="02020603050405020304" pitchFamily="18" charset="0"/>
                <a:cs typeface="Times New Roman" panose="02020603050405020304" pitchFamily="18" charset="0"/>
              </a:rPr>
              <a:t>-Εισερχόμαστε στον θάλαμο του ασθενή</a:t>
            </a:r>
          </a:p>
          <a:p>
            <a:pPr>
              <a:lnSpc>
                <a:spcPct val="150000"/>
              </a:lnSpc>
            </a:pPr>
            <a:r>
              <a:rPr lang="el-GR" sz="1600" dirty="0">
                <a:latin typeface="Times New Roman" panose="02020603050405020304" pitchFamily="18" charset="0"/>
                <a:cs typeface="Times New Roman" panose="02020603050405020304" pitchFamily="18" charset="0"/>
              </a:rPr>
              <a:t>-Ζητάμε από τους συνοδούς να αποχωρήσουν</a:t>
            </a:r>
          </a:p>
          <a:p>
            <a:pPr>
              <a:lnSpc>
                <a:spcPct val="150000"/>
              </a:lnSpc>
            </a:pPr>
            <a:r>
              <a:rPr lang="el-GR" sz="1600" dirty="0">
                <a:latin typeface="Times New Roman" panose="02020603050405020304" pitchFamily="18" charset="0"/>
                <a:cs typeface="Times New Roman" panose="02020603050405020304" pitchFamily="18" charset="0"/>
              </a:rPr>
              <a:t>-Εξηγούμε στον ασθενή τι πρόκειται να κάνουμε</a:t>
            </a:r>
          </a:p>
          <a:p>
            <a:pPr>
              <a:lnSpc>
                <a:spcPct val="150000"/>
              </a:lnSpc>
            </a:pPr>
            <a:r>
              <a:rPr lang="el-GR" sz="1600" dirty="0">
                <a:latin typeface="Times New Roman" panose="02020603050405020304" pitchFamily="18" charset="0"/>
                <a:cs typeface="Times New Roman" panose="02020603050405020304" pitchFamily="18" charset="0"/>
              </a:rPr>
              <a:t>-Τοποθετούμε τον ασθενή σε ύπτια θέση</a:t>
            </a:r>
          </a:p>
          <a:p>
            <a:pPr>
              <a:lnSpc>
                <a:spcPct val="150000"/>
              </a:lnSpc>
            </a:pPr>
            <a:r>
              <a:rPr lang="el-GR" sz="1600" dirty="0">
                <a:latin typeface="Times New Roman" panose="02020603050405020304" pitchFamily="18" charset="0"/>
                <a:cs typeface="Times New Roman" panose="02020603050405020304" pitchFamily="18" charset="0"/>
              </a:rPr>
              <a:t>-Αποκαλύπτουμε τον θώρακα</a:t>
            </a:r>
          </a:p>
          <a:p>
            <a:pPr>
              <a:lnSpc>
                <a:spcPct val="150000"/>
              </a:lnSpc>
            </a:pPr>
            <a:r>
              <a:rPr lang="el-GR" sz="1600" dirty="0">
                <a:latin typeface="Times New Roman" panose="02020603050405020304" pitchFamily="18" charset="0"/>
                <a:cs typeface="Times New Roman" panose="02020603050405020304" pitchFamily="18" charset="0"/>
              </a:rPr>
              <a:t>-Ξυρίζουμε το στέρνο</a:t>
            </a:r>
          </a:p>
          <a:p>
            <a:endParaRPr lang="el-GR" dirty="0"/>
          </a:p>
          <a:p>
            <a:endParaRPr lang="el-GR" dirty="0"/>
          </a:p>
        </p:txBody>
      </p:sp>
      <p:sp>
        <p:nvSpPr>
          <p:cNvPr id="4" name="Θέση αριθμού διαφάνειας 3">
            <a:extLst>
              <a:ext uri="{FF2B5EF4-FFF2-40B4-BE49-F238E27FC236}">
                <a16:creationId xmlns:a16="http://schemas.microsoft.com/office/drawing/2014/main" id="{EE9DFEEE-BDA7-E990-0462-AAF5BDEB0B3E}"/>
              </a:ext>
            </a:extLst>
          </p:cNvPr>
          <p:cNvSpPr>
            <a:spLocks noGrp="1"/>
          </p:cNvSpPr>
          <p:nvPr>
            <p:ph type="sldNum" sz="quarter" idx="12"/>
          </p:nvPr>
        </p:nvSpPr>
        <p:spPr/>
        <p:txBody>
          <a:bodyPr/>
          <a:lstStyle/>
          <a:p>
            <a:fld id="{4CCD7842-DAF8-4E6D-B3E4-25723BC0F476}" type="slidenum">
              <a:rPr lang="el-GR" smtClean="0"/>
              <a:t>4</a:t>
            </a:fld>
            <a:endParaRPr lang="el-GR"/>
          </a:p>
        </p:txBody>
      </p:sp>
      <p:sp>
        <p:nvSpPr>
          <p:cNvPr id="5" name="Θέση υποσέλιδου 4">
            <a:extLst>
              <a:ext uri="{FF2B5EF4-FFF2-40B4-BE49-F238E27FC236}">
                <a16:creationId xmlns:a16="http://schemas.microsoft.com/office/drawing/2014/main" id="{F74E2202-F075-0A2E-792F-80BDCB13D951}"/>
              </a:ext>
            </a:extLst>
          </p:cNvPr>
          <p:cNvSpPr>
            <a:spLocks noGrp="1"/>
          </p:cNvSpPr>
          <p:nvPr>
            <p:ph type="ftr" sz="quarter" idx="11"/>
          </p:nvPr>
        </p:nvSpPr>
        <p:spPr/>
        <p:txBody>
          <a:bodyPr/>
          <a:lstStyle/>
          <a:p>
            <a:r>
              <a:rPr lang="el-GR"/>
              <a:t>ΒΛΑΧΟΣ ΑΝΑΡΓΥΡΟΣ ΝΟΣΗΛΕΥΤΗΣ ΤΕ MSC</a:t>
            </a:r>
          </a:p>
        </p:txBody>
      </p:sp>
    </p:spTree>
    <p:extLst>
      <p:ext uri="{BB962C8B-B14F-4D97-AF65-F5344CB8AC3E}">
        <p14:creationId xmlns:p14="http://schemas.microsoft.com/office/powerpoint/2010/main" val="1335402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AE2981E-F69E-6E91-6AB3-2884877B4A52}"/>
              </a:ext>
            </a:extLst>
          </p:cNvPr>
          <p:cNvSpPr txBox="1"/>
          <p:nvPr/>
        </p:nvSpPr>
        <p:spPr>
          <a:xfrm>
            <a:off x="325514" y="177553"/>
            <a:ext cx="11540971" cy="6878806"/>
          </a:xfrm>
          <a:prstGeom prst="rect">
            <a:avLst/>
          </a:prstGeom>
          <a:noFill/>
        </p:spPr>
        <p:txBody>
          <a:bodyPr wrap="square" rtlCol="0">
            <a:spAutoFit/>
          </a:bodyPr>
          <a:lstStyle/>
          <a:p>
            <a:pPr>
              <a:lnSpc>
                <a:spcPct val="150000"/>
              </a:lnSpc>
            </a:pPr>
            <a:r>
              <a:rPr lang="el-GR" b="1" dirty="0">
                <a:latin typeface="Times New Roman" panose="02020603050405020304" pitchFamily="18" charset="0"/>
                <a:cs typeface="Times New Roman" panose="02020603050405020304" pitchFamily="18" charset="0"/>
              </a:rPr>
              <a:t>ΔΙΑΔΙΚΑΣΙΑ</a:t>
            </a:r>
          </a:p>
          <a:p>
            <a:pPr>
              <a:lnSpc>
                <a:spcPct val="150000"/>
              </a:lnSpc>
            </a:pPr>
            <a:r>
              <a:rPr lang="el-GR" dirty="0">
                <a:latin typeface="Times New Roman" panose="02020603050405020304" pitchFamily="18" charset="0"/>
                <a:cs typeface="Times New Roman" panose="02020603050405020304" pitchFamily="18" charset="0"/>
              </a:rPr>
              <a:t>-Ο ιατρός φορά αποστειρωμένα γάντια</a:t>
            </a:r>
          </a:p>
          <a:p>
            <a:pPr>
              <a:lnSpc>
                <a:spcPct val="150000"/>
              </a:lnSpc>
            </a:pPr>
            <a:r>
              <a:rPr lang="el-GR" dirty="0">
                <a:latin typeface="Times New Roman" panose="02020603050405020304" pitchFamily="18" charset="0"/>
                <a:cs typeface="Times New Roman" panose="02020603050405020304" pitchFamily="18" charset="0"/>
              </a:rPr>
              <a:t>-Σερβίρουμε στον ιατρό αντισηπτικό και αποστειρωμένα τολύπια για να κάνει αντισηψία δέρματος </a:t>
            </a:r>
          </a:p>
          <a:p>
            <a:pPr>
              <a:lnSpc>
                <a:spcPct val="150000"/>
              </a:lnSpc>
            </a:pPr>
            <a:r>
              <a:rPr lang="el-GR" dirty="0">
                <a:latin typeface="Times New Roman" panose="02020603050405020304" pitchFamily="18" charset="0"/>
                <a:cs typeface="Times New Roman" panose="02020603050405020304" pitchFamily="18" charset="0"/>
              </a:rPr>
              <a:t>-Σερβίρουμε στον ιατρό το σχιστό που θα τοποθετήσει στο σημείο της παρακέντησης</a:t>
            </a:r>
          </a:p>
          <a:p>
            <a:pPr>
              <a:lnSpc>
                <a:spcPct val="150000"/>
              </a:lnSpc>
            </a:pPr>
            <a:r>
              <a:rPr lang="el-GR" dirty="0">
                <a:latin typeface="Times New Roman" panose="02020603050405020304" pitchFamily="18" charset="0"/>
                <a:cs typeface="Times New Roman" panose="02020603050405020304" pitchFamily="18" charset="0"/>
              </a:rPr>
              <a:t>-Σερβίρουμε στον ιατρό το αποστειρωμένο τετράγωνο που τοποθετεί πάνω στο θώρακα του ασθενούς</a:t>
            </a:r>
          </a:p>
          <a:p>
            <a:pPr>
              <a:lnSpc>
                <a:spcPct val="150000"/>
              </a:lnSpc>
            </a:pPr>
            <a:r>
              <a:rPr lang="el-GR" dirty="0">
                <a:latin typeface="Times New Roman" panose="02020603050405020304" pitchFamily="18" charset="0"/>
                <a:cs typeface="Times New Roman" panose="02020603050405020304" pitchFamily="18" charset="0"/>
              </a:rPr>
              <a:t>-Ο ιατρός κάνει τοπική αναισθησία στο σημείο της παρακέντησης</a:t>
            </a:r>
          </a:p>
          <a:p>
            <a:pPr>
              <a:lnSpc>
                <a:spcPct val="150000"/>
              </a:lnSpc>
            </a:pPr>
            <a:r>
              <a:rPr lang="el-GR" dirty="0">
                <a:latin typeface="Times New Roman" panose="02020603050405020304" pitchFamily="18" charset="0"/>
                <a:cs typeface="Times New Roman" panose="02020603050405020304" pitchFamily="18" charset="0"/>
              </a:rPr>
              <a:t>-Ο ιατρός με το νυστέρι κάνει μια μικρή τομή στο σημείο της παρακέντησης</a:t>
            </a:r>
          </a:p>
          <a:p>
            <a:pPr>
              <a:lnSpc>
                <a:spcPct val="150000"/>
              </a:lnSpc>
            </a:pPr>
            <a:r>
              <a:rPr lang="el-GR" dirty="0">
                <a:latin typeface="Times New Roman" panose="02020603050405020304" pitchFamily="18" charset="0"/>
                <a:cs typeface="Times New Roman" panose="02020603050405020304" pitchFamily="18" charset="0"/>
              </a:rPr>
              <a:t>-Ο ιατρός εισάγει την βελόνα με τον στειλεό</a:t>
            </a:r>
          </a:p>
          <a:p>
            <a:pPr>
              <a:lnSpc>
                <a:spcPct val="150000"/>
              </a:lnSpc>
            </a:pPr>
            <a:r>
              <a:rPr lang="el-GR" dirty="0">
                <a:latin typeface="Times New Roman" panose="02020603050405020304" pitchFamily="18" charset="0"/>
                <a:cs typeface="Times New Roman" panose="02020603050405020304" pitchFamily="18" charset="0"/>
              </a:rPr>
              <a:t>-Ο ιατρός αφαιρεί το στειλεό και αναρροφά μια ποσότητα υγρού με την βελόνα</a:t>
            </a:r>
          </a:p>
          <a:p>
            <a:pPr>
              <a:lnSpc>
                <a:spcPct val="150000"/>
              </a:lnSpc>
            </a:pPr>
            <a:r>
              <a:rPr lang="el-GR" dirty="0">
                <a:latin typeface="Times New Roman" panose="02020603050405020304" pitchFamily="18" charset="0"/>
                <a:cs typeface="Times New Roman" panose="02020603050405020304" pitchFamily="18" charset="0"/>
              </a:rPr>
              <a:t>-Αφαιρείται η βελόνα και άμεσα γίνεται επίστρωση του υλικού πάνω στην </a:t>
            </a:r>
            <a:r>
              <a:rPr lang="el-GR" dirty="0" err="1">
                <a:latin typeface="Times New Roman" panose="02020603050405020304" pitchFamily="18" charset="0"/>
                <a:cs typeface="Times New Roman" panose="02020603050405020304" pitchFamily="18" charset="0"/>
              </a:rPr>
              <a:t>αντικειμενοφόρο</a:t>
            </a:r>
            <a:r>
              <a:rPr lang="el-GR" dirty="0">
                <a:latin typeface="Times New Roman" panose="02020603050405020304" pitchFamily="18" charset="0"/>
                <a:cs typeface="Times New Roman" panose="02020603050405020304" pitchFamily="18" charset="0"/>
              </a:rPr>
              <a:t> πλάκα</a:t>
            </a:r>
          </a:p>
          <a:p>
            <a:pPr>
              <a:lnSpc>
                <a:spcPct val="150000"/>
              </a:lnSpc>
            </a:pPr>
            <a:r>
              <a:rPr lang="el-GR" dirty="0">
                <a:latin typeface="Times New Roman" panose="02020603050405020304" pitchFamily="18" charset="0"/>
                <a:cs typeface="Times New Roman" panose="02020603050405020304" pitchFamily="18" charset="0"/>
              </a:rPr>
              <a:t>Πιέζουμε το σημείο της τομής με μια αποστειρωμένη γάζα</a:t>
            </a:r>
          </a:p>
          <a:p>
            <a:pPr>
              <a:lnSpc>
                <a:spcPct val="150000"/>
              </a:lnSpc>
            </a:pPr>
            <a:r>
              <a:rPr lang="el-GR" dirty="0">
                <a:latin typeface="Times New Roman" panose="02020603050405020304" pitchFamily="18" charset="0"/>
                <a:cs typeface="Times New Roman" panose="02020603050405020304" pitchFamily="18" charset="0"/>
              </a:rPr>
              <a:t>-Τοποθετούμε στο σημείο της τομής μια αποστειρωμένη γάζα την οποία και αφαιρούμε μετά </a:t>
            </a:r>
            <a:r>
              <a:rPr lang="el-GR" dirty="0" err="1">
                <a:latin typeface="Times New Roman" panose="02020603050405020304" pitchFamily="18" charset="0"/>
                <a:cs typeface="Times New Roman" panose="02020603050405020304" pitchFamily="18" charset="0"/>
              </a:rPr>
              <a:t>πό</a:t>
            </a:r>
            <a:r>
              <a:rPr lang="el-GR" dirty="0">
                <a:latin typeface="Times New Roman" panose="02020603050405020304" pitchFamily="18" charset="0"/>
                <a:cs typeface="Times New Roman" panose="02020603050405020304" pitchFamily="18" charset="0"/>
              </a:rPr>
              <a:t> 48 ώρες</a:t>
            </a:r>
          </a:p>
          <a:p>
            <a:pPr>
              <a:lnSpc>
                <a:spcPct val="150000"/>
              </a:lnSpc>
            </a:pPr>
            <a:r>
              <a:rPr lang="el-GR" dirty="0">
                <a:latin typeface="Times New Roman" panose="02020603050405020304" pitchFamily="18" charset="0"/>
                <a:cs typeface="Times New Roman" panose="02020603050405020304" pitchFamily="18" charset="0"/>
              </a:rPr>
              <a:t>-Στέλνουμε τα δείγματα στο εργαστήριο</a:t>
            </a:r>
          </a:p>
          <a:p>
            <a:pPr>
              <a:lnSpc>
                <a:spcPct val="150000"/>
              </a:lnSpc>
            </a:pPr>
            <a:endParaRPr lang="el-GR" dirty="0">
              <a:latin typeface="Times New Roman" panose="02020603050405020304" pitchFamily="18" charset="0"/>
              <a:cs typeface="Times New Roman" panose="02020603050405020304" pitchFamily="18" charset="0"/>
            </a:endParaRPr>
          </a:p>
          <a:p>
            <a:pPr>
              <a:lnSpc>
                <a:spcPct val="150000"/>
              </a:lnSpc>
            </a:pPr>
            <a:endParaRPr lang="el-GR" dirty="0">
              <a:latin typeface="Times New Roman" panose="02020603050405020304" pitchFamily="18" charset="0"/>
              <a:cs typeface="Times New Roman" panose="02020603050405020304" pitchFamily="18" charset="0"/>
            </a:endParaRPr>
          </a:p>
          <a:p>
            <a:endParaRPr lang="el-GR" dirty="0"/>
          </a:p>
          <a:p>
            <a:endParaRPr lang="el-GR" dirty="0"/>
          </a:p>
        </p:txBody>
      </p:sp>
      <p:sp>
        <p:nvSpPr>
          <p:cNvPr id="3" name="Θέση αριθμού διαφάνειας 2">
            <a:extLst>
              <a:ext uri="{FF2B5EF4-FFF2-40B4-BE49-F238E27FC236}">
                <a16:creationId xmlns:a16="http://schemas.microsoft.com/office/drawing/2014/main" id="{294B26C9-1061-449E-02A4-B3DCA28EEB47}"/>
              </a:ext>
            </a:extLst>
          </p:cNvPr>
          <p:cNvSpPr>
            <a:spLocks noGrp="1"/>
          </p:cNvSpPr>
          <p:nvPr>
            <p:ph type="sldNum" sz="quarter" idx="12"/>
          </p:nvPr>
        </p:nvSpPr>
        <p:spPr/>
        <p:txBody>
          <a:bodyPr/>
          <a:lstStyle/>
          <a:p>
            <a:fld id="{4CCD7842-DAF8-4E6D-B3E4-25723BC0F476}" type="slidenum">
              <a:rPr lang="el-GR" smtClean="0"/>
              <a:t>5</a:t>
            </a:fld>
            <a:endParaRPr lang="el-GR"/>
          </a:p>
        </p:txBody>
      </p:sp>
      <p:sp>
        <p:nvSpPr>
          <p:cNvPr id="4" name="Θέση υποσέλιδου 3">
            <a:extLst>
              <a:ext uri="{FF2B5EF4-FFF2-40B4-BE49-F238E27FC236}">
                <a16:creationId xmlns:a16="http://schemas.microsoft.com/office/drawing/2014/main" id="{3B905E7E-890E-BD20-E653-EB08ECE50B32}"/>
              </a:ext>
            </a:extLst>
          </p:cNvPr>
          <p:cNvSpPr>
            <a:spLocks noGrp="1"/>
          </p:cNvSpPr>
          <p:nvPr>
            <p:ph type="ftr" sz="quarter" idx="11"/>
          </p:nvPr>
        </p:nvSpPr>
        <p:spPr/>
        <p:txBody>
          <a:bodyPr/>
          <a:lstStyle/>
          <a:p>
            <a:r>
              <a:rPr lang="el-GR"/>
              <a:t>ΒΛΑΧΟΣ ΑΝΑΡΓΥΡΟΣ ΝΟΣΗΛΕΥΤΗΣ ΤΕ MSC</a:t>
            </a:r>
          </a:p>
        </p:txBody>
      </p:sp>
    </p:spTree>
    <p:extLst>
      <p:ext uri="{BB962C8B-B14F-4D97-AF65-F5344CB8AC3E}">
        <p14:creationId xmlns:p14="http://schemas.microsoft.com/office/powerpoint/2010/main" val="3552437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61C1C99-A831-D403-FBDC-0AAE54CA4E00}"/>
              </a:ext>
            </a:extLst>
          </p:cNvPr>
          <p:cNvSpPr txBox="1"/>
          <p:nvPr/>
        </p:nvSpPr>
        <p:spPr>
          <a:xfrm>
            <a:off x="514905" y="266330"/>
            <a:ext cx="11310151" cy="2345322"/>
          </a:xfrm>
          <a:prstGeom prst="rect">
            <a:avLst/>
          </a:prstGeom>
          <a:noFill/>
        </p:spPr>
        <p:txBody>
          <a:bodyPr wrap="square" rtlCol="0">
            <a:spAutoFit/>
          </a:bodyPr>
          <a:lstStyle/>
          <a:p>
            <a:pPr>
              <a:lnSpc>
                <a:spcPct val="150000"/>
              </a:lnSpc>
            </a:pPr>
            <a:r>
              <a:rPr lang="el-GR" dirty="0">
                <a:latin typeface="Times New Roman" panose="02020603050405020304" pitchFamily="18" charset="0"/>
                <a:cs typeface="Times New Roman" panose="02020603050405020304" pitchFamily="18" charset="0"/>
              </a:rPr>
              <a:t>-</a:t>
            </a:r>
            <a:r>
              <a:rPr lang="el-GR" sz="2000" b="1" u="sng" dirty="0">
                <a:latin typeface="Times New Roman" panose="02020603050405020304" pitchFamily="18" charset="0"/>
                <a:cs typeface="Times New Roman" panose="02020603050405020304" pitchFamily="18" charset="0"/>
              </a:rPr>
              <a:t>ΕΠΙΠΛΟΚΕΣ ΠΑΡΑΚΕΝΤΗΣΗΣ ΣΤΕΡΝΟΥ</a:t>
            </a:r>
          </a:p>
          <a:p>
            <a:pPr>
              <a:lnSpc>
                <a:spcPct val="150000"/>
              </a:lnSpc>
            </a:pPr>
            <a:endParaRPr lang="el-GR" sz="2000" dirty="0">
              <a:latin typeface="Times New Roman" panose="02020603050405020304" pitchFamily="18" charset="0"/>
              <a:cs typeface="Times New Roman" panose="02020603050405020304" pitchFamily="18" charset="0"/>
            </a:endParaRPr>
          </a:p>
          <a:p>
            <a:pPr>
              <a:lnSpc>
                <a:spcPct val="150000"/>
              </a:lnSpc>
            </a:pPr>
            <a:r>
              <a:rPr lang="el-GR" sz="2000" dirty="0">
                <a:latin typeface="Times New Roman" panose="02020603050405020304" pitchFamily="18" charset="0"/>
                <a:cs typeface="Times New Roman" panose="02020603050405020304" pitchFamily="18" charset="0"/>
              </a:rPr>
              <a:t>-Οστεομυελίτιδα ( μικροβιακή φλεγμονή)</a:t>
            </a:r>
          </a:p>
          <a:p>
            <a:pPr>
              <a:lnSpc>
                <a:spcPct val="150000"/>
              </a:lnSpc>
            </a:pPr>
            <a:r>
              <a:rPr lang="el-GR" sz="2000" dirty="0">
                <a:latin typeface="Times New Roman" panose="02020603050405020304" pitchFamily="18" charset="0"/>
                <a:cs typeface="Times New Roman" panose="02020603050405020304" pitchFamily="18" charset="0"/>
              </a:rPr>
              <a:t>-Αιμορραγία ή αιμάτωμα</a:t>
            </a:r>
          </a:p>
          <a:p>
            <a:pPr>
              <a:lnSpc>
                <a:spcPct val="150000"/>
              </a:lnSpc>
            </a:pPr>
            <a:r>
              <a:rPr lang="el-GR" sz="2000" dirty="0">
                <a:latin typeface="Times New Roman" panose="02020603050405020304" pitchFamily="18" charset="0"/>
                <a:cs typeface="Times New Roman" panose="02020603050405020304" pitchFamily="18" charset="0"/>
              </a:rPr>
              <a:t>-Τρώση ζωτικών οργάνων</a:t>
            </a:r>
          </a:p>
        </p:txBody>
      </p:sp>
      <p:sp>
        <p:nvSpPr>
          <p:cNvPr id="6" name="Θέση αριθμού διαφάνειας 5">
            <a:extLst>
              <a:ext uri="{FF2B5EF4-FFF2-40B4-BE49-F238E27FC236}">
                <a16:creationId xmlns:a16="http://schemas.microsoft.com/office/drawing/2014/main" id="{F193921B-F4FC-5E7D-F154-42C07E548938}"/>
              </a:ext>
            </a:extLst>
          </p:cNvPr>
          <p:cNvSpPr>
            <a:spLocks noGrp="1"/>
          </p:cNvSpPr>
          <p:nvPr>
            <p:ph type="sldNum" sz="quarter" idx="12"/>
          </p:nvPr>
        </p:nvSpPr>
        <p:spPr/>
        <p:txBody>
          <a:bodyPr/>
          <a:lstStyle/>
          <a:p>
            <a:fld id="{4CCD7842-DAF8-4E6D-B3E4-25723BC0F476}" type="slidenum">
              <a:rPr lang="el-GR" smtClean="0"/>
              <a:t>6</a:t>
            </a:fld>
            <a:endParaRPr lang="el-GR"/>
          </a:p>
        </p:txBody>
      </p:sp>
      <p:sp>
        <p:nvSpPr>
          <p:cNvPr id="7" name="Θέση υποσέλιδου 6">
            <a:extLst>
              <a:ext uri="{FF2B5EF4-FFF2-40B4-BE49-F238E27FC236}">
                <a16:creationId xmlns:a16="http://schemas.microsoft.com/office/drawing/2014/main" id="{6B610035-3E79-D867-BB57-FB1772D9C6C8}"/>
              </a:ext>
            </a:extLst>
          </p:cNvPr>
          <p:cNvSpPr>
            <a:spLocks noGrp="1"/>
          </p:cNvSpPr>
          <p:nvPr>
            <p:ph type="ftr" sz="quarter" idx="11"/>
          </p:nvPr>
        </p:nvSpPr>
        <p:spPr/>
        <p:txBody>
          <a:bodyPr/>
          <a:lstStyle/>
          <a:p>
            <a:r>
              <a:rPr lang="el-GR"/>
              <a:t>ΒΛΑΧΟΣ ΑΝΑΡΓΥΡΟΣ ΝΟΣΗΛΕΥΤΗΣ ΤΕ MSC</a:t>
            </a:r>
          </a:p>
        </p:txBody>
      </p:sp>
    </p:spTree>
    <p:extLst>
      <p:ext uri="{BB962C8B-B14F-4D97-AF65-F5344CB8AC3E}">
        <p14:creationId xmlns:p14="http://schemas.microsoft.com/office/powerpoint/2010/main" val="3787472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C5CF0C6-22AB-9337-1549-0E6D799FA48A}"/>
              </a:ext>
            </a:extLst>
          </p:cNvPr>
          <p:cNvSpPr txBox="1"/>
          <p:nvPr/>
        </p:nvSpPr>
        <p:spPr>
          <a:xfrm>
            <a:off x="337351" y="266330"/>
            <a:ext cx="11469950" cy="6740307"/>
          </a:xfrm>
          <a:prstGeom prst="rect">
            <a:avLst/>
          </a:prstGeom>
          <a:noFill/>
        </p:spPr>
        <p:txBody>
          <a:bodyPr wrap="square" rtlCol="0">
            <a:spAutoFit/>
          </a:bodyPr>
          <a:lstStyle/>
          <a:p>
            <a:pPr algn="ctr">
              <a:lnSpc>
                <a:spcPct val="150000"/>
              </a:lnSpc>
            </a:pPr>
            <a:r>
              <a:rPr lang="el-GR" b="1" u="sng" dirty="0">
                <a:latin typeface="Times New Roman" panose="02020603050405020304" pitchFamily="18" charset="0"/>
                <a:cs typeface="Times New Roman" panose="02020603050405020304" pitchFamily="18" charset="0"/>
              </a:rPr>
              <a:t>ΠΑΡΑΚΕΝΤΗΣΗ ΘΩΡΑΚΑ</a:t>
            </a:r>
          </a:p>
          <a:p>
            <a:pPr algn="ctr">
              <a:lnSpc>
                <a:spcPct val="150000"/>
              </a:lnSpc>
            </a:pPr>
            <a:endParaRPr lang="el-GR" dirty="0">
              <a:latin typeface="Times New Roman" panose="02020603050405020304" pitchFamily="18" charset="0"/>
              <a:cs typeface="Times New Roman" panose="02020603050405020304" pitchFamily="18" charset="0"/>
            </a:endParaRPr>
          </a:p>
          <a:p>
            <a:pPr>
              <a:lnSpc>
                <a:spcPct val="150000"/>
              </a:lnSpc>
            </a:pPr>
            <a:r>
              <a:rPr lang="el-GR" b="1" dirty="0">
                <a:latin typeface="Times New Roman" panose="02020603050405020304" pitchFamily="18" charset="0"/>
                <a:cs typeface="Times New Roman" panose="02020603050405020304" pitchFamily="18" charset="0"/>
              </a:rPr>
              <a:t>ΕΝΔΕΙΞΕΙΣ</a:t>
            </a:r>
          </a:p>
          <a:p>
            <a:pPr>
              <a:lnSpc>
                <a:spcPct val="150000"/>
              </a:lnSpc>
            </a:pPr>
            <a:r>
              <a:rPr lang="el-GR" dirty="0">
                <a:latin typeface="Times New Roman" panose="02020603050405020304" pitchFamily="18" charset="0"/>
                <a:cs typeface="Times New Roman" panose="02020603050405020304" pitchFamily="18" charset="0"/>
              </a:rPr>
              <a:t>-Φλεγμονές</a:t>
            </a:r>
          </a:p>
          <a:p>
            <a:pPr>
              <a:lnSpc>
                <a:spcPct val="150000"/>
              </a:lnSpc>
            </a:pPr>
            <a:r>
              <a:rPr lang="el-GR" dirty="0">
                <a:latin typeface="Times New Roman" panose="02020603050405020304" pitchFamily="18" charset="0"/>
                <a:cs typeface="Times New Roman" panose="02020603050405020304" pitchFamily="18" charset="0"/>
              </a:rPr>
              <a:t>-Καρδιακή ανεπάρκεια</a:t>
            </a:r>
          </a:p>
          <a:p>
            <a:pPr>
              <a:lnSpc>
                <a:spcPct val="150000"/>
              </a:lnSpc>
            </a:pPr>
            <a:r>
              <a:rPr lang="el-GR" dirty="0">
                <a:latin typeface="Times New Roman" panose="02020603050405020304" pitchFamily="18" charset="0"/>
                <a:cs typeface="Times New Roman" panose="02020603050405020304" pitchFamily="18" charset="0"/>
              </a:rPr>
              <a:t>-Νεοπλάσματα</a:t>
            </a:r>
          </a:p>
          <a:p>
            <a:pPr>
              <a:lnSpc>
                <a:spcPct val="150000"/>
              </a:lnSpc>
            </a:pPr>
            <a:r>
              <a:rPr lang="el-GR" dirty="0">
                <a:latin typeface="Times New Roman" panose="02020603050405020304" pitchFamily="18" charset="0"/>
                <a:cs typeface="Times New Roman" panose="02020603050405020304" pitchFamily="18" charset="0"/>
              </a:rPr>
              <a:t>-Κακώσεις θώρακα</a:t>
            </a:r>
          </a:p>
          <a:p>
            <a:pPr>
              <a:lnSpc>
                <a:spcPct val="150000"/>
              </a:lnSpc>
            </a:pPr>
            <a:endParaRPr lang="el-GR" dirty="0">
              <a:latin typeface="Times New Roman" panose="02020603050405020304" pitchFamily="18" charset="0"/>
              <a:cs typeface="Times New Roman" panose="02020603050405020304" pitchFamily="18" charset="0"/>
            </a:endParaRPr>
          </a:p>
          <a:p>
            <a:pPr>
              <a:lnSpc>
                <a:spcPct val="150000"/>
              </a:lnSpc>
            </a:pPr>
            <a:r>
              <a:rPr lang="el-GR" dirty="0">
                <a:latin typeface="Times New Roman" panose="02020603050405020304" pitchFamily="18" charset="0"/>
                <a:cs typeface="Times New Roman" panose="02020603050405020304" pitchFamily="18" charset="0"/>
              </a:rPr>
              <a:t>Ο ασθενής βιώνει :πόνο, δύσπνοια, μειωμένη κινητικότητα του θωρακικού τοιχώματος</a:t>
            </a:r>
          </a:p>
          <a:p>
            <a:pPr>
              <a:lnSpc>
                <a:spcPct val="150000"/>
              </a:lnSpc>
            </a:pPr>
            <a:endParaRPr lang="el-GR" b="1" dirty="0">
              <a:latin typeface="Times New Roman" panose="02020603050405020304" pitchFamily="18" charset="0"/>
              <a:cs typeface="Times New Roman" panose="02020603050405020304" pitchFamily="18" charset="0"/>
            </a:endParaRPr>
          </a:p>
          <a:p>
            <a:pPr>
              <a:lnSpc>
                <a:spcPct val="150000"/>
              </a:lnSpc>
            </a:pPr>
            <a:r>
              <a:rPr lang="el-GR" b="1" dirty="0">
                <a:latin typeface="Times New Roman" panose="02020603050405020304" pitchFamily="18" charset="0"/>
                <a:cs typeface="Times New Roman" panose="02020603050405020304" pitchFamily="18" charset="0"/>
              </a:rPr>
              <a:t>ΥΛΙΚΑ ΠΑΡΑΚΕΝΤΗΣΗΣ ΘΩΡΑΚΑ</a:t>
            </a:r>
          </a:p>
          <a:p>
            <a:pPr>
              <a:lnSpc>
                <a:spcPct val="150000"/>
              </a:lnSpc>
            </a:pPr>
            <a:r>
              <a:rPr lang="el-GR" dirty="0">
                <a:latin typeface="Times New Roman" panose="02020603050405020304" pitchFamily="18" charset="0"/>
                <a:cs typeface="Times New Roman" panose="02020603050405020304" pitchFamily="18" charset="0"/>
              </a:rPr>
              <a:t>-Αποστειρωμένα γάντια</a:t>
            </a:r>
          </a:p>
          <a:p>
            <a:pPr>
              <a:lnSpc>
                <a:spcPct val="150000"/>
              </a:lnSpc>
            </a:pPr>
            <a:r>
              <a:rPr lang="el-GR" dirty="0">
                <a:latin typeface="Times New Roman" panose="02020603050405020304" pitchFamily="18" charset="0"/>
                <a:cs typeface="Times New Roman" panose="02020603050405020304" pitchFamily="18" charset="0"/>
              </a:rPr>
              <a:t>-Αποστειρωμένο πεδίο</a:t>
            </a:r>
          </a:p>
          <a:p>
            <a:pPr>
              <a:lnSpc>
                <a:spcPct val="150000"/>
              </a:lnSpc>
            </a:pPr>
            <a:r>
              <a:rPr lang="el-GR" dirty="0">
                <a:latin typeface="Times New Roman" panose="02020603050405020304" pitchFamily="18" charset="0"/>
                <a:cs typeface="Times New Roman" panose="02020603050405020304" pitchFamily="18" charset="0"/>
              </a:rPr>
              <a:t>-Αντισηπτικό διάλυμα</a:t>
            </a:r>
          </a:p>
          <a:p>
            <a:endParaRPr lang="el-GR" dirty="0"/>
          </a:p>
          <a:p>
            <a:endParaRPr lang="el-GR" dirty="0"/>
          </a:p>
          <a:p>
            <a:endParaRPr lang="el-GR" dirty="0"/>
          </a:p>
        </p:txBody>
      </p:sp>
      <p:sp>
        <p:nvSpPr>
          <p:cNvPr id="3" name="Θέση αριθμού διαφάνειας 2">
            <a:extLst>
              <a:ext uri="{FF2B5EF4-FFF2-40B4-BE49-F238E27FC236}">
                <a16:creationId xmlns:a16="http://schemas.microsoft.com/office/drawing/2014/main" id="{02674352-7736-1FA9-E528-FD97AFFD7CC1}"/>
              </a:ext>
            </a:extLst>
          </p:cNvPr>
          <p:cNvSpPr>
            <a:spLocks noGrp="1"/>
          </p:cNvSpPr>
          <p:nvPr>
            <p:ph type="sldNum" sz="quarter" idx="12"/>
          </p:nvPr>
        </p:nvSpPr>
        <p:spPr/>
        <p:txBody>
          <a:bodyPr/>
          <a:lstStyle/>
          <a:p>
            <a:fld id="{4CCD7842-DAF8-4E6D-B3E4-25723BC0F476}" type="slidenum">
              <a:rPr lang="el-GR" smtClean="0"/>
              <a:t>7</a:t>
            </a:fld>
            <a:endParaRPr lang="el-GR"/>
          </a:p>
        </p:txBody>
      </p:sp>
      <p:sp>
        <p:nvSpPr>
          <p:cNvPr id="4" name="Θέση υποσέλιδου 3">
            <a:extLst>
              <a:ext uri="{FF2B5EF4-FFF2-40B4-BE49-F238E27FC236}">
                <a16:creationId xmlns:a16="http://schemas.microsoft.com/office/drawing/2014/main" id="{0F79E7C1-9665-41A0-146F-28CC20E5054D}"/>
              </a:ext>
            </a:extLst>
          </p:cNvPr>
          <p:cNvSpPr>
            <a:spLocks noGrp="1"/>
          </p:cNvSpPr>
          <p:nvPr>
            <p:ph type="ftr" sz="quarter" idx="11"/>
          </p:nvPr>
        </p:nvSpPr>
        <p:spPr/>
        <p:txBody>
          <a:bodyPr/>
          <a:lstStyle/>
          <a:p>
            <a:r>
              <a:rPr lang="el-GR"/>
              <a:t>ΒΛΑΧΟΣ ΑΝΑΡΓΥΡΟΣ ΝΟΣΗΛΕΥΤΗΣ ΤΕ MSC</a:t>
            </a:r>
          </a:p>
        </p:txBody>
      </p:sp>
    </p:spTree>
    <p:extLst>
      <p:ext uri="{BB962C8B-B14F-4D97-AF65-F5344CB8AC3E}">
        <p14:creationId xmlns:p14="http://schemas.microsoft.com/office/powerpoint/2010/main" val="2930093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ANTRUM TROCAR NEEDLE 14G WITH CROSS BAR">
            <a:extLst>
              <a:ext uri="{FF2B5EF4-FFF2-40B4-BE49-F238E27FC236}">
                <a16:creationId xmlns:a16="http://schemas.microsoft.com/office/drawing/2014/main" id="{0B27E926-68E2-52EC-5D91-8D9D8E9503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0213" y="674888"/>
            <a:ext cx="3162670" cy="185806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2FFFCDC7-0FA6-1083-7FBB-15E68A884EFB}"/>
              </a:ext>
            </a:extLst>
          </p:cNvPr>
          <p:cNvSpPr txBox="1"/>
          <p:nvPr/>
        </p:nvSpPr>
        <p:spPr>
          <a:xfrm>
            <a:off x="310719" y="188469"/>
            <a:ext cx="10271464" cy="8679299"/>
          </a:xfrm>
          <a:prstGeom prst="rect">
            <a:avLst/>
          </a:prstGeom>
          <a:noFill/>
        </p:spPr>
        <p:txBody>
          <a:bodyPr wrap="square" rtlCol="0">
            <a:spAutoFit/>
          </a:bodyPr>
          <a:lstStyle/>
          <a:p>
            <a:r>
              <a:rPr lang="en-US" dirty="0"/>
              <a:t>-B</a:t>
            </a:r>
            <a:r>
              <a:rPr lang="el-GR" dirty="0" err="1"/>
              <a:t>ελόνα</a:t>
            </a:r>
            <a:r>
              <a:rPr lang="el-GR" dirty="0"/>
              <a:t> </a:t>
            </a:r>
            <a:r>
              <a:rPr lang="en-US" dirty="0"/>
              <a:t>trocar</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a:lnSpc>
                <a:spcPct val="150000"/>
              </a:lnSpc>
            </a:pPr>
            <a:r>
              <a:rPr lang="el-GR" dirty="0">
                <a:latin typeface="Times New Roman" panose="02020603050405020304" pitchFamily="18" charset="0"/>
                <a:cs typeface="Times New Roman" panose="02020603050405020304" pitchFamily="18" charset="0"/>
              </a:rPr>
              <a:t>-Γάντια μιας χρήσης</a:t>
            </a:r>
          </a:p>
          <a:p>
            <a:pPr>
              <a:lnSpc>
                <a:spcPct val="150000"/>
              </a:lnSpc>
            </a:pPr>
            <a:r>
              <a:rPr lang="el-GR" dirty="0">
                <a:latin typeface="Times New Roman" panose="02020603050405020304" pitchFamily="18" charset="0"/>
                <a:cs typeface="Times New Roman" panose="02020603050405020304" pitchFamily="18" charset="0"/>
              </a:rPr>
              <a:t>-Τοπικό αναισθητικό</a:t>
            </a:r>
          </a:p>
          <a:p>
            <a:pPr>
              <a:lnSpc>
                <a:spcPct val="150000"/>
              </a:lnSpc>
            </a:pPr>
            <a:r>
              <a:rPr lang="el-GR" dirty="0">
                <a:latin typeface="Times New Roman" panose="02020603050405020304" pitchFamily="18" charset="0"/>
                <a:cs typeface="Times New Roman" panose="02020603050405020304" pitchFamily="18" charset="0"/>
              </a:rPr>
              <a:t>-Διάφορες σύριγγες</a:t>
            </a:r>
          </a:p>
          <a:p>
            <a:pPr>
              <a:lnSpc>
                <a:spcPct val="150000"/>
              </a:lnSpc>
            </a:pPr>
            <a:r>
              <a:rPr lang="el-GR" dirty="0">
                <a:latin typeface="Times New Roman" panose="02020603050405020304" pitchFamily="18" charset="0"/>
                <a:cs typeface="Times New Roman" panose="02020603050405020304" pitchFamily="18" charset="0"/>
              </a:rPr>
              <a:t>-Γάζες</a:t>
            </a:r>
          </a:p>
          <a:p>
            <a:pPr>
              <a:lnSpc>
                <a:spcPct val="150000"/>
              </a:lnSpc>
            </a:pPr>
            <a:r>
              <a:rPr lang="el-GR" dirty="0">
                <a:latin typeface="Times New Roman" panose="02020603050405020304" pitchFamily="18" charset="0"/>
                <a:cs typeface="Times New Roman" panose="02020603050405020304" pitchFamily="18" charset="0"/>
              </a:rPr>
              <a:t>-Φλεβοκαθετήρας</a:t>
            </a:r>
          </a:p>
          <a:p>
            <a:pPr>
              <a:lnSpc>
                <a:spcPct val="150000"/>
              </a:lnSpc>
            </a:pPr>
            <a:r>
              <a:rPr lang="en-US" dirty="0">
                <a:latin typeface="Times New Roman" panose="02020603050405020304" pitchFamily="18" charset="0"/>
                <a:cs typeface="Times New Roman" panose="02020603050405020304" pitchFamily="18" charset="0"/>
              </a:rPr>
              <a:t>-3 way </a:t>
            </a:r>
            <a:r>
              <a:rPr lang="el-GR" dirty="0">
                <a:latin typeface="Times New Roman" panose="02020603050405020304" pitchFamily="18" charset="0"/>
                <a:cs typeface="Times New Roman" panose="02020603050405020304" pitchFamily="18" charset="0"/>
              </a:rPr>
              <a:t>με προέκταση</a:t>
            </a:r>
          </a:p>
          <a:p>
            <a:pPr>
              <a:lnSpc>
                <a:spcPct val="150000"/>
              </a:lnSpc>
            </a:pPr>
            <a:r>
              <a:rPr lang="el-GR" dirty="0">
                <a:latin typeface="Times New Roman" panose="02020603050405020304" pitchFamily="18" charset="0"/>
                <a:cs typeface="Times New Roman" panose="02020603050405020304" pitchFamily="18" charset="0"/>
              </a:rPr>
              <a:t>-Συσκευή ορού</a:t>
            </a:r>
          </a:p>
          <a:p>
            <a:pPr>
              <a:lnSpc>
                <a:spcPct val="150000"/>
              </a:lnSpc>
            </a:pPr>
            <a:r>
              <a:rPr lang="el-GR" dirty="0"/>
              <a:t>-</a:t>
            </a:r>
            <a:r>
              <a:rPr lang="el-GR" dirty="0">
                <a:latin typeface="Times New Roman" panose="02020603050405020304" pitchFamily="18" charset="0"/>
                <a:cs typeface="Times New Roman" panose="02020603050405020304" pitchFamily="18" charset="0"/>
              </a:rPr>
              <a:t>Διάφορες βελόνες</a:t>
            </a:r>
          </a:p>
          <a:p>
            <a:pPr>
              <a:lnSpc>
                <a:spcPct val="150000"/>
              </a:lnSpc>
            </a:pPr>
            <a:r>
              <a:rPr lang="el-GR" dirty="0">
                <a:latin typeface="Times New Roman" panose="02020603050405020304" pitchFamily="18" charset="0"/>
                <a:cs typeface="Times New Roman" panose="02020603050405020304" pitchFamily="18" charset="0"/>
              </a:rPr>
              <a:t>-Ασκό ούρων</a:t>
            </a:r>
          </a:p>
          <a:p>
            <a:pPr>
              <a:lnSpc>
                <a:spcPct val="150000"/>
              </a:lnSpc>
            </a:pPr>
            <a:endParaRPr lang="el-GR" dirty="0">
              <a:latin typeface="Times New Roman" panose="02020603050405020304" pitchFamily="18" charset="0"/>
              <a:cs typeface="Times New Roman" panose="02020603050405020304" pitchFamily="18" charset="0"/>
            </a:endParaRPr>
          </a:p>
          <a:p>
            <a:endParaRPr lang="el-GR" dirty="0"/>
          </a:p>
          <a:p>
            <a:endParaRPr lang="el-GR" dirty="0"/>
          </a:p>
          <a:p>
            <a:endParaRPr lang="el-GR" dirty="0"/>
          </a:p>
          <a:p>
            <a:endParaRPr lang="el-GR" dirty="0"/>
          </a:p>
          <a:p>
            <a:endParaRPr lang="el-GR" dirty="0"/>
          </a:p>
          <a:p>
            <a:endParaRPr lang="el-GR" dirty="0"/>
          </a:p>
          <a:p>
            <a:endParaRPr lang="el-GR" dirty="0"/>
          </a:p>
        </p:txBody>
      </p:sp>
      <p:sp>
        <p:nvSpPr>
          <p:cNvPr id="4" name="Θέση αριθμού διαφάνειας 3">
            <a:extLst>
              <a:ext uri="{FF2B5EF4-FFF2-40B4-BE49-F238E27FC236}">
                <a16:creationId xmlns:a16="http://schemas.microsoft.com/office/drawing/2014/main" id="{FE26EA2E-E2FD-7FD0-8C42-96406FC3443D}"/>
              </a:ext>
            </a:extLst>
          </p:cNvPr>
          <p:cNvSpPr>
            <a:spLocks noGrp="1"/>
          </p:cNvSpPr>
          <p:nvPr>
            <p:ph type="sldNum" sz="quarter" idx="12"/>
          </p:nvPr>
        </p:nvSpPr>
        <p:spPr/>
        <p:txBody>
          <a:bodyPr/>
          <a:lstStyle/>
          <a:p>
            <a:fld id="{4CCD7842-DAF8-4E6D-B3E4-25723BC0F476}" type="slidenum">
              <a:rPr lang="el-GR" smtClean="0"/>
              <a:t>8</a:t>
            </a:fld>
            <a:endParaRPr lang="el-GR"/>
          </a:p>
        </p:txBody>
      </p:sp>
      <p:sp>
        <p:nvSpPr>
          <p:cNvPr id="5" name="Θέση υποσέλιδου 4">
            <a:extLst>
              <a:ext uri="{FF2B5EF4-FFF2-40B4-BE49-F238E27FC236}">
                <a16:creationId xmlns:a16="http://schemas.microsoft.com/office/drawing/2014/main" id="{8271D414-9A54-990A-D5CE-58FF3FFBA720}"/>
              </a:ext>
            </a:extLst>
          </p:cNvPr>
          <p:cNvSpPr>
            <a:spLocks noGrp="1"/>
          </p:cNvSpPr>
          <p:nvPr>
            <p:ph type="ftr" sz="quarter" idx="11"/>
          </p:nvPr>
        </p:nvSpPr>
        <p:spPr/>
        <p:txBody>
          <a:bodyPr/>
          <a:lstStyle/>
          <a:p>
            <a:r>
              <a:rPr lang="el-GR"/>
              <a:t>ΒΛΑΧΟΣ ΑΝΑΡΓΥΡΟΣ ΝΟΣΗΛΕΥΤΗΣ ΤΕ MSC</a:t>
            </a:r>
          </a:p>
        </p:txBody>
      </p:sp>
    </p:spTree>
    <p:extLst>
      <p:ext uri="{BB962C8B-B14F-4D97-AF65-F5344CB8AC3E}">
        <p14:creationId xmlns:p14="http://schemas.microsoft.com/office/powerpoint/2010/main" val="2444981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E0ED090-87C2-5345-6425-30EDBE75278D}"/>
              </a:ext>
            </a:extLst>
          </p:cNvPr>
          <p:cNvSpPr txBox="1"/>
          <p:nvPr/>
        </p:nvSpPr>
        <p:spPr>
          <a:xfrm>
            <a:off x="275208" y="204186"/>
            <a:ext cx="11638625" cy="6047809"/>
          </a:xfrm>
          <a:prstGeom prst="rect">
            <a:avLst/>
          </a:prstGeom>
          <a:noFill/>
        </p:spPr>
        <p:txBody>
          <a:bodyPr wrap="square" rtlCol="0">
            <a:spAutoFit/>
          </a:bodyPr>
          <a:lstStyle/>
          <a:p>
            <a:pPr>
              <a:lnSpc>
                <a:spcPct val="150000"/>
              </a:lnSpc>
            </a:pPr>
            <a:r>
              <a:rPr lang="el-GR" dirty="0">
                <a:latin typeface="Times New Roman" panose="02020603050405020304" pitchFamily="18" charset="0"/>
                <a:cs typeface="Times New Roman" panose="02020603050405020304" pitchFamily="18" charset="0"/>
              </a:rPr>
              <a:t>-Δοκιμαστικά σωληνάρια</a:t>
            </a:r>
          </a:p>
          <a:p>
            <a:pPr>
              <a:lnSpc>
                <a:spcPct val="150000"/>
              </a:lnSpc>
            </a:pPr>
            <a:r>
              <a:rPr lang="el-GR" dirty="0">
                <a:latin typeface="Times New Roman" panose="02020603050405020304" pitchFamily="18" charset="0"/>
                <a:cs typeface="Times New Roman" panose="02020603050405020304" pitchFamily="18" charset="0"/>
              </a:rPr>
              <a:t>-Αδιάβροχο τετράγωνο</a:t>
            </a:r>
          </a:p>
          <a:p>
            <a:pPr>
              <a:lnSpc>
                <a:spcPct val="150000"/>
              </a:lnSpc>
            </a:pPr>
            <a:r>
              <a:rPr lang="el-GR" dirty="0">
                <a:latin typeface="Times New Roman" panose="02020603050405020304" pitchFamily="18" charset="0"/>
                <a:cs typeface="Times New Roman" panose="02020603050405020304" pitchFamily="18" charset="0"/>
              </a:rPr>
              <a:t>-Αυτοκόλλητο επίθεμα</a:t>
            </a:r>
          </a:p>
          <a:p>
            <a:pPr>
              <a:lnSpc>
                <a:spcPct val="150000"/>
              </a:lnSpc>
            </a:pPr>
            <a:endParaRPr lang="el-GR" dirty="0">
              <a:latin typeface="Times New Roman" panose="02020603050405020304" pitchFamily="18" charset="0"/>
              <a:cs typeface="Times New Roman" panose="02020603050405020304" pitchFamily="18" charset="0"/>
            </a:endParaRPr>
          </a:p>
          <a:p>
            <a:r>
              <a:rPr lang="el-GR" b="1" dirty="0">
                <a:latin typeface="Times New Roman" panose="02020603050405020304" pitchFamily="18" charset="0"/>
                <a:cs typeface="Times New Roman" panose="02020603050405020304" pitchFamily="18" charset="0"/>
              </a:rPr>
              <a:t>ΠΡΟΕΤΟΙΜΑΣΙΑ ΑΣΘΕΝΗ ΓΙΑ ΠΑΡΑΚΕΝΤΗΣΗ ΘΩΡΑΚΑ </a:t>
            </a:r>
          </a:p>
          <a:p>
            <a:endParaRPr lang="el-GR" dirty="0">
              <a:latin typeface="Times New Roman" panose="02020603050405020304" pitchFamily="18" charset="0"/>
              <a:cs typeface="Times New Roman" panose="02020603050405020304" pitchFamily="18" charset="0"/>
            </a:endParaRPr>
          </a:p>
          <a:p>
            <a:pPr>
              <a:lnSpc>
                <a:spcPct val="150000"/>
              </a:lnSpc>
            </a:pPr>
            <a:r>
              <a:rPr lang="el-GR" dirty="0">
                <a:latin typeface="Times New Roman" panose="02020603050405020304" pitchFamily="18" charset="0"/>
                <a:cs typeface="Times New Roman" panose="02020603050405020304" pitchFamily="18" charset="0"/>
              </a:rPr>
              <a:t>-Εισερχόμαστε στο θάλαμο και ζητάμε από τους συνοδούς να αποχωρήσουν</a:t>
            </a:r>
          </a:p>
          <a:p>
            <a:pPr>
              <a:lnSpc>
                <a:spcPct val="150000"/>
              </a:lnSpc>
            </a:pPr>
            <a:r>
              <a:rPr lang="el-GR" dirty="0">
                <a:latin typeface="Times New Roman" panose="02020603050405020304" pitchFamily="18" charset="0"/>
                <a:cs typeface="Times New Roman" panose="02020603050405020304" pitchFamily="18" charset="0"/>
              </a:rPr>
              <a:t>-Ενημερώνουμε τον ασθενή για το τι πρόκειται να κάνουμε</a:t>
            </a:r>
          </a:p>
          <a:p>
            <a:pPr>
              <a:lnSpc>
                <a:spcPct val="150000"/>
              </a:lnSpc>
            </a:pPr>
            <a:r>
              <a:rPr lang="el-GR" dirty="0">
                <a:latin typeface="Times New Roman" panose="02020603050405020304" pitchFamily="18" charset="0"/>
                <a:cs typeface="Times New Roman" panose="02020603050405020304" pitchFamily="18" charset="0"/>
              </a:rPr>
              <a:t>-Εξηγούμε στον ασθενή ότι  κατά τη διάρκεια της παρακέντησης θα πρέπει να μην βήξει ή κάνει κάποια απότομη κίνηση ώστε να μην προκληθεί κάποιος τραυματισμός</a:t>
            </a:r>
          </a:p>
          <a:p>
            <a:pPr>
              <a:lnSpc>
                <a:spcPct val="150000"/>
              </a:lnSpc>
            </a:pPr>
            <a:r>
              <a:rPr lang="el-GR" dirty="0">
                <a:latin typeface="Times New Roman" panose="02020603050405020304" pitchFamily="18" charset="0"/>
                <a:cs typeface="Times New Roman" panose="02020603050405020304" pitchFamily="18" charset="0"/>
              </a:rPr>
              <a:t>-Τοποθετούμε τον ασθενή στην κατάλληλη θέση</a:t>
            </a:r>
          </a:p>
          <a:p>
            <a:pPr>
              <a:lnSpc>
                <a:spcPct val="150000"/>
              </a:lnSpc>
            </a:pPr>
            <a:r>
              <a:rPr lang="el-GR" dirty="0">
                <a:latin typeface="Times New Roman" panose="02020603050405020304" pitchFamily="18" charset="0"/>
                <a:cs typeface="Times New Roman" panose="02020603050405020304" pitchFamily="18" charset="0"/>
              </a:rPr>
              <a:t>-Το σημείο της παρακέντησης καθορίζεται από την κλινική εξέταση, τον ακτινολογικό και υπερηχογραφικό έλεγχο του ασθενούς</a:t>
            </a:r>
          </a:p>
          <a:p>
            <a:endParaRPr lang="el-GR" dirty="0">
              <a:latin typeface="Times New Roman" panose="02020603050405020304" pitchFamily="18" charset="0"/>
              <a:cs typeface="Times New Roman" panose="02020603050405020304" pitchFamily="18" charset="0"/>
            </a:endParaRPr>
          </a:p>
          <a:p>
            <a:endParaRPr lang="el-GR" dirty="0"/>
          </a:p>
          <a:p>
            <a:endParaRPr lang="el-GR" dirty="0"/>
          </a:p>
        </p:txBody>
      </p:sp>
      <p:sp>
        <p:nvSpPr>
          <p:cNvPr id="3" name="Θέση αριθμού διαφάνειας 2">
            <a:extLst>
              <a:ext uri="{FF2B5EF4-FFF2-40B4-BE49-F238E27FC236}">
                <a16:creationId xmlns:a16="http://schemas.microsoft.com/office/drawing/2014/main" id="{534802B3-0B84-FF13-EAE4-59BD6E18A353}"/>
              </a:ext>
            </a:extLst>
          </p:cNvPr>
          <p:cNvSpPr>
            <a:spLocks noGrp="1"/>
          </p:cNvSpPr>
          <p:nvPr>
            <p:ph type="sldNum" sz="quarter" idx="12"/>
          </p:nvPr>
        </p:nvSpPr>
        <p:spPr/>
        <p:txBody>
          <a:bodyPr/>
          <a:lstStyle/>
          <a:p>
            <a:fld id="{4CCD7842-DAF8-4E6D-B3E4-25723BC0F476}" type="slidenum">
              <a:rPr lang="el-GR" smtClean="0"/>
              <a:t>9</a:t>
            </a:fld>
            <a:endParaRPr lang="el-GR"/>
          </a:p>
        </p:txBody>
      </p:sp>
      <p:sp>
        <p:nvSpPr>
          <p:cNvPr id="4" name="Θέση υποσέλιδου 3">
            <a:extLst>
              <a:ext uri="{FF2B5EF4-FFF2-40B4-BE49-F238E27FC236}">
                <a16:creationId xmlns:a16="http://schemas.microsoft.com/office/drawing/2014/main" id="{284817CE-C9EA-7522-C536-CAC9842BE803}"/>
              </a:ext>
            </a:extLst>
          </p:cNvPr>
          <p:cNvSpPr>
            <a:spLocks noGrp="1"/>
          </p:cNvSpPr>
          <p:nvPr>
            <p:ph type="ftr" sz="quarter" idx="11"/>
          </p:nvPr>
        </p:nvSpPr>
        <p:spPr/>
        <p:txBody>
          <a:bodyPr/>
          <a:lstStyle/>
          <a:p>
            <a:r>
              <a:rPr lang="el-GR"/>
              <a:t>ΒΛΑΧΟΣ ΑΝΑΡΓΥΡΟΣ ΝΟΣΗΛΕΥΤΗΣ ΤΕ MSC</a:t>
            </a:r>
          </a:p>
        </p:txBody>
      </p:sp>
    </p:spTree>
    <p:extLst>
      <p:ext uri="{BB962C8B-B14F-4D97-AF65-F5344CB8AC3E}">
        <p14:creationId xmlns:p14="http://schemas.microsoft.com/office/powerpoint/2010/main" val="237435998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238</TotalTime>
  <Words>1420</Words>
  <Application>Microsoft Office PowerPoint</Application>
  <PresentationFormat>Ευρεία οθόνη</PresentationFormat>
  <Paragraphs>266</Paragraphs>
  <Slides>23</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23</vt:i4>
      </vt:variant>
    </vt:vector>
  </HeadingPairs>
  <TitlesOfParts>
    <vt:vector size="29" baseType="lpstr">
      <vt:lpstr>Arial</vt:lpstr>
      <vt:lpstr>Calibri</vt:lpstr>
      <vt:lpstr>Calibri Light</vt:lpstr>
      <vt:lpstr>Helvetica Neue</vt:lpstr>
      <vt:lpstr>Times New Roman</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Ανάργυρος Βλάχος</dc:creator>
  <cp:lastModifiedBy>Ανάργυρος Βλάχος</cp:lastModifiedBy>
  <cp:revision>5</cp:revision>
  <dcterms:created xsi:type="dcterms:W3CDTF">2024-05-19T16:48:43Z</dcterms:created>
  <dcterms:modified xsi:type="dcterms:W3CDTF">2024-05-29T18:25:08Z</dcterms:modified>
</cp:coreProperties>
</file>