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8" r:id="rId8"/>
    <p:sldId id="269" r:id="rId9"/>
    <p:sldId id="262" r:id="rId10"/>
    <p:sldId id="263" r:id="rId11"/>
    <p:sldId id="264" r:id="rId12"/>
    <p:sldId id="265" r:id="rId13"/>
    <p:sldId id="266" r:id="rId14"/>
    <p:sldId id="267" r:id="rId15"/>
    <p:sldId id="270"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79" d="100"/>
          <a:sy n="79" d="100"/>
        </p:scale>
        <p:origin x="8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2EA5FD-7B0E-4C07-B4AC-DE4BE8F47675}" type="datetimeFigureOut">
              <a:rPr lang="el-GR" smtClean="0"/>
              <a:t>28/4/2024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FA4954-45A1-4837-8422-53AECB9E83D3}" type="slidenum">
              <a:rPr lang="el-GR" smtClean="0"/>
              <a:t>‹#›</a:t>
            </a:fld>
            <a:endParaRPr lang="el-GR"/>
          </a:p>
        </p:txBody>
      </p:sp>
    </p:spTree>
    <p:extLst>
      <p:ext uri="{BB962C8B-B14F-4D97-AF65-F5344CB8AC3E}">
        <p14:creationId xmlns:p14="http://schemas.microsoft.com/office/powerpoint/2010/main" val="1448782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1BE304-FD82-D0A8-78C5-7E5FF3B7A6C7}"/>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A6255EF1-3DC3-7C68-6700-516EA145ED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0C48DA90-AC23-5723-1B20-70FFE843614B}"/>
              </a:ext>
            </a:extLst>
          </p:cNvPr>
          <p:cNvSpPr>
            <a:spLocks noGrp="1"/>
          </p:cNvSpPr>
          <p:nvPr>
            <p:ph type="dt" sz="half" idx="10"/>
          </p:nvPr>
        </p:nvSpPr>
        <p:spPr/>
        <p:txBody>
          <a:bodyPr/>
          <a:lstStyle/>
          <a:p>
            <a:fld id="{2F6E69A0-068C-476E-B40C-BCCBA9570198}" type="datetime1">
              <a:rPr lang="el-GR" smtClean="0"/>
              <a:t>28/4/2024</a:t>
            </a:fld>
            <a:endParaRPr lang="el-GR"/>
          </a:p>
        </p:txBody>
      </p:sp>
      <p:sp>
        <p:nvSpPr>
          <p:cNvPr id="5" name="Θέση υποσέλιδου 4">
            <a:extLst>
              <a:ext uri="{FF2B5EF4-FFF2-40B4-BE49-F238E27FC236}">
                <a16:creationId xmlns:a16="http://schemas.microsoft.com/office/drawing/2014/main" id="{C7B99038-E6FB-2916-D727-4428F9914B03}"/>
              </a:ext>
            </a:extLst>
          </p:cNvPr>
          <p:cNvSpPr>
            <a:spLocks noGrp="1"/>
          </p:cNvSpPr>
          <p:nvPr>
            <p:ph type="ftr" sz="quarter" idx="11"/>
          </p:nvPr>
        </p:nvSpPr>
        <p:spPr/>
        <p:txBody>
          <a:bodyPr/>
          <a:lstStyle/>
          <a:p>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00D30DC1-5C8E-4AE9-B09C-E21604544601}"/>
              </a:ext>
            </a:extLst>
          </p:cNvPr>
          <p:cNvSpPr>
            <a:spLocks noGrp="1"/>
          </p:cNvSpPr>
          <p:nvPr>
            <p:ph type="sldNum" sz="quarter" idx="12"/>
          </p:nvPr>
        </p:nvSpPr>
        <p:spPr/>
        <p:txBody>
          <a:bodyPr/>
          <a:lstStyle/>
          <a:p>
            <a:fld id="{04E4C64C-C444-4652-AD17-52A22D9C656B}" type="slidenum">
              <a:rPr lang="el-GR" smtClean="0"/>
              <a:t>‹#›</a:t>
            </a:fld>
            <a:endParaRPr lang="el-GR"/>
          </a:p>
        </p:txBody>
      </p:sp>
    </p:spTree>
    <p:extLst>
      <p:ext uri="{BB962C8B-B14F-4D97-AF65-F5344CB8AC3E}">
        <p14:creationId xmlns:p14="http://schemas.microsoft.com/office/powerpoint/2010/main" val="1227574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C1EF3D-DFF7-25DF-CE4E-E8343DCC012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B5FBE444-B285-784D-9B96-895C30CB7875}"/>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C46BAE3-87B2-D1F2-D854-A6F01AD276CE}"/>
              </a:ext>
            </a:extLst>
          </p:cNvPr>
          <p:cNvSpPr>
            <a:spLocks noGrp="1"/>
          </p:cNvSpPr>
          <p:nvPr>
            <p:ph type="dt" sz="half" idx="10"/>
          </p:nvPr>
        </p:nvSpPr>
        <p:spPr/>
        <p:txBody>
          <a:bodyPr/>
          <a:lstStyle/>
          <a:p>
            <a:fld id="{EACBD993-6D9E-419D-8A6E-EB20F1DF42E3}" type="datetime1">
              <a:rPr lang="el-GR" smtClean="0"/>
              <a:t>28/4/2024</a:t>
            </a:fld>
            <a:endParaRPr lang="el-GR"/>
          </a:p>
        </p:txBody>
      </p:sp>
      <p:sp>
        <p:nvSpPr>
          <p:cNvPr id="5" name="Θέση υποσέλιδου 4">
            <a:extLst>
              <a:ext uri="{FF2B5EF4-FFF2-40B4-BE49-F238E27FC236}">
                <a16:creationId xmlns:a16="http://schemas.microsoft.com/office/drawing/2014/main" id="{FC241719-9DCB-FD2C-3DDE-3C228FED3E76}"/>
              </a:ext>
            </a:extLst>
          </p:cNvPr>
          <p:cNvSpPr>
            <a:spLocks noGrp="1"/>
          </p:cNvSpPr>
          <p:nvPr>
            <p:ph type="ftr" sz="quarter" idx="11"/>
          </p:nvPr>
        </p:nvSpPr>
        <p:spPr/>
        <p:txBody>
          <a:bodyPr/>
          <a:lstStyle/>
          <a:p>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04F17ED6-BF1D-11E3-1CE8-F22068236895}"/>
              </a:ext>
            </a:extLst>
          </p:cNvPr>
          <p:cNvSpPr>
            <a:spLocks noGrp="1"/>
          </p:cNvSpPr>
          <p:nvPr>
            <p:ph type="sldNum" sz="quarter" idx="12"/>
          </p:nvPr>
        </p:nvSpPr>
        <p:spPr/>
        <p:txBody>
          <a:bodyPr/>
          <a:lstStyle/>
          <a:p>
            <a:fld id="{04E4C64C-C444-4652-AD17-52A22D9C656B}" type="slidenum">
              <a:rPr lang="el-GR" smtClean="0"/>
              <a:t>‹#›</a:t>
            </a:fld>
            <a:endParaRPr lang="el-GR"/>
          </a:p>
        </p:txBody>
      </p:sp>
    </p:spTree>
    <p:extLst>
      <p:ext uri="{BB962C8B-B14F-4D97-AF65-F5344CB8AC3E}">
        <p14:creationId xmlns:p14="http://schemas.microsoft.com/office/powerpoint/2010/main" val="4093798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5880305-E961-E4AD-EDA3-B56C988C0E1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D5E242F-578B-F0D7-3572-514D1E2FFA5E}"/>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1A28315-F0F7-2BC2-6D80-CE5DE245DCB4}"/>
              </a:ext>
            </a:extLst>
          </p:cNvPr>
          <p:cNvSpPr>
            <a:spLocks noGrp="1"/>
          </p:cNvSpPr>
          <p:nvPr>
            <p:ph type="dt" sz="half" idx="10"/>
          </p:nvPr>
        </p:nvSpPr>
        <p:spPr/>
        <p:txBody>
          <a:bodyPr/>
          <a:lstStyle/>
          <a:p>
            <a:fld id="{E47FA2E4-48E9-445C-A515-4792343B2ED5}" type="datetime1">
              <a:rPr lang="el-GR" smtClean="0"/>
              <a:t>28/4/2024</a:t>
            </a:fld>
            <a:endParaRPr lang="el-GR"/>
          </a:p>
        </p:txBody>
      </p:sp>
      <p:sp>
        <p:nvSpPr>
          <p:cNvPr id="5" name="Θέση υποσέλιδου 4">
            <a:extLst>
              <a:ext uri="{FF2B5EF4-FFF2-40B4-BE49-F238E27FC236}">
                <a16:creationId xmlns:a16="http://schemas.microsoft.com/office/drawing/2014/main" id="{30540C6B-FEE3-74E5-4604-7173BA5CF794}"/>
              </a:ext>
            </a:extLst>
          </p:cNvPr>
          <p:cNvSpPr>
            <a:spLocks noGrp="1"/>
          </p:cNvSpPr>
          <p:nvPr>
            <p:ph type="ftr" sz="quarter" idx="11"/>
          </p:nvPr>
        </p:nvSpPr>
        <p:spPr/>
        <p:txBody>
          <a:bodyPr/>
          <a:lstStyle/>
          <a:p>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F7347CCE-FF2A-8297-13CB-7560E3BB6AAF}"/>
              </a:ext>
            </a:extLst>
          </p:cNvPr>
          <p:cNvSpPr>
            <a:spLocks noGrp="1"/>
          </p:cNvSpPr>
          <p:nvPr>
            <p:ph type="sldNum" sz="quarter" idx="12"/>
          </p:nvPr>
        </p:nvSpPr>
        <p:spPr/>
        <p:txBody>
          <a:bodyPr/>
          <a:lstStyle/>
          <a:p>
            <a:fld id="{04E4C64C-C444-4652-AD17-52A22D9C656B}" type="slidenum">
              <a:rPr lang="el-GR" smtClean="0"/>
              <a:t>‹#›</a:t>
            </a:fld>
            <a:endParaRPr lang="el-GR"/>
          </a:p>
        </p:txBody>
      </p:sp>
    </p:spTree>
    <p:extLst>
      <p:ext uri="{BB962C8B-B14F-4D97-AF65-F5344CB8AC3E}">
        <p14:creationId xmlns:p14="http://schemas.microsoft.com/office/powerpoint/2010/main" val="2988538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74AEFD-4FFC-0069-045E-3CF284B8B3A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9B39A13-396F-39C5-E41A-F94080813C1E}"/>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66F246A-56E6-367D-0806-47AAE01E6942}"/>
              </a:ext>
            </a:extLst>
          </p:cNvPr>
          <p:cNvSpPr>
            <a:spLocks noGrp="1"/>
          </p:cNvSpPr>
          <p:nvPr>
            <p:ph type="dt" sz="half" idx="10"/>
          </p:nvPr>
        </p:nvSpPr>
        <p:spPr/>
        <p:txBody>
          <a:bodyPr/>
          <a:lstStyle/>
          <a:p>
            <a:fld id="{DC755D60-C937-4F4C-AD41-2CCE5D4E69D2}" type="datetime1">
              <a:rPr lang="el-GR" smtClean="0"/>
              <a:t>28/4/2024</a:t>
            </a:fld>
            <a:endParaRPr lang="el-GR"/>
          </a:p>
        </p:txBody>
      </p:sp>
      <p:sp>
        <p:nvSpPr>
          <p:cNvPr id="5" name="Θέση υποσέλιδου 4">
            <a:extLst>
              <a:ext uri="{FF2B5EF4-FFF2-40B4-BE49-F238E27FC236}">
                <a16:creationId xmlns:a16="http://schemas.microsoft.com/office/drawing/2014/main" id="{8F3670F2-D53E-4117-C87B-911AD74F4AEF}"/>
              </a:ext>
            </a:extLst>
          </p:cNvPr>
          <p:cNvSpPr>
            <a:spLocks noGrp="1"/>
          </p:cNvSpPr>
          <p:nvPr>
            <p:ph type="ftr" sz="quarter" idx="11"/>
          </p:nvPr>
        </p:nvSpPr>
        <p:spPr/>
        <p:txBody>
          <a:bodyPr/>
          <a:lstStyle/>
          <a:p>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ECD88099-6245-4028-2714-B36943534A16}"/>
              </a:ext>
            </a:extLst>
          </p:cNvPr>
          <p:cNvSpPr>
            <a:spLocks noGrp="1"/>
          </p:cNvSpPr>
          <p:nvPr>
            <p:ph type="sldNum" sz="quarter" idx="12"/>
          </p:nvPr>
        </p:nvSpPr>
        <p:spPr/>
        <p:txBody>
          <a:bodyPr/>
          <a:lstStyle/>
          <a:p>
            <a:fld id="{04E4C64C-C444-4652-AD17-52A22D9C656B}" type="slidenum">
              <a:rPr lang="el-GR" smtClean="0"/>
              <a:t>‹#›</a:t>
            </a:fld>
            <a:endParaRPr lang="el-GR"/>
          </a:p>
        </p:txBody>
      </p:sp>
    </p:spTree>
    <p:extLst>
      <p:ext uri="{BB962C8B-B14F-4D97-AF65-F5344CB8AC3E}">
        <p14:creationId xmlns:p14="http://schemas.microsoft.com/office/powerpoint/2010/main" val="1091629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3B1E37-B760-4DF7-E47A-88112C5D751F}"/>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0005B53-CA4D-9C18-A363-5D739C6CAA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81FF1A77-13E2-BF96-043E-2E68DA49C380}"/>
              </a:ext>
            </a:extLst>
          </p:cNvPr>
          <p:cNvSpPr>
            <a:spLocks noGrp="1"/>
          </p:cNvSpPr>
          <p:nvPr>
            <p:ph type="dt" sz="half" idx="10"/>
          </p:nvPr>
        </p:nvSpPr>
        <p:spPr/>
        <p:txBody>
          <a:bodyPr/>
          <a:lstStyle/>
          <a:p>
            <a:fld id="{70FD3017-8120-4B89-992F-C63A5BA206D9}" type="datetime1">
              <a:rPr lang="el-GR" smtClean="0"/>
              <a:t>28/4/2024</a:t>
            </a:fld>
            <a:endParaRPr lang="el-GR"/>
          </a:p>
        </p:txBody>
      </p:sp>
      <p:sp>
        <p:nvSpPr>
          <p:cNvPr id="5" name="Θέση υποσέλιδου 4">
            <a:extLst>
              <a:ext uri="{FF2B5EF4-FFF2-40B4-BE49-F238E27FC236}">
                <a16:creationId xmlns:a16="http://schemas.microsoft.com/office/drawing/2014/main" id="{EC712938-80AD-EECC-D4B7-819661E54EBB}"/>
              </a:ext>
            </a:extLst>
          </p:cNvPr>
          <p:cNvSpPr>
            <a:spLocks noGrp="1"/>
          </p:cNvSpPr>
          <p:nvPr>
            <p:ph type="ftr" sz="quarter" idx="11"/>
          </p:nvPr>
        </p:nvSpPr>
        <p:spPr/>
        <p:txBody>
          <a:bodyPr/>
          <a:lstStyle/>
          <a:p>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09A4852E-1175-2454-DDC7-A38191BE91E1}"/>
              </a:ext>
            </a:extLst>
          </p:cNvPr>
          <p:cNvSpPr>
            <a:spLocks noGrp="1"/>
          </p:cNvSpPr>
          <p:nvPr>
            <p:ph type="sldNum" sz="quarter" idx="12"/>
          </p:nvPr>
        </p:nvSpPr>
        <p:spPr/>
        <p:txBody>
          <a:bodyPr/>
          <a:lstStyle/>
          <a:p>
            <a:fld id="{04E4C64C-C444-4652-AD17-52A22D9C656B}" type="slidenum">
              <a:rPr lang="el-GR" smtClean="0"/>
              <a:t>‹#›</a:t>
            </a:fld>
            <a:endParaRPr lang="el-GR"/>
          </a:p>
        </p:txBody>
      </p:sp>
    </p:spTree>
    <p:extLst>
      <p:ext uri="{BB962C8B-B14F-4D97-AF65-F5344CB8AC3E}">
        <p14:creationId xmlns:p14="http://schemas.microsoft.com/office/powerpoint/2010/main" val="693420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C5C579-2BCE-BDED-61D1-E99631E1007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0AB8918-D782-18FD-854A-335DAA8E47BA}"/>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0CB67610-DAA0-19A1-0D42-BF46A10BD75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93AD5FB6-3016-3164-6540-B1ABF0AFC34C}"/>
              </a:ext>
            </a:extLst>
          </p:cNvPr>
          <p:cNvSpPr>
            <a:spLocks noGrp="1"/>
          </p:cNvSpPr>
          <p:nvPr>
            <p:ph type="dt" sz="half" idx="10"/>
          </p:nvPr>
        </p:nvSpPr>
        <p:spPr/>
        <p:txBody>
          <a:bodyPr/>
          <a:lstStyle/>
          <a:p>
            <a:fld id="{0F7CABD6-4959-4526-AD46-8D1D2F827888}" type="datetime1">
              <a:rPr lang="el-GR" smtClean="0"/>
              <a:t>28/4/2024</a:t>
            </a:fld>
            <a:endParaRPr lang="el-GR"/>
          </a:p>
        </p:txBody>
      </p:sp>
      <p:sp>
        <p:nvSpPr>
          <p:cNvPr id="6" name="Θέση υποσέλιδου 5">
            <a:extLst>
              <a:ext uri="{FF2B5EF4-FFF2-40B4-BE49-F238E27FC236}">
                <a16:creationId xmlns:a16="http://schemas.microsoft.com/office/drawing/2014/main" id="{A59221C8-E3E5-FEDB-E521-E82C7FDB3787}"/>
              </a:ext>
            </a:extLst>
          </p:cNvPr>
          <p:cNvSpPr>
            <a:spLocks noGrp="1"/>
          </p:cNvSpPr>
          <p:nvPr>
            <p:ph type="ftr" sz="quarter" idx="11"/>
          </p:nvPr>
        </p:nvSpPr>
        <p:spPr/>
        <p:txBody>
          <a:bodyPr/>
          <a:lstStyle/>
          <a:p>
            <a:r>
              <a:rPr lang="el-GR"/>
              <a:t>ΒΛΑΧΟΣ ΑΝΑΡΓΥΡΟΣ ΝΟΣΗΛΕΥΤΗΣ ΤΕ MSC</a:t>
            </a:r>
          </a:p>
        </p:txBody>
      </p:sp>
      <p:sp>
        <p:nvSpPr>
          <p:cNvPr id="7" name="Θέση αριθμού διαφάνειας 6">
            <a:extLst>
              <a:ext uri="{FF2B5EF4-FFF2-40B4-BE49-F238E27FC236}">
                <a16:creationId xmlns:a16="http://schemas.microsoft.com/office/drawing/2014/main" id="{173E3D0D-4DC2-3553-669E-677EDEF733AA}"/>
              </a:ext>
            </a:extLst>
          </p:cNvPr>
          <p:cNvSpPr>
            <a:spLocks noGrp="1"/>
          </p:cNvSpPr>
          <p:nvPr>
            <p:ph type="sldNum" sz="quarter" idx="12"/>
          </p:nvPr>
        </p:nvSpPr>
        <p:spPr/>
        <p:txBody>
          <a:bodyPr/>
          <a:lstStyle/>
          <a:p>
            <a:fld id="{04E4C64C-C444-4652-AD17-52A22D9C656B}" type="slidenum">
              <a:rPr lang="el-GR" smtClean="0"/>
              <a:t>‹#›</a:t>
            </a:fld>
            <a:endParaRPr lang="el-GR"/>
          </a:p>
        </p:txBody>
      </p:sp>
    </p:spTree>
    <p:extLst>
      <p:ext uri="{BB962C8B-B14F-4D97-AF65-F5344CB8AC3E}">
        <p14:creationId xmlns:p14="http://schemas.microsoft.com/office/powerpoint/2010/main" val="2658714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D8735D-125E-3B54-1ED9-23268DCD03E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23A0401-E5C5-8F5E-0080-CECBF93DD9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3F13646E-C4C4-B88F-DF82-C305E2A66CA9}"/>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B1E84449-2035-59B9-ADC8-507941B713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EDA41E0C-9AEA-98AD-9F57-2C9E264D2EA5}"/>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DB5087EE-2605-151F-7117-75587DA07C94}"/>
              </a:ext>
            </a:extLst>
          </p:cNvPr>
          <p:cNvSpPr>
            <a:spLocks noGrp="1"/>
          </p:cNvSpPr>
          <p:nvPr>
            <p:ph type="dt" sz="half" idx="10"/>
          </p:nvPr>
        </p:nvSpPr>
        <p:spPr/>
        <p:txBody>
          <a:bodyPr/>
          <a:lstStyle/>
          <a:p>
            <a:fld id="{AF5D90E0-C5DD-42BD-90AC-403798BDC0C8}" type="datetime1">
              <a:rPr lang="el-GR" smtClean="0"/>
              <a:t>28/4/2024</a:t>
            </a:fld>
            <a:endParaRPr lang="el-GR"/>
          </a:p>
        </p:txBody>
      </p:sp>
      <p:sp>
        <p:nvSpPr>
          <p:cNvPr id="8" name="Θέση υποσέλιδου 7">
            <a:extLst>
              <a:ext uri="{FF2B5EF4-FFF2-40B4-BE49-F238E27FC236}">
                <a16:creationId xmlns:a16="http://schemas.microsoft.com/office/drawing/2014/main" id="{0CD253A8-F880-5E91-0CF0-5053C54B9944}"/>
              </a:ext>
            </a:extLst>
          </p:cNvPr>
          <p:cNvSpPr>
            <a:spLocks noGrp="1"/>
          </p:cNvSpPr>
          <p:nvPr>
            <p:ph type="ftr" sz="quarter" idx="11"/>
          </p:nvPr>
        </p:nvSpPr>
        <p:spPr/>
        <p:txBody>
          <a:bodyPr/>
          <a:lstStyle/>
          <a:p>
            <a:r>
              <a:rPr lang="el-GR"/>
              <a:t>ΒΛΑΧΟΣ ΑΝΑΡΓΥΡΟΣ ΝΟΣΗΛΕΥΤΗΣ ΤΕ MSC</a:t>
            </a:r>
          </a:p>
        </p:txBody>
      </p:sp>
      <p:sp>
        <p:nvSpPr>
          <p:cNvPr id="9" name="Θέση αριθμού διαφάνειας 8">
            <a:extLst>
              <a:ext uri="{FF2B5EF4-FFF2-40B4-BE49-F238E27FC236}">
                <a16:creationId xmlns:a16="http://schemas.microsoft.com/office/drawing/2014/main" id="{F20851B8-FCD9-704F-51D7-A49D88B5B6AB}"/>
              </a:ext>
            </a:extLst>
          </p:cNvPr>
          <p:cNvSpPr>
            <a:spLocks noGrp="1"/>
          </p:cNvSpPr>
          <p:nvPr>
            <p:ph type="sldNum" sz="quarter" idx="12"/>
          </p:nvPr>
        </p:nvSpPr>
        <p:spPr/>
        <p:txBody>
          <a:bodyPr/>
          <a:lstStyle/>
          <a:p>
            <a:fld id="{04E4C64C-C444-4652-AD17-52A22D9C656B}" type="slidenum">
              <a:rPr lang="el-GR" smtClean="0"/>
              <a:t>‹#›</a:t>
            </a:fld>
            <a:endParaRPr lang="el-GR"/>
          </a:p>
        </p:txBody>
      </p:sp>
    </p:spTree>
    <p:extLst>
      <p:ext uri="{BB962C8B-B14F-4D97-AF65-F5344CB8AC3E}">
        <p14:creationId xmlns:p14="http://schemas.microsoft.com/office/powerpoint/2010/main" val="3856294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D96C07-1E6A-64E4-995A-832AD702F4F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8603497D-2523-7F62-3CDA-9FBDE334A05B}"/>
              </a:ext>
            </a:extLst>
          </p:cNvPr>
          <p:cNvSpPr>
            <a:spLocks noGrp="1"/>
          </p:cNvSpPr>
          <p:nvPr>
            <p:ph type="dt" sz="half" idx="10"/>
          </p:nvPr>
        </p:nvSpPr>
        <p:spPr/>
        <p:txBody>
          <a:bodyPr/>
          <a:lstStyle/>
          <a:p>
            <a:fld id="{522ED759-996E-4179-B848-76AB9AA3C432}" type="datetime1">
              <a:rPr lang="el-GR" smtClean="0"/>
              <a:t>28/4/2024</a:t>
            </a:fld>
            <a:endParaRPr lang="el-GR"/>
          </a:p>
        </p:txBody>
      </p:sp>
      <p:sp>
        <p:nvSpPr>
          <p:cNvPr id="4" name="Θέση υποσέλιδου 3">
            <a:extLst>
              <a:ext uri="{FF2B5EF4-FFF2-40B4-BE49-F238E27FC236}">
                <a16:creationId xmlns:a16="http://schemas.microsoft.com/office/drawing/2014/main" id="{CF3AE979-AB92-06E8-D178-F864E2854514}"/>
              </a:ext>
            </a:extLst>
          </p:cNvPr>
          <p:cNvSpPr>
            <a:spLocks noGrp="1"/>
          </p:cNvSpPr>
          <p:nvPr>
            <p:ph type="ftr" sz="quarter" idx="11"/>
          </p:nvPr>
        </p:nvSpPr>
        <p:spPr/>
        <p:txBody>
          <a:bodyPr/>
          <a:lstStyle/>
          <a:p>
            <a:r>
              <a:rPr lang="el-GR"/>
              <a:t>ΒΛΑΧΟΣ ΑΝΑΡΓΥΡΟΣ ΝΟΣΗΛΕΥΤΗΣ ΤΕ MSC</a:t>
            </a:r>
          </a:p>
        </p:txBody>
      </p:sp>
      <p:sp>
        <p:nvSpPr>
          <p:cNvPr id="5" name="Θέση αριθμού διαφάνειας 4">
            <a:extLst>
              <a:ext uri="{FF2B5EF4-FFF2-40B4-BE49-F238E27FC236}">
                <a16:creationId xmlns:a16="http://schemas.microsoft.com/office/drawing/2014/main" id="{B14E46BF-AB09-6BE4-FFE2-2BAD6A904685}"/>
              </a:ext>
            </a:extLst>
          </p:cNvPr>
          <p:cNvSpPr>
            <a:spLocks noGrp="1"/>
          </p:cNvSpPr>
          <p:nvPr>
            <p:ph type="sldNum" sz="quarter" idx="12"/>
          </p:nvPr>
        </p:nvSpPr>
        <p:spPr/>
        <p:txBody>
          <a:bodyPr/>
          <a:lstStyle/>
          <a:p>
            <a:fld id="{04E4C64C-C444-4652-AD17-52A22D9C656B}" type="slidenum">
              <a:rPr lang="el-GR" smtClean="0"/>
              <a:t>‹#›</a:t>
            </a:fld>
            <a:endParaRPr lang="el-GR"/>
          </a:p>
        </p:txBody>
      </p:sp>
    </p:spTree>
    <p:extLst>
      <p:ext uri="{BB962C8B-B14F-4D97-AF65-F5344CB8AC3E}">
        <p14:creationId xmlns:p14="http://schemas.microsoft.com/office/powerpoint/2010/main" val="3896057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6FBD358-DDD3-9194-A92D-A1C1A92D0A40}"/>
              </a:ext>
            </a:extLst>
          </p:cNvPr>
          <p:cNvSpPr>
            <a:spLocks noGrp="1"/>
          </p:cNvSpPr>
          <p:nvPr>
            <p:ph type="dt" sz="half" idx="10"/>
          </p:nvPr>
        </p:nvSpPr>
        <p:spPr/>
        <p:txBody>
          <a:bodyPr/>
          <a:lstStyle/>
          <a:p>
            <a:fld id="{4A3F8CBD-B368-4E02-9CC2-D0A48C721DFC}" type="datetime1">
              <a:rPr lang="el-GR" smtClean="0"/>
              <a:t>28/4/2024</a:t>
            </a:fld>
            <a:endParaRPr lang="el-GR"/>
          </a:p>
        </p:txBody>
      </p:sp>
      <p:sp>
        <p:nvSpPr>
          <p:cNvPr id="3" name="Θέση υποσέλιδου 2">
            <a:extLst>
              <a:ext uri="{FF2B5EF4-FFF2-40B4-BE49-F238E27FC236}">
                <a16:creationId xmlns:a16="http://schemas.microsoft.com/office/drawing/2014/main" id="{D0AC01AA-C718-3CB5-D1D2-AC729AD45851}"/>
              </a:ext>
            </a:extLst>
          </p:cNvPr>
          <p:cNvSpPr>
            <a:spLocks noGrp="1"/>
          </p:cNvSpPr>
          <p:nvPr>
            <p:ph type="ftr" sz="quarter" idx="11"/>
          </p:nvPr>
        </p:nvSpPr>
        <p:spPr/>
        <p:txBody>
          <a:bodyPr/>
          <a:lstStyle/>
          <a:p>
            <a:r>
              <a:rPr lang="el-GR"/>
              <a:t>ΒΛΑΧΟΣ ΑΝΑΡΓΥΡΟΣ ΝΟΣΗΛΕΥΤΗΣ ΤΕ MSC</a:t>
            </a:r>
          </a:p>
        </p:txBody>
      </p:sp>
      <p:sp>
        <p:nvSpPr>
          <p:cNvPr id="4" name="Θέση αριθμού διαφάνειας 3">
            <a:extLst>
              <a:ext uri="{FF2B5EF4-FFF2-40B4-BE49-F238E27FC236}">
                <a16:creationId xmlns:a16="http://schemas.microsoft.com/office/drawing/2014/main" id="{E53E450A-4AB3-39C9-FDFF-514BC4303AC1}"/>
              </a:ext>
            </a:extLst>
          </p:cNvPr>
          <p:cNvSpPr>
            <a:spLocks noGrp="1"/>
          </p:cNvSpPr>
          <p:nvPr>
            <p:ph type="sldNum" sz="quarter" idx="12"/>
          </p:nvPr>
        </p:nvSpPr>
        <p:spPr/>
        <p:txBody>
          <a:bodyPr/>
          <a:lstStyle/>
          <a:p>
            <a:fld id="{04E4C64C-C444-4652-AD17-52A22D9C656B}" type="slidenum">
              <a:rPr lang="el-GR" smtClean="0"/>
              <a:t>‹#›</a:t>
            </a:fld>
            <a:endParaRPr lang="el-GR"/>
          </a:p>
        </p:txBody>
      </p:sp>
    </p:spTree>
    <p:extLst>
      <p:ext uri="{BB962C8B-B14F-4D97-AF65-F5344CB8AC3E}">
        <p14:creationId xmlns:p14="http://schemas.microsoft.com/office/powerpoint/2010/main" val="4245258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E735E8-76AD-609F-7321-00646E24AB5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ECEC4D8-36ED-60A3-113B-C70DFC45BA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5038BE2-49FF-E653-B75E-8A7828905B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9E464E8-B953-0D0F-EAE0-A7546F612817}"/>
              </a:ext>
            </a:extLst>
          </p:cNvPr>
          <p:cNvSpPr>
            <a:spLocks noGrp="1"/>
          </p:cNvSpPr>
          <p:nvPr>
            <p:ph type="dt" sz="half" idx="10"/>
          </p:nvPr>
        </p:nvSpPr>
        <p:spPr/>
        <p:txBody>
          <a:bodyPr/>
          <a:lstStyle/>
          <a:p>
            <a:fld id="{C84A1417-66DF-4473-851C-E07100168C68}" type="datetime1">
              <a:rPr lang="el-GR" smtClean="0"/>
              <a:t>28/4/2024</a:t>
            </a:fld>
            <a:endParaRPr lang="el-GR"/>
          </a:p>
        </p:txBody>
      </p:sp>
      <p:sp>
        <p:nvSpPr>
          <p:cNvPr id="6" name="Θέση υποσέλιδου 5">
            <a:extLst>
              <a:ext uri="{FF2B5EF4-FFF2-40B4-BE49-F238E27FC236}">
                <a16:creationId xmlns:a16="http://schemas.microsoft.com/office/drawing/2014/main" id="{8742F44B-DCBF-7EF9-7DD4-F765A728DBE3}"/>
              </a:ext>
            </a:extLst>
          </p:cNvPr>
          <p:cNvSpPr>
            <a:spLocks noGrp="1"/>
          </p:cNvSpPr>
          <p:nvPr>
            <p:ph type="ftr" sz="quarter" idx="11"/>
          </p:nvPr>
        </p:nvSpPr>
        <p:spPr/>
        <p:txBody>
          <a:bodyPr/>
          <a:lstStyle/>
          <a:p>
            <a:r>
              <a:rPr lang="el-GR"/>
              <a:t>ΒΛΑΧΟΣ ΑΝΑΡΓΥΡΟΣ ΝΟΣΗΛΕΥΤΗΣ ΤΕ MSC</a:t>
            </a:r>
          </a:p>
        </p:txBody>
      </p:sp>
      <p:sp>
        <p:nvSpPr>
          <p:cNvPr id="7" name="Θέση αριθμού διαφάνειας 6">
            <a:extLst>
              <a:ext uri="{FF2B5EF4-FFF2-40B4-BE49-F238E27FC236}">
                <a16:creationId xmlns:a16="http://schemas.microsoft.com/office/drawing/2014/main" id="{27B01903-9F31-81E9-4C59-6AC98B3A5181}"/>
              </a:ext>
            </a:extLst>
          </p:cNvPr>
          <p:cNvSpPr>
            <a:spLocks noGrp="1"/>
          </p:cNvSpPr>
          <p:nvPr>
            <p:ph type="sldNum" sz="quarter" idx="12"/>
          </p:nvPr>
        </p:nvSpPr>
        <p:spPr/>
        <p:txBody>
          <a:bodyPr/>
          <a:lstStyle/>
          <a:p>
            <a:fld id="{04E4C64C-C444-4652-AD17-52A22D9C656B}" type="slidenum">
              <a:rPr lang="el-GR" smtClean="0"/>
              <a:t>‹#›</a:t>
            </a:fld>
            <a:endParaRPr lang="el-GR"/>
          </a:p>
        </p:txBody>
      </p:sp>
    </p:spTree>
    <p:extLst>
      <p:ext uri="{BB962C8B-B14F-4D97-AF65-F5344CB8AC3E}">
        <p14:creationId xmlns:p14="http://schemas.microsoft.com/office/powerpoint/2010/main" val="1893926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F98038-045C-1908-6CF9-5F22D3AB641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506667EC-2EB0-FE7C-4ECE-5E66989DF0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287C5D16-B2A6-2744-BAD5-F740353E45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A439D87-6B1A-118D-8477-61BEEA06C8D9}"/>
              </a:ext>
            </a:extLst>
          </p:cNvPr>
          <p:cNvSpPr>
            <a:spLocks noGrp="1"/>
          </p:cNvSpPr>
          <p:nvPr>
            <p:ph type="dt" sz="half" idx="10"/>
          </p:nvPr>
        </p:nvSpPr>
        <p:spPr/>
        <p:txBody>
          <a:bodyPr/>
          <a:lstStyle/>
          <a:p>
            <a:fld id="{010EDD0D-8B53-4477-8867-67B207D6BE1F}" type="datetime1">
              <a:rPr lang="el-GR" smtClean="0"/>
              <a:t>28/4/2024</a:t>
            </a:fld>
            <a:endParaRPr lang="el-GR"/>
          </a:p>
        </p:txBody>
      </p:sp>
      <p:sp>
        <p:nvSpPr>
          <p:cNvPr id="6" name="Θέση υποσέλιδου 5">
            <a:extLst>
              <a:ext uri="{FF2B5EF4-FFF2-40B4-BE49-F238E27FC236}">
                <a16:creationId xmlns:a16="http://schemas.microsoft.com/office/drawing/2014/main" id="{74869935-5F96-A60B-B8F2-CA64C3C5B2CB}"/>
              </a:ext>
            </a:extLst>
          </p:cNvPr>
          <p:cNvSpPr>
            <a:spLocks noGrp="1"/>
          </p:cNvSpPr>
          <p:nvPr>
            <p:ph type="ftr" sz="quarter" idx="11"/>
          </p:nvPr>
        </p:nvSpPr>
        <p:spPr/>
        <p:txBody>
          <a:bodyPr/>
          <a:lstStyle/>
          <a:p>
            <a:r>
              <a:rPr lang="el-GR"/>
              <a:t>ΒΛΑΧΟΣ ΑΝΑΡΓΥΡΟΣ ΝΟΣΗΛΕΥΤΗΣ ΤΕ MSC</a:t>
            </a:r>
          </a:p>
        </p:txBody>
      </p:sp>
      <p:sp>
        <p:nvSpPr>
          <p:cNvPr id="7" name="Θέση αριθμού διαφάνειας 6">
            <a:extLst>
              <a:ext uri="{FF2B5EF4-FFF2-40B4-BE49-F238E27FC236}">
                <a16:creationId xmlns:a16="http://schemas.microsoft.com/office/drawing/2014/main" id="{552DD3F2-E882-2942-9A57-4580160F8753}"/>
              </a:ext>
            </a:extLst>
          </p:cNvPr>
          <p:cNvSpPr>
            <a:spLocks noGrp="1"/>
          </p:cNvSpPr>
          <p:nvPr>
            <p:ph type="sldNum" sz="quarter" idx="12"/>
          </p:nvPr>
        </p:nvSpPr>
        <p:spPr/>
        <p:txBody>
          <a:bodyPr/>
          <a:lstStyle/>
          <a:p>
            <a:fld id="{04E4C64C-C444-4652-AD17-52A22D9C656B}" type="slidenum">
              <a:rPr lang="el-GR" smtClean="0"/>
              <a:t>‹#›</a:t>
            </a:fld>
            <a:endParaRPr lang="el-GR"/>
          </a:p>
        </p:txBody>
      </p:sp>
    </p:spTree>
    <p:extLst>
      <p:ext uri="{BB962C8B-B14F-4D97-AF65-F5344CB8AC3E}">
        <p14:creationId xmlns:p14="http://schemas.microsoft.com/office/powerpoint/2010/main" val="3709502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CB5F17B-0A84-4BAB-9C9C-A2F15EC8C1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6F46E41-B996-3346-EF4A-B82BB4BB56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9F8EF41-F4F0-E2D8-963C-F32EEFF306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9189D3-59CB-415C-8496-947E6DF23C5D}" type="datetime1">
              <a:rPr lang="el-GR" smtClean="0"/>
              <a:t>28/4/2024</a:t>
            </a:fld>
            <a:endParaRPr lang="el-GR"/>
          </a:p>
        </p:txBody>
      </p:sp>
      <p:sp>
        <p:nvSpPr>
          <p:cNvPr id="5" name="Θέση υποσέλιδου 4">
            <a:extLst>
              <a:ext uri="{FF2B5EF4-FFF2-40B4-BE49-F238E27FC236}">
                <a16:creationId xmlns:a16="http://schemas.microsoft.com/office/drawing/2014/main" id="{B9FD9882-92CE-07B9-FF98-395B942D4B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0F951AF8-4B2C-781B-9958-ECF7D06385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E4C64C-C444-4652-AD17-52A22D9C656B}" type="slidenum">
              <a:rPr lang="el-GR" smtClean="0"/>
              <a:t>‹#›</a:t>
            </a:fld>
            <a:endParaRPr lang="el-GR"/>
          </a:p>
        </p:txBody>
      </p:sp>
    </p:spTree>
    <p:extLst>
      <p:ext uri="{BB962C8B-B14F-4D97-AF65-F5344CB8AC3E}">
        <p14:creationId xmlns:p14="http://schemas.microsoft.com/office/powerpoint/2010/main" val="23853366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αριθμού διαφάνειας 4">
            <a:extLst>
              <a:ext uri="{FF2B5EF4-FFF2-40B4-BE49-F238E27FC236}">
                <a16:creationId xmlns:a16="http://schemas.microsoft.com/office/drawing/2014/main" id="{E49820CE-1B7E-7BBA-7298-F88DD52E6F7C}"/>
              </a:ext>
            </a:extLst>
          </p:cNvPr>
          <p:cNvSpPr>
            <a:spLocks noGrp="1"/>
          </p:cNvSpPr>
          <p:nvPr>
            <p:ph type="sldNum" sz="quarter" idx="12"/>
          </p:nvPr>
        </p:nvSpPr>
        <p:spPr/>
        <p:txBody>
          <a:bodyPr/>
          <a:lstStyle/>
          <a:p>
            <a:fld id="{04E4C64C-C444-4652-AD17-52A22D9C656B}" type="slidenum">
              <a:rPr lang="el-GR" smtClean="0"/>
              <a:t>1</a:t>
            </a:fld>
            <a:endParaRPr lang="el-GR"/>
          </a:p>
        </p:txBody>
      </p:sp>
      <p:sp>
        <p:nvSpPr>
          <p:cNvPr id="2" name="TextBox 1">
            <a:extLst>
              <a:ext uri="{FF2B5EF4-FFF2-40B4-BE49-F238E27FC236}">
                <a16:creationId xmlns:a16="http://schemas.microsoft.com/office/drawing/2014/main" id="{C9E630DE-E269-43B6-7E60-2F19BD7724C5}"/>
              </a:ext>
            </a:extLst>
          </p:cNvPr>
          <p:cNvSpPr txBox="1"/>
          <p:nvPr/>
        </p:nvSpPr>
        <p:spPr>
          <a:xfrm>
            <a:off x="1031132" y="466928"/>
            <a:ext cx="10564238" cy="5539978"/>
          </a:xfrm>
          <a:prstGeom prst="rect">
            <a:avLst/>
          </a:prstGeom>
          <a:noFill/>
        </p:spPr>
        <p:txBody>
          <a:bodyPr wrap="square" rtlCol="0">
            <a:spAutoFit/>
          </a:bodyPr>
          <a:lstStyle/>
          <a:p>
            <a:pPr algn="ctr"/>
            <a:r>
              <a:rPr lang="el-GR" sz="2800" b="1" u="sng" dirty="0">
                <a:latin typeface="Times New Roman" panose="02020603050405020304" pitchFamily="18" charset="0"/>
                <a:cs typeface="Times New Roman" panose="02020603050405020304" pitchFamily="18" charset="0"/>
              </a:rPr>
              <a:t>ΣΑΕΚ ΝΑΥΠΛΙΟΥ 2024</a:t>
            </a:r>
            <a:br>
              <a:rPr lang="el-GR" sz="2800" dirty="0">
                <a:latin typeface="Times New Roman" panose="02020603050405020304" pitchFamily="18" charset="0"/>
                <a:cs typeface="Times New Roman" panose="02020603050405020304" pitchFamily="18" charset="0"/>
              </a:rPr>
            </a:b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a:p>
            <a:pPr algn="ctr"/>
            <a:r>
              <a:rPr lang="el-GR" sz="2800" b="1" dirty="0">
                <a:latin typeface="Times New Roman" panose="02020603050405020304" pitchFamily="18" charset="0"/>
                <a:cs typeface="Times New Roman" panose="02020603050405020304" pitchFamily="18" charset="0"/>
              </a:rPr>
              <a:t>ΤΜΗΜΑ: ΒΟΗΘΟΣ ΝΟΣΗΛΕΥΤΙΚΗΣ ΨΥΧΙΚΗΣ ΥΓΕΙΑΣ</a:t>
            </a:r>
            <a:endParaRPr lang="en-US" sz="2800" b="1" dirty="0">
              <a:latin typeface="Times New Roman" panose="02020603050405020304" pitchFamily="18" charset="0"/>
              <a:cs typeface="Times New Roman" panose="02020603050405020304" pitchFamily="18" charset="0"/>
            </a:endParaRPr>
          </a:p>
          <a:p>
            <a:pPr algn="ctr"/>
            <a:endParaRPr lang="en-US" sz="2800" b="1" dirty="0">
              <a:latin typeface="Times New Roman" panose="02020603050405020304" pitchFamily="18" charset="0"/>
              <a:cs typeface="Times New Roman" panose="02020603050405020304" pitchFamily="18" charset="0"/>
            </a:endParaRPr>
          </a:p>
          <a:p>
            <a:pPr algn="ctr"/>
            <a:endParaRPr lang="en-US" sz="2800" b="1" dirty="0">
              <a:latin typeface="Times New Roman" panose="02020603050405020304" pitchFamily="18" charset="0"/>
              <a:cs typeface="Times New Roman" panose="02020603050405020304" pitchFamily="18" charset="0"/>
            </a:endParaRPr>
          </a:p>
          <a:p>
            <a:pPr algn="ctr"/>
            <a:endParaRPr lang="el-GR" sz="2800" b="1" dirty="0">
              <a:latin typeface="Times New Roman" panose="02020603050405020304" pitchFamily="18" charset="0"/>
              <a:cs typeface="Times New Roman" panose="02020603050405020304" pitchFamily="18" charset="0"/>
            </a:endParaRPr>
          </a:p>
          <a:p>
            <a:pPr algn="ctr"/>
            <a:r>
              <a:rPr lang="el-GR" sz="2800" b="1" dirty="0">
                <a:latin typeface="Times New Roman" panose="02020603050405020304" pitchFamily="18" charset="0"/>
                <a:cs typeface="Times New Roman" panose="02020603050405020304" pitchFamily="18" charset="0"/>
              </a:rPr>
              <a:t>ΚΑΘΕΤΗΡΙΑΣΜΟΣ ΚΥΣΤΕΩΣ</a:t>
            </a:r>
          </a:p>
          <a:p>
            <a:pPr algn="ctr"/>
            <a:endParaRPr lang="el-GR" sz="2800" b="1" dirty="0">
              <a:latin typeface="Times New Roman" panose="02020603050405020304" pitchFamily="18" charset="0"/>
              <a:cs typeface="Times New Roman" panose="02020603050405020304" pitchFamily="18" charset="0"/>
            </a:endParaRPr>
          </a:p>
          <a:p>
            <a:pPr algn="ctr"/>
            <a:endParaRPr lang="el-GR" sz="2800" b="1" dirty="0">
              <a:latin typeface="Times New Roman" panose="02020603050405020304" pitchFamily="18" charset="0"/>
              <a:cs typeface="Times New Roman" panose="02020603050405020304" pitchFamily="18" charset="0"/>
            </a:endParaRPr>
          </a:p>
          <a:p>
            <a:pPr algn="ctr"/>
            <a:endParaRPr lang="el-GR" sz="2800" b="1" dirty="0">
              <a:latin typeface="Times New Roman" panose="02020603050405020304" pitchFamily="18" charset="0"/>
              <a:cs typeface="Times New Roman" panose="02020603050405020304" pitchFamily="18" charset="0"/>
            </a:endParaRPr>
          </a:p>
          <a:p>
            <a:pPr algn="ctr"/>
            <a:r>
              <a:rPr lang="en-US" sz="2800" b="1" dirty="0">
                <a:latin typeface="Times New Roman" panose="02020603050405020304" pitchFamily="18" charset="0"/>
                <a:cs typeface="Times New Roman" panose="02020603050405020304" pitchFamily="18" charset="0"/>
              </a:rPr>
              <a:t>KA</a:t>
            </a:r>
            <a:r>
              <a:rPr lang="el-GR" sz="2800" b="1" dirty="0">
                <a:latin typeface="Times New Roman" panose="02020603050405020304" pitchFamily="18" charset="0"/>
                <a:cs typeface="Times New Roman" panose="02020603050405020304" pitchFamily="18" charset="0"/>
              </a:rPr>
              <a:t>ΘΗΓΗΤΗΣ: ΒΛΑΧΟΣ ΑΝΑΡΓΥΡΟΣ</a:t>
            </a:r>
          </a:p>
          <a:p>
            <a:endParaRPr lang="el-GR" dirty="0"/>
          </a:p>
        </p:txBody>
      </p:sp>
      <p:sp>
        <p:nvSpPr>
          <p:cNvPr id="3" name="Θέση υποσέλιδου 2">
            <a:extLst>
              <a:ext uri="{FF2B5EF4-FFF2-40B4-BE49-F238E27FC236}">
                <a16:creationId xmlns:a16="http://schemas.microsoft.com/office/drawing/2014/main" id="{8E4232DC-A076-607A-4620-2FDD8FCE974F}"/>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3335914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C950D1F7-6987-DA13-2B36-0E652BBCF362}"/>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29CF2E32-F8F9-D532-7AF3-06B5AB8366EC}"/>
              </a:ext>
            </a:extLst>
          </p:cNvPr>
          <p:cNvSpPr>
            <a:spLocks noGrp="1"/>
          </p:cNvSpPr>
          <p:nvPr>
            <p:ph type="sldNum" sz="quarter" idx="12"/>
          </p:nvPr>
        </p:nvSpPr>
        <p:spPr/>
        <p:txBody>
          <a:bodyPr/>
          <a:lstStyle/>
          <a:p>
            <a:fld id="{04E4C64C-C444-4652-AD17-52A22D9C656B}" type="slidenum">
              <a:rPr lang="el-GR" smtClean="0"/>
              <a:t>10</a:t>
            </a:fld>
            <a:endParaRPr lang="el-GR"/>
          </a:p>
        </p:txBody>
      </p:sp>
      <p:sp>
        <p:nvSpPr>
          <p:cNvPr id="4" name="TextBox 3">
            <a:extLst>
              <a:ext uri="{FF2B5EF4-FFF2-40B4-BE49-F238E27FC236}">
                <a16:creationId xmlns:a16="http://schemas.microsoft.com/office/drawing/2014/main" id="{5F475D12-C641-2863-637A-C212082CF805}"/>
              </a:ext>
            </a:extLst>
          </p:cNvPr>
          <p:cNvSpPr txBox="1"/>
          <p:nvPr/>
        </p:nvSpPr>
        <p:spPr>
          <a:xfrm>
            <a:off x="700391" y="282102"/>
            <a:ext cx="11050622" cy="4247317"/>
          </a:xfrm>
          <a:prstGeom prst="rect">
            <a:avLst/>
          </a:prstGeom>
          <a:noFill/>
        </p:spPr>
        <p:txBody>
          <a:bodyPr wrap="square" rtlCol="0">
            <a:spAutoFit/>
          </a:bodyPr>
          <a:lstStyle/>
          <a:p>
            <a:pPr algn="ctr">
              <a:lnSpc>
                <a:spcPct val="150000"/>
              </a:lnSpc>
            </a:pPr>
            <a:r>
              <a:rPr lang="el-GR" u="sng" dirty="0">
                <a:latin typeface="Times New Roman" panose="02020603050405020304" pitchFamily="18" charset="0"/>
                <a:cs typeface="Times New Roman" panose="02020603050405020304" pitchFamily="18" charset="0"/>
              </a:rPr>
              <a:t>ΠΑΡΑΓΟΝΤΕΣ ΠΟΥ ΑΥΞΑΝΟΥΝ ΤΟΝ ΚΙΝΔΥΝΟ ΟΥΡΟΛΟΙΜΩΞΗΣ</a:t>
            </a:r>
          </a:p>
          <a:p>
            <a:pPr algn="ctr">
              <a:lnSpc>
                <a:spcPct val="150000"/>
              </a:lnSpc>
            </a:pPr>
            <a:endParaRPr lang="el-GR" u="sng" dirty="0">
              <a:latin typeface="Times New Roman" panose="02020603050405020304" pitchFamily="18" charset="0"/>
              <a:cs typeface="Times New Roman" panose="02020603050405020304" pitchFamily="18" charset="0"/>
            </a:endParaRPr>
          </a:p>
          <a:p>
            <a:pPr algn="just">
              <a:lnSpc>
                <a:spcPct val="150000"/>
              </a:lnSpc>
            </a:pPr>
            <a:r>
              <a:rPr lang="el-GR" sz="2000" dirty="0">
                <a:latin typeface="Times New Roman" panose="02020603050405020304" pitchFamily="18" charset="0"/>
                <a:cs typeface="Times New Roman" panose="02020603050405020304" pitchFamily="18" charset="0"/>
              </a:rPr>
              <a:t>-Λάθη που προκύπτουν κατά τον έλεγχο του καθετήρα, την πλύση και το άδειασμα των ούρων</a:t>
            </a:r>
          </a:p>
          <a:p>
            <a:pPr algn="just">
              <a:lnSpc>
                <a:spcPct val="150000"/>
              </a:lnSpc>
            </a:pPr>
            <a:r>
              <a:rPr lang="el-GR" sz="2000" dirty="0">
                <a:latin typeface="Times New Roman" panose="02020603050405020304" pitchFamily="18" charset="0"/>
                <a:cs typeface="Times New Roman" panose="02020603050405020304" pitchFamily="18" charset="0"/>
              </a:rPr>
              <a:t>-Η ανατομική κατασκευή των γυναικών</a:t>
            </a:r>
          </a:p>
          <a:p>
            <a:pPr algn="just">
              <a:lnSpc>
                <a:spcPct val="150000"/>
              </a:lnSpc>
            </a:pPr>
            <a:r>
              <a:rPr lang="el-GR" sz="2000" dirty="0">
                <a:latin typeface="Times New Roman" panose="02020603050405020304" pitchFamily="18" charset="0"/>
                <a:cs typeface="Times New Roman" panose="02020603050405020304" pitchFamily="18" charset="0"/>
              </a:rPr>
              <a:t>-Η νόσος και ο βαθμός επιδείνωσης της</a:t>
            </a:r>
          </a:p>
          <a:p>
            <a:pPr algn="just">
              <a:lnSpc>
                <a:spcPct val="150000"/>
              </a:lnSpc>
            </a:pPr>
            <a:r>
              <a:rPr lang="el-GR" sz="2000" dirty="0">
                <a:latin typeface="Times New Roman" panose="02020603050405020304" pitchFamily="18" charset="0"/>
                <a:cs typeface="Times New Roman" panose="02020603050405020304" pitchFamily="18" charset="0"/>
              </a:rPr>
              <a:t>-Η διάρκεια παραμονής του καθετήρα</a:t>
            </a:r>
          </a:p>
          <a:p>
            <a:pPr algn="just">
              <a:lnSpc>
                <a:spcPct val="150000"/>
              </a:lnSpc>
            </a:pPr>
            <a:r>
              <a:rPr lang="el-GR" sz="2000" dirty="0">
                <a:latin typeface="Times New Roman" panose="02020603050405020304" pitchFamily="18" charset="0"/>
                <a:cs typeface="Times New Roman" panose="02020603050405020304" pitchFamily="18" charset="0"/>
              </a:rPr>
              <a:t>-Το είδος του συστήματος συλλογής των ούρων</a:t>
            </a:r>
          </a:p>
          <a:p>
            <a:pPr algn="just">
              <a:lnSpc>
                <a:spcPct val="150000"/>
              </a:lnSpc>
            </a:pPr>
            <a:r>
              <a:rPr lang="el-GR" sz="2000" dirty="0">
                <a:latin typeface="Times New Roman" panose="02020603050405020304" pitchFamily="18" charset="0"/>
                <a:cs typeface="Times New Roman" panose="02020603050405020304" pitchFamily="18" charset="0"/>
              </a:rPr>
              <a:t>-Η ηλικία και η γενικότερη κατάσταση του ασθενούς</a:t>
            </a:r>
          </a:p>
          <a:p>
            <a:pPr algn="ctr"/>
            <a:endParaRPr lang="el-GR" u="sng" dirty="0"/>
          </a:p>
          <a:p>
            <a:endParaRPr lang="el-GR" dirty="0"/>
          </a:p>
        </p:txBody>
      </p:sp>
    </p:spTree>
    <p:extLst>
      <p:ext uri="{BB962C8B-B14F-4D97-AF65-F5344CB8AC3E}">
        <p14:creationId xmlns:p14="http://schemas.microsoft.com/office/powerpoint/2010/main" val="1527753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CA0965FB-FB0D-A0F5-4476-7259C7C2FD9B}"/>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BEADD139-3E00-6A61-D5AD-A17D67A913B0}"/>
              </a:ext>
            </a:extLst>
          </p:cNvPr>
          <p:cNvSpPr>
            <a:spLocks noGrp="1"/>
          </p:cNvSpPr>
          <p:nvPr>
            <p:ph type="sldNum" sz="quarter" idx="12"/>
          </p:nvPr>
        </p:nvSpPr>
        <p:spPr/>
        <p:txBody>
          <a:bodyPr/>
          <a:lstStyle/>
          <a:p>
            <a:fld id="{04E4C64C-C444-4652-AD17-52A22D9C656B}" type="slidenum">
              <a:rPr lang="el-GR" smtClean="0"/>
              <a:t>11</a:t>
            </a:fld>
            <a:endParaRPr lang="el-GR"/>
          </a:p>
        </p:txBody>
      </p:sp>
      <p:sp>
        <p:nvSpPr>
          <p:cNvPr id="4" name="TextBox 3">
            <a:extLst>
              <a:ext uri="{FF2B5EF4-FFF2-40B4-BE49-F238E27FC236}">
                <a16:creationId xmlns:a16="http://schemas.microsoft.com/office/drawing/2014/main" id="{43FFC891-C4E2-F35A-1B43-C5F141F16F9E}"/>
              </a:ext>
            </a:extLst>
          </p:cNvPr>
          <p:cNvSpPr txBox="1"/>
          <p:nvPr/>
        </p:nvSpPr>
        <p:spPr>
          <a:xfrm>
            <a:off x="778212" y="272374"/>
            <a:ext cx="11108988" cy="5859553"/>
          </a:xfrm>
          <a:prstGeom prst="rect">
            <a:avLst/>
          </a:prstGeom>
          <a:noFill/>
        </p:spPr>
        <p:txBody>
          <a:bodyPr wrap="square" rtlCol="0">
            <a:spAutoFit/>
          </a:bodyPr>
          <a:lstStyle/>
          <a:p>
            <a:pPr algn="ctr">
              <a:lnSpc>
                <a:spcPct val="150000"/>
              </a:lnSpc>
            </a:pPr>
            <a:r>
              <a:rPr lang="el-GR" u="sng" dirty="0">
                <a:latin typeface="Times New Roman" panose="02020603050405020304" pitchFamily="18" charset="0"/>
                <a:cs typeface="Times New Roman" panose="02020603050405020304" pitchFamily="18" charset="0"/>
              </a:rPr>
              <a:t>ΠΛΥΣΗ ΟΥΡΟΔΟΧΟΥ ΚΥΣΤΕΩΣ ΚΑΙ ΚΑΘΕΤΗΡΑ</a:t>
            </a:r>
          </a:p>
          <a:p>
            <a:pPr algn="just">
              <a:lnSpc>
                <a:spcPct val="150000"/>
              </a:lnSpc>
            </a:pPr>
            <a:endParaRPr lang="el-GR" u="sng" dirty="0">
              <a:latin typeface="Times New Roman" panose="02020603050405020304" pitchFamily="18" charset="0"/>
              <a:cs typeface="Times New Roman" panose="02020603050405020304" pitchFamily="18" charset="0"/>
            </a:endParaRPr>
          </a:p>
          <a:p>
            <a:pPr algn="just">
              <a:lnSpc>
                <a:spcPct val="150000"/>
              </a:lnSpc>
            </a:pPr>
            <a:r>
              <a:rPr lang="el-GR" dirty="0">
                <a:latin typeface="Times New Roman" panose="02020603050405020304" pitchFamily="18" charset="0"/>
                <a:cs typeface="Times New Roman" panose="02020603050405020304" pitchFamily="18" charset="0"/>
              </a:rPr>
              <a:t>Γίνεται μόνο σε απόλυτη ανάγκη ,όπως απόφραξη από άλατα, βλέννα, πήγματα αίματος. Με την πλύση προσπαθούμε να επιτύχουμε την απομάκρυνση των αλάτων ,της βλέννας και τη διάλυση των σχηματιζόμενων θρόμβων για την διατήρηση της καλής λειτουργίας του παροχετευτικού συστήματος.</a:t>
            </a:r>
          </a:p>
          <a:p>
            <a:pPr algn="just">
              <a:lnSpc>
                <a:spcPct val="150000"/>
              </a:lnSpc>
            </a:pPr>
            <a:endParaRPr lang="el-GR" dirty="0">
              <a:latin typeface="Times New Roman" panose="02020603050405020304" pitchFamily="18" charset="0"/>
              <a:cs typeface="Times New Roman" panose="02020603050405020304" pitchFamily="18" charset="0"/>
            </a:endParaRPr>
          </a:p>
          <a:p>
            <a:pPr algn="ctr">
              <a:lnSpc>
                <a:spcPct val="150000"/>
              </a:lnSpc>
            </a:pPr>
            <a:r>
              <a:rPr lang="el-GR" u="sng" dirty="0">
                <a:latin typeface="Times New Roman" panose="02020603050405020304" pitchFamily="18" charset="0"/>
                <a:cs typeface="Times New Roman" panose="02020603050405020304" pitchFamily="18" charset="0"/>
              </a:rPr>
              <a:t>ΑΝΟΙΚΤΗ ΠΛΥΣΗ ΚΥΣΤΕΩΣ ΚΑΙ ΚΑΘΕΤΗΡΑ</a:t>
            </a:r>
            <a:endParaRPr lang="en-US" u="sng" dirty="0">
              <a:latin typeface="Times New Roman" panose="02020603050405020304" pitchFamily="18" charset="0"/>
              <a:cs typeface="Times New Roman" panose="02020603050405020304" pitchFamily="18" charset="0"/>
            </a:endParaRPr>
          </a:p>
          <a:p>
            <a:pPr algn="just">
              <a:lnSpc>
                <a:spcPct val="150000"/>
              </a:lnSpc>
            </a:pPr>
            <a:r>
              <a:rPr lang="el-GR" u="sng" dirty="0">
                <a:latin typeface="Times New Roman" panose="02020603050405020304" pitchFamily="18" charset="0"/>
                <a:cs typeface="Times New Roman" panose="02020603050405020304" pitchFamily="18" charset="0"/>
              </a:rPr>
              <a:t>ΥΛΙΚΟ ΝΟΣΗΛΕΙΑΣ</a:t>
            </a:r>
          </a:p>
          <a:p>
            <a:pPr algn="just">
              <a:lnSpc>
                <a:spcPct val="150000"/>
              </a:lnSpc>
            </a:pPr>
            <a:r>
              <a:rPr lang="el-GR" dirty="0">
                <a:latin typeface="Times New Roman" panose="02020603050405020304" pitchFamily="18" charset="0"/>
                <a:cs typeface="Times New Roman" panose="02020603050405020304" pitchFamily="18" charset="0"/>
              </a:rPr>
              <a:t>-Φυσιολογικός ορός</a:t>
            </a:r>
          </a:p>
          <a:p>
            <a:pPr algn="just">
              <a:lnSpc>
                <a:spcPct val="150000"/>
              </a:lnSpc>
            </a:pPr>
            <a:r>
              <a:rPr lang="el-GR" dirty="0">
                <a:latin typeface="Times New Roman" panose="02020603050405020304" pitchFamily="18" charset="0"/>
                <a:cs typeface="Times New Roman" panose="02020603050405020304" pitchFamily="18" charset="0"/>
              </a:rPr>
              <a:t>-Δοχείο και σύριγγα 50</a:t>
            </a:r>
            <a:r>
              <a:rPr lang="en-US" dirty="0">
                <a:latin typeface="Times New Roman" panose="02020603050405020304" pitchFamily="18" charset="0"/>
                <a:cs typeface="Times New Roman" panose="02020603050405020304" pitchFamily="18" charset="0"/>
              </a:rPr>
              <a:t>cc</a:t>
            </a:r>
          </a:p>
          <a:p>
            <a:pPr algn="just">
              <a:lnSpc>
                <a:spcPct val="150000"/>
              </a:lnSpc>
            </a:pPr>
            <a:r>
              <a:rPr lang="en-US"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Αντισηπτικό διάλυμα</a:t>
            </a:r>
          </a:p>
          <a:p>
            <a:pPr algn="just">
              <a:lnSpc>
                <a:spcPct val="150000"/>
              </a:lnSpc>
            </a:pPr>
            <a:r>
              <a:rPr lang="el-GR" dirty="0">
                <a:latin typeface="Times New Roman" panose="02020603050405020304" pitchFamily="18" charset="0"/>
                <a:cs typeface="Times New Roman" panose="02020603050405020304" pitchFamily="18" charset="0"/>
              </a:rPr>
              <a:t>-Νεφροειδές</a:t>
            </a:r>
          </a:p>
          <a:p>
            <a:pPr algn="just">
              <a:lnSpc>
                <a:spcPct val="150000"/>
              </a:lnSpc>
            </a:pPr>
            <a:r>
              <a:rPr lang="el-GR" dirty="0">
                <a:latin typeface="Times New Roman" panose="02020603050405020304" pitchFamily="18" charset="0"/>
                <a:cs typeface="Times New Roman" panose="02020603050405020304" pitchFamily="18" charset="0"/>
              </a:rPr>
              <a:t> </a:t>
            </a:r>
          </a:p>
          <a:p>
            <a:pPr algn="just">
              <a:lnSpc>
                <a:spcPct val="150000"/>
              </a:lnSpc>
            </a:pPr>
            <a:r>
              <a:rPr lang="el-G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115831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CE3E9F39-A288-A321-9CDE-58EDFFE4126D}"/>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B65517BA-95BF-97AE-9B2D-47A6C3BD2329}"/>
              </a:ext>
            </a:extLst>
          </p:cNvPr>
          <p:cNvSpPr>
            <a:spLocks noGrp="1"/>
          </p:cNvSpPr>
          <p:nvPr>
            <p:ph type="sldNum" sz="quarter" idx="12"/>
          </p:nvPr>
        </p:nvSpPr>
        <p:spPr/>
        <p:txBody>
          <a:bodyPr/>
          <a:lstStyle/>
          <a:p>
            <a:fld id="{04E4C64C-C444-4652-AD17-52A22D9C656B}" type="slidenum">
              <a:rPr lang="el-GR" smtClean="0"/>
              <a:t>12</a:t>
            </a:fld>
            <a:endParaRPr lang="el-GR"/>
          </a:p>
        </p:txBody>
      </p:sp>
      <p:sp>
        <p:nvSpPr>
          <p:cNvPr id="5" name="TextBox 4">
            <a:extLst>
              <a:ext uri="{FF2B5EF4-FFF2-40B4-BE49-F238E27FC236}">
                <a16:creationId xmlns:a16="http://schemas.microsoft.com/office/drawing/2014/main" id="{F53EF35A-0D54-96DF-7CE1-06C99B1B9AFB}"/>
              </a:ext>
            </a:extLst>
          </p:cNvPr>
          <p:cNvSpPr txBox="1"/>
          <p:nvPr/>
        </p:nvSpPr>
        <p:spPr>
          <a:xfrm>
            <a:off x="525294" y="311285"/>
            <a:ext cx="11303540" cy="6275051"/>
          </a:xfrm>
          <a:prstGeom prst="rect">
            <a:avLst/>
          </a:prstGeom>
          <a:noFill/>
        </p:spPr>
        <p:txBody>
          <a:bodyPr wrap="square" rtlCol="0">
            <a:spAutoFit/>
          </a:bodyPr>
          <a:lstStyle/>
          <a:p>
            <a:pPr algn="just">
              <a:lnSpc>
                <a:spcPct val="150000"/>
              </a:lnSpc>
            </a:pPr>
            <a:r>
              <a:rPr lang="el-GR" u="sng" dirty="0">
                <a:latin typeface="Times New Roman" panose="02020603050405020304" pitchFamily="18" charset="0"/>
                <a:cs typeface="Times New Roman" panose="02020603050405020304" pitchFamily="18" charset="0"/>
              </a:rPr>
              <a:t>ΣΕΙΡΑ ΕΡΓΑΣΙΑΣ</a:t>
            </a:r>
          </a:p>
          <a:p>
            <a:pPr algn="just">
              <a:lnSpc>
                <a:spcPct val="150000"/>
              </a:lnSpc>
            </a:pPr>
            <a:r>
              <a:rPr lang="el-GR" dirty="0">
                <a:latin typeface="Times New Roman" panose="02020603050405020304" pitchFamily="18" charset="0"/>
                <a:cs typeface="Times New Roman" panose="02020603050405020304" pitchFamily="18" charset="0"/>
              </a:rPr>
              <a:t>-Εισερχόμαστε στο θάλαμο και ενημερώνουμε τον ασθενή</a:t>
            </a:r>
          </a:p>
          <a:p>
            <a:pPr algn="just">
              <a:lnSpc>
                <a:spcPct val="150000"/>
              </a:lnSpc>
            </a:pPr>
            <a:r>
              <a:rPr lang="el-GR" dirty="0">
                <a:latin typeface="Times New Roman" panose="02020603050405020304" pitchFamily="18" charset="0"/>
                <a:cs typeface="Times New Roman" panose="02020603050405020304" pitchFamily="18" charset="0"/>
              </a:rPr>
              <a:t>-Τακτοποιούμε τα κλινοσκεπάσματα</a:t>
            </a:r>
          </a:p>
          <a:p>
            <a:pPr algn="just">
              <a:lnSpc>
                <a:spcPct val="150000"/>
              </a:lnSpc>
            </a:pPr>
            <a:r>
              <a:rPr lang="el-GR" dirty="0">
                <a:latin typeface="Times New Roman" panose="02020603050405020304" pitchFamily="18" charset="0"/>
                <a:cs typeface="Times New Roman" panose="02020603050405020304" pitchFamily="18" charset="0"/>
              </a:rPr>
              <a:t>-Τοποθετούμε τα υλικά μας σε ασφαλές και προσιτό σημείο</a:t>
            </a:r>
          </a:p>
          <a:p>
            <a:pPr algn="just">
              <a:lnSpc>
                <a:spcPct val="150000"/>
              </a:lnSpc>
            </a:pPr>
            <a:r>
              <a:rPr lang="el-GR" dirty="0">
                <a:latin typeface="Times New Roman" panose="02020603050405020304" pitchFamily="18" charset="0"/>
                <a:cs typeface="Times New Roman" panose="02020603050405020304" pitchFamily="18" charset="0"/>
              </a:rPr>
              <a:t>-Απολυμαίνουμε τα χέρια μας </a:t>
            </a:r>
          </a:p>
          <a:p>
            <a:pPr algn="just">
              <a:lnSpc>
                <a:spcPct val="150000"/>
              </a:lnSpc>
            </a:pPr>
            <a:r>
              <a:rPr lang="el-GR" dirty="0">
                <a:latin typeface="Times New Roman" panose="02020603050405020304" pitchFamily="18" charset="0"/>
                <a:cs typeface="Times New Roman" panose="02020603050405020304" pitchFamily="18" charset="0"/>
              </a:rPr>
              <a:t>-Γεμίζουμε το δοχείο με τον φυσιολογικό ορό και αναρροφούμε με την σύριγγα</a:t>
            </a:r>
          </a:p>
          <a:p>
            <a:pPr algn="just">
              <a:lnSpc>
                <a:spcPct val="150000"/>
              </a:lnSpc>
            </a:pPr>
            <a:r>
              <a:rPr lang="el-GR" dirty="0">
                <a:latin typeface="Times New Roman" panose="02020603050405020304" pitchFamily="18" charset="0"/>
                <a:cs typeface="Times New Roman" panose="02020603050405020304" pitchFamily="18" charset="0"/>
              </a:rPr>
              <a:t>-Καθαρίζουμε το σημείο ένωσης του καθετήρα με τον ουροσυλλέκτη. Ταπώνουμε το άκρο του σωλήνα του ουροσυλλέκτη με αποστειρωμένο πλαστικό κάλυμμα</a:t>
            </a:r>
          </a:p>
          <a:p>
            <a:pPr algn="just">
              <a:lnSpc>
                <a:spcPct val="150000"/>
              </a:lnSpc>
            </a:pPr>
            <a:r>
              <a:rPr lang="el-GR" dirty="0">
                <a:latin typeface="Times New Roman" panose="02020603050405020304" pitchFamily="18" charset="0"/>
                <a:cs typeface="Times New Roman" panose="02020603050405020304" pitchFamily="18" charset="0"/>
              </a:rPr>
              <a:t>-Εφαρμόζουμε το μπέκ της  σύριγγας στον καθετήρα και πιέζουμε ελαφρά </a:t>
            </a:r>
          </a:p>
          <a:p>
            <a:pPr algn="just">
              <a:lnSpc>
                <a:spcPct val="150000"/>
              </a:lnSpc>
            </a:pPr>
            <a:r>
              <a:rPr lang="el-GR" dirty="0">
                <a:latin typeface="Times New Roman" panose="02020603050405020304" pitchFamily="18" charset="0"/>
                <a:cs typeface="Times New Roman" panose="02020603050405020304" pitchFamily="18" charset="0"/>
              </a:rPr>
              <a:t> -Αφαιρούμε την σύριγγα και αφήνουμε να παροχετευτεί το υγρό στο νεφροειδές</a:t>
            </a:r>
          </a:p>
          <a:p>
            <a:pPr algn="just">
              <a:lnSpc>
                <a:spcPct val="150000"/>
              </a:lnSpc>
            </a:pPr>
            <a:r>
              <a:rPr lang="el-GR" dirty="0">
                <a:latin typeface="Times New Roman" panose="02020603050405020304" pitchFamily="18" charset="0"/>
                <a:cs typeface="Times New Roman" panose="02020603050405020304" pitchFamily="18" charset="0"/>
              </a:rPr>
              <a:t>-Συνεχίζουμε την πλύση μέχρι να βεβαιωθούμε για την καλή λειτουργία του καθετήρα</a:t>
            </a:r>
          </a:p>
          <a:p>
            <a:pPr algn="just">
              <a:lnSpc>
                <a:spcPct val="150000"/>
              </a:lnSpc>
            </a:pPr>
            <a:r>
              <a:rPr lang="el-GR" dirty="0">
                <a:latin typeface="Times New Roman" panose="02020603050405020304" pitchFamily="18" charset="0"/>
                <a:cs typeface="Times New Roman" panose="02020603050405020304" pitchFamily="18" charset="0"/>
              </a:rPr>
              <a:t>-Επανασυνδέουμε τον καθετήρα με τον ουροσυλλέκτη</a:t>
            </a:r>
          </a:p>
          <a:p>
            <a:pPr algn="just">
              <a:lnSpc>
                <a:spcPct val="150000"/>
              </a:lnSpc>
            </a:pPr>
            <a:r>
              <a:rPr lang="el-GR" dirty="0">
                <a:latin typeface="Times New Roman" panose="02020603050405020304" pitchFamily="18" charset="0"/>
                <a:cs typeface="Times New Roman" panose="02020603050405020304" pitchFamily="18" charset="0"/>
              </a:rPr>
              <a:t>-Τακτοποιούμε τον ασθενή στο κρεβάτι</a:t>
            </a:r>
          </a:p>
          <a:p>
            <a:pPr algn="just">
              <a:lnSpc>
                <a:spcPct val="150000"/>
              </a:lnSpc>
            </a:pPr>
            <a:r>
              <a:rPr lang="el-GR" dirty="0">
                <a:latin typeface="Times New Roman" panose="02020603050405020304" pitchFamily="18" charset="0"/>
                <a:cs typeface="Times New Roman" panose="02020603050405020304" pitchFamily="18" charset="0"/>
              </a:rPr>
              <a:t>-Μαζεύουμε τα υλικά που χρησιμοποιήσαμε</a:t>
            </a:r>
          </a:p>
          <a:p>
            <a:pPr algn="just">
              <a:lnSpc>
                <a:spcPct val="150000"/>
              </a:lnSpc>
            </a:pP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0437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42D4474C-474F-747C-C51A-17315CAE67D0}"/>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34542B6A-2453-C168-3311-5C3D9B59A16E}"/>
              </a:ext>
            </a:extLst>
          </p:cNvPr>
          <p:cNvSpPr>
            <a:spLocks noGrp="1"/>
          </p:cNvSpPr>
          <p:nvPr>
            <p:ph type="sldNum" sz="quarter" idx="12"/>
          </p:nvPr>
        </p:nvSpPr>
        <p:spPr/>
        <p:txBody>
          <a:bodyPr/>
          <a:lstStyle/>
          <a:p>
            <a:fld id="{04E4C64C-C444-4652-AD17-52A22D9C656B}" type="slidenum">
              <a:rPr lang="el-GR" smtClean="0"/>
              <a:t>13</a:t>
            </a:fld>
            <a:endParaRPr lang="el-GR"/>
          </a:p>
        </p:txBody>
      </p:sp>
      <p:sp>
        <p:nvSpPr>
          <p:cNvPr id="4" name="TextBox 3">
            <a:extLst>
              <a:ext uri="{FF2B5EF4-FFF2-40B4-BE49-F238E27FC236}">
                <a16:creationId xmlns:a16="http://schemas.microsoft.com/office/drawing/2014/main" id="{9E15B384-9B72-EFC6-8AD6-2B20C782F183}"/>
              </a:ext>
            </a:extLst>
          </p:cNvPr>
          <p:cNvSpPr txBox="1"/>
          <p:nvPr/>
        </p:nvSpPr>
        <p:spPr>
          <a:xfrm>
            <a:off x="797668" y="428017"/>
            <a:ext cx="10797702" cy="6324808"/>
          </a:xfrm>
          <a:prstGeom prst="rect">
            <a:avLst/>
          </a:prstGeom>
          <a:noFill/>
        </p:spPr>
        <p:txBody>
          <a:bodyPr wrap="square" rtlCol="0">
            <a:spAutoFit/>
          </a:bodyPr>
          <a:lstStyle/>
          <a:p>
            <a:pPr algn="ctr"/>
            <a:r>
              <a:rPr lang="el-GR" dirty="0"/>
              <a:t>ΚΛΕΙΣΤΗ ΠΛΥΣΗ ΟΥΡΟΔΟΧΟΥ ΚΥΣΤΕΩΣ ΚΑΙ ΚΑΘΕΤΗΡΑ </a:t>
            </a:r>
          </a:p>
          <a:p>
            <a:pPr algn="ctr"/>
            <a:endParaRPr lang="el-GR" dirty="0"/>
          </a:p>
          <a:p>
            <a:pPr algn="just">
              <a:lnSpc>
                <a:spcPct val="150000"/>
              </a:lnSpc>
            </a:pPr>
            <a:r>
              <a:rPr lang="el-GR" dirty="0"/>
              <a:t>-</a:t>
            </a:r>
            <a:r>
              <a:rPr lang="el-GR" dirty="0">
                <a:latin typeface="Times New Roman" panose="02020603050405020304" pitchFamily="18" charset="0"/>
                <a:cs typeface="Times New Roman" panose="02020603050405020304" pitchFamily="18" charset="0"/>
              </a:rPr>
              <a:t>Η κλειστή πλύση συνήθως γίνεται μετά από εγχείρηση προστάτη για την διάλυση των θρόμβων αίματος και σε αιμορραγίες του ουροποιητικού συστήματος.</a:t>
            </a:r>
          </a:p>
          <a:p>
            <a:pPr algn="just">
              <a:lnSpc>
                <a:spcPct val="150000"/>
              </a:lnSpc>
            </a:pPr>
            <a:r>
              <a:rPr lang="el-GR" dirty="0">
                <a:latin typeface="Times New Roman" panose="02020603050405020304" pitchFamily="18" charset="0"/>
                <a:cs typeface="Times New Roman" panose="02020603050405020304" pitchFamily="18" charset="0"/>
              </a:rPr>
              <a:t>-Για την κλειστή πλύση χρησιμοποιούμε καθετήρα </a:t>
            </a:r>
            <a:r>
              <a:rPr lang="en-US" dirty="0">
                <a:latin typeface="Times New Roman" panose="02020603050405020304" pitchFamily="18" charset="0"/>
                <a:cs typeface="Times New Roman" panose="02020603050405020304" pitchFamily="18" charset="0"/>
              </a:rPr>
              <a:t>Folley </a:t>
            </a:r>
            <a:r>
              <a:rPr lang="el-GR" dirty="0">
                <a:latin typeface="Times New Roman" panose="02020603050405020304" pitchFamily="18" charset="0"/>
                <a:cs typeface="Times New Roman" panose="02020603050405020304" pitchFamily="18" charset="0"/>
              </a:rPr>
              <a:t>3πλού αυλού. Από τον ένα αυλό εισέρχεται το υγρό, από τον άλλο εξέρχεται και από τον τρίτο αυλό ρυθμίζουμε το μπαλονάκι ώστε να σταθεροποιήσουμε τον καθετήρα.</a:t>
            </a:r>
          </a:p>
          <a:p>
            <a:pPr algn="just">
              <a:lnSpc>
                <a:spcPct val="150000"/>
              </a:lnSpc>
            </a:pPr>
            <a:endParaRPr lang="el-GR" dirty="0">
              <a:latin typeface="Times New Roman" panose="02020603050405020304" pitchFamily="18" charset="0"/>
              <a:cs typeface="Times New Roman" panose="02020603050405020304" pitchFamily="18" charset="0"/>
            </a:endParaRPr>
          </a:p>
          <a:p>
            <a:pPr algn="just">
              <a:lnSpc>
                <a:spcPct val="150000"/>
              </a:lnSpc>
            </a:pPr>
            <a:r>
              <a:rPr lang="el-GR" dirty="0">
                <a:latin typeface="Times New Roman" panose="02020603050405020304" pitchFamily="18" charset="0"/>
                <a:cs typeface="Times New Roman" panose="02020603050405020304" pitchFamily="18" charset="0"/>
              </a:rPr>
              <a:t>ΥΛΙΚΟ ΝΟΣΗΛΕΙΑΣ</a:t>
            </a:r>
          </a:p>
          <a:p>
            <a:pPr algn="just">
              <a:lnSpc>
                <a:spcPct val="150000"/>
              </a:lnSpc>
            </a:pPr>
            <a:r>
              <a:rPr lang="el-GR" dirty="0">
                <a:latin typeface="Times New Roman" panose="02020603050405020304" pitchFamily="18" charset="0"/>
                <a:cs typeface="Times New Roman" panose="02020603050405020304" pitchFamily="18" charset="0"/>
              </a:rPr>
              <a:t>-Φυσιολογικός ορός και συσκευή </a:t>
            </a:r>
          </a:p>
          <a:p>
            <a:pPr algn="just">
              <a:lnSpc>
                <a:spcPct val="150000"/>
              </a:lnSpc>
            </a:pP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Ουροσυλλέκτης</a:t>
            </a:r>
            <a:r>
              <a:rPr lang="el-GR" dirty="0">
                <a:latin typeface="Times New Roman" panose="02020603050405020304" pitchFamily="18" charset="0"/>
                <a:cs typeface="Times New Roman" panose="02020603050405020304" pitchFamily="18" charset="0"/>
              </a:rPr>
              <a:t> ,στατό ουροσυλλέκτη, στατό ορού</a:t>
            </a:r>
          </a:p>
          <a:p>
            <a:pPr algn="just">
              <a:lnSpc>
                <a:spcPct val="150000"/>
              </a:lnSpc>
            </a:pPr>
            <a:endParaRPr lang="el-GR" dirty="0">
              <a:latin typeface="Times New Roman" panose="02020603050405020304" pitchFamily="18" charset="0"/>
              <a:cs typeface="Times New Roman" panose="02020603050405020304" pitchFamily="18" charset="0"/>
            </a:endParaRPr>
          </a:p>
          <a:p>
            <a:pPr algn="just">
              <a:lnSpc>
                <a:spcPct val="150000"/>
              </a:lnSpc>
            </a:pPr>
            <a:r>
              <a:rPr lang="el-GR" dirty="0">
                <a:latin typeface="Times New Roman" panose="02020603050405020304" pitchFamily="18" charset="0"/>
                <a:cs typeface="Times New Roman" panose="02020603050405020304" pitchFamily="18" charset="0"/>
              </a:rPr>
              <a:t>ΣΕΙΡΑ ΕΡΓΑΣΙΑΣ</a:t>
            </a:r>
          </a:p>
          <a:p>
            <a:pPr algn="just">
              <a:lnSpc>
                <a:spcPct val="150000"/>
              </a:lnSpc>
            </a:pPr>
            <a:r>
              <a:rPr lang="el-GR" dirty="0">
                <a:latin typeface="Times New Roman" panose="02020603050405020304" pitchFamily="18" charset="0"/>
                <a:cs typeface="Times New Roman" panose="02020603050405020304" pitchFamily="18" charset="0"/>
              </a:rPr>
              <a:t>-Η διαδικασία  τοποθέτησης </a:t>
            </a:r>
            <a:r>
              <a:rPr lang="en-US" dirty="0">
                <a:latin typeface="Times New Roman" panose="02020603050405020304" pitchFamily="18" charset="0"/>
                <a:cs typeface="Times New Roman" panose="02020603050405020304" pitchFamily="18" charset="0"/>
              </a:rPr>
              <a:t>Folley </a:t>
            </a:r>
            <a:r>
              <a:rPr lang="el-GR" dirty="0">
                <a:latin typeface="Times New Roman" panose="02020603050405020304" pitchFamily="18" charset="0"/>
                <a:cs typeface="Times New Roman" panose="02020603050405020304" pitchFamily="18" charset="0"/>
              </a:rPr>
              <a:t>τριπλού αυλού είναι ίδια με την διαδικασία του </a:t>
            </a:r>
            <a:r>
              <a:rPr lang="en-US" dirty="0">
                <a:latin typeface="Times New Roman" panose="02020603050405020304" pitchFamily="18" charset="0"/>
                <a:cs typeface="Times New Roman" panose="02020603050405020304" pitchFamily="18" charset="0"/>
              </a:rPr>
              <a:t>Folley </a:t>
            </a:r>
            <a:r>
              <a:rPr lang="el-GR" dirty="0">
                <a:latin typeface="Times New Roman" panose="02020603050405020304" pitchFamily="18" charset="0"/>
                <a:cs typeface="Times New Roman" panose="02020603050405020304" pitchFamily="18" charset="0"/>
              </a:rPr>
              <a:t>διπλού αυλού</a:t>
            </a:r>
          </a:p>
          <a:p>
            <a:pPr algn="just">
              <a:lnSpc>
                <a:spcPct val="150000"/>
              </a:lnSpc>
            </a:pPr>
            <a:r>
              <a:rPr lang="el-GR" dirty="0">
                <a:latin typeface="Times New Roman" panose="02020603050405020304" pitchFamily="18" charset="0"/>
                <a:cs typeface="Times New Roman" panose="02020603050405020304" pitchFamily="18" charset="0"/>
              </a:rPr>
              <a:t>-Κρεμάμε τον ασκό με τον φυσιολογικό ορό στο στατό</a:t>
            </a:r>
          </a:p>
          <a:p>
            <a:pPr algn="just">
              <a:lnSpc>
                <a:spcPct val="150000"/>
              </a:lnSpc>
            </a:pPr>
            <a:r>
              <a:rPr lang="el-GR" dirty="0">
                <a:latin typeface="Times New Roman" panose="02020603050405020304" pitchFamily="18" charset="0"/>
                <a:cs typeface="Times New Roman" panose="02020603050405020304" pitchFamily="18" charset="0"/>
              </a:rPr>
              <a:t>-Ενώνουμε τον ορό με τον σωλήνα του ουροσυλλέκτη με άσηπτη τεχνική</a:t>
            </a:r>
          </a:p>
          <a:p>
            <a:pPr algn="just"/>
            <a:endParaRPr lang="el-GR" dirty="0"/>
          </a:p>
        </p:txBody>
      </p:sp>
    </p:spTree>
    <p:extLst>
      <p:ext uri="{BB962C8B-B14F-4D97-AF65-F5344CB8AC3E}">
        <p14:creationId xmlns:p14="http://schemas.microsoft.com/office/powerpoint/2010/main" val="2811631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74B74AA9-AE07-9436-9D5E-515C40077369}"/>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8AA73CF4-BF75-4DC8-F3B2-563402880883}"/>
              </a:ext>
            </a:extLst>
          </p:cNvPr>
          <p:cNvSpPr>
            <a:spLocks noGrp="1"/>
          </p:cNvSpPr>
          <p:nvPr>
            <p:ph type="sldNum" sz="quarter" idx="12"/>
          </p:nvPr>
        </p:nvSpPr>
        <p:spPr/>
        <p:txBody>
          <a:bodyPr/>
          <a:lstStyle/>
          <a:p>
            <a:fld id="{04E4C64C-C444-4652-AD17-52A22D9C656B}" type="slidenum">
              <a:rPr lang="el-GR" smtClean="0"/>
              <a:t>14</a:t>
            </a:fld>
            <a:endParaRPr lang="el-GR"/>
          </a:p>
        </p:txBody>
      </p:sp>
      <p:sp>
        <p:nvSpPr>
          <p:cNvPr id="5" name="TextBox 4">
            <a:extLst>
              <a:ext uri="{FF2B5EF4-FFF2-40B4-BE49-F238E27FC236}">
                <a16:creationId xmlns:a16="http://schemas.microsoft.com/office/drawing/2014/main" id="{A8D68035-E34A-7C16-86B6-EBEEFF072CFA}"/>
              </a:ext>
            </a:extLst>
          </p:cNvPr>
          <p:cNvSpPr txBox="1"/>
          <p:nvPr/>
        </p:nvSpPr>
        <p:spPr>
          <a:xfrm>
            <a:off x="525294" y="282102"/>
            <a:ext cx="11361906" cy="7106048"/>
          </a:xfrm>
          <a:prstGeom prst="rect">
            <a:avLst/>
          </a:prstGeom>
          <a:noFill/>
        </p:spPr>
        <p:txBody>
          <a:bodyPr wrap="square" rtlCol="0">
            <a:spAutoFit/>
          </a:bodyPr>
          <a:lstStyle/>
          <a:p>
            <a:pPr algn="just">
              <a:lnSpc>
                <a:spcPct val="150000"/>
              </a:lnSpc>
            </a:pPr>
            <a:r>
              <a:rPr lang="el-GR" dirty="0">
                <a:latin typeface="Times New Roman" panose="02020603050405020304" pitchFamily="18" charset="0"/>
                <a:cs typeface="Times New Roman" panose="02020603050405020304" pitchFamily="18" charset="0"/>
              </a:rPr>
              <a:t>-Ρυθμίζουμε την ροή του ορού</a:t>
            </a:r>
          </a:p>
          <a:p>
            <a:pPr algn="just">
              <a:lnSpc>
                <a:spcPct val="150000"/>
              </a:lnSpc>
            </a:pPr>
            <a:r>
              <a:rPr lang="el-GR" dirty="0">
                <a:latin typeface="Times New Roman" panose="02020603050405020304" pitchFamily="18" charset="0"/>
                <a:cs typeface="Times New Roman" panose="02020603050405020304" pitchFamily="18" charset="0"/>
              </a:rPr>
              <a:t>-Αλλάζουμε τον ασκό με τον φυσιολογικό ορό πριν τελειώσει προκειμένου να μην εισέλθει αέρας στην ουροδόχο κύστη</a:t>
            </a:r>
          </a:p>
          <a:p>
            <a:pPr algn="just">
              <a:lnSpc>
                <a:spcPct val="150000"/>
              </a:lnSpc>
            </a:pPr>
            <a:r>
              <a:rPr lang="el-GR" dirty="0">
                <a:latin typeface="Times New Roman" panose="02020603050405020304" pitchFamily="18" charset="0"/>
                <a:cs typeface="Times New Roman" panose="02020603050405020304" pitchFamily="18" charset="0"/>
              </a:rPr>
              <a:t>-Ελέγχουμε την καλή λειτουργία του κυκλώματος</a:t>
            </a:r>
          </a:p>
          <a:p>
            <a:pPr algn="just">
              <a:lnSpc>
                <a:spcPct val="150000"/>
              </a:lnSpc>
            </a:pPr>
            <a:r>
              <a:rPr lang="el-GR" dirty="0">
                <a:latin typeface="Times New Roman" panose="02020603050405020304" pitchFamily="18" charset="0"/>
                <a:cs typeface="Times New Roman" panose="02020603050405020304" pitchFamily="18" charset="0"/>
              </a:rPr>
              <a:t>-Αδειάζουμε τακτικά τον ουροσυλλέκτη </a:t>
            </a:r>
          </a:p>
          <a:p>
            <a:pPr algn="just">
              <a:lnSpc>
                <a:spcPct val="150000"/>
              </a:lnSpc>
            </a:pPr>
            <a:r>
              <a:rPr lang="el-GR" dirty="0">
                <a:latin typeface="Times New Roman" panose="02020603050405020304" pitchFamily="18" charset="0"/>
                <a:cs typeface="Times New Roman" panose="02020603050405020304" pitchFamily="18" charset="0"/>
              </a:rPr>
              <a:t>-Παρακολουθούμε το χρώμα των ούρων, αν είναι αιματηρά αυξάνουμε την ροή</a:t>
            </a:r>
          </a:p>
          <a:p>
            <a:pPr algn="just">
              <a:lnSpc>
                <a:spcPct val="150000"/>
              </a:lnSpc>
            </a:pPr>
            <a:r>
              <a:rPr lang="el-GR" dirty="0">
                <a:latin typeface="Times New Roman" panose="02020603050405020304" pitchFamily="18" charset="0"/>
                <a:cs typeface="Times New Roman" panose="02020603050405020304" pitchFamily="18" charset="0"/>
              </a:rPr>
              <a:t>-Ελέγχουμε τα ζωτικά σημεία του ασθενή</a:t>
            </a:r>
          </a:p>
          <a:p>
            <a:pPr algn="just">
              <a:lnSpc>
                <a:spcPct val="150000"/>
              </a:lnSpc>
            </a:pPr>
            <a:endParaRPr lang="el-GR" dirty="0">
              <a:latin typeface="Times New Roman" panose="02020603050405020304" pitchFamily="18" charset="0"/>
              <a:cs typeface="Times New Roman" panose="02020603050405020304" pitchFamily="18" charset="0"/>
            </a:endParaRPr>
          </a:p>
          <a:p>
            <a:pPr algn="just">
              <a:lnSpc>
                <a:spcPct val="150000"/>
              </a:lnSpc>
            </a:pPr>
            <a:r>
              <a:rPr lang="el-GR" u="sng" dirty="0">
                <a:latin typeface="Times New Roman" panose="02020603050405020304" pitchFamily="18" charset="0"/>
                <a:cs typeface="Times New Roman" panose="02020603050405020304" pitchFamily="18" charset="0"/>
              </a:rPr>
              <a:t>ΛΗΨΗ ΔΕΙΓΜΑΤΟΣ ΟΥΡΩΝ ΑΠΌ ΚΑΘΕΤΗΡΑ ΓΙΑ ΓΕΝΙΚΗ Ή ΚΑΛΛΙΕΡΓΕΙΑ ΟΥΡΩΝ</a:t>
            </a:r>
          </a:p>
          <a:p>
            <a:pPr algn="just">
              <a:lnSpc>
                <a:spcPct val="150000"/>
              </a:lnSpc>
            </a:pPr>
            <a:endParaRPr lang="el-GR" u="sng" dirty="0">
              <a:latin typeface="Times New Roman" panose="02020603050405020304" pitchFamily="18" charset="0"/>
              <a:cs typeface="Times New Roman" panose="02020603050405020304" pitchFamily="18" charset="0"/>
            </a:endParaRPr>
          </a:p>
          <a:p>
            <a:pPr algn="just">
              <a:lnSpc>
                <a:spcPct val="150000"/>
              </a:lnSpc>
            </a:pPr>
            <a:r>
              <a:rPr lang="el-GR" u="sng" dirty="0">
                <a:latin typeface="Times New Roman" panose="02020603050405020304" pitchFamily="18" charset="0"/>
                <a:cs typeface="Times New Roman" panose="02020603050405020304" pitchFamily="18" charset="0"/>
              </a:rPr>
              <a:t>ΥΛΙΚΑ</a:t>
            </a:r>
          </a:p>
          <a:p>
            <a:pPr algn="just">
              <a:lnSpc>
                <a:spcPct val="150000"/>
              </a:lnSpc>
            </a:pPr>
            <a:r>
              <a:rPr lang="el-GR" dirty="0">
                <a:latin typeface="Times New Roman" panose="02020603050405020304" pitchFamily="18" charset="0"/>
                <a:cs typeface="Times New Roman" panose="02020603050405020304" pitchFamily="18" charset="0"/>
              </a:rPr>
              <a:t>-Γάντια</a:t>
            </a:r>
          </a:p>
          <a:p>
            <a:pPr algn="just">
              <a:lnSpc>
                <a:spcPct val="150000"/>
              </a:lnSpc>
            </a:pPr>
            <a:r>
              <a:rPr lang="el-GR" dirty="0">
                <a:latin typeface="Times New Roman" panose="02020603050405020304" pitchFamily="18" charset="0"/>
                <a:cs typeface="Times New Roman" panose="02020603050405020304" pitchFamily="18" charset="0"/>
              </a:rPr>
              <a:t>-Δοχείο ούρων </a:t>
            </a:r>
          </a:p>
          <a:p>
            <a:pPr algn="just">
              <a:lnSpc>
                <a:spcPct val="150000"/>
              </a:lnSpc>
            </a:pPr>
            <a:r>
              <a:rPr lang="el-GR" dirty="0">
                <a:latin typeface="Times New Roman" panose="02020603050405020304" pitchFamily="18" charset="0"/>
                <a:cs typeface="Times New Roman" panose="02020603050405020304" pitchFamily="18" charset="0"/>
              </a:rPr>
              <a:t>-Αποστειρωμένο καπάκι καθετήρα</a:t>
            </a:r>
          </a:p>
          <a:p>
            <a:pPr algn="just">
              <a:lnSpc>
                <a:spcPct val="150000"/>
              </a:lnSpc>
            </a:pPr>
            <a:r>
              <a:rPr lang="el-GR" dirty="0">
                <a:latin typeface="Times New Roman" panose="02020603050405020304" pitchFamily="18" charset="0"/>
                <a:cs typeface="Times New Roman" panose="02020603050405020304" pitchFamily="18" charset="0"/>
              </a:rPr>
              <a:t>-Νεφροειδές</a:t>
            </a:r>
          </a:p>
          <a:p>
            <a:pPr algn="just">
              <a:lnSpc>
                <a:spcPct val="150000"/>
              </a:lnSpc>
            </a:pPr>
            <a:endParaRPr lang="el-GR" dirty="0">
              <a:latin typeface="Times New Roman" panose="02020603050405020304" pitchFamily="18" charset="0"/>
              <a:cs typeface="Times New Roman" panose="02020603050405020304" pitchFamily="18" charset="0"/>
            </a:endParaRPr>
          </a:p>
          <a:p>
            <a:pPr algn="just">
              <a:lnSpc>
                <a:spcPct val="150000"/>
              </a:lnSpc>
            </a:pPr>
            <a:endParaRPr lang="el-GR" dirty="0">
              <a:latin typeface="Times New Roman" panose="02020603050405020304" pitchFamily="18" charset="0"/>
              <a:cs typeface="Times New Roman" panose="02020603050405020304" pitchFamily="18" charset="0"/>
            </a:endParaRPr>
          </a:p>
          <a:p>
            <a:pPr algn="just">
              <a:lnSpc>
                <a:spcPct val="150000"/>
              </a:lnSpc>
            </a:pP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2951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FB746069-D1A1-59C0-92F4-09E9F68D1BB1}"/>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19756DAE-7D8C-1A94-78D7-C314350549F0}"/>
              </a:ext>
            </a:extLst>
          </p:cNvPr>
          <p:cNvSpPr>
            <a:spLocks noGrp="1"/>
          </p:cNvSpPr>
          <p:nvPr>
            <p:ph type="sldNum" sz="quarter" idx="12"/>
          </p:nvPr>
        </p:nvSpPr>
        <p:spPr/>
        <p:txBody>
          <a:bodyPr/>
          <a:lstStyle/>
          <a:p>
            <a:fld id="{04E4C64C-C444-4652-AD17-52A22D9C656B}" type="slidenum">
              <a:rPr lang="el-GR" smtClean="0"/>
              <a:t>15</a:t>
            </a:fld>
            <a:endParaRPr lang="el-GR"/>
          </a:p>
        </p:txBody>
      </p:sp>
      <p:sp>
        <p:nvSpPr>
          <p:cNvPr id="6" name="TextBox 5">
            <a:extLst>
              <a:ext uri="{FF2B5EF4-FFF2-40B4-BE49-F238E27FC236}">
                <a16:creationId xmlns:a16="http://schemas.microsoft.com/office/drawing/2014/main" id="{30961866-B3CC-6B1A-C2A6-595312809CE0}"/>
              </a:ext>
            </a:extLst>
          </p:cNvPr>
          <p:cNvSpPr txBox="1"/>
          <p:nvPr/>
        </p:nvSpPr>
        <p:spPr>
          <a:xfrm>
            <a:off x="690664" y="330740"/>
            <a:ext cx="11021438" cy="5859553"/>
          </a:xfrm>
          <a:prstGeom prst="rect">
            <a:avLst/>
          </a:prstGeom>
          <a:noFill/>
        </p:spPr>
        <p:txBody>
          <a:bodyPr wrap="square" rtlCol="0">
            <a:spAutoFit/>
          </a:bodyPr>
          <a:lstStyle/>
          <a:p>
            <a:pPr>
              <a:lnSpc>
                <a:spcPct val="150000"/>
              </a:lnSpc>
            </a:pPr>
            <a:r>
              <a:rPr lang="el-GR" dirty="0">
                <a:latin typeface="Times New Roman" panose="02020603050405020304" pitchFamily="18" charset="0"/>
                <a:cs typeface="Times New Roman" panose="02020603050405020304" pitchFamily="18" charset="0"/>
              </a:rPr>
              <a:t>-Πάμε στον θάλαμο του ασθενούς</a:t>
            </a:r>
          </a:p>
          <a:p>
            <a:pPr>
              <a:lnSpc>
                <a:spcPct val="150000"/>
              </a:lnSpc>
            </a:pPr>
            <a:r>
              <a:rPr lang="el-GR" dirty="0">
                <a:latin typeface="Times New Roman" panose="02020603050405020304" pitchFamily="18" charset="0"/>
                <a:cs typeface="Times New Roman" panose="02020603050405020304" pitchFamily="18" charset="0"/>
              </a:rPr>
              <a:t>-Τον ενημερώνουμε για την νοσηλεία που θα κάνουμε</a:t>
            </a:r>
          </a:p>
          <a:p>
            <a:pPr>
              <a:lnSpc>
                <a:spcPct val="150000"/>
              </a:lnSpc>
            </a:pPr>
            <a:r>
              <a:rPr lang="el-GR" dirty="0">
                <a:latin typeface="Times New Roman" panose="02020603050405020304" pitchFamily="18" charset="0"/>
                <a:cs typeface="Times New Roman" panose="02020603050405020304" pitchFamily="18" charset="0"/>
              </a:rPr>
              <a:t>-Αποσυνδέουμε τον ουροσυλλέκτη από τον καθετήρα.</a:t>
            </a:r>
          </a:p>
          <a:p>
            <a:pPr>
              <a:lnSpc>
                <a:spcPct val="150000"/>
              </a:lnSpc>
            </a:pPr>
            <a:r>
              <a:rPr lang="el-GR" dirty="0">
                <a:latin typeface="Times New Roman" panose="02020603050405020304" pitchFamily="18" charset="0"/>
                <a:cs typeface="Times New Roman" panose="02020603050405020304" pitchFamily="18" charset="0"/>
              </a:rPr>
              <a:t>-Κλείνουμε τον καθετήρα με την αποστειρωμένη τάπα</a:t>
            </a:r>
          </a:p>
          <a:p>
            <a:pPr>
              <a:lnSpc>
                <a:spcPct val="150000"/>
              </a:lnSpc>
            </a:pPr>
            <a:r>
              <a:rPr lang="el-GR" dirty="0">
                <a:latin typeface="Times New Roman" panose="02020603050405020304" pitchFamily="18" charset="0"/>
                <a:cs typeface="Times New Roman" panose="02020603050405020304" pitchFamily="18" charset="0"/>
              </a:rPr>
              <a:t>-Λέμε στον ασθενή να μας ειδοποιήσει όταν νοιώσει πως θέλει να ουρήσει</a:t>
            </a:r>
          </a:p>
          <a:p>
            <a:pPr>
              <a:lnSpc>
                <a:spcPct val="150000"/>
              </a:lnSpc>
            </a:pPr>
            <a:r>
              <a:rPr lang="el-GR" dirty="0">
                <a:latin typeface="Times New Roman" panose="02020603050405020304" pitchFamily="18" charset="0"/>
                <a:cs typeface="Times New Roman" panose="02020603050405020304" pitchFamily="18" charset="0"/>
              </a:rPr>
              <a:t>-Ανοίγουμε τον καθετήρα και συλλέγουμε τα ούρα στο ουροδοχείο</a:t>
            </a:r>
          </a:p>
          <a:p>
            <a:pPr>
              <a:lnSpc>
                <a:spcPct val="150000"/>
              </a:lnSpc>
            </a:pPr>
            <a:r>
              <a:rPr lang="el-GR" dirty="0">
                <a:latin typeface="Times New Roman" panose="02020603050405020304" pitchFamily="18" charset="0"/>
                <a:cs typeface="Times New Roman" panose="02020603050405020304" pitchFamily="18" charset="0"/>
              </a:rPr>
              <a:t>-Επανασυνδέουμε τον καθετήρα με τον ουροσυλλέκτη</a:t>
            </a:r>
          </a:p>
          <a:p>
            <a:pPr algn="ctr">
              <a:lnSpc>
                <a:spcPct val="150000"/>
              </a:lnSpc>
            </a:pPr>
            <a:r>
              <a:rPr lang="el-GR" u="sng" dirty="0">
                <a:latin typeface="Times New Roman" panose="02020603050405020304" pitchFamily="18" charset="0"/>
                <a:cs typeface="Times New Roman" panose="02020603050405020304" pitchFamily="18" charset="0"/>
              </a:rPr>
              <a:t>ΑΦΑΙΡΕΣΗ ΚΑΘΕΤΗΡΑ ΟΥΡΟΔΟΧΟΥ ΚΥΣΤΕΩΣ</a:t>
            </a:r>
          </a:p>
          <a:p>
            <a:pPr>
              <a:lnSpc>
                <a:spcPct val="150000"/>
              </a:lnSpc>
            </a:pPr>
            <a:r>
              <a:rPr lang="el-GR" dirty="0">
                <a:latin typeface="Times New Roman" panose="02020603050405020304" pitchFamily="18" charset="0"/>
                <a:cs typeface="Times New Roman" panose="02020603050405020304" pitchFamily="18" charset="0"/>
              </a:rPr>
              <a:t>-Ενημερώνουμε τον ασθενή</a:t>
            </a:r>
          </a:p>
          <a:p>
            <a:pPr>
              <a:lnSpc>
                <a:spcPct val="150000"/>
              </a:lnSpc>
            </a:pPr>
            <a:r>
              <a:rPr lang="el-GR" dirty="0">
                <a:latin typeface="Times New Roman" panose="02020603050405020304" pitchFamily="18" charset="0"/>
                <a:cs typeface="Times New Roman" panose="02020603050405020304" pitchFamily="18" charset="0"/>
              </a:rPr>
              <a:t>-Τακτοποιούμε τα κλινοσκεπάσματα και βάζουμε τον ασθενή στην ΄κατάλληλη θέση</a:t>
            </a:r>
          </a:p>
          <a:p>
            <a:pPr>
              <a:lnSpc>
                <a:spcPct val="150000"/>
              </a:lnSpc>
            </a:pPr>
            <a:r>
              <a:rPr lang="el-GR" dirty="0">
                <a:latin typeface="Times New Roman" panose="02020603050405020304" pitchFamily="18" charset="0"/>
                <a:cs typeface="Times New Roman" panose="02020603050405020304" pitchFamily="18" charset="0"/>
              </a:rPr>
              <a:t>-Βάζουμε αδιάβροχο κάτω από τον ασθενή</a:t>
            </a:r>
          </a:p>
          <a:p>
            <a:pPr>
              <a:lnSpc>
                <a:spcPct val="150000"/>
              </a:lnSpc>
            </a:pPr>
            <a:r>
              <a:rPr lang="el-GR" dirty="0">
                <a:latin typeface="Times New Roman" panose="02020603050405020304" pitchFamily="18" charset="0"/>
                <a:cs typeface="Times New Roman" panose="02020603050405020304" pitchFamily="18" charset="0"/>
              </a:rPr>
              <a:t>-Με μια σύριγγα ξεφουσκώνουμε το μπαλόνι σταθεροποίησης του καθετήρα</a:t>
            </a:r>
          </a:p>
          <a:p>
            <a:pPr>
              <a:lnSpc>
                <a:spcPct val="150000"/>
              </a:lnSpc>
            </a:pPr>
            <a:r>
              <a:rPr lang="el-GR" dirty="0">
                <a:latin typeface="Times New Roman" panose="02020603050405020304" pitchFamily="18" charset="0"/>
                <a:cs typeface="Times New Roman" panose="02020603050405020304" pitchFamily="18" charset="0"/>
              </a:rPr>
              <a:t>-Απορρίπτουμε τον καθετήρα και τον ουροσυλλέκτη</a:t>
            </a:r>
          </a:p>
          <a:p>
            <a:pPr>
              <a:lnSpc>
                <a:spcPct val="150000"/>
              </a:lnSpc>
            </a:pPr>
            <a:r>
              <a:rPr lang="el-GR" dirty="0">
                <a:latin typeface="Times New Roman" panose="02020603050405020304" pitchFamily="18" charset="0"/>
                <a:cs typeface="Times New Roman" panose="02020603050405020304" pitchFamily="18" charset="0"/>
              </a:rPr>
              <a:t>-Τακτοποιούμε τον ασθενή και αποχωρούμε από τον θάλαμο</a:t>
            </a:r>
          </a:p>
        </p:txBody>
      </p:sp>
    </p:spTree>
    <p:extLst>
      <p:ext uri="{BB962C8B-B14F-4D97-AF65-F5344CB8AC3E}">
        <p14:creationId xmlns:p14="http://schemas.microsoft.com/office/powerpoint/2010/main" val="356735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7EB38F54-6FA0-4C45-115D-3C4673B73D2D}"/>
              </a:ext>
            </a:extLst>
          </p:cNvPr>
          <p:cNvSpPr>
            <a:spLocks noGrp="1"/>
          </p:cNvSpPr>
          <p:nvPr>
            <p:ph type="sldNum" sz="quarter" idx="12"/>
          </p:nvPr>
        </p:nvSpPr>
        <p:spPr/>
        <p:txBody>
          <a:bodyPr/>
          <a:lstStyle/>
          <a:p>
            <a:fld id="{04E4C64C-C444-4652-AD17-52A22D9C656B}" type="slidenum">
              <a:rPr lang="el-GR" smtClean="0"/>
              <a:t>2</a:t>
            </a:fld>
            <a:endParaRPr lang="el-GR"/>
          </a:p>
        </p:txBody>
      </p:sp>
      <p:sp>
        <p:nvSpPr>
          <p:cNvPr id="3" name="TextBox 2">
            <a:extLst>
              <a:ext uri="{FF2B5EF4-FFF2-40B4-BE49-F238E27FC236}">
                <a16:creationId xmlns:a16="http://schemas.microsoft.com/office/drawing/2014/main" id="{3F1E85E6-B2EE-2E35-7F6F-F0EDF45AF956}"/>
              </a:ext>
            </a:extLst>
          </p:cNvPr>
          <p:cNvSpPr txBox="1"/>
          <p:nvPr/>
        </p:nvSpPr>
        <p:spPr>
          <a:xfrm>
            <a:off x="497150" y="195309"/>
            <a:ext cx="11478827" cy="6275051"/>
          </a:xfrm>
          <a:prstGeom prst="rect">
            <a:avLst/>
          </a:prstGeom>
          <a:noFill/>
        </p:spPr>
        <p:txBody>
          <a:bodyPr wrap="square" rtlCol="0">
            <a:spAutoFit/>
          </a:bodyPr>
          <a:lstStyle/>
          <a:p>
            <a:pPr algn="just">
              <a:lnSpc>
                <a:spcPct val="150000"/>
              </a:lnSpc>
            </a:pPr>
            <a:r>
              <a:rPr lang="el-GR" dirty="0">
                <a:latin typeface="Times New Roman" panose="02020603050405020304" pitchFamily="18" charset="0"/>
                <a:ea typeface="Yu Gothic UI Semilight" panose="020B0400000000000000" pitchFamily="34" charset="-128"/>
                <a:cs typeface="Times New Roman" panose="02020603050405020304" pitchFamily="18" charset="0"/>
              </a:rPr>
              <a:t>-</a:t>
            </a:r>
            <a:r>
              <a:rPr lang="el-GR" u="sng" dirty="0">
                <a:latin typeface="Times New Roman" panose="02020603050405020304" pitchFamily="18" charset="0"/>
                <a:ea typeface="Yu Gothic UI Semilight" panose="020B0400000000000000" pitchFamily="34" charset="-128"/>
                <a:cs typeface="Times New Roman" panose="02020603050405020304" pitchFamily="18" charset="0"/>
              </a:rPr>
              <a:t>Καθετηριασμός κύστεως </a:t>
            </a:r>
            <a:r>
              <a:rPr lang="el-GR" dirty="0">
                <a:latin typeface="Times New Roman" panose="02020603050405020304" pitchFamily="18" charset="0"/>
                <a:ea typeface="Yu Gothic UI Semilight" panose="020B0400000000000000" pitchFamily="34" charset="-128"/>
                <a:cs typeface="Times New Roman" panose="02020603050405020304" pitchFamily="18" charset="0"/>
              </a:rPr>
              <a:t>είναι η εισαγωγή καθετήρα στην ουροδόχο κύστη δια της ουρήθρας με σκοπό την παροχέτευση των ούρων</a:t>
            </a:r>
          </a:p>
          <a:p>
            <a:pPr algn="just">
              <a:lnSpc>
                <a:spcPct val="150000"/>
              </a:lnSpc>
            </a:pPr>
            <a:endParaRPr lang="el-GR" dirty="0">
              <a:latin typeface="Times New Roman" panose="02020603050405020304" pitchFamily="18" charset="0"/>
              <a:ea typeface="Yu Gothic UI Semilight" panose="020B0400000000000000" pitchFamily="34" charset="-128"/>
              <a:cs typeface="Times New Roman" panose="02020603050405020304" pitchFamily="18" charset="0"/>
            </a:endParaRPr>
          </a:p>
          <a:p>
            <a:pPr algn="just">
              <a:lnSpc>
                <a:spcPct val="150000"/>
              </a:lnSpc>
            </a:pPr>
            <a:r>
              <a:rPr lang="el-GR" u="sng" dirty="0">
                <a:latin typeface="Times New Roman" panose="02020603050405020304" pitchFamily="18" charset="0"/>
                <a:ea typeface="Yu Gothic UI Semilight" panose="020B0400000000000000" pitchFamily="34" charset="-128"/>
                <a:cs typeface="Times New Roman" panose="02020603050405020304" pitchFamily="18" charset="0"/>
              </a:rPr>
              <a:t>Τύποι καθετηριασμού κύστεως:</a:t>
            </a:r>
          </a:p>
          <a:p>
            <a:pPr algn="just">
              <a:lnSpc>
                <a:spcPct val="150000"/>
              </a:lnSpc>
            </a:pPr>
            <a:r>
              <a:rPr lang="el-GR" u="sng" dirty="0">
                <a:latin typeface="Times New Roman" panose="02020603050405020304" pitchFamily="18" charset="0"/>
                <a:ea typeface="Yu Gothic UI Semilight" panose="020B0400000000000000" pitchFamily="34" charset="-128"/>
                <a:cs typeface="Times New Roman" panose="02020603050405020304" pitchFamily="18" charset="0"/>
              </a:rPr>
              <a:t>Α) Απλός καθετηριασμός</a:t>
            </a:r>
          </a:p>
          <a:p>
            <a:pPr algn="just">
              <a:lnSpc>
                <a:spcPct val="150000"/>
              </a:lnSpc>
            </a:pPr>
            <a:r>
              <a:rPr lang="el-GR" dirty="0">
                <a:latin typeface="Times New Roman" panose="02020603050405020304" pitchFamily="18" charset="0"/>
                <a:ea typeface="Yu Gothic UI Semilight" panose="020B0400000000000000" pitchFamily="34" charset="-128"/>
                <a:cs typeface="Times New Roman" panose="02020603050405020304" pitchFamily="18" charset="0"/>
              </a:rPr>
              <a:t>-Προεγχειρητικά και μετεγχειρητικά σε επίσχεση ούρων</a:t>
            </a:r>
          </a:p>
          <a:p>
            <a:pPr algn="just">
              <a:lnSpc>
                <a:spcPct val="150000"/>
              </a:lnSpc>
            </a:pPr>
            <a:r>
              <a:rPr lang="el-GR" dirty="0">
                <a:latin typeface="Times New Roman" panose="02020603050405020304" pitchFamily="18" charset="0"/>
                <a:ea typeface="Yu Gothic UI Semilight" panose="020B0400000000000000" pitchFamily="34" charset="-128"/>
                <a:cs typeface="Times New Roman" panose="02020603050405020304" pitchFamily="18" charset="0"/>
              </a:rPr>
              <a:t>-Σε κωματώδεις καταστάσεις που η εξέταση ούρων αποτελεί βασικό διαγνωστικό κριτήριο (δηλητηρίαση με βαρβιτουρικά)</a:t>
            </a:r>
          </a:p>
          <a:p>
            <a:pPr algn="just">
              <a:lnSpc>
                <a:spcPct val="150000"/>
              </a:lnSpc>
            </a:pPr>
            <a:r>
              <a:rPr lang="el-GR" dirty="0">
                <a:latin typeface="Times New Roman" panose="02020603050405020304" pitchFamily="18" charset="0"/>
                <a:ea typeface="Yu Gothic UI Semilight" panose="020B0400000000000000" pitchFamily="34" charset="-128"/>
                <a:cs typeface="Times New Roman" panose="02020603050405020304" pitchFamily="18" charset="0"/>
              </a:rPr>
              <a:t>-Πριν την διενέργεια κυστεοσκόπησης</a:t>
            </a:r>
          </a:p>
          <a:p>
            <a:pPr algn="just">
              <a:lnSpc>
                <a:spcPct val="150000"/>
              </a:lnSpc>
            </a:pPr>
            <a:r>
              <a:rPr lang="el-GR" dirty="0">
                <a:latin typeface="Times New Roman" panose="02020603050405020304" pitchFamily="18" charset="0"/>
                <a:ea typeface="Yu Gothic UI Semilight" panose="020B0400000000000000" pitchFamily="34" charset="-128"/>
                <a:cs typeface="Times New Roman" panose="02020603050405020304" pitchFamily="18" charset="0"/>
              </a:rPr>
              <a:t>-Για τον καθορισμό υπολείμματος ούρων σε δυσουρία</a:t>
            </a:r>
          </a:p>
          <a:p>
            <a:pPr algn="just">
              <a:lnSpc>
                <a:spcPct val="150000"/>
              </a:lnSpc>
            </a:pPr>
            <a:r>
              <a:rPr lang="el-GR" dirty="0">
                <a:latin typeface="Times New Roman" panose="02020603050405020304" pitchFamily="18" charset="0"/>
                <a:ea typeface="Yu Gothic UI Semilight" panose="020B0400000000000000" pitchFamily="34" charset="-128"/>
                <a:cs typeface="Times New Roman" panose="02020603050405020304" pitchFamily="18" charset="0"/>
              </a:rPr>
              <a:t>-Πριν την έγχυση φαρμάκου στη κύστη για θεραπευτικό σκοπό </a:t>
            </a:r>
          </a:p>
          <a:p>
            <a:pPr algn="just">
              <a:lnSpc>
                <a:spcPct val="150000"/>
              </a:lnSpc>
            </a:pPr>
            <a:endParaRPr lang="el-GR" dirty="0">
              <a:latin typeface="Times New Roman" panose="02020603050405020304" pitchFamily="18" charset="0"/>
              <a:ea typeface="Yu Gothic UI Semilight" panose="020B0400000000000000" pitchFamily="34" charset="-128"/>
              <a:cs typeface="Times New Roman" panose="02020603050405020304" pitchFamily="18" charset="0"/>
            </a:endParaRPr>
          </a:p>
          <a:p>
            <a:pPr algn="just">
              <a:lnSpc>
                <a:spcPct val="150000"/>
              </a:lnSpc>
            </a:pPr>
            <a:r>
              <a:rPr lang="el-GR" dirty="0">
                <a:latin typeface="Times New Roman" panose="02020603050405020304" pitchFamily="18" charset="0"/>
                <a:ea typeface="Yu Gothic UI Semilight" panose="020B0400000000000000" pitchFamily="34" charset="-128"/>
                <a:cs typeface="Times New Roman" panose="02020603050405020304" pitchFamily="18" charset="0"/>
              </a:rPr>
              <a:t>Β)Τοποθέτηση μόνιμου καθετήρα</a:t>
            </a:r>
          </a:p>
          <a:p>
            <a:pPr algn="just">
              <a:lnSpc>
                <a:spcPct val="150000"/>
              </a:lnSpc>
            </a:pPr>
            <a:r>
              <a:rPr lang="el-GR" dirty="0">
                <a:latin typeface="Times New Roman" panose="02020603050405020304" pitchFamily="18" charset="0"/>
                <a:ea typeface="Yu Gothic UI Semilight" panose="020B0400000000000000" pitchFamily="34" charset="-128"/>
                <a:cs typeface="Times New Roman" panose="02020603050405020304" pitchFamily="18" charset="0"/>
              </a:rPr>
              <a:t>Γίνεται σε αρρώστους με απώλειες ούρων για λόγους καθαριότητας και πρόληψης κατακλίσεων (ηλικιωμένοι ασθενείς, ασθενείς μετά από χειρουργικές επεμβάσεις, ασθενείς σε κωματώδη κατάσταση κτλ.) </a:t>
            </a:r>
          </a:p>
        </p:txBody>
      </p:sp>
      <p:sp>
        <p:nvSpPr>
          <p:cNvPr id="4" name="Θέση υποσέλιδου 3">
            <a:extLst>
              <a:ext uri="{FF2B5EF4-FFF2-40B4-BE49-F238E27FC236}">
                <a16:creationId xmlns:a16="http://schemas.microsoft.com/office/drawing/2014/main" id="{4031D470-273C-4EC9-9225-3A48D75CA575}"/>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710023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0531DDFE-B0C6-B5DB-058F-A93ADE6DB2A9}"/>
              </a:ext>
            </a:extLst>
          </p:cNvPr>
          <p:cNvSpPr>
            <a:spLocks noGrp="1"/>
          </p:cNvSpPr>
          <p:nvPr>
            <p:ph type="sldNum" sz="quarter" idx="12"/>
          </p:nvPr>
        </p:nvSpPr>
        <p:spPr/>
        <p:txBody>
          <a:bodyPr/>
          <a:lstStyle/>
          <a:p>
            <a:fld id="{04E4C64C-C444-4652-AD17-52A22D9C656B}" type="slidenum">
              <a:rPr lang="el-GR" smtClean="0"/>
              <a:t>3</a:t>
            </a:fld>
            <a:endParaRPr lang="el-GR"/>
          </a:p>
        </p:txBody>
      </p:sp>
      <p:sp>
        <p:nvSpPr>
          <p:cNvPr id="3" name="TextBox 2">
            <a:extLst>
              <a:ext uri="{FF2B5EF4-FFF2-40B4-BE49-F238E27FC236}">
                <a16:creationId xmlns:a16="http://schemas.microsoft.com/office/drawing/2014/main" id="{2E5FF70B-2889-7667-5919-23CE8FBBCBB9}"/>
              </a:ext>
            </a:extLst>
          </p:cNvPr>
          <p:cNvSpPr txBox="1"/>
          <p:nvPr/>
        </p:nvSpPr>
        <p:spPr>
          <a:xfrm>
            <a:off x="426128" y="221942"/>
            <a:ext cx="11532093" cy="6186309"/>
          </a:xfrm>
          <a:prstGeom prst="rect">
            <a:avLst/>
          </a:prstGeom>
          <a:noFill/>
        </p:spPr>
        <p:txBody>
          <a:bodyPr wrap="square" rtlCol="0">
            <a:spAutoFit/>
          </a:bodyPr>
          <a:lstStyle/>
          <a:p>
            <a:pPr algn="just">
              <a:lnSpc>
                <a:spcPct val="150000"/>
              </a:lnSpc>
            </a:pPr>
            <a:r>
              <a:rPr lang="el-GR" dirty="0">
                <a:latin typeface="Times New Roman" panose="02020603050405020304" pitchFamily="18" charset="0"/>
                <a:cs typeface="Times New Roman" panose="02020603050405020304" pitchFamily="18" charset="0"/>
              </a:rPr>
              <a:t>Ο τύπος καθετήρα που χρησιμοποιείται πιο συχνά είναι ο </a:t>
            </a:r>
            <a:r>
              <a:rPr lang="en-US" dirty="0">
                <a:latin typeface="Times New Roman" panose="02020603050405020304" pitchFamily="18" charset="0"/>
                <a:cs typeface="Times New Roman" panose="02020603050405020304" pitchFamily="18" charset="0"/>
              </a:rPr>
              <a:t>Folley , </a:t>
            </a:r>
            <a:r>
              <a:rPr lang="el-GR" dirty="0">
                <a:latin typeface="Times New Roman" panose="02020603050405020304" pitchFamily="18" charset="0"/>
                <a:cs typeface="Times New Roman" panose="02020603050405020304" pitchFamily="18" charset="0"/>
              </a:rPr>
              <a:t>διπλού ή τριπλού αυλού. Ο </a:t>
            </a:r>
            <a:r>
              <a:rPr lang="en-US" dirty="0">
                <a:latin typeface="Times New Roman" panose="02020603050405020304" pitchFamily="18" charset="0"/>
                <a:cs typeface="Times New Roman" panose="02020603050405020304" pitchFamily="18" charset="0"/>
              </a:rPr>
              <a:t>Folley </a:t>
            </a:r>
            <a:r>
              <a:rPr lang="el-GR" dirty="0">
                <a:latin typeface="Times New Roman" panose="02020603050405020304" pitchFamily="18" charset="0"/>
                <a:cs typeface="Times New Roman" panose="02020603050405020304" pitchFamily="18" charset="0"/>
              </a:rPr>
              <a:t>τριπλού αυλού χρησιμοποιείται σε ουρολογικά περιστατικά που ο ασθενής χρειάζεται πλύση κύστεως. Ανάλογα του υλικού κατασκευής ο καθετήρας μπορεί να παραμείνει στον ασθενή από 10 ημέρες έως και 2 μήνες. Για την στερέωση του καθετήρα στην κύστη μετά την εισαγωγή χρειάζεται να εισάγουμε 5-10</a:t>
            </a:r>
            <a:r>
              <a:rPr lang="en-US" dirty="0">
                <a:latin typeface="Times New Roman" panose="02020603050405020304" pitchFamily="18" charset="0"/>
                <a:cs typeface="Times New Roman" panose="02020603050405020304" pitchFamily="18" charset="0"/>
              </a:rPr>
              <a:t>cc </a:t>
            </a:r>
            <a:r>
              <a:rPr lang="el-GR" dirty="0">
                <a:latin typeface="Times New Roman" panose="02020603050405020304" pitchFamily="18" charset="0"/>
                <a:cs typeface="Times New Roman" panose="02020603050405020304" pitchFamily="18" charset="0"/>
              </a:rPr>
              <a:t>φυσιολογικό ορό στο μπαλόνι του καθετήρα.</a:t>
            </a:r>
          </a:p>
          <a:p>
            <a:pPr algn="just">
              <a:lnSpc>
                <a:spcPct val="150000"/>
              </a:lnSpc>
            </a:pPr>
            <a:endParaRPr lang="el-GR" dirty="0">
              <a:latin typeface="Times New Roman" panose="02020603050405020304" pitchFamily="18" charset="0"/>
              <a:cs typeface="Times New Roman" panose="02020603050405020304" pitchFamily="18" charset="0"/>
            </a:endParaRPr>
          </a:p>
          <a:p>
            <a:pPr algn="just">
              <a:lnSpc>
                <a:spcPct val="150000"/>
              </a:lnSpc>
            </a:pPr>
            <a:r>
              <a:rPr lang="el-GR" u="sng" dirty="0">
                <a:latin typeface="Times New Roman" panose="02020603050405020304" pitchFamily="18" charset="0"/>
                <a:cs typeface="Times New Roman" panose="02020603050405020304" pitchFamily="18" charset="0"/>
              </a:rPr>
              <a:t>Αλλαγή καθετήρα γίνεται </a:t>
            </a:r>
            <a:r>
              <a:rPr lang="el-GR" dirty="0">
                <a:latin typeface="Times New Roman" panose="02020603050405020304" pitchFamily="18" charset="0"/>
                <a:cs typeface="Times New Roman" panose="02020603050405020304" pitchFamily="18" charset="0"/>
              </a:rPr>
              <a:t>:</a:t>
            </a:r>
          </a:p>
          <a:p>
            <a:pPr algn="just">
              <a:lnSpc>
                <a:spcPct val="150000"/>
              </a:lnSpc>
            </a:pPr>
            <a:r>
              <a:rPr lang="el-GR" dirty="0">
                <a:latin typeface="Times New Roman" panose="02020603050405020304" pitchFamily="18" charset="0"/>
                <a:cs typeface="Times New Roman" panose="02020603050405020304" pitchFamily="18" charset="0"/>
              </a:rPr>
              <a:t>-Σε απόφραξη, πόνο, οίδημα</a:t>
            </a:r>
          </a:p>
          <a:p>
            <a:pPr algn="just">
              <a:lnSpc>
                <a:spcPct val="150000"/>
              </a:lnSpc>
            </a:pPr>
            <a:r>
              <a:rPr lang="el-GR" dirty="0">
                <a:latin typeface="Times New Roman" panose="02020603050405020304" pitchFamily="18" charset="0"/>
                <a:cs typeface="Times New Roman" panose="02020603050405020304" pitchFamily="18" charset="0"/>
              </a:rPr>
              <a:t>-Σε διαρροή ούρων</a:t>
            </a:r>
          </a:p>
          <a:p>
            <a:pPr algn="just">
              <a:lnSpc>
                <a:spcPct val="150000"/>
              </a:lnSpc>
            </a:pPr>
            <a:r>
              <a:rPr lang="el-GR" dirty="0">
                <a:latin typeface="Times New Roman" panose="02020603050405020304" pitchFamily="18" charset="0"/>
                <a:cs typeface="Times New Roman" panose="02020603050405020304" pitchFamily="18" charset="0"/>
              </a:rPr>
              <a:t>-Σε αφαίρεση του καθετήρα από τον ίδιο τον ασθενή</a:t>
            </a:r>
          </a:p>
          <a:p>
            <a:pPr algn="just">
              <a:lnSpc>
                <a:spcPct val="150000"/>
              </a:lnSpc>
            </a:pPr>
            <a:r>
              <a:rPr lang="el-GR" dirty="0">
                <a:latin typeface="Times New Roman" panose="02020603050405020304" pitchFamily="18" charset="0"/>
                <a:cs typeface="Times New Roman" panose="02020603050405020304" pitchFamily="18" charset="0"/>
              </a:rPr>
              <a:t>-Πριν από χειρουργική επέμβαση</a:t>
            </a:r>
          </a:p>
          <a:p>
            <a:pPr algn="just">
              <a:lnSpc>
                <a:spcPct val="150000"/>
              </a:lnSpc>
            </a:pPr>
            <a:endParaRPr lang="el-GR" dirty="0">
              <a:latin typeface="Times New Roman" panose="02020603050405020304" pitchFamily="18" charset="0"/>
              <a:cs typeface="Times New Roman" panose="02020603050405020304" pitchFamily="18" charset="0"/>
            </a:endParaRPr>
          </a:p>
          <a:p>
            <a:pPr algn="just">
              <a:lnSpc>
                <a:spcPct val="150000"/>
              </a:lnSpc>
            </a:pPr>
            <a:r>
              <a:rPr lang="el-GR" dirty="0">
                <a:latin typeface="Times New Roman" panose="02020603050405020304" pitchFamily="18" charset="0"/>
                <a:cs typeface="Times New Roman" panose="02020603050405020304" pitchFamily="18" charset="0"/>
              </a:rPr>
              <a:t>-Τα μεγέθη των καθετήρων ποικίλουν ανάλογα με την ηλικία και την περίπτωση. Σε ασθενείς μεγαλύτερης ηλικίας χρησιμοποιούμε καθετήρες μεγαλύτερου μεγέθους και σε νεότερους ασθενείς μικρότερου μεγέθους.</a:t>
            </a:r>
          </a:p>
          <a:p>
            <a:pPr algn="just">
              <a:lnSpc>
                <a:spcPct val="150000"/>
              </a:lnSpc>
            </a:pPr>
            <a:endParaRPr lang="el-GR" dirty="0">
              <a:latin typeface="Times New Roman" panose="02020603050405020304" pitchFamily="18" charset="0"/>
              <a:cs typeface="Times New Roman" panose="02020603050405020304" pitchFamily="18" charset="0"/>
            </a:endParaRPr>
          </a:p>
          <a:p>
            <a:endParaRPr lang="el-GR" dirty="0"/>
          </a:p>
        </p:txBody>
      </p:sp>
      <p:sp>
        <p:nvSpPr>
          <p:cNvPr id="4" name="Θέση υποσέλιδου 3">
            <a:extLst>
              <a:ext uri="{FF2B5EF4-FFF2-40B4-BE49-F238E27FC236}">
                <a16:creationId xmlns:a16="http://schemas.microsoft.com/office/drawing/2014/main" id="{D3BEB740-DDE8-678D-3458-058480AB0704}"/>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4237156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4E73B862-4DAC-5D57-16AB-F51FD15E09F2}"/>
              </a:ext>
            </a:extLst>
          </p:cNvPr>
          <p:cNvSpPr>
            <a:spLocks noGrp="1"/>
          </p:cNvSpPr>
          <p:nvPr>
            <p:ph type="sldNum" sz="quarter" idx="12"/>
          </p:nvPr>
        </p:nvSpPr>
        <p:spPr/>
        <p:txBody>
          <a:bodyPr/>
          <a:lstStyle/>
          <a:p>
            <a:fld id="{04E4C64C-C444-4652-AD17-52A22D9C656B}" type="slidenum">
              <a:rPr lang="el-GR" smtClean="0"/>
              <a:t>4</a:t>
            </a:fld>
            <a:endParaRPr lang="el-GR"/>
          </a:p>
        </p:txBody>
      </p:sp>
      <p:sp>
        <p:nvSpPr>
          <p:cNvPr id="3" name="TextBox 2">
            <a:extLst>
              <a:ext uri="{FF2B5EF4-FFF2-40B4-BE49-F238E27FC236}">
                <a16:creationId xmlns:a16="http://schemas.microsoft.com/office/drawing/2014/main" id="{18F78BFE-EBAA-A7E7-40D9-25E9704888F0}"/>
              </a:ext>
            </a:extLst>
          </p:cNvPr>
          <p:cNvSpPr txBox="1"/>
          <p:nvPr/>
        </p:nvSpPr>
        <p:spPr>
          <a:xfrm>
            <a:off x="400974" y="136525"/>
            <a:ext cx="11390051" cy="4204356"/>
          </a:xfrm>
          <a:prstGeom prst="rect">
            <a:avLst/>
          </a:prstGeom>
          <a:noFill/>
        </p:spPr>
        <p:txBody>
          <a:bodyPr wrap="square" rtlCol="0">
            <a:spAutoFit/>
          </a:bodyPr>
          <a:lstStyle/>
          <a:p>
            <a:pPr algn="just">
              <a:lnSpc>
                <a:spcPct val="150000"/>
              </a:lnSpc>
            </a:pPr>
            <a:r>
              <a:rPr lang="el-GR" dirty="0">
                <a:latin typeface="Times New Roman" panose="02020603050405020304" pitchFamily="18" charset="0"/>
                <a:cs typeface="Times New Roman" panose="02020603050405020304" pitchFamily="18" charset="0"/>
              </a:rPr>
              <a:t>-Στις περιπτώσεις που πρόκειται να τοποθετήσουμε καθετήρα για πρώτη φορά χρησιμοποιούμε καθετήρα μικρού μεγέθους.</a:t>
            </a:r>
          </a:p>
          <a:p>
            <a:pPr algn="just">
              <a:lnSpc>
                <a:spcPct val="150000"/>
              </a:lnSpc>
            </a:pPr>
            <a:endParaRPr lang="el-GR" dirty="0">
              <a:latin typeface="Times New Roman" panose="02020603050405020304" pitchFamily="18" charset="0"/>
              <a:cs typeface="Times New Roman" panose="02020603050405020304" pitchFamily="18" charset="0"/>
            </a:endParaRPr>
          </a:p>
          <a:p>
            <a:pPr algn="just">
              <a:lnSpc>
                <a:spcPct val="150000"/>
              </a:lnSpc>
            </a:pPr>
            <a:r>
              <a:rPr lang="el-GR" dirty="0">
                <a:latin typeface="Times New Roman" panose="02020603050405020304" pitchFamily="18" charset="0"/>
                <a:cs typeface="Times New Roman" panose="02020603050405020304" pitchFamily="18" charset="0"/>
              </a:rPr>
              <a:t>-Σε ασθενείς που έχουν μόνιμο καθετήρα και πραγματοποιούμε συχνές αλλαγές ακολουθούμε την προοδευτική αύξηση μεγέθους για την πρόληψη διαφυγής ούρων. Επίσης στους ασθενείς που έχουν μόνιμο καθετήρα για μεγάλο χρονικό διάστημα είναι απαραίτητη η τακτική αποστολή της κεφαλής του καθετήρα στο εργαστήριο για καλλιέργεια.</a:t>
            </a:r>
          </a:p>
          <a:p>
            <a:pPr algn="just">
              <a:lnSpc>
                <a:spcPct val="150000"/>
              </a:lnSpc>
            </a:pPr>
            <a:endParaRPr lang="el-GR" dirty="0">
              <a:latin typeface="Times New Roman" panose="02020603050405020304" pitchFamily="18" charset="0"/>
              <a:cs typeface="Times New Roman" panose="02020603050405020304" pitchFamily="18" charset="0"/>
            </a:endParaRPr>
          </a:p>
          <a:p>
            <a:pPr algn="just">
              <a:lnSpc>
                <a:spcPct val="150000"/>
              </a:lnSpc>
            </a:pPr>
            <a:r>
              <a:rPr lang="el-GR" dirty="0">
                <a:latin typeface="Times New Roman" panose="02020603050405020304" pitchFamily="18" charset="0"/>
                <a:cs typeface="Times New Roman" panose="02020603050405020304" pitchFamily="18" charset="0"/>
              </a:rPr>
              <a:t>-Ο καθετηριασμός γίνεται πάντα με ιατρική συνεννόηση. Προσπαθούμε εφόσον είναι δυνατόν στους άνδρες η τοποθέτηση του καθετήρα να γίνεται από άντρα ιατρό ή νοσηλευτή και στις γυναίκες αντίστοιχα από νοσηλεύτρια.</a:t>
            </a:r>
          </a:p>
          <a:p>
            <a:pPr algn="just">
              <a:lnSpc>
                <a:spcPct val="150000"/>
              </a:lnSpc>
            </a:pPr>
            <a:endParaRPr lang="el-GR" dirty="0"/>
          </a:p>
        </p:txBody>
      </p:sp>
      <p:sp>
        <p:nvSpPr>
          <p:cNvPr id="4" name="Θέση υποσέλιδου 3">
            <a:extLst>
              <a:ext uri="{FF2B5EF4-FFF2-40B4-BE49-F238E27FC236}">
                <a16:creationId xmlns:a16="http://schemas.microsoft.com/office/drawing/2014/main" id="{E1956CD0-E70C-F97A-A47C-431D8EA0104F}"/>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2484542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2715ACC6-9339-1838-B194-C71670A97119}"/>
              </a:ext>
            </a:extLst>
          </p:cNvPr>
          <p:cNvSpPr>
            <a:spLocks noGrp="1"/>
          </p:cNvSpPr>
          <p:nvPr>
            <p:ph type="sldNum" sz="quarter" idx="12"/>
          </p:nvPr>
        </p:nvSpPr>
        <p:spPr/>
        <p:txBody>
          <a:bodyPr/>
          <a:lstStyle/>
          <a:p>
            <a:fld id="{04E4C64C-C444-4652-AD17-52A22D9C656B}" type="slidenum">
              <a:rPr lang="el-GR" smtClean="0"/>
              <a:t>5</a:t>
            </a:fld>
            <a:endParaRPr lang="el-GR"/>
          </a:p>
        </p:txBody>
      </p:sp>
      <p:sp>
        <p:nvSpPr>
          <p:cNvPr id="3" name="TextBox 2">
            <a:extLst>
              <a:ext uri="{FF2B5EF4-FFF2-40B4-BE49-F238E27FC236}">
                <a16:creationId xmlns:a16="http://schemas.microsoft.com/office/drawing/2014/main" id="{782C20C3-D330-0D82-E887-DCBAF25B1EA2}"/>
              </a:ext>
            </a:extLst>
          </p:cNvPr>
          <p:cNvSpPr txBox="1"/>
          <p:nvPr/>
        </p:nvSpPr>
        <p:spPr>
          <a:xfrm>
            <a:off x="461639" y="266330"/>
            <a:ext cx="11354540" cy="5998052"/>
          </a:xfrm>
          <a:prstGeom prst="rect">
            <a:avLst/>
          </a:prstGeom>
          <a:noFill/>
        </p:spPr>
        <p:txBody>
          <a:bodyPr wrap="square" rtlCol="0">
            <a:spAutoFit/>
          </a:bodyPr>
          <a:lstStyle/>
          <a:p>
            <a:pPr algn="ctr"/>
            <a:r>
              <a:rPr lang="el-GR" u="sng" dirty="0"/>
              <a:t>ΒΑΣΙΚΕΣ ΑΡΧΕΣ ΚΑΘΕΤΗΡΙΑΣΜΟΥ ΚΥΣΤΕΩΣ</a:t>
            </a:r>
          </a:p>
          <a:p>
            <a:pPr algn="just"/>
            <a:endParaRPr lang="el-GR" dirty="0"/>
          </a:p>
          <a:p>
            <a:pPr algn="just">
              <a:lnSpc>
                <a:spcPct val="150000"/>
              </a:lnSpc>
            </a:pPr>
            <a:r>
              <a:rPr lang="el-GR" dirty="0">
                <a:latin typeface="Times New Roman" panose="02020603050405020304" pitchFamily="18" charset="0"/>
                <a:cs typeface="Times New Roman" panose="02020603050405020304" pitchFamily="18" charset="0"/>
              </a:rPr>
              <a:t>-Ενημερώνουμε τον ασθενή για την νοσηλεία που πρόκειται να γίνει. Εξηγούμε ότι θα έχει το αίσθημα της ούρησης αλλά δεν θα ουρεί κανονικά καθότι τα ούρα θα βγαίνουν από τον καθετήρα</a:t>
            </a:r>
          </a:p>
          <a:p>
            <a:pPr algn="just">
              <a:lnSpc>
                <a:spcPct val="150000"/>
              </a:lnSpc>
            </a:pPr>
            <a:r>
              <a:rPr lang="el-GR" dirty="0">
                <a:latin typeface="Times New Roman" panose="02020603050405020304" pitchFamily="18" charset="0"/>
                <a:cs typeface="Times New Roman" panose="02020603050405020304" pitchFamily="18" charset="0"/>
              </a:rPr>
              <a:t>-Επιλέγουμε το κατάλληλο μέγεθος και είδος καθετήρα ανάλογα την περίπτωση</a:t>
            </a:r>
          </a:p>
          <a:p>
            <a:pPr algn="just">
              <a:lnSpc>
                <a:spcPct val="150000"/>
              </a:lnSpc>
            </a:pPr>
            <a:r>
              <a:rPr lang="el-GR" dirty="0">
                <a:latin typeface="Times New Roman" panose="02020603050405020304" pitchFamily="18" charset="0"/>
                <a:cs typeface="Times New Roman" panose="02020603050405020304" pitchFamily="18" charset="0"/>
              </a:rPr>
              <a:t>-Εφαρμόζουμε άσηπτη τεχνική</a:t>
            </a:r>
          </a:p>
          <a:p>
            <a:pPr algn="just">
              <a:lnSpc>
                <a:spcPct val="150000"/>
              </a:lnSpc>
            </a:pPr>
            <a:r>
              <a:rPr lang="el-GR" dirty="0">
                <a:latin typeface="Times New Roman" panose="02020603050405020304" pitchFamily="18" charset="0"/>
                <a:cs typeface="Times New Roman" panose="02020603050405020304" pitchFamily="18" charset="0"/>
              </a:rPr>
              <a:t>-Κάνουμε καλή τοπική καθαριότητα πρίν τον καθετηριασμό</a:t>
            </a:r>
          </a:p>
          <a:p>
            <a:pPr algn="just">
              <a:lnSpc>
                <a:spcPct val="150000"/>
              </a:lnSpc>
            </a:pPr>
            <a:r>
              <a:rPr lang="el-GR" dirty="0">
                <a:latin typeface="Times New Roman" panose="02020603050405020304" pitchFamily="18" charset="0"/>
                <a:cs typeface="Times New Roman" panose="02020603050405020304" pitchFamily="18" charset="0"/>
              </a:rPr>
              <a:t>-Απολυμαίνουμε τα χέρια μας πρίν και μετά την νοσηλεία ώστε να μην μεταδώσουμε μικρόβια σε άλλους ασθενείς</a:t>
            </a:r>
          </a:p>
          <a:p>
            <a:pPr algn="just">
              <a:lnSpc>
                <a:spcPct val="150000"/>
              </a:lnSpc>
            </a:pPr>
            <a:r>
              <a:rPr lang="el-GR" dirty="0">
                <a:latin typeface="Times New Roman" panose="02020603050405020304" pitchFamily="18" charset="0"/>
                <a:cs typeface="Times New Roman" panose="02020603050405020304" pitchFamily="18" charset="0"/>
              </a:rPr>
              <a:t>-Αν εξαιτίας κάποιου λάθους χειρισμού </a:t>
            </a:r>
            <a:r>
              <a:rPr lang="el-GR" dirty="0" err="1">
                <a:latin typeface="Times New Roman" panose="02020603050405020304" pitchFamily="18" charset="0"/>
                <a:cs typeface="Times New Roman" panose="02020603050405020304" pitchFamily="18" charset="0"/>
              </a:rPr>
              <a:t>ξε</a:t>
            </a:r>
            <a:r>
              <a:rPr lang="el-GR" dirty="0">
                <a:latin typeface="Times New Roman" panose="02020603050405020304" pitchFamily="18" charset="0"/>
                <a:cs typeface="Times New Roman" panose="02020603050405020304" pitchFamily="18" charset="0"/>
              </a:rPr>
              <a:t>-αποστειρώσουμε τον καθετήρα, τον πετάμε και χρησιμοποιούμε καινούργιο</a:t>
            </a:r>
          </a:p>
          <a:p>
            <a:pPr algn="just">
              <a:lnSpc>
                <a:spcPct val="150000"/>
              </a:lnSpc>
            </a:pPr>
            <a:r>
              <a:rPr lang="el-GR" dirty="0">
                <a:latin typeface="Times New Roman" panose="02020603050405020304" pitchFamily="18" charset="0"/>
                <a:cs typeface="Times New Roman" panose="02020603050405020304" pitchFamily="18" charset="0"/>
              </a:rPr>
              <a:t>-Φροντίζουμε να υπάρχει επαρκής φωτισμός ώστε να μπορούμε να διακρίνουμε την ουρήθρα</a:t>
            </a:r>
          </a:p>
          <a:p>
            <a:pPr algn="just">
              <a:lnSpc>
                <a:spcPct val="150000"/>
              </a:lnSpc>
            </a:pPr>
            <a:r>
              <a:rPr lang="el-GR" dirty="0">
                <a:latin typeface="Times New Roman" panose="02020603050405020304" pitchFamily="18" charset="0"/>
                <a:cs typeface="Times New Roman" panose="02020603050405020304" pitchFamily="18" charset="0"/>
              </a:rPr>
              <a:t>-Τοποθετούμε τον ουροσυλλέκτη πάντα  κάτω από το επίπεδο της κύστεως ώστε με την βοήθεια της βαρύτητας να εξασφαλίζεται  συνεχής ροή των ούρων και να προλαμβάνεται η παλινδρόμηση τους προς την κύστη που μπορεί να προκαλέσει μόλυνση.  </a:t>
            </a:r>
          </a:p>
          <a:p>
            <a:pPr algn="just">
              <a:lnSpc>
                <a:spcPct val="150000"/>
              </a:lnSpc>
            </a:pPr>
            <a:r>
              <a:rPr lang="el-GR" dirty="0">
                <a:latin typeface="Times New Roman" panose="02020603050405020304" pitchFamily="18" charset="0"/>
                <a:cs typeface="Times New Roman" panose="02020603050405020304" pitchFamily="18" charset="0"/>
              </a:rPr>
              <a:t>-Αφήνουμε τον καθετήρα στον ασθενή μόνο για όσο καιρό είναι αναγκαίο. Η παρατεταμένη παραμονή αυξάνει τον κίνδυνο ουρολοίμωξης</a:t>
            </a:r>
          </a:p>
        </p:txBody>
      </p:sp>
      <p:sp>
        <p:nvSpPr>
          <p:cNvPr id="4" name="Θέση υποσέλιδου 3">
            <a:extLst>
              <a:ext uri="{FF2B5EF4-FFF2-40B4-BE49-F238E27FC236}">
                <a16:creationId xmlns:a16="http://schemas.microsoft.com/office/drawing/2014/main" id="{B4A7068F-D775-1308-A867-1FA5E8E91D03}"/>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1084550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7C388670-3F69-2A21-C586-2B18FE774D1B}"/>
              </a:ext>
            </a:extLst>
          </p:cNvPr>
          <p:cNvSpPr>
            <a:spLocks noGrp="1"/>
          </p:cNvSpPr>
          <p:nvPr>
            <p:ph type="sldNum" sz="quarter" idx="12"/>
          </p:nvPr>
        </p:nvSpPr>
        <p:spPr/>
        <p:txBody>
          <a:bodyPr/>
          <a:lstStyle/>
          <a:p>
            <a:fld id="{04E4C64C-C444-4652-AD17-52A22D9C656B}" type="slidenum">
              <a:rPr lang="el-GR" smtClean="0"/>
              <a:t>6</a:t>
            </a:fld>
            <a:endParaRPr lang="el-GR"/>
          </a:p>
        </p:txBody>
      </p:sp>
      <p:sp>
        <p:nvSpPr>
          <p:cNvPr id="3" name="TextBox 2">
            <a:extLst>
              <a:ext uri="{FF2B5EF4-FFF2-40B4-BE49-F238E27FC236}">
                <a16:creationId xmlns:a16="http://schemas.microsoft.com/office/drawing/2014/main" id="{A5786403-B29B-E2A0-5FEE-E543DC6A1CC1}"/>
              </a:ext>
            </a:extLst>
          </p:cNvPr>
          <p:cNvSpPr txBox="1"/>
          <p:nvPr/>
        </p:nvSpPr>
        <p:spPr>
          <a:xfrm>
            <a:off x="452761" y="257452"/>
            <a:ext cx="11469950" cy="5859553"/>
          </a:xfrm>
          <a:prstGeom prst="rect">
            <a:avLst/>
          </a:prstGeom>
          <a:noFill/>
        </p:spPr>
        <p:txBody>
          <a:bodyPr wrap="square" rtlCol="0">
            <a:spAutoFit/>
          </a:bodyPr>
          <a:lstStyle/>
          <a:p>
            <a:pPr algn="just">
              <a:lnSpc>
                <a:spcPct val="150000"/>
              </a:lnSpc>
            </a:pPr>
            <a:r>
              <a:rPr lang="el-GR" dirty="0">
                <a:latin typeface="Times New Roman" panose="02020603050405020304" pitchFamily="18" charset="0"/>
                <a:cs typeface="Times New Roman" panose="02020603050405020304" pitchFamily="18" charset="0"/>
              </a:rPr>
              <a:t>-Συμβουλεύουμε τον ασθενή να καταναλώνει πολλά υγρά κατά την διάρκεια της ημέρας ώστε να υπάρχει όσο το δυνατόν πιο συνεχής αποβολή ούρων και να μειωθεί ο κίνδυνος μόλυνσης.</a:t>
            </a:r>
          </a:p>
          <a:p>
            <a:pPr algn="just">
              <a:lnSpc>
                <a:spcPct val="150000"/>
              </a:lnSpc>
            </a:pPr>
            <a:r>
              <a:rPr lang="el-GR" dirty="0">
                <a:latin typeface="Times New Roman" panose="02020603050405020304" pitchFamily="18" charset="0"/>
                <a:cs typeface="Times New Roman" panose="02020603050405020304" pitchFamily="18" charset="0"/>
              </a:rPr>
              <a:t>-Χορηγούμε αντιβίωση ανάλογα της ιατρικής οδηγίας</a:t>
            </a:r>
          </a:p>
          <a:p>
            <a:pPr algn="just">
              <a:lnSpc>
                <a:spcPct val="150000"/>
              </a:lnSpc>
            </a:pPr>
            <a:r>
              <a:rPr lang="el-GR" dirty="0">
                <a:latin typeface="Times New Roman" panose="02020603050405020304" pitchFamily="18" charset="0"/>
                <a:cs typeface="Times New Roman" panose="02020603050405020304" pitchFamily="18" charset="0"/>
              </a:rPr>
              <a:t>-Παρακολουθούμε τη λειτουργία του συστήματος παροχέτευσης των ούρων.  </a:t>
            </a:r>
          </a:p>
          <a:p>
            <a:pPr algn="just">
              <a:lnSpc>
                <a:spcPct val="150000"/>
              </a:lnSpc>
            </a:pPr>
            <a:endParaRPr lang="el-GR" dirty="0">
              <a:latin typeface="Times New Roman" panose="02020603050405020304" pitchFamily="18" charset="0"/>
              <a:cs typeface="Times New Roman" panose="02020603050405020304" pitchFamily="18" charset="0"/>
            </a:endParaRPr>
          </a:p>
          <a:p>
            <a:pPr algn="just">
              <a:lnSpc>
                <a:spcPct val="150000"/>
              </a:lnSpc>
            </a:pPr>
            <a:r>
              <a:rPr lang="el-GR" u="sng" dirty="0">
                <a:latin typeface="Times New Roman" panose="02020603050405020304" pitchFamily="18" charset="0"/>
                <a:cs typeface="Times New Roman" panose="02020603050405020304" pitchFamily="18" charset="0"/>
              </a:rPr>
              <a:t>ΥΛΙΚΟ ΝΟΣΗΛΕΙΑΣ</a:t>
            </a:r>
          </a:p>
          <a:p>
            <a:pPr algn="just">
              <a:lnSpc>
                <a:spcPct val="150000"/>
              </a:lnSpc>
            </a:pPr>
            <a:r>
              <a:rPr lang="el-GR" dirty="0">
                <a:latin typeface="Times New Roman" panose="02020603050405020304" pitchFamily="18" charset="0"/>
                <a:cs typeface="Times New Roman" panose="02020603050405020304" pitchFamily="18" charset="0"/>
              </a:rPr>
              <a:t>-γάντια</a:t>
            </a:r>
          </a:p>
          <a:p>
            <a:pPr algn="just">
              <a:lnSpc>
                <a:spcPct val="150000"/>
              </a:lnSpc>
            </a:pPr>
            <a:r>
              <a:rPr lang="el-GR" dirty="0">
                <a:latin typeface="Times New Roman" panose="02020603050405020304" pitchFamily="18" charset="0"/>
                <a:cs typeface="Times New Roman" panose="02020603050405020304" pitchFamily="18" charset="0"/>
              </a:rPr>
              <a:t>-νεφροειδές</a:t>
            </a:r>
          </a:p>
          <a:p>
            <a:pPr algn="just">
              <a:lnSpc>
                <a:spcPct val="150000"/>
              </a:lnSpc>
            </a:pPr>
            <a:r>
              <a:rPr lang="el-GR" dirty="0">
                <a:latin typeface="Times New Roman" panose="02020603050405020304" pitchFamily="18" charset="0"/>
                <a:cs typeface="Times New Roman" panose="02020603050405020304" pitchFamily="18" charset="0"/>
              </a:rPr>
              <a:t>-τολύπια, γάζες, αδιάβροχο</a:t>
            </a:r>
          </a:p>
          <a:p>
            <a:pPr algn="just">
              <a:lnSpc>
                <a:spcPct val="150000"/>
              </a:lnSpc>
            </a:pPr>
            <a:r>
              <a:rPr lang="el-GR" dirty="0">
                <a:latin typeface="Times New Roman" panose="02020603050405020304" pitchFamily="18" charset="0"/>
                <a:cs typeface="Times New Roman" panose="02020603050405020304" pitchFamily="18" charset="0"/>
              </a:rPr>
              <a:t>-αντισηπτικό διάλυμα, παραφίνη,  ξυλοκαϊνη </a:t>
            </a:r>
          </a:p>
          <a:p>
            <a:pPr algn="just">
              <a:lnSpc>
                <a:spcPct val="150000"/>
              </a:lnSpc>
            </a:pPr>
            <a:r>
              <a:rPr lang="el-GR" dirty="0">
                <a:latin typeface="Times New Roman" panose="02020603050405020304" pitchFamily="18" charset="0"/>
                <a:cs typeface="Times New Roman" panose="02020603050405020304" pitchFamily="18" charset="0"/>
              </a:rPr>
              <a:t>-αποστειρωμένο δοχείο για την συλλογή δείγματος</a:t>
            </a:r>
          </a:p>
          <a:p>
            <a:pPr algn="just">
              <a:lnSpc>
                <a:spcPct val="150000"/>
              </a:lnSpc>
            </a:pPr>
            <a:r>
              <a:rPr lang="el-GR" dirty="0">
                <a:latin typeface="Times New Roman" panose="02020603050405020304" pitchFamily="18" charset="0"/>
                <a:cs typeface="Times New Roman" panose="02020603050405020304" pitchFamily="18" charset="0"/>
              </a:rPr>
              <a:t>-αποστειρωμένους καθετήρες, αποστειρωμένο τετράγωνο</a:t>
            </a:r>
          </a:p>
          <a:p>
            <a:pPr algn="just">
              <a:lnSpc>
                <a:spcPct val="150000"/>
              </a:lnSpc>
            </a:pPr>
            <a:r>
              <a:rPr lang="el-GR" dirty="0">
                <a:latin typeface="Times New Roman" panose="02020603050405020304" pitchFamily="18" charset="0"/>
                <a:cs typeface="Times New Roman" panose="02020603050405020304" pitchFamily="18" charset="0"/>
              </a:rPr>
              <a:t>-σύριγγα 10</a:t>
            </a:r>
            <a:r>
              <a:rPr lang="en-US" dirty="0">
                <a:latin typeface="Times New Roman" panose="02020603050405020304" pitchFamily="18" charset="0"/>
                <a:cs typeface="Times New Roman" panose="02020603050405020304" pitchFamily="18" charset="0"/>
              </a:rPr>
              <a:t>cc</a:t>
            </a:r>
            <a:r>
              <a:rPr lang="el-GR" dirty="0">
                <a:latin typeface="Times New Roman" panose="02020603050405020304" pitchFamily="18" charset="0"/>
                <a:cs typeface="Times New Roman" panose="02020603050405020304" pitchFamily="18" charset="0"/>
              </a:rPr>
              <a:t> και αμπούλα φυσιολογικού ορού</a:t>
            </a:r>
          </a:p>
          <a:p>
            <a:pPr algn="just">
              <a:lnSpc>
                <a:spcPct val="150000"/>
              </a:lnSpc>
            </a:pPr>
            <a:r>
              <a:rPr lang="el-GR" dirty="0">
                <a:latin typeface="Times New Roman" panose="02020603050405020304" pitchFamily="18" charset="0"/>
                <a:cs typeface="Times New Roman" panose="02020603050405020304" pitchFamily="18" charset="0"/>
              </a:rPr>
              <a:t>-ουροσυλλέκτη και πλαίσιο συγκράτησης </a:t>
            </a:r>
          </a:p>
        </p:txBody>
      </p:sp>
      <p:sp>
        <p:nvSpPr>
          <p:cNvPr id="4" name="Θέση υποσέλιδου 3">
            <a:extLst>
              <a:ext uri="{FF2B5EF4-FFF2-40B4-BE49-F238E27FC236}">
                <a16:creationId xmlns:a16="http://schemas.microsoft.com/office/drawing/2014/main" id="{B8F3C74E-C9D5-0E9E-18D4-2C1F2BEF9A5E}"/>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3963270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0F598761-5534-A6D0-C8D3-45E0C3AFB8E6}"/>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EE25E538-E42A-D8E3-5C05-89027484612D}"/>
              </a:ext>
            </a:extLst>
          </p:cNvPr>
          <p:cNvSpPr>
            <a:spLocks noGrp="1"/>
          </p:cNvSpPr>
          <p:nvPr>
            <p:ph type="sldNum" sz="quarter" idx="12"/>
          </p:nvPr>
        </p:nvSpPr>
        <p:spPr/>
        <p:txBody>
          <a:bodyPr/>
          <a:lstStyle/>
          <a:p>
            <a:fld id="{04E4C64C-C444-4652-AD17-52A22D9C656B}" type="slidenum">
              <a:rPr lang="el-GR" smtClean="0"/>
              <a:t>7</a:t>
            </a:fld>
            <a:endParaRPr lang="el-GR"/>
          </a:p>
        </p:txBody>
      </p:sp>
      <p:sp>
        <p:nvSpPr>
          <p:cNvPr id="4" name="TextBox 3">
            <a:extLst>
              <a:ext uri="{FF2B5EF4-FFF2-40B4-BE49-F238E27FC236}">
                <a16:creationId xmlns:a16="http://schemas.microsoft.com/office/drawing/2014/main" id="{C36733BE-A4E9-15FB-9255-A43A6A0D9A5F}"/>
              </a:ext>
            </a:extLst>
          </p:cNvPr>
          <p:cNvSpPr txBox="1"/>
          <p:nvPr/>
        </p:nvSpPr>
        <p:spPr>
          <a:xfrm>
            <a:off x="282102" y="308541"/>
            <a:ext cx="11332723" cy="6047809"/>
          </a:xfrm>
          <a:prstGeom prst="rect">
            <a:avLst/>
          </a:prstGeom>
          <a:noFill/>
        </p:spPr>
        <p:txBody>
          <a:bodyPr wrap="square" rtlCol="0">
            <a:spAutoFit/>
          </a:bodyPr>
          <a:lstStyle/>
          <a:p>
            <a:pPr algn="ctr">
              <a:lnSpc>
                <a:spcPct val="150000"/>
              </a:lnSpc>
            </a:pPr>
            <a:r>
              <a:rPr lang="el-GR" u="sng" dirty="0">
                <a:latin typeface="Times New Roman" panose="02020603050405020304" pitchFamily="18" charset="0"/>
                <a:cs typeface="Times New Roman" panose="02020603050405020304" pitchFamily="18" charset="0"/>
              </a:rPr>
              <a:t>ΚΑΘΕΤΗΡΙΑΣΜΟΣ ΟΥΡΟΔΟΧΟΥ ΚΥΣΤΕΩΣ ΣΕ ΓΥΝΑΙΚΑ</a:t>
            </a:r>
          </a:p>
          <a:p>
            <a:pPr algn="ctr">
              <a:lnSpc>
                <a:spcPct val="150000"/>
              </a:lnSpc>
            </a:pPr>
            <a:endParaRPr lang="el-GR" u="sng"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-Συγκεντρώνουμε τα υλικά για την νοσηλεία</a:t>
            </a:r>
          </a:p>
          <a:p>
            <a:r>
              <a:rPr lang="el-GR" dirty="0">
                <a:latin typeface="Times New Roman" panose="02020603050405020304" pitchFamily="18" charset="0"/>
                <a:cs typeface="Times New Roman" panose="02020603050405020304" pitchFamily="18" charset="0"/>
              </a:rPr>
              <a:t>-Πηγαίνουμε στον θάλαμο ,ζητάμε από τους συνοδούς να αποχωρήσουν και εξηγούμε στην ασθενή τι πρόκειται να κάνουμε</a:t>
            </a:r>
          </a:p>
          <a:p>
            <a:r>
              <a:rPr lang="el-GR" dirty="0">
                <a:latin typeface="Times New Roman" panose="02020603050405020304" pitchFamily="18" charset="0"/>
                <a:cs typeface="Times New Roman" panose="02020603050405020304" pitchFamily="18" charset="0"/>
              </a:rPr>
              <a:t>-Τοποθετούμε παραβάν για να απομονώσουμε την ασθενή από τους υπόλοιπους ασθενείς</a:t>
            </a:r>
          </a:p>
          <a:p>
            <a:r>
              <a:rPr lang="el-GR" dirty="0">
                <a:latin typeface="Times New Roman" panose="02020603050405020304" pitchFamily="18" charset="0"/>
                <a:cs typeface="Times New Roman" panose="02020603050405020304" pitchFamily="18" charset="0"/>
              </a:rPr>
              <a:t>-Τακτοποιούμε τα κλινοσκεπάσματα</a:t>
            </a:r>
          </a:p>
          <a:p>
            <a:r>
              <a:rPr lang="el-GR" dirty="0">
                <a:latin typeface="Times New Roman" panose="02020603050405020304" pitchFamily="18" charset="0"/>
                <a:cs typeface="Times New Roman" panose="02020603050405020304" pitchFamily="18" charset="0"/>
              </a:rPr>
              <a:t>-Τοποθετούμε αδιάβροχο κάτω από την ασθενή</a:t>
            </a:r>
          </a:p>
          <a:p>
            <a:r>
              <a:rPr lang="el-GR" dirty="0">
                <a:latin typeface="Times New Roman" panose="02020603050405020304" pitchFamily="18" charset="0"/>
                <a:cs typeface="Times New Roman" panose="02020603050405020304" pitchFamily="18" charset="0"/>
              </a:rPr>
              <a:t>-Βάζουμε την ασθενή σε γυναικολογική θέση</a:t>
            </a:r>
          </a:p>
          <a:p>
            <a:r>
              <a:rPr lang="el-GR" dirty="0">
                <a:latin typeface="Times New Roman" panose="02020603050405020304" pitchFamily="18" charset="0"/>
                <a:cs typeface="Times New Roman" panose="02020603050405020304" pitchFamily="18" charset="0"/>
              </a:rPr>
              <a:t>-Στερεώνουμε το πλαίσιο του ουροσυλλέκτη και τον  κρεμάμε στο πλάι του κρεβατιού</a:t>
            </a:r>
          </a:p>
          <a:p>
            <a:r>
              <a:rPr lang="el-GR" dirty="0">
                <a:latin typeface="Times New Roman" panose="02020603050405020304" pitchFamily="18" charset="0"/>
                <a:cs typeface="Times New Roman" panose="02020603050405020304" pitchFamily="18" charset="0"/>
              </a:rPr>
              <a:t>-Γεμίζουμε μια σύριγγα με 10</a:t>
            </a:r>
            <a:r>
              <a:rPr lang="en-US" dirty="0">
                <a:latin typeface="Times New Roman" panose="02020603050405020304" pitchFamily="18" charset="0"/>
                <a:cs typeface="Times New Roman" panose="02020603050405020304" pitchFamily="18" charset="0"/>
              </a:rPr>
              <a:t>cc</a:t>
            </a:r>
            <a:r>
              <a:rPr lang="el-GR" dirty="0">
                <a:latin typeface="Times New Roman" panose="02020603050405020304" pitchFamily="18" charset="0"/>
                <a:cs typeface="Times New Roman" panose="02020603050405020304" pitchFamily="18" charset="0"/>
              </a:rPr>
              <a:t> φυσιολογικό ορό</a:t>
            </a:r>
          </a:p>
          <a:p>
            <a:r>
              <a:rPr lang="el-GR" dirty="0">
                <a:latin typeface="Times New Roman" panose="02020603050405020304" pitchFamily="18" charset="0"/>
                <a:cs typeface="Times New Roman" panose="02020603050405020304" pitchFamily="18" charset="0"/>
              </a:rPr>
              <a:t>-Βάζουμε αποστειρωμένα γάντια</a:t>
            </a:r>
          </a:p>
          <a:p>
            <a:r>
              <a:rPr lang="el-GR" dirty="0">
                <a:latin typeface="Times New Roman" panose="02020603050405020304" pitchFamily="18" charset="0"/>
                <a:cs typeface="Times New Roman" panose="02020603050405020304" pitchFamily="18" charset="0"/>
              </a:rPr>
              <a:t>-Ανοίγουμε τα χείλη της ασθενούς με τον δείκτη και τον αντίχειρα. Διατηρούμε τα χέρι μας σε αυτή την θέση μέχρι το τέλος της διαδικασίας. Αν έχουμε βοήθεια από συνάδελφο τότε ο ένας διατηρεί ανοιχτά τα χείλη και ο άλλος τοποθετεί τον καθετήρα</a:t>
            </a:r>
          </a:p>
          <a:p>
            <a:r>
              <a:rPr lang="el-GR" dirty="0">
                <a:latin typeface="Times New Roman" panose="02020603050405020304" pitchFamily="18" charset="0"/>
                <a:cs typeface="Times New Roman" panose="02020603050405020304" pitchFamily="18" charset="0"/>
              </a:rPr>
              <a:t>-Καθαρίζουμε την περιοχή</a:t>
            </a:r>
          </a:p>
          <a:p>
            <a:r>
              <a:rPr lang="el-GR" dirty="0">
                <a:latin typeface="Times New Roman" panose="02020603050405020304" pitchFamily="18" charset="0"/>
                <a:cs typeface="Times New Roman" panose="02020603050405020304" pitchFamily="18" charset="0"/>
              </a:rPr>
              <a:t>-Τοποθετούμε παραφίνη στην κεφαλή του καθετήρα και τον εισάγουμε στην ουρήθρα με ήπιες κινήσεις σε βάθος 5-6 εκατοστών. Καταλαβαίνουμε ότι είμαστε στο σωστό σημείο εάν δούμε να εξέρχονται ούρα.</a:t>
            </a:r>
          </a:p>
          <a:p>
            <a:pPr>
              <a:lnSpc>
                <a:spcPct val="150000"/>
              </a:lnSpc>
            </a:pPr>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769234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3CB4F515-CA34-9ED1-5D43-7757BE2D6549}"/>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68B9A26E-AB32-ACC4-474C-329C62F67E54}"/>
              </a:ext>
            </a:extLst>
          </p:cNvPr>
          <p:cNvSpPr>
            <a:spLocks noGrp="1"/>
          </p:cNvSpPr>
          <p:nvPr>
            <p:ph type="sldNum" sz="quarter" idx="12"/>
          </p:nvPr>
        </p:nvSpPr>
        <p:spPr/>
        <p:txBody>
          <a:bodyPr/>
          <a:lstStyle/>
          <a:p>
            <a:fld id="{04E4C64C-C444-4652-AD17-52A22D9C656B}" type="slidenum">
              <a:rPr lang="el-GR" smtClean="0"/>
              <a:t>8</a:t>
            </a:fld>
            <a:endParaRPr lang="el-GR"/>
          </a:p>
        </p:txBody>
      </p:sp>
      <p:sp>
        <p:nvSpPr>
          <p:cNvPr id="4" name="TextBox 3">
            <a:extLst>
              <a:ext uri="{FF2B5EF4-FFF2-40B4-BE49-F238E27FC236}">
                <a16:creationId xmlns:a16="http://schemas.microsoft.com/office/drawing/2014/main" id="{2F8683D7-8F7E-F06B-8F83-1F9E27B3713B}"/>
              </a:ext>
            </a:extLst>
          </p:cNvPr>
          <p:cNvSpPr txBox="1"/>
          <p:nvPr/>
        </p:nvSpPr>
        <p:spPr>
          <a:xfrm>
            <a:off x="496111" y="272374"/>
            <a:ext cx="11410544" cy="4439933"/>
          </a:xfrm>
          <a:prstGeom prst="rect">
            <a:avLst/>
          </a:prstGeom>
          <a:noFill/>
        </p:spPr>
        <p:txBody>
          <a:bodyPr wrap="square" rtlCol="0">
            <a:spAutoFit/>
          </a:bodyPr>
          <a:lstStyle/>
          <a:p>
            <a:pPr algn="ctr"/>
            <a:r>
              <a:rPr lang="el-GR" u="sng" dirty="0"/>
              <a:t>ΚΑΘΕΤΗΡΙΑΣΜΟΣ ΟΥΡΟΔΟΧΟΥ ΚΥΣΤΕΩΣ ΣΕ ΑΝΔΡΑ</a:t>
            </a:r>
          </a:p>
          <a:p>
            <a:pPr algn="ctr"/>
            <a:endParaRPr lang="el-GR" u="sng" dirty="0"/>
          </a:p>
          <a:p>
            <a:pPr>
              <a:lnSpc>
                <a:spcPct val="200000"/>
              </a:lnSpc>
            </a:pPr>
            <a:r>
              <a:rPr lang="el-GR" dirty="0">
                <a:latin typeface="Times New Roman" panose="02020603050405020304" pitchFamily="18" charset="0"/>
                <a:cs typeface="Times New Roman" panose="02020603050405020304" pitchFamily="18" charset="0"/>
              </a:rPr>
              <a:t>-Τα υλικά που θα χρειαστούμε είναι τα ίδια με τον καθετηριασμό σε γυναίκα</a:t>
            </a:r>
          </a:p>
          <a:p>
            <a:pPr>
              <a:lnSpc>
                <a:spcPct val="200000"/>
              </a:lnSpc>
            </a:pPr>
            <a:r>
              <a:rPr lang="el-GR" dirty="0">
                <a:latin typeface="Times New Roman" panose="02020603050405020304" pitchFamily="18" charset="0"/>
                <a:cs typeface="Times New Roman" panose="02020603050405020304" pitchFamily="18" charset="0"/>
              </a:rPr>
              <a:t>-Δίνουμε στον ασθενή ύπτια θέση με τα πόδια σε έκταση</a:t>
            </a:r>
          </a:p>
          <a:p>
            <a:pPr>
              <a:lnSpc>
                <a:spcPct val="200000"/>
              </a:lnSpc>
            </a:pPr>
            <a:r>
              <a:rPr lang="el-GR" dirty="0">
                <a:latin typeface="Times New Roman" panose="02020603050405020304" pitchFamily="18" charset="0"/>
                <a:cs typeface="Times New Roman" panose="02020603050405020304" pitchFamily="18" charset="0"/>
              </a:rPr>
              <a:t>-Καθαρίζουμε την βάλανο με κυκλικές κινήσεις</a:t>
            </a:r>
          </a:p>
          <a:p>
            <a:pPr>
              <a:lnSpc>
                <a:spcPct val="200000"/>
              </a:lnSpc>
            </a:pPr>
            <a:r>
              <a:rPr lang="el-GR" dirty="0">
                <a:latin typeface="Times New Roman" panose="02020603050405020304" pitchFamily="18" charset="0"/>
                <a:cs typeface="Times New Roman" panose="02020603050405020304" pitchFamily="18" charset="0"/>
              </a:rPr>
              <a:t>-Κρατάμε το πέος κατακόρυφα μέχρι το τέλος του καθετηριασμού</a:t>
            </a:r>
          </a:p>
          <a:p>
            <a:pPr>
              <a:lnSpc>
                <a:spcPct val="200000"/>
              </a:lnSpc>
            </a:pPr>
            <a:r>
              <a:rPr lang="el-GR" dirty="0">
                <a:latin typeface="Times New Roman" panose="02020603050405020304" pitchFamily="18" charset="0"/>
                <a:cs typeface="Times New Roman" panose="02020603050405020304" pitchFamily="18" charset="0"/>
              </a:rPr>
              <a:t>-Βάζουμε τον καθετήρα στην ουρήθρα 15-20 εκατοστά και περιμένουμε μέχρι να αρχίσουν να εξέρχονται ούρα</a:t>
            </a:r>
          </a:p>
          <a:p>
            <a:pPr>
              <a:lnSpc>
                <a:spcPct val="200000"/>
              </a:lnSpc>
            </a:pPr>
            <a:r>
              <a:rPr lang="el-GR" dirty="0">
                <a:latin typeface="Times New Roman" panose="02020603050405020304" pitchFamily="18" charset="0"/>
                <a:cs typeface="Times New Roman" panose="02020603050405020304" pitchFamily="18" charset="0"/>
              </a:rPr>
              <a:t>-Σταθεροποιούμε τον καθετήρα</a:t>
            </a:r>
          </a:p>
          <a:p>
            <a:pPr>
              <a:lnSpc>
                <a:spcPct val="200000"/>
              </a:lnSpc>
            </a:pPr>
            <a:r>
              <a:rPr lang="el-GR" dirty="0">
                <a:latin typeface="Times New Roman" panose="02020603050405020304" pitchFamily="18" charset="0"/>
                <a:cs typeface="Times New Roman" panose="02020603050405020304" pitchFamily="18" charset="0"/>
              </a:rPr>
              <a:t>-Συνδέουμε τον ουροσυλλέκτη</a:t>
            </a:r>
          </a:p>
        </p:txBody>
      </p:sp>
    </p:spTree>
    <p:extLst>
      <p:ext uri="{BB962C8B-B14F-4D97-AF65-F5344CB8AC3E}">
        <p14:creationId xmlns:p14="http://schemas.microsoft.com/office/powerpoint/2010/main" val="3563937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DC47C8F8-B4CD-7691-5DD8-2B99C0B6D2EE}"/>
              </a:ext>
            </a:extLst>
          </p:cNvPr>
          <p:cNvSpPr>
            <a:spLocks noGrp="1"/>
          </p:cNvSpPr>
          <p:nvPr>
            <p:ph type="sldNum" sz="quarter" idx="12"/>
          </p:nvPr>
        </p:nvSpPr>
        <p:spPr/>
        <p:txBody>
          <a:bodyPr/>
          <a:lstStyle/>
          <a:p>
            <a:fld id="{04E4C64C-C444-4652-AD17-52A22D9C656B}" type="slidenum">
              <a:rPr lang="el-GR" smtClean="0"/>
              <a:t>9</a:t>
            </a:fld>
            <a:endParaRPr lang="el-GR"/>
          </a:p>
        </p:txBody>
      </p:sp>
      <p:sp>
        <p:nvSpPr>
          <p:cNvPr id="3" name="TextBox 2">
            <a:extLst>
              <a:ext uri="{FF2B5EF4-FFF2-40B4-BE49-F238E27FC236}">
                <a16:creationId xmlns:a16="http://schemas.microsoft.com/office/drawing/2014/main" id="{1DB20C54-34D8-FD1C-6B21-4C9B0AF8AB36}"/>
              </a:ext>
            </a:extLst>
          </p:cNvPr>
          <p:cNvSpPr txBox="1"/>
          <p:nvPr/>
        </p:nvSpPr>
        <p:spPr>
          <a:xfrm>
            <a:off x="445363" y="136525"/>
            <a:ext cx="11301274" cy="4145815"/>
          </a:xfrm>
          <a:prstGeom prst="rect">
            <a:avLst/>
          </a:prstGeom>
          <a:noFill/>
        </p:spPr>
        <p:txBody>
          <a:bodyPr wrap="square" rtlCol="0">
            <a:spAutoFit/>
          </a:bodyPr>
          <a:lstStyle/>
          <a:p>
            <a:pPr algn="ctr">
              <a:lnSpc>
                <a:spcPct val="150000"/>
              </a:lnSpc>
            </a:pPr>
            <a:r>
              <a:rPr lang="el-GR" sz="2000" u="sng" dirty="0">
                <a:latin typeface="Times New Roman" panose="02020603050405020304" pitchFamily="18" charset="0"/>
                <a:cs typeface="Times New Roman" panose="02020603050405020304" pitchFamily="18" charset="0"/>
              </a:rPr>
              <a:t>ΠΡΟΒΛΗΜΑΤΑ ΜΟΝΙΜΟΥ ΚΑΘΕΤΗΡΑ ΚΥΣΤΕΩΣ</a:t>
            </a:r>
          </a:p>
          <a:p>
            <a:pPr>
              <a:lnSpc>
                <a:spcPct val="150000"/>
              </a:lnSpc>
            </a:pPr>
            <a:endParaRPr lang="el-GR" dirty="0">
              <a:latin typeface="Times New Roman" panose="02020603050405020304" pitchFamily="18" charset="0"/>
              <a:cs typeface="Times New Roman" panose="02020603050405020304" pitchFamily="18" charset="0"/>
            </a:endParaRPr>
          </a:p>
          <a:p>
            <a:pPr>
              <a:lnSpc>
                <a:spcPct val="150000"/>
              </a:lnSpc>
            </a:pPr>
            <a:r>
              <a:rPr lang="el-GR" dirty="0">
                <a:latin typeface="Times New Roman" panose="02020603050405020304" pitchFamily="18" charset="0"/>
                <a:cs typeface="Times New Roman" panose="02020603050405020304" pitchFamily="18" charset="0"/>
              </a:rPr>
              <a:t>-</a:t>
            </a:r>
            <a:r>
              <a:rPr lang="el-GR" sz="2000" dirty="0">
                <a:latin typeface="Times New Roman" panose="02020603050405020304" pitchFamily="18" charset="0"/>
                <a:cs typeface="Times New Roman" panose="02020603050405020304" pitchFamily="18" charset="0"/>
              </a:rPr>
              <a:t>Απόφραξη από φωσφορικά άλατα, βλέννη ή πήγματα αίματος </a:t>
            </a:r>
          </a:p>
          <a:p>
            <a:pPr>
              <a:lnSpc>
                <a:spcPct val="150000"/>
              </a:lnSpc>
            </a:pPr>
            <a:r>
              <a:rPr lang="el-GR" sz="2000" dirty="0">
                <a:latin typeface="Times New Roman" panose="02020603050405020304" pitchFamily="18" charset="0"/>
                <a:cs typeface="Times New Roman" panose="02020603050405020304" pitchFamily="18" charset="0"/>
              </a:rPr>
              <a:t>-Απόφραξη από αναδίπλωση ή συστροφή του μπαλονιού</a:t>
            </a:r>
          </a:p>
          <a:p>
            <a:pPr>
              <a:lnSpc>
                <a:spcPct val="150000"/>
              </a:lnSpc>
            </a:pPr>
            <a:r>
              <a:rPr lang="el-GR" sz="2000" dirty="0">
                <a:latin typeface="Times New Roman" panose="02020603050405020304" pitchFamily="18" charset="0"/>
                <a:cs typeface="Times New Roman" panose="02020603050405020304" pitchFamily="18" charset="0"/>
              </a:rPr>
              <a:t>-Πόνος και απουσία ούρων που μπορεί να οφείλεται σε ενσφήνωση του μπαλονιού στην ουρήθρα</a:t>
            </a:r>
          </a:p>
          <a:p>
            <a:pPr>
              <a:lnSpc>
                <a:spcPct val="150000"/>
              </a:lnSpc>
            </a:pPr>
            <a:r>
              <a:rPr lang="el-GR" sz="2000" dirty="0">
                <a:latin typeface="Times New Roman" panose="02020603050405020304" pitchFamily="18" charset="0"/>
                <a:cs typeface="Times New Roman" panose="02020603050405020304" pitchFamily="18" charset="0"/>
              </a:rPr>
              <a:t>-Πόνος λόγω σπασμού της ουροδόχου κύστεως</a:t>
            </a:r>
          </a:p>
          <a:p>
            <a:pPr>
              <a:lnSpc>
                <a:spcPct val="150000"/>
              </a:lnSpc>
            </a:pPr>
            <a:r>
              <a:rPr lang="el-GR" sz="2000" dirty="0">
                <a:latin typeface="Times New Roman" panose="02020603050405020304" pitchFamily="18" charset="0"/>
                <a:cs typeface="Times New Roman" panose="02020603050405020304" pitchFamily="18" charset="0"/>
              </a:rPr>
              <a:t>-Ερεθισμός της ουρήθρας </a:t>
            </a:r>
          </a:p>
          <a:p>
            <a:pPr>
              <a:lnSpc>
                <a:spcPct val="150000"/>
              </a:lnSpc>
            </a:pPr>
            <a:r>
              <a:rPr lang="el-GR" sz="2000" dirty="0">
                <a:latin typeface="Times New Roman" panose="02020603050405020304" pitchFamily="18" charset="0"/>
                <a:cs typeface="Times New Roman" panose="02020603050405020304" pitchFamily="18" charset="0"/>
              </a:rPr>
              <a:t>-Διαφυγή ούρων</a:t>
            </a:r>
          </a:p>
          <a:p>
            <a:pPr>
              <a:lnSpc>
                <a:spcPct val="150000"/>
              </a:lnSpc>
            </a:pPr>
            <a:r>
              <a:rPr lang="el-GR" sz="2000" dirty="0">
                <a:latin typeface="Times New Roman" panose="02020603050405020304" pitchFamily="18" charset="0"/>
                <a:cs typeface="Times New Roman" panose="02020603050405020304" pitchFamily="18" charset="0"/>
              </a:rPr>
              <a:t>-Αναδίπλωση ή πίεση του καθετήρα κάτω από το σώμα του αρρώστου και διακοπή της λειτουργίας του </a:t>
            </a:r>
          </a:p>
        </p:txBody>
      </p:sp>
      <p:sp>
        <p:nvSpPr>
          <p:cNvPr id="4" name="Θέση υποσέλιδου 3">
            <a:extLst>
              <a:ext uri="{FF2B5EF4-FFF2-40B4-BE49-F238E27FC236}">
                <a16:creationId xmlns:a16="http://schemas.microsoft.com/office/drawing/2014/main" id="{61F74FD7-CE23-2461-0A7F-6BB347E2551F}"/>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343080336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217</TotalTime>
  <Words>1571</Words>
  <Application>Microsoft Office PowerPoint</Application>
  <PresentationFormat>Ευρεία οθόνη</PresentationFormat>
  <Paragraphs>197</Paragraphs>
  <Slides>15</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15</vt:i4>
      </vt:variant>
    </vt:vector>
  </HeadingPairs>
  <TitlesOfParts>
    <vt:vector size="20" baseType="lpstr">
      <vt:lpstr>Arial</vt:lpstr>
      <vt:lpstr>Calibri</vt:lpstr>
      <vt:lpstr>Calibri Light</vt:lpstr>
      <vt:lpstr>Times New Roman</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Ανάργυρος Βλάχος</dc:creator>
  <cp:lastModifiedBy>Ανάργυρος Βλάχος</cp:lastModifiedBy>
  <cp:revision>6</cp:revision>
  <dcterms:created xsi:type="dcterms:W3CDTF">2024-04-19T18:25:05Z</dcterms:created>
  <dcterms:modified xsi:type="dcterms:W3CDTF">2024-04-28T06:29:29Z</dcterms:modified>
</cp:coreProperties>
</file>